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0" r:id="rId1"/>
  </p:sldMasterIdLst>
  <p:notesMasterIdLst>
    <p:notesMasterId r:id="rId41"/>
  </p:notesMasterIdLst>
  <p:handoutMasterIdLst>
    <p:handoutMasterId r:id="rId42"/>
  </p:handoutMasterIdLst>
  <p:sldIdLst>
    <p:sldId id="1770" r:id="rId2"/>
    <p:sldId id="1819" r:id="rId3"/>
    <p:sldId id="1797" r:id="rId4"/>
    <p:sldId id="1744" r:id="rId5"/>
    <p:sldId id="1792" r:id="rId6"/>
    <p:sldId id="1793" r:id="rId7"/>
    <p:sldId id="1795" r:id="rId8"/>
    <p:sldId id="1798" r:id="rId9"/>
    <p:sldId id="1752" r:id="rId10"/>
    <p:sldId id="1800" r:id="rId11"/>
    <p:sldId id="1799" r:id="rId12"/>
    <p:sldId id="1801" r:id="rId13"/>
    <p:sldId id="1803" r:id="rId14"/>
    <p:sldId id="1802" r:id="rId15"/>
    <p:sldId id="1804" r:id="rId16"/>
    <p:sldId id="1807" r:id="rId17"/>
    <p:sldId id="1808" r:id="rId18"/>
    <p:sldId id="1809" r:id="rId19"/>
    <p:sldId id="1810" r:id="rId20"/>
    <p:sldId id="1811" r:id="rId21"/>
    <p:sldId id="1812" r:id="rId22"/>
    <p:sldId id="1750" r:id="rId23"/>
    <p:sldId id="1813" r:id="rId24"/>
    <p:sldId id="1759" r:id="rId25"/>
    <p:sldId id="1760" r:id="rId26"/>
    <p:sldId id="1814" r:id="rId27"/>
    <p:sldId id="1838" r:id="rId28"/>
    <p:sldId id="1839" r:id="rId29"/>
    <p:sldId id="1840" r:id="rId30"/>
    <p:sldId id="1841" r:id="rId31"/>
    <p:sldId id="1842" r:id="rId32"/>
    <p:sldId id="1843" r:id="rId33"/>
    <p:sldId id="1845" r:id="rId34"/>
    <p:sldId id="1844" r:id="rId35"/>
    <p:sldId id="1846" r:id="rId36"/>
    <p:sldId id="1815" r:id="rId37"/>
    <p:sldId id="1763" r:id="rId38"/>
    <p:sldId id="1816" r:id="rId39"/>
    <p:sldId id="1769" r:id="rId40"/>
  </p:sldIdLst>
  <p:sldSz cx="9144000" cy="6858000" type="screen4x3"/>
  <p:notesSz cx="6805613" cy="99441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kern="1200">
        <a:solidFill>
          <a:srgbClr val="FFFFFF"/>
        </a:solidFill>
        <a:latin typeface="Calibri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200" kern="1200">
        <a:solidFill>
          <a:srgbClr val="FFFFFF"/>
        </a:solidFill>
        <a:latin typeface="Calibri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200" kern="1200">
        <a:solidFill>
          <a:srgbClr val="FFFFFF"/>
        </a:solidFill>
        <a:latin typeface="Calibri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200" kern="1200">
        <a:solidFill>
          <a:srgbClr val="FFFFFF"/>
        </a:solidFill>
        <a:latin typeface="Calibri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200" kern="1200">
        <a:solidFill>
          <a:srgbClr val="FFFFFF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rgbClr val="FFFFFF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rgbClr val="FFFFFF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rgbClr val="FFFFFF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rgbClr val="FFFFFF"/>
        </a:solidFill>
        <a:latin typeface="Calibri" pitchFamily="34" charset="0"/>
        <a:ea typeface="+mn-ea"/>
        <a:cs typeface="Arial" charset="0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rt Gunter" initials="KG" lastIdx="2" clrIdx="0"/>
  <p:cmAuthor id="1" name="Neil Morrison" initials="NM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0CA4A"/>
    <a:srgbClr val="FF6600"/>
    <a:srgbClr val="009900"/>
    <a:srgbClr val="FFFFFF"/>
    <a:srgbClr val="FFCC00"/>
    <a:srgbClr val="D6D6D6"/>
    <a:srgbClr val="4F2070"/>
    <a:srgbClr val="E8E7EA"/>
    <a:srgbClr val="6A2D97"/>
    <a:srgbClr val="CECCD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24" autoAdjust="0"/>
    <p:restoredTop sz="97849" autoAdjust="0"/>
  </p:normalViewPr>
  <p:slideViewPr>
    <p:cSldViewPr snapToGrid="0">
      <p:cViewPr varScale="1">
        <p:scale>
          <a:sx n="92" d="100"/>
          <a:sy n="92" d="100"/>
        </p:scale>
        <p:origin x="-928" y="-112"/>
      </p:cViewPr>
      <p:guideLst>
        <p:guide orient="horz" pos="2978"/>
        <p:guide pos="4348"/>
        <p:guide pos="309"/>
        <p:guide pos="1375"/>
        <p:guide pos="54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16" y="-90"/>
      </p:cViewPr>
      <p:guideLst>
        <p:guide orient="horz" pos="3132"/>
        <p:guide pos="2144"/>
      </p:guideLst>
    </p:cSldViewPr>
  </p:notesViewPr>
  <p:gridSpacing cx="737371525" cy="7373715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60010553\Downloads\Market%20Shares%20by%20Line%20(Weighted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7"/>
  <c:chart>
    <c:title>
      <c:tx>
        <c:rich>
          <a:bodyPr/>
          <a:lstStyle/>
          <a:p>
            <a:pPr>
              <a:defRPr/>
            </a:pPr>
            <a:r>
              <a:rPr lang="fr-FR"/>
              <a:t>% Répondeurs ACR à S102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Groupe maintenance</c:v>
                </c:pt>
              </c:strCache>
            </c:strRef>
          </c:tx>
          <c:cat>
            <c:strRef>
              <c:f>Feuil1!$A$2:$A$4</c:f>
              <c:strCache>
                <c:ptCount val="3"/>
                <c:pt idx="0">
                  <c:v>ACR20</c:v>
                </c:pt>
                <c:pt idx="1">
                  <c:v>ACR50</c:v>
                </c:pt>
                <c:pt idx="2">
                  <c:v>ACR70</c:v>
                </c:pt>
              </c:strCache>
            </c:strRef>
          </c:cat>
          <c:val>
            <c:numRef>
              <c:f>Feuil1!$B$2:$B$4</c:f>
              <c:numCache>
                <c:formatCode>0.0%</c:formatCode>
                <c:ptCount val="3"/>
                <c:pt idx="0">
                  <c:v>0.71700000000000008</c:v>
                </c:pt>
                <c:pt idx="1">
                  <c:v>0.48000000000000004</c:v>
                </c:pt>
                <c:pt idx="2">
                  <c:v>0.24300000000000002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Groupe switch </c:v>
                </c:pt>
              </c:strCache>
            </c:strRef>
          </c:tx>
          <c:cat>
            <c:strRef>
              <c:f>Feuil1!$A$2:$A$4</c:f>
              <c:strCache>
                <c:ptCount val="3"/>
                <c:pt idx="0">
                  <c:v>ACR20</c:v>
                </c:pt>
                <c:pt idx="1">
                  <c:v>ACR50</c:v>
                </c:pt>
                <c:pt idx="2">
                  <c:v>ACR70</c:v>
                </c:pt>
              </c:strCache>
            </c:strRef>
          </c:cat>
          <c:val>
            <c:numRef>
              <c:f>Feuil1!$C$2:$C$4</c:f>
              <c:numCache>
                <c:formatCode>0.0%</c:formatCode>
                <c:ptCount val="3"/>
                <c:pt idx="0">
                  <c:v>0.71800000000000008</c:v>
                </c:pt>
                <c:pt idx="1">
                  <c:v>0.51400000000000001</c:v>
                </c:pt>
                <c:pt idx="2">
                  <c:v>0.26100000000000001</c:v>
                </c:pt>
              </c:numCache>
            </c:numRef>
          </c:val>
        </c:ser>
        <c:dLbls>
          <c:showVal val="1"/>
        </c:dLbls>
        <c:overlap val="-25"/>
        <c:axId val="65873408"/>
        <c:axId val="65874944"/>
      </c:barChart>
      <c:catAx>
        <c:axId val="65873408"/>
        <c:scaling>
          <c:orientation val="minMax"/>
        </c:scaling>
        <c:axPos val="b"/>
        <c:majorTickMark val="none"/>
        <c:tickLblPos val="nextTo"/>
        <c:crossAx val="65874944"/>
        <c:crosses val="autoZero"/>
        <c:auto val="1"/>
        <c:lblAlgn val="ctr"/>
        <c:lblOffset val="100"/>
      </c:catAx>
      <c:valAx>
        <c:axId val="65874944"/>
        <c:scaling>
          <c:orientation val="minMax"/>
        </c:scaling>
        <c:delete val="1"/>
        <c:axPos val="l"/>
        <c:numFmt formatCode="0.0%" sourceLinked="1"/>
        <c:tickLblPos val="none"/>
        <c:crossAx val="65873408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Feuil1!$B$1</c:f>
              <c:strCache>
                <c:ptCount val="1"/>
                <c:pt idx="0">
                  <c:v>Inflectra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ASAS20</c:v>
                </c:pt>
                <c:pt idx="1">
                  <c:v>ASAS40</c:v>
                </c:pt>
              </c:strCache>
            </c:strRef>
          </c:cat>
          <c:val>
            <c:numRef>
              <c:f>Feuil1!$B$2:$B$3</c:f>
              <c:numCache>
                <c:formatCode>0.0%</c:formatCode>
                <c:ptCount val="2"/>
                <c:pt idx="0">
                  <c:v>0.70500000000000007</c:v>
                </c:pt>
                <c:pt idx="1">
                  <c:v>0.51800000000000002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Remicade</c:v>
                </c:pt>
              </c:strCache>
            </c:strRef>
          </c:tx>
          <c:cat>
            <c:strRef>
              <c:f>Feuil1!$A$2:$A$3</c:f>
              <c:strCache>
                <c:ptCount val="2"/>
                <c:pt idx="0">
                  <c:v>ASAS20</c:v>
                </c:pt>
                <c:pt idx="1">
                  <c:v>ASAS40</c:v>
                </c:pt>
              </c:strCache>
            </c:strRef>
          </c:cat>
          <c:val>
            <c:numRef>
              <c:f>Feuil1!$C$2:$C$3</c:f>
              <c:numCache>
                <c:formatCode>0.0%</c:formatCode>
                <c:ptCount val="2"/>
                <c:pt idx="0">
                  <c:v>0.72400000000000009</c:v>
                </c:pt>
                <c:pt idx="1">
                  <c:v>0.47400000000000003</c:v>
                </c:pt>
              </c:numCache>
            </c:numRef>
          </c:val>
        </c:ser>
        <c:dLbls>
          <c:showVal val="1"/>
        </c:dLbls>
        <c:overlap val="-25"/>
        <c:axId val="64713856"/>
        <c:axId val="64715392"/>
      </c:barChart>
      <c:catAx>
        <c:axId val="64713856"/>
        <c:scaling>
          <c:orientation val="minMax"/>
        </c:scaling>
        <c:axPos val="b"/>
        <c:majorTickMark val="none"/>
        <c:tickLblPos val="nextTo"/>
        <c:crossAx val="64715392"/>
        <c:crosses val="autoZero"/>
        <c:auto val="1"/>
        <c:lblAlgn val="ctr"/>
        <c:lblOffset val="100"/>
      </c:catAx>
      <c:valAx>
        <c:axId val="64715392"/>
        <c:scaling>
          <c:orientation val="minMax"/>
        </c:scaling>
        <c:delete val="1"/>
        <c:axPos val="l"/>
        <c:numFmt formatCode="0.0%" sourceLinked="1"/>
        <c:tickLblPos val="none"/>
        <c:crossAx val="64713856"/>
        <c:crosses val="autoZero"/>
        <c:crossBetween val="between"/>
      </c:valAx>
    </c:plotArea>
    <c:legend>
      <c:legendPos val="t"/>
      <c:layout/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3"/>
  <c:chart>
    <c:autoTitleDeleted val="1"/>
    <c:plotArea>
      <c:layout>
        <c:manualLayout>
          <c:layoutTarget val="inner"/>
          <c:xMode val="edge"/>
          <c:yMode val="edge"/>
          <c:x val="0.143268810208797"/>
          <c:y val="0.14916048357202707"/>
          <c:w val="0.58587816802848303"/>
          <c:h val="0.629501339535135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Inflectra™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Sem 14</c:v>
                </c:pt>
                <c:pt idx="1">
                  <c:v>Sem 30</c:v>
                </c:pt>
                <c:pt idx="2">
                  <c:v>Sem 54</c:v>
                </c:pt>
                <c:pt idx="3">
                  <c:v>Sem 54 + 1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7.8</c:v>
                </c:pt>
                <c:pt idx="1">
                  <c:v>23.5</c:v>
                </c:pt>
                <c:pt idx="2">
                  <c:v>19.600000000000001</c:v>
                </c:pt>
                <c:pt idx="3">
                  <c:v>32.9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Remicade®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Sem 14</c:v>
                </c:pt>
                <c:pt idx="1">
                  <c:v>Sem 30</c:v>
                </c:pt>
                <c:pt idx="2">
                  <c:v>Sem 54</c:v>
                </c:pt>
                <c:pt idx="3">
                  <c:v>Sem 54 + 1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10.6</c:v>
                </c:pt>
                <c:pt idx="1">
                  <c:v>19.7</c:v>
                </c:pt>
                <c:pt idx="2">
                  <c:v>23</c:v>
                </c:pt>
                <c:pt idx="3">
                  <c:v>28.8</c:v>
                </c:pt>
              </c:numCache>
            </c:numRef>
          </c:val>
        </c:ser>
        <c:dLbls>
          <c:showVal val="1"/>
        </c:dLbls>
        <c:gapWidth val="75"/>
        <c:axId val="66469248"/>
        <c:axId val="66479232"/>
      </c:barChart>
      <c:catAx>
        <c:axId val="66469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200" b="1"/>
            </a:pPr>
            <a:endParaRPr lang="fr-FR"/>
          </a:p>
        </c:txPr>
        <c:crossAx val="66479232"/>
        <c:crosses val="autoZero"/>
        <c:auto val="1"/>
        <c:lblAlgn val="ctr"/>
        <c:lblOffset val="100"/>
      </c:catAx>
      <c:valAx>
        <c:axId val="66479232"/>
        <c:scaling>
          <c:orientation val="minMax"/>
        </c:scaling>
        <c:axPos val="l"/>
        <c:numFmt formatCode="0" sourceLinked="0"/>
        <c:tickLblPos val="nextTo"/>
        <c:txPr>
          <a:bodyPr/>
          <a:lstStyle/>
          <a:p>
            <a:pPr>
              <a:defRPr lang="en-US" sz="1400"/>
            </a:pPr>
            <a:endParaRPr lang="fr-FR"/>
          </a:p>
        </c:txPr>
        <c:crossAx val="66469248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600"/>
      </a:pPr>
      <a:endParaRPr lang="fr-F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'[Market Shares by Line (Weighted).xls]Worksheet'!$A$8</c:f>
              <c:strCache>
                <c:ptCount val="1"/>
                <c:pt idx="0">
                  <c:v>PR</c:v>
                </c:pt>
              </c:strCache>
            </c:strRef>
          </c:tx>
          <c:cat>
            <c:strRef>
              <c:f>'[Market Shares by Line (Weighted).xls]Worksheet'!$B$7:$E$7</c:f>
              <c:strCache>
                <c:ptCount val="4"/>
                <c:pt idx="0">
                  <c:v>1st Line</c:v>
                </c:pt>
                <c:pt idx="1">
                  <c:v>2nd Line</c:v>
                </c:pt>
                <c:pt idx="2">
                  <c:v>3rd Line</c:v>
                </c:pt>
                <c:pt idx="3">
                  <c:v>4th+ Line</c:v>
                </c:pt>
              </c:strCache>
            </c:strRef>
          </c:cat>
          <c:val>
            <c:numRef>
              <c:f>'[Market Shares by Line (Weighted).xls]Worksheet'!$B$8:$E$8</c:f>
              <c:numCache>
                <c:formatCode>0.00%</c:formatCode>
                <c:ptCount val="4"/>
                <c:pt idx="0">
                  <c:v>4.9501549817238005E-2</c:v>
                </c:pt>
                <c:pt idx="1">
                  <c:v>1.5135810667964003E-2</c:v>
                </c:pt>
                <c:pt idx="2">
                  <c:v>1.6546972857117006E-2</c:v>
                </c:pt>
                <c:pt idx="3">
                  <c:v>7.6779794007146004E-2</c:v>
                </c:pt>
              </c:numCache>
            </c:numRef>
          </c:val>
        </c:ser>
        <c:ser>
          <c:idx val="1"/>
          <c:order val="1"/>
          <c:tx>
            <c:strRef>
              <c:f>'[Market Shares by Line (Weighted).xls]Worksheet'!$A$9</c:f>
              <c:strCache>
                <c:ptCount val="1"/>
                <c:pt idx="0">
                  <c:v>SA</c:v>
                </c:pt>
              </c:strCache>
            </c:strRef>
          </c:tx>
          <c:cat>
            <c:strRef>
              <c:f>'[Market Shares by Line (Weighted).xls]Worksheet'!$B$7:$E$7</c:f>
              <c:strCache>
                <c:ptCount val="4"/>
                <c:pt idx="0">
                  <c:v>1st Line</c:v>
                </c:pt>
                <c:pt idx="1">
                  <c:v>2nd Line</c:v>
                </c:pt>
                <c:pt idx="2">
                  <c:v>3rd Line</c:v>
                </c:pt>
                <c:pt idx="3">
                  <c:v>4th+ Line</c:v>
                </c:pt>
              </c:strCache>
            </c:strRef>
          </c:cat>
          <c:val>
            <c:numRef>
              <c:f>'[Market Shares by Line (Weighted).xls]Worksheet'!$B$9:$E$9</c:f>
              <c:numCache>
                <c:formatCode>0.00%</c:formatCode>
                <c:ptCount val="4"/>
                <c:pt idx="0">
                  <c:v>0.10675203903477</c:v>
                </c:pt>
                <c:pt idx="1">
                  <c:v>0.11413866221442001</c:v>
                </c:pt>
                <c:pt idx="2">
                  <c:v>0.28212235196616003</c:v>
                </c:pt>
                <c:pt idx="3">
                  <c:v>0.39808153467626006</c:v>
                </c:pt>
              </c:numCache>
            </c:numRef>
          </c:val>
        </c:ser>
        <c:ser>
          <c:idx val="2"/>
          <c:order val="2"/>
          <c:tx>
            <c:strRef>
              <c:f>'[Market Shares by Line (Weighted).xls]Worksheet'!$A$10</c:f>
              <c:strCache>
                <c:ptCount val="1"/>
                <c:pt idx="0">
                  <c:v>Rpso</c:v>
                </c:pt>
              </c:strCache>
            </c:strRef>
          </c:tx>
          <c:cat>
            <c:strRef>
              <c:f>'[Market Shares by Line (Weighted).xls]Worksheet'!$B$7:$E$7</c:f>
              <c:strCache>
                <c:ptCount val="4"/>
                <c:pt idx="0">
                  <c:v>1st Line</c:v>
                </c:pt>
                <c:pt idx="1">
                  <c:v>2nd Line</c:v>
                </c:pt>
                <c:pt idx="2">
                  <c:v>3rd Line</c:v>
                </c:pt>
                <c:pt idx="3">
                  <c:v>4th+ Line</c:v>
                </c:pt>
              </c:strCache>
            </c:strRef>
          </c:cat>
          <c:val>
            <c:numRef>
              <c:f>'[Market Shares by Line (Weighted).xls]Worksheet'!$B$10:$E$10</c:f>
              <c:numCache>
                <c:formatCode>0.00%</c:formatCode>
                <c:ptCount val="4"/>
                <c:pt idx="0">
                  <c:v>9.7792583139875031E-2</c:v>
                </c:pt>
                <c:pt idx="1">
                  <c:v>0.182678661346</c:v>
                </c:pt>
                <c:pt idx="2">
                  <c:v>0.23626943007140008</c:v>
                </c:pt>
                <c:pt idx="3">
                  <c:v>0.34977098328888018</c:v>
                </c:pt>
              </c:numCache>
            </c:numRef>
          </c:val>
        </c:ser>
        <c:dLbls/>
        <c:axId val="39823232"/>
        <c:axId val="39824768"/>
      </c:barChart>
      <c:catAx>
        <c:axId val="39823232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US" sz="2000"/>
            </a:pPr>
            <a:endParaRPr lang="fr-FR"/>
          </a:p>
        </c:txPr>
        <c:crossAx val="39824768"/>
        <c:crosses val="autoZero"/>
        <c:auto val="1"/>
        <c:lblAlgn val="ctr"/>
        <c:lblOffset val="100"/>
      </c:catAx>
      <c:valAx>
        <c:axId val="39824768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lang="en-US" sz="1800"/>
            </a:pPr>
            <a:endParaRPr lang="fr-FR"/>
          </a:p>
        </c:txPr>
        <c:crossAx val="3982323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US" sz="2400"/>
          </a:pPr>
          <a:endParaRPr lang="fr-FR"/>
        </a:p>
      </c:txPr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0.76994</cdr:x>
      <cdr:y>0.40896</cdr:y>
    </cdr:from>
    <cdr:to>
      <cdr:x>0.98227</cdr:x>
      <cdr:y>0.61217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6518518" y="1300719"/>
          <a:ext cx="1797642" cy="646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5pPr>
          <a:lvl6pPr marL="2286000" algn="l" defTabSz="914400" rtl="0" eaLnBrk="1" latinLnBrk="0" hangingPunct="1"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6pPr>
          <a:lvl7pPr marL="2743200" algn="l" defTabSz="914400" rtl="0" eaLnBrk="1" latinLnBrk="0" hangingPunct="1"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7pPr>
          <a:lvl8pPr marL="3200400" algn="l" defTabSz="914400" rtl="0" eaLnBrk="1" latinLnBrk="0" hangingPunct="1"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8pPr>
          <a:lvl9pPr marL="3657600" algn="l" defTabSz="914400" rtl="0" eaLnBrk="1" latinLnBrk="0" hangingPunct="1"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r>
            <a:rPr lang="en-GB" sz="1200" b="1" dirty="0" smtClean="0">
              <a:solidFill>
                <a:sysClr val="windowText" lastClr="000000"/>
              </a:solidFill>
              <a:latin typeface="Arial"/>
            </a:rPr>
            <a:t>Remicade</a:t>
          </a:r>
          <a:r>
            <a:rPr lang="en-US" sz="1200" baseline="30000" dirty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rPr>
            <a:t>®</a:t>
          </a:r>
          <a:r>
            <a:rPr lang="en-US" sz="1200" dirty="0" smtClean="0">
              <a:solidFill>
                <a:schemeClr val="tx1"/>
              </a:solidFill>
              <a:latin typeface="Arial" pitchFamily="34" charset="0"/>
              <a:ea typeface="Arial" charset="0"/>
              <a:cs typeface="Arial" pitchFamily="34" charset="0"/>
            </a:rPr>
            <a:t> </a:t>
          </a:r>
          <a:r>
            <a:rPr lang="en-GB" sz="1200" b="1" baseline="30000" dirty="0" smtClean="0">
              <a:solidFill>
                <a:sysClr val="windowText" lastClr="000000"/>
              </a:solidFill>
              <a:latin typeface="Arial"/>
            </a:rPr>
            <a:t/>
          </a:r>
          <a:br>
            <a:rPr lang="en-GB" sz="1200" b="1" baseline="30000" dirty="0" smtClean="0">
              <a:solidFill>
                <a:sysClr val="windowText" lastClr="000000"/>
              </a:solidFill>
              <a:latin typeface="Arial"/>
            </a:rPr>
          </a:br>
          <a:r>
            <a:rPr lang="en-GB" sz="1200" b="1" dirty="0" smtClean="0">
              <a:solidFill>
                <a:sysClr val="windowText" lastClr="000000"/>
              </a:solidFill>
              <a:latin typeface="Arial"/>
            </a:rPr>
            <a:t>(5 mg/kg)</a:t>
          </a:r>
        </a:p>
        <a:p xmlns:a="http://schemas.openxmlformats.org/drawingml/2006/main">
          <a:r>
            <a:rPr lang="en-GB" sz="1200" b="1" dirty="0" smtClean="0">
              <a:solidFill>
                <a:sysClr val="windowText" lastClr="000000"/>
              </a:solidFill>
              <a:latin typeface="Arial"/>
            </a:rPr>
            <a:t>N=122 </a:t>
          </a:r>
          <a:endParaRPr lang="en-GB" sz="1200" b="1" dirty="0">
            <a:solidFill>
              <a:sysClr val="windowText" lastClr="000000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0.78077</cdr:x>
      <cdr:y>0.16121</cdr:y>
    </cdr:from>
    <cdr:to>
      <cdr:x>0.98227</cdr:x>
      <cdr:y>0.36442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6610197" y="512741"/>
          <a:ext cx="1705963" cy="646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5pPr>
          <a:lvl6pPr marL="2286000" algn="l" defTabSz="914400" rtl="0" eaLnBrk="1" latinLnBrk="0" hangingPunct="1"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6pPr>
          <a:lvl7pPr marL="2743200" algn="l" defTabSz="914400" rtl="0" eaLnBrk="1" latinLnBrk="0" hangingPunct="1"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7pPr>
          <a:lvl8pPr marL="3200400" algn="l" defTabSz="914400" rtl="0" eaLnBrk="1" latinLnBrk="0" hangingPunct="1"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8pPr>
          <a:lvl9pPr marL="3657600" algn="l" defTabSz="914400" rtl="0" eaLnBrk="1" latinLnBrk="0" hangingPunct="1">
            <a:defRPr sz="2200" kern="1200">
              <a:solidFill>
                <a:srgbClr val="FFFFFF"/>
              </a:solidFill>
              <a:latin typeface="Calibri" pitchFamily="34" charset="0"/>
              <a:cs typeface="Arial" charset="0"/>
            </a:defRPr>
          </a:lvl9pPr>
        </a:lstStyle>
        <a:p xmlns:a="http://schemas.openxmlformats.org/drawingml/2006/main">
          <a:r>
            <a:rPr lang="en-GB" sz="1200" b="1" dirty="0" smtClean="0">
              <a:solidFill>
                <a:sysClr val="windowText" lastClr="000000"/>
              </a:solidFill>
              <a:latin typeface="Arial"/>
            </a:rPr>
            <a:t>Inflectra</a:t>
          </a:r>
          <a:r>
            <a:rPr lang="en-GB" sz="1200" b="1" baseline="30000" dirty="0" smtClean="0">
              <a:solidFill>
                <a:sysClr val="windowText" lastClr="000000"/>
              </a:solidFill>
              <a:latin typeface="Arial"/>
            </a:rPr>
            <a:t>TM</a:t>
          </a:r>
          <a:br>
            <a:rPr lang="en-GB" sz="1200" b="1" baseline="30000" dirty="0" smtClean="0">
              <a:solidFill>
                <a:sysClr val="windowText" lastClr="000000"/>
              </a:solidFill>
              <a:latin typeface="Arial"/>
            </a:rPr>
          </a:br>
          <a:r>
            <a:rPr lang="en-GB" sz="1200" b="1" dirty="0" smtClean="0">
              <a:solidFill>
                <a:sysClr val="windowText" lastClr="000000"/>
              </a:solidFill>
              <a:latin typeface="Arial"/>
            </a:rPr>
            <a:t>(5 mg/kg)</a:t>
          </a:r>
        </a:p>
        <a:p xmlns:a="http://schemas.openxmlformats.org/drawingml/2006/main">
          <a:r>
            <a:rPr lang="en-GB" sz="1200" b="1" dirty="0" smtClean="0">
              <a:solidFill>
                <a:sysClr val="windowText" lastClr="000000"/>
              </a:solidFill>
              <a:latin typeface="Arial"/>
            </a:rPr>
            <a:t>N=128</a:t>
          </a:r>
          <a:endParaRPr lang="en-GB" sz="1200" b="1" dirty="0">
            <a:solidFill>
              <a:sysClr val="windowText" lastClr="000000"/>
            </a:solidFill>
            <a:latin typeface="Arial"/>
          </a:endParaRPr>
        </a:p>
      </cdr:txBody>
    </cdr:sp>
  </cdr:relSizeAnchor>
  <cdr:relSizeAnchor xmlns:cdr="http://schemas.openxmlformats.org/drawingml/2006/chartDrawing">
    <cdr:from>
      <cdr:x>0.77113</cdr:x>
      <cdr:y>0.19316</cdr:y>
    </cdr:from>
    <cdr:to>
      <cdr:x>0.79778</cdr:x>
      <cdr:y>0.24281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6528579" y="614373"/>
          <a:ext cx="225628" cy="157898"/>
        </a:xfrm>
        <a:prstGeom xmlns:a="http://schemas.openxmlformats.org/drawingml/2006/main" prst="rect">
          <a:avLst/>
        </a:prstGeom>
        <a:solidFill xmlns:a="http://schemas.openxmlformats.org/drawingml/2006/main">
          <a:srgbClr val="4F81BD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5pPr>
          <a:lvl6pPr marL="2286000" algn="l" defTabSz="914400" rtl="0" eaLnBrk="1" latinLnBrk="0" hangingPunct="1">
            <a:defRPr sz="2200" kern="1200">
              <a:solidFill>
                <a:sysClr val="window" lastClr="FFFFFF"/>
              </a:solidFill>
              <a:latin typeface="Arial"/>
            </a:defRPr>
          </a:lvl6pPr>
          <a:lvl7pPr marL="2743200" algn="l" defTabSz="914400" rtl="0" eaLnBrk="1" latinLnBrk="0" hangingPunct="1">
            <a:defRPr sz="2200" kern="1200">
              <a:solidFill>
                <a:sysClr val="window" lastClr="FFFFFF"/>
              </a:solidFill>
              <a:latin typeface="Arial"/>
            </a:defRPr>
          </a:lvl7pPr>
          <a:lvl8pPr marL="3200400" algn="l" defTabSz="914400" rtl="0" eaLnBrk="1" latinLnBrk="0" hangingPunct="1">
            <a:defRPr sz="2200" kern="1200">
              <a:solidFill>
                <a:sysClr val="window" lastClr="FFFFFF"/>
              </a:solidFill>
              <a:latin typeface="Arial"/>
            </a:defRPr>
          </a:lvl8pPr>
          <a:lvl9pPr marL="3657600" algn="l" defTabSz="914400" rtl="0" eaLnBrk="1" latinLnBrk="0" hangingPunct="1">
            <a:defRPr sz="2200" kern="12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GB" sz="2000" dirty="0"/>
        </a:p>
      </cdr:txBody>
    </cdr:sp>
  </cdr:relSizeAnchor>
  <cdr:relSizeAnchor xmlns:cdr="http://schemas.openxmlformats.org/drawingml/2006/chartDrawing">
    <cdr:from>
      <cdr:x>0.77113</cdr:x>
      <cdr:y>0.44713</cdr:y>
    </cdr:from>
    <cdr:to>
      <cdr:x>0.79778</cdr:x>
      <cdr:y>0.49678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6528579" y="1422143"/>
          <a:ext cx="225628" cy="15789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50000"/>
          </a:schemeClr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1pPr>
          <a:lvl2pPr marL="4572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2pPr>
          <a:lvl3pPr marL="9144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3pPr>
          <a:lvl4pPr marL="13716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4pPr>
          <a:lvl5pPr marL="1828800" algn="ctr" rtl="0" fontAlgn="base">
            <a:spcBef>
              <a:spcPct val="0"/>
            </a:spcBef>
            <a:spcAft>
              <a:spcPct val="0"/>
            </a:spcAft>
            <a:defRPr sz="2200" kern="1200">
              <a:solidFill>
                <a:sysClr val="window" lastClr="FFFFFF"/>
              </a:solidFill>
              <a:latin typeface="Arial"/>
            </a:defRPr>
          </a:lvl5pPr>
          <a:lvl6pPr marL="2286000" algn="l" defTabSz="914400" rtl="0" eaLnBrk="1" latinLnBrk="0" hangingPunct="1">
            <a:defRPr sz="2200" kern="1200">
              <a:solidFill>
                <a:sysClr val="window" lastClr="FFFFFF"/>
              </a:solidFill>
              <a:latin typeface="Arial"/>
            </a:defRPr>
          </a:lvl6pPr>
          <a:lvl7pPr marL="2743200" algn="l" defTabSz="914400" rtl="0" eaLnBrk="1" latinLnBrk="0" hangingPunct="1">
            <a:defRPr sz="2200" kern="1200">
              <a:solidFill>
                <a:sysClr val="window" lastClr="FFFFFF"/>
              </a:solidFill>
              <a:latin typeface="Arial"/>
            </a:defRPr>
          </a:lvl7pPr>
          <a:lvl8pPr marL="3200400" algn="l" defTabSz="914400" rtl="0" eaLnBrk="1" latinLnBrk="0" hangingPunct="1">
            <a:defRPr sz="2200" kern="1200">
              <a:solidFill>
                <a:sysClr val="window" lastClr="FFFFFF"/>
              </a:solidFill>
              <a:latin typeface="Arial"/>
            </a:defRPr>
          </a:lvl8pPr>
          <a:lvl9pPr marL="3657600" algn="l" defTabSz="914400" rtl="0" eaLnBrk="1" latinLnBrk="0" hangingPunct="1">
            <a:defRPr sz="2200" kern="1200">
              <a:solidFill>
                <a:sysClr val="window" lastClr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GB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395" cy="4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1" tIns="46191" rIns="92381" bIns="46191" numCol="1" anchor="t" anchorCtr="0" compatLnSpc="1">
            <a:prstTxWarp prst="textNoShape">
              <a:avLst/>
            </a:prstTxWarp>
          </a:bodyPr>
          <a:lstStyle>
            <a:lvl1pPr algn="l" defTabSz="924056" eaLnBrk="0" hangingPunct="0">
              <a:defRPr sz="1100">
                <a:solidFill>
                  <a:schemeClr val="tx1"/>
                </a:solidFill>
                <a:latin typeface="Arial" charset="0"/>
                <a:ea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742" y="1"/>
            <a:ext cx="2949395" cy="4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1" tIns="46191" rIns="92381" bIns="46191" numCol="1" anchor="t" anchorCtr="0" compatLnSpc="1">
            <a:prstTxWarp prst="textNoShape">
              <a:avLst/>
            </a:prstTxWarp>
          </a:bodyPr>
          <a:lstStyle>
            <a:lvl1pPr algn="r" defTabSz="924056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1290FBC-C847-41C0-BA6D-CB869E1818A2}" type="datetime1">
              <a:rPr lang="en-CA"/>
              <a:pPr>
                <a:defRPr/>
              </a:pPr>
              <a:t>14/09/2015</a:t>
            </a:fld>
            <a:endParaRPr lang="en-CA" dirty="0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265"/>
            <a:ext cx="2949395" cy="4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1" tIns="46191" rIns="92381" bIns="46191" numCol="1" anchor="b" anchorCtr="0" compatLnSpc="1">
            <a:prstTxWarp prst="textNoShape">
              <a:avLst/>
            </a:prstTxWarp>
          </a:bodyPr>
          <a:lstStyle>
            <a:lvl1pPr algn="l" defTabSz="924056" eaLnBrk="0" hangingPunct="0">
              <a:defRPr sz="1100">
                <a:solidFill>
                  <a:schemeClr val="tx1"/>
                </a:solidFill>
                <a:latin typeface="Arial" charset="0"/>
                <a:ea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742" y="9444265"/>
            <a:ext cx="2949395" cy="4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1" tIns="46191" rIns="92381" bIns="46191" numCol="1" anchor="b" anchorCtr="0" compatLnSpc="1">
            <a:prstTxWarp prst="textNoShape">
              <a:avLst/>
            </a:prstTxWarp>
          </a:bodyPr>
          <a:lstStyle>
            <a:lvl1pPr algn="r" defTabSz="924056" eaLnBrk="0" hangingPunct="0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1BBBD4A-EFA0-44F3-8D95-EFC910C1589A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824838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9395" cy="4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1" tIns="46191" rIns="92381" bIns="46191" numCol="1" anchor="t" anchorCtr="0" compatLnSpc="1">
            <a:prstTxWarp prst="textNoShape">
              <a:avLst/>
            </a:prstTxWarp>
          </a:bodyPr>
          <a:lstStyle>
            <a:lvl1pPr algn="l" defTabSz="924056">
              <a:defRPr sz="11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4742" y="1"/>
            <a:ext cx="2949395" cy="4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1" tIns="46191" rIns="92381" bIns="46191" numCol="1" anchor="t" anchorCtr="0" compatLnSpc="1">
            <a:prstTxWarp prst="textNoShape">
              <a:avLst/>
            </a:prstTxWarp>
          </a:bodyPr>
          <a:lstStyle>
            <a:lvl1pPr algn="r" defTabSz="924056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ABDD5D9-7AFC-4C81-9509-B3543023484E}" type="datetime1">
              <a:rPr lang="en-CA"/>
              <a:pPr>
                <a:defRPr/>
              </a:pPr>
              <a:t>14/09/2015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398" tIns="43699" rIns="87398" bIns="43699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857" y="4723777"/>
            <a:ext cx="5443900" cy="447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1" tIns="46191" rIns="92381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44265"/>
            <a:ext cx="2949395" cy="4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1" tIns="46191" rIns="92381" bIns="46191" numCol="1" anchor="b" anchorCtr="0" compatLnSpc="1">
            <a:prstTxWarp prst="textNoShape">
              <a:avLst/>
            </a:prstTxWarp>
          </a:bodyPr>
          <a:lstStyle>
            <a:lvl1pPr algn="l" defTabSz="924056">
              <a:defRPr sz="1100">
                <a:solidFill>
                  <a:schemeClr val="tx1"/>
                </a:solidFill>
                <a:latin typeface="Calibri" charset="0"/>
                <a:ea typeface="Arial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4742" y="9444265"/>
            <a:ext cx="2949395" cy="49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1" tIns="46191" rIns="92381" bIns="46191" numCol="1" anchor="b" anchorCtr="0" compatLnSpc="1">
            <a:prstTxWarp prst="textNoShape">
              <a:avLst/>
            </a:prstTxWarp>
          </a:bodyPr>
          <a:lstStyle>
            <a:lvl1pPr algn="r" defTabSz="924056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9978DA0-6902-4BE4-855A-AF1A7C721785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2386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solidFill>
                  <a:srgbClr val="262626"/>
                </a:solidFill>
                <a:latin typeface="Arial" charset="0"/>
                <a:ea typeface="ＭＳ Ｐゴシック"/>
              </a:rPr>
              <a:t>Source : EMA/CHMP/589422/2013 ; Rapport d'évaluation d'Inflectra –  page  52/105</a:t>
            </a:r>
          </a:p>
          <a:p>
            <a:r>
              <a:rPr lang="fr-FR" smtClean="0">
                <a:solidFill>
                  <a:srgbClr val="262626"/>
                </a:solidFill>
                <a:latin typeface="Arial" charset="0"/>
                <a:ea typeface="ＭＳ Ｐゴシック"/>
              </a:rPr>
              <a:t>Les IC 90 % des rapports des moyennes géométriques pour l'AUC τ (104,10) et Cmax,ss (101,47) étaient dans la plage de référence de 80 %-125 % indiquant que le profil de pharmacocinétique de l'infliximab est équivalent après l'administration de CT-P13 et de Remicade. 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A2BF9-7B62-4793-ABD9-55131E245050}" type="slidenum">
              <a:rPr lang="en-CA">
                <a:solidFill>
                  <a:srgbClr val="000000"/>
                </a:solidFill>
              </a:rPr>
              <a:pPr/>
              <a:t>5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680259" y="4724491"/>
            <a:ext cx="5445099" cy="4474613"/>
          </a:xfrm>
          <a:noFill/>
          <a:ln/>
        </p:spPr>
        <p:txBody>
          <a:bodyPr/>
          <a:lstStyle/>
          <a:p>
            <a:r>
              <a:rPr lang="en-GB" dirty="0" smtClean="0">
                <a:cs typeface="Arial" pitchFamily="34" charset="0"/>
              </a:rPr>
              <a:t>La </a:t>
            </a:r>
            <a:r>
              <a:rPr lang="en-GB" dirty="0" err="1" smtClean="0">
                <a:cs typeface="Arial" pitchFamily="34" charset="0"/>
              </a:rPr>
              <a:t>voie</a:t>
            </a:r>
            <a:r>
              <a:rPr lang="en-GB" baseline="0" dirty="0" smtClean="0">
                <a:cs typeface="Arial" pitchFamily="34" charset="0"/>
              </a:rPr>
              <a:t> </a:t>
            </a:r>
            <a:r>
              <a:rPr lang="en-GB" baseline="0" dirty="0" err="1" smtClean="0">
                <a:cs typeface="Arial" pitchFamily="34" charset="0"/>
              </a:rPr>
              <a:t>d’enregistrement</a:t>
            </a:r>
            <a:r>
              <a:rPr lang="en-GB" baseline="0" dirty="0" smtClean="0">
                <a:cs typeface="Arial" pitchFamily="34" charset="0"/>
              </a:rPr>
              <a:t> (conditions à </a:t>
            </a:r>
            <a:r>
              <a:rPr lang="en-GB" baseline="0" dirty="0" err="1" smtClean="0">
                <a:cs typeface="Arial" pitchFamily="34" charset="0"/>
              </a:rPr>
              <a:t>remplir</a:t>
            </a:r>
            <a:r>
              <a:rPr lang="en-GB" baseline="0" dirty="0" smtClean="0">
                <a:cs typeface="Arial" pitchFamily="34" charset="0"/>
              </a:rPr>
              <a:t> pour </a:t>
            </a:r>
            <a:r>
              <a:rPr lang="en-GB" baseline="0" dirty="0" err="1" smtClean="0">
                <a:cs typeface="Arial" pitchFamily="34" charset="0"/>
              </a:rPr>
              <a:t>obtenir</a:t>
            </a:r>
            <a:r>
              <a:rPr lang="en-GB" baseline="0" dirty="0" smtClean="0">
                <a:cs typeface="Arial" pitchFamily="34" charset="0"/>
              </a:rPr>
              <a:t> </a:t>
            </a:r>
            <a:r>
              <a:rPr lang="en-GB" baseline="0" dirty="0" err="1" smtClean="0">
                <a:cs typeface="Arial" pitchFamily="34" charset="0"/>
              </a:rPr>
              <a:t>l’autorisation</a:t>
            </a:r>
            <a:r>
              <a:rPr lang="en-GB" baseline="0" dirty="0" smtClean="0">
                <a:cs typeface="Arial" pitchFamily="34" charset="0"/>
              </a:rPr>
              <a:t> de </a:t>
            </a:r>
            <a:r>
              <a:rPr lang="en-GB" baseline="0" dirty="0" err="1" smtClean="0">
                <a:cs typeface="Arial" pitchFamily="34" charset="0"/>
              </a:rPr>
              <a:t>mise</a:t>
            </a:r>
            <a:r>
              <a:rPr lang="en-GB" baseline="0" dirty="0" smtClean="0">
                <a:cs typeface="Arial" pitchFamily="34" charset="0"/>
              </a:rPr>
              <a:t> </a:t>
            </a:r>
            <a:r>
              <a:rPr lang="en-GB" baseline="0" dirty="0" err="1" smtClean="0">
                <a:cs typeface="Arial" pitchFamily="34" charset="0"/>
              </a:rPr>
              <a:t>sur</a:t>
            </a:r>
            <a:r>
              <a:rPr lang="en-GB" baseline="0" dirty="0" smtClean="0">
                <a:cs typeface="Arial" pitchFamily="34" charset="0"/>
              </a:rPr>
              <a:t> le </a:t>
            </a:r>
            <a:r>
              <a:rPr lang="en-GB" baseline="0" dirty="0" err="1" smtClean="0">
                <a:cs typeface="Arial" pitchFamily="34" charset="0"/>
              </a:rPr>
              <a:t>marché</a:t>
            </a:r>
            <a:r>
              <a:rPr lang="en-GB" baseline="0" dirty="0" smtClean="0">
                <a:cs typeface="Arial" pitchFamily="34" charset="0"/>
              </a:rPr>
              <a:t> du </a:t>
            </a:r>
            <a:r>
              <a:rPr lang="en-GB" baseline="0" dirty="0" err="1" smtClean="0">
                <a:cs typeface="Arial" pitchFamily="34" charset="0"/>
              </a:rPr>
              <a:t>produit</a:t>
            </a:r>
            <a:r>
              <a:rPr lang="en-GB" baseline="0" dirty="0" smtClean="0">
                <a:cs typeface="Arial" pitchFamily="34" charset="0"/>
              </a:rPr>
              <a:t>) d’un </a:t>
            </a:r>
            <a:r>
              <a:rPr lang="en-GB" baseline="0" dirty="0" err="1" smtClean="0">
                <a:cs typeface="Arial" pitchFamily="34" charset="0"/>
              </a:rPr>
              <a:t>biosimilaire</a:t>
            </a:r>
            <a:r>
              <a:rPr lang="en-GB" baseline="0" dirty="0" smtClean="0">
                <a:cs typeface="Arial" pitchFamily="34" charset="0"/>
              </a:rPr>
              <a:t> </a:t>
            </a:r>
            <a:r>
              <a:rPr lang="en-GB" baseline="0" dirty="0" err="1" smtClean="0">
                <a:cs typeface="Arial" pitchFamily="34" charset="0"/>
              </a:rPr>
              <a:t>est</a:t>
            </a:r>
            <a:r>
              <a:rPr lang="en-GB" baseline="0" dirty="0" smtClean="0">
                <a:cs typeface="Arial" pitchFamily="34" charset="0"/>
              </a:rPr>
              <a:t> beaucoup plus </a:t>
            </a:r>
            <a:r>
              <a:rPr lang="en-GB" baseline="0" dirty="0" err="1" smtClean="0">
                <a:cs typeface="Arial" pitchFamily="34" charset="0"/>
              </a:rPr>
              <a:t>proche</a:t>
            </a:r>
            <a:r>
              <a:rPr lang="en-GB" baseline="0" dirty="0" smtClean="0">
                <a:cs typeface="Arial" pitchFamily="34" charset="0"/>
              </a:rPr>
              <a:t> de la </a:t>
            </a:r>
            <a:r>
              <a:rPr lang="en-GB" baseline="0" dirty="0" err="1" smtClean="0">
                <a:cs typeface="Arial" pitchFamily="34" charset="0"/>
              </a:rPr>
              <a:t>voie</a:t>
            </a:r>
            <a:r>
              <a:rPr lang="en-GB" baseline="0" dirty="0" smtClean="0">
                <a:cs typeface="Arial" pitchFamily="34" charset="0"/>
              </a:rPr>
              <a:t> </a:t>
            </a:r>
            <a:r>
              <a:rPr lang="en-GB" baseline="0" dirty="0" err="1" smtClean="0">
                <a:cs typeface="Arial" pitchFamily="34" charset="0"/>
              </a:rPr>
              <a:t>d’enregistrement</a:t>
            </a:r>
            <a:r>
              <a:rPr lang="en-GB" baseline="0" dirty="0" smtClean="0">
                <a:cs typeface="Arial" pitchFamily="34" charset="0"/>
              </a:rPr>
              <a:t> d’un </a:t>
            </a:r>
            <a:r>
              <a:rPr lang="en-GB" baseline="0" dirty="0" err="1" smtClean="0">
                <a:cs typeface="Arial" pitchFamily="34" charset="0"/>
              </a:rPr>
              <a:t>médicament</a:t>
            </a:r>
            <a:r>
              <a:rPr lang="en-GB" baseline="0" dirty="0" smtClean="0">
                <a:cs typeface="Arial" pitchFamily="34" charset="0"/>
              </a:rPr>
              <a:t> de </a:t>
            </a:r>
            <a:r>
              <a:rPr lang="en-GB" baseline="0" dirty="0" err="1" smtClean="0">
                <a:cs typeface="Arial" pitchFamily="34" charset="0"/>
              </a:rPr>
              <a:t>référence</a:t>
            </a:r>
            <a:r>
              <a:rPr lang="en-GB" baseline="0" dirty="0" smtClean="0">
                <a:cs typeface="Arial" pitchFamily="34" charset="0"/>
              </a:rPr>
              <a:t> (</a:t>
            </a:r>
            <a:r>
              <a:rPr lang="en-GB" baseline="0" dirty="0" err="1" smtClean="0">
                <a:cs typeface="Arial" pitchFamily="34" charset="0"/>
              </a:rPr>
              <a:t>voie</a:t>
            </a:r>
            <a:r>
              <a:rPr lang="en-GB" baseline="0" dirty="0" smtClean="0">
                <a:cs typeface="Arial" pitchFamily="34" charset="0"/>
              </a:rPr>
              <a:t> </a:t>
            </a:r>
            <a:r>
              <a:rPr lang="en-GB" baseline="0" dirty="0" err="1" smtClean="0">
                <a:cs typeface="Arial" pitchFamily="34" charset="0"/>
              </a:rPr>
              <a:t>classique</a:t>
            </a:r>
            <a:r>
              <a:rPr lang="en-GB" baseline="0" dirty="0" smtClean="0">
                <a:cs typeface="Arial" pitchFamily="34" charset="0"/>
              </a:rPr>
              <a:t>) </a:t>
            </a:r>
            <a:r>
              <a:rPr lang="en-GB" baseline="0" dirty="0" err="1" smtClean="0">
                <a:cs typeface="Arial" pitchFamily="34" charset="0"/>
              </a:rPr>
              <a:t>que</a:t>
            </a:r>
            <a:r>
              <a:rPr lang="en-GB" baseline="0" dirty="0" smtClean="0">
                <a:cs typeface="Arial" pitchFamily="34" charset="0"/>
              </a:rPr>
              <a:t> de la </a:t>
            </a:r>
            <a:r>
              <a:rPr lang="en-GB" baseline="0" dirty="0" err="1" smtClean="0">
                <a:cs typeface="Arial" pitchFamily="34" charset="0"/>
              </a:rPr>
              <a:t>voie</a:t>
            </a:r>
            <a:r>
              <a:rPr lang="en-GB" baseline="0" dirty="0" smtClean="0">
                <a:cs typeface="Arial" pitchFamily="34" charset="0"/>
              </a:rPr>
              <a:t> </a:t>
            </a:r>
            <a:r>
              <a:rPr lang="en-GB" baseline="0" dirty="0" err="1" smtClean="0">
                <a:cs typeface="Arial" pitchFamily="34" charset="0"/>
              </a:rPr>
              <a:t>d’enregistrement</a:t>
            </a:r>
            <a:r>
              <a:rPr lang="en-GB" baseline="0" dirty="0" smtClean="0">
                <a:cs typeface="Arial" pitchFamily="34" charset="0"/>
              </a:rPr>
              <a:t> des </a:t>
            </a:r>
            <a:r>
              <a:rPr lang="en-GB" baseline="0" dirty="0" err="1" smtClean="0">
                <a:cs typeface="Arial" pitchFamily="34" charset="0"/>
              </a:rPr>
              <a:t>médicaments</a:t>
            </a:r>
            <a:r>
              <a:rPr lang="en-GB" baseline="0" dirty="0" smtClean="0">
                <a:cs typeface="Arial" pitchFamily="34" charset="0"/>
              </a:rPr>
              <a:t> </a:t>
            </a:r>
            <a:r>
              <a:rPr lang="en-GB" baseline="0" dirty="0" err="1" smtClean="0">
                <a:cs typeface="Arial" pitchFamily="34" charset="0"/>
              </a:rPr>
              <a:t>génériques</a:t>
            </a:r>
            <a:r>
              <a:rPr lang="en-GB" baseline="0" dirty="0" smtClean="0">
                <a:cs typeface="Arial" pitchFamily="34" charset="0"/>
              </a:rPr>
              <a:t>.</a:t>
            </a:r>
          </a:p>
          <a:p>
            <a:endParaRPr lang="en-GB" baseline="0" dirty="0" smtClean="0">
              <a:cs typeface="Arial" pitchFamily="34" charset="0"/>
            </a:endParaRPr>
          </a:p>
          <a:p>
            <a:r>
              <a:rPr lang="en-GB" b="1" baseline="0" dirty="0" smtClean="0">
                <a:cs typeface="Arial" pitchFamily="34" charset="0"/>
              </a:rPr>
              <a:t>BIOSIMILAIRES et GENERIQUES = </a:t>
            </a:r>
            <a:r>
              <a:rPr lang="en-GB" b="1" baseline="0" dirty="0" err="1" smtClean="0">
                <a:cs typeface="Arial" pitchFamily="34" charset="0"/>
              </a:rPr>
              <a:t>même</a:t>
            </a:r>
            <a:r>
              <a:rPr lang="en-GB" b="1" baseline="0" dirty="0" smtClean="0">
                <a:cs typeface="Arial" pitchFamily="34" charset="0"/>
              </a:rPr>
              <a:t> concept (</a:t>
            </a:r>
            <a:r>
              <a:rPr lang="en-GB" b="1" baseline="0" dirty="0" err="1" smtClean="0">
                <a:cs typeface="Arial" pitchFamily="34" charset="0"/>
              </a:rPr>
              <a:t>reproduire</a:t>
            </a:r>
            <a:r>
              <a:rPr lang="en-GB" b="1" baseline="0" dirty="0" smtClean="0">
                <a:cs typeface="Arial" pitchFamily="34" charset="0"/>
              </a:rPr>
              <a:t> </a:t>
            </a:r>
            <a:r>
              <a:rPr lang="en-GB" b="1" baseline="0" dirty="0" err="1" smtClean="0">
                <a:cs typeface="Arial" pitchFamily="34" charset="0"/>
              </a:rPr>
              <a:t>une</a:t>
            </a:r>
            <a:r>
              <a:rPr lang="en-GB" b="1" baseline="0" dirty="0" smtClean="0">
                <a:cs typeface="Arial" pitchFamily="34" charset="0"/>
              </a:rPr>
              <a:t> </a:t>
            </a:r>
            <a:r>
              <a:rPr lang="en-GB" b="1" baseline="0" dirty="0" err="1" smtClean="0">
                <a:cs typeface="Arial" pitchFamily="34" charset="0"/>
              </a:rPr>
              <a:t>molécule</a:t>
            </a:r>
            <a:r>
              <a:rPr lang="en-GB" b="1" baseline="0" dirty="0" smtClean="0">
                <a:cs typeface="Arial" pitchFamily="34" charset="0"/>
              </a:rPr>
              <a:t> </a:t>
            </a:r>
            <a:r>
              <a:rPr lang="en-GB" b="1" baseline="0" dirty="0" err="1" smtClean="0">
                <a:cs typeface="Arial" pitchFamily="34" charset="0"/>
              </a:rPr>
              <a:t>tombée</a:t>
            </a:r>
            <a:r>
              <a:rPr lang="en-GB" b="1" baseline="0" dirty="0" smtClean="0">
                <a:cs typeface="Arial" pitchFamily="34" charset="0"/>
              </a:rPr>
              <a:t> </a:t>
            </a:r>
            <a:r>
              <a:rPr lang="en-GB" b="1" baseline="0" dirty="0" err="1" smtClean="0">
                <a:cs typeface="Arial" pitchFamily="34" charset="0"/>
              </a:rPr>
              <a:t>dans</a:t>
            </a:r>
            <a:r>
              <a:rPr lang="en-GB" b="1" baseline="0" dirty="0" smtClean="0">
                <a:cs typeface="Arial" pitchFamily="34" charset="0"/>
              </a:rPr>
              <a:t> le </a:t>
            </a:r>
            <a:r>
              <a:rPr lang="en-GB" b="1" baseline="0" dirty="0" err="1" smtClean="0">
                <a:cs typeface="Arial" pitchFamily="34" charset="0"/>
              </a:rPr>
              <a:t>domaine</a:t>
            </a:r>
            <a:r>
              <a:rPr lang="en-GB" b="1" baseline="0" dirty="0" smtClean="0">
                <a:cs typeface="Arial" pitchFamily="34" charset="0"/>
              </a:rPr>
              <a:t> public et la </a:t>
            </a:r>
            <a:r>
              <a:rPr lang="en-GB" b="1" baseline="0" dirty="0" err="1" smtClean="0">
                <a:cs typeface="Arial" pitchFamily="34" charset="0"/>
              </a:rPr>
              <a:t>commercialiser</a:t>
            </a:r>
            <a:r>
              <a:rPr lang="en-GB" b="1" baseline="0" dirty="0" smtClean="0">
                <a:cs typeface="Arial" pitchFamily="34" charset="0"/>
              </a:rPr>
              <a:t> à un prix </a:t>
            </a:r>
            <a:r>
              <a:rPr lang="en-GB" b="1" baseline="0" dirty="0" err="1" smtClean="0">
                <a:cs typeface="Arial" pitchFamily="34" charset="0"/>
              </a:rPr>
              <a:t>moins</a:t>
            </a:r>
            <a:r>
              <a:rPr lang="en-GB" b="1" baseline="0" dirty="0" smtClean="0">
                <a:cs typeface="Arial" pitchFamily="34" charset="0"/>
              </a:rPr>
              <a:t> </a:t>
            </a:r>
            <a:r>
              <a:rPr lang="en-GB" b="1" baseline="0" dirty="0" err="1" smtClean="0">
                <a:cs typeface="Arial" pitchFamily="34" charset="0"/>
              </a:rPr>
              <a:t>élevé</a:t>
            </a:r>
            <a:r>
              <a:rPr lang="en-GB" b="1" baseline="0" dirty="0" smtClean="0">
                <a:cs typeface="Arial" pitchFamily="34" charset="0"/>
              </a:rPr>
              <a:t>) </a:t>
            </a:r>
            <a:r>
              <a:rPr lang="en-GB" b="1" baseline="0" dirty="0" err="1" smtClean="0">
                <a:cs typeface="Arial" pitchFamily="34" charset="0"/>
              </a:rPr>
              <a:t>mais</a:t>
            </a:r>
            <a:r>
              <a:rPr lang="en-GB" b="1" baseline="0" dirty="0" smtClean="0">
                <a:cs typeface="Arial" pitchFamily="34" charset="0"/>
              </a:rPr>
              <a:t> pas le </a:t>
            </a:r>
            <a:r>
              <a:rPr lang="en-GB" b="1" baseline="0" dirty="0" err="1" smtClean="0">
                <a:cs typeface="Arial" pitchFamily="34" charset="0"/>
              </a:rPr>
              <a:t>même</a:t>
            </a:r>
            <a:r>
              <a:rPr lang="en-GB" b="1" baseline="0" dirty="0" smtClean="0">
                <a:cs typeface="Arial" pitchFamily="34" charset="0"/>
              </a:rPr>
              <a:t> </a:t>
            </a:r>
            <a:r>
              <a:rPr lang="en-GB" b="1" baseline="0" dirty="0" err="1" smtClean="0">
                <a:cs typeface="Arial" pitchFamily="34" charset="0"/>
              </a:rPr>
              <a:t>développement</a:t>
            </a:r>
            <a:r>
              <a:rPr lang="en-GB" b="1" baseline="0" dirty="0" smtClean="0">
                <a:cs typeface="Arial" pitchFamily="34" charset="0"/>
              </a:rPr>
              <a:t> </a:t>
            </a:r>
            <a:r>
              <a:rPr lang="en-GB" b="1" baseline="0" dirty="0" err="1" smtClean="0">
                <a:cs typeface="Arial" pitchFamily="34" charset="0"/>
              </a:rPr>
              <a:t>clinique</a:t>
            </a:r>
            <a:r>
              <a:rPr lang="en-GB" b="1" baseline="0" dirty="0" smtClean="0">
                <a:cs typeface="Arial" pitchFamily="34" charset="0"/>
              </a:rPr>
              <a:t> !!! Beaucoup plus </a:t>
            </a:r>
            <a:r>
              <a:rPr lang="en-GB" b="1" baseline="0" dirty="0" err="1" smtClean="0">
                <a:cs typeface="Arial" pitchFamily="34" charset="0"/>
              </a:rPr>
              <a:t>complexe</a:t>
            </a:r>
            <a:r>
              <a:rPr lang="en-GB" b="1" baseline="0" dirty="0" smtClean="0">
                <a:cs typeface="Arial" pitchFamily="34" charset="0"/>
              </a:rPr>
              <a:t> et beaucoup plus </a:t>
            </a:r>
            <a:r>
              <a:rPr lang="en-GB" b="1" baseline="0" dirty="0" err="1" smtClean="0">
                <a:cs typeface="Arial" pitchFamily="34" charset="0"/>
              </a:rPr>
              <a:t>cher</a:t>
            </a:r>
            <a:r>
              <a:rPr lang="en-GB" b="1" baseline="0" dirty="0" smtClean="0">
                <a:cs typeface="Arial" pitchFamily="34" charset="0"/>
              </a:rPr>
              <a:t> pour un </a:t>
            </a:r>
            <a:r>
              <a:rPr lang="en-GB" b="1" baseline="0" dirty="0" err="1" smtClean="0">
                <a:cs typeface="Arial" pitchFamily="34" charset="0"/>
              </a:rPr>
              <a:t>biosimilaire</a:t>
            </a:r>
            <a:r>
              <a:rPr lang="en-GB" b="1" baseline="0" dirty="0" smtClean="0">
                <a:cs typeface="Arial" pitchFamily="34" charset="0"/>
              </a:rPr>
              <a:t>.</a:t>
            </a:r>
            <a:endParaRPr lang="en-GB" b="1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5E4C2-DCAB-4E64-A919-39C204DCAB11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593760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7363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907522" y="4726349"/>
            <a:ext cx="4990571" cy="4473494"/>
          </a:xfrm>
        </p:spPr>
        <p:txBody>
          <a:bodyPr/>
          <a:lstStyle/>
          <a:p>
            <a:pPr marL="85854" indent="-85854"/>
            <a:r>
              <a:rPr lang="en-GB" b="1" smtClean="0">
                <a:ea typeface="ＭＳ Ｐゴシック"/>
              </a:rPr>
              <a:t>Comments:</a:t>
            </a:r>
          </a:p>
          <a:p>
            <a:pPr marL="85854" indent="-85854"/>
            <a:r>
              <a:rPr lang="en-GB" smtClean="0">
                <a:ea typeface="ＭＳ Ｐゴシック"/>
              </a:rPr>
              <a:t>The slide summarises the attributes of CD20 as an ideal B-cell antigen</a:t>
            </a:r>
          </a:p>
          <a:p>
            <a:pPr marL="85854" indent="-85854"/>
            <a:endParaRPr lang="en-GB" smtClean="0">
              <a:ea typeface="ＭＳ Ｐゴシック"/>
            </a:endParaRPr>
          </a:p>
          <a:p>
            <a:pPr marL="85854" indent="-85854"/>
            <a:r>
              <a:rPr lang="en-GB" b="1" smtClean="0">
                <a:ea typeface="ＭＳ Ｐゴシック"/>
              </a:rPr>
              <a:t>References:</a:t>
            </a:r>
          </a:p>
          <a:p>
            <a:pPr marL="85854" indent="-85854"/>
            <a:r>
              <a:rPr lang="en-GB" smtClean="0">
                <a:ea typeface="ＭＳ Ｐゴシック"/>
              </a:rPr>
              <a:t>Golay J, Zaffaroni L, Vaccari T, Lazzari M, Borleri GM, Bernasconi S, et al. Biologic response of B lymphoma cells to anti-CD20 monoclonal antibody rituximab in vitro: CD55 and CD59 regulate complement-mediated cell lysis. Blood 2000;95:3900</a:t>
            </a:r>
            <a:r>
              <a:rPr lang="en-GB" smtClean="0">
                <a:latin typeface="Imago"/>
                <a:ea typeface="ＭＳ Ｐゴシック"/>
              </a:rPr>
              <a:t>–</a:t>
            </a:r>
            <a:r>
              <a:rPr lang="en-GB" smtClean="0">
                <a:ea typeface="ＭＳ Ｐゴシック"/>
              </a:rPr>
              <a:t>3908.</a:t>
            </a:r>
            <a:r>
              <a:rPr lang="en-GB" smtClean="0">
                <a:latin typeface="Imago"/>
                <a:ea typeface="ＭＳ Ｐゴシック"/>
              </a:rPr>
              <a:t> </a:t>
            </a:r>
            <a:r>
              <a:rPr lang="en-GB" smtClean="0">
                <a:ea typeface="ＭＳ Ｐゴシック"/>
              </a:rPr>
              <a:t> </a:t>
            </a:r>
          </a:p>
          <a:p>
            <a:pPr marL="85854" indent="-85854"/>
            <a:r>
              <a:rPr lang="en-GB" smtClean="0">
                <a:ea typeface="ＭＳ Ｐゴシック"/>
              </a:rPr>
              <a:t>Johnson P, Glennie M. The mechanisms of action of rituximab in the elimination of tumour cells. Semin Oncol 2003;30(1 Suppl. 2):3</a:t>
            </a:r>
            <a:r>
              <a:rPr lang="en-GB" smtClean="0">
                <a:latin typeface="Imago"/>
                <a:ea typeface="ＭＳ Ｐゴシック"/>
              </a:rPr>
              <a:t>–</a:t>
            </a:r>
            <a:r>
              <a:rPr lang="en-GB" smtClean="0">
                <a:ea typeface="ＭＳ Ｐゴシック"/>
              </a:rPr>
              <a:t>8. </a:t>
            </a:r>
            <a:br>
              <a:rPr lang="en-GB" smtClean="0">
                <a:ea typeface="ＭＳ Ｐゴシック"/>
              </a:rPr>
            </a:br>
            <a:endParaRPr lang="en-GB" smtClean="0">
              <a:ea typeface="ＭＳ Ｐゴシック"/>
            </a:endParaRPr>
          </a:p>
          <a:p>
            <a:pPr marL="85854" indent="-85854"/>
            <a:endParaRPr lang="en-GB" smtClean="0">
              <a:ea typeface="ＭＳ Ｐゴシック"/>
            </a:endParaRPr>
          </a:p>
          <a:p>
            <a:pPr marL="85854" indent="-85854"/>
            <a:endParaRPr lang="en-GB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5988" y="744538"/>
            <a:ext cx="4973637" cy="3730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907522" y="4726349"/>
            <a:ext cx="4990571" cy="4473494"/>
          </a:xfrm>
        </p:spPr>
        <p:txBody>
          <a:bodyPr/>
          <a:lstStyle/>
          <a:p>
            <a:pPr marL="85854" indent="-85854"/>
            <a:r>
              <a:rPr lang="en-GB" b="1" smtClean="0">
                <a:ea typeface="ＭＳ Ｐゴシック"/>
              </a:rPr>
              <a:t>Comments:</a:t>
            </a:r>
          </a:p>
          <a:p>
            <a:pPr marL="85854" indent="-85854"/>
            <a:r>
              <a:rPr lang="en-GB" smtClean="0">
                <a:ea typeface="ＭＳ Ｐゴシック"/>
              </a:rPr>
              <a:t>The slide summarises the attributes of CD20 as an ideal B-cell antigen</a:t>
            </a:r>
          </a:p>
          <a:p>
            <a:pPr marL="85854" indent="-85854"/>
            <a:endParaRPr lang="en-GB" smtClean="0">
              <a:ea typeface="ＭＳ Ｐゴシック"/>
            </a:endParaRPr>
          </a:p>
          <a:p>
            <a:pPr marL="85854" indent="-85854"/>
            <a:r>
              <a:rPr lang="en-GB" b="1" smtClean="0">
                <a:ea typeface="ＭＳ Ｐゴシック"/>
              </a:rPr>
              <a:t>References:</a:t>
            </a:r>
          </a:p>
          <a:p>
            <a:pPr marL="85854" indent="-85854"/>
            <a:r>
              <a:rPr lang="en-GB" smtClean="0">
                <a:ea typeface="ＭＳ Ｐゴシック"/>
              </a:rPr>
              <a:t>Golay J, Zaffaroni L, Vaccari T, Lazzari M, Borleri GM, Bernasconi S, et al. Biologic response of B lymphoma cells to anti-CD20 monoclonal antibody rituximab in vitro: CD55 and CD59 regulate complement-mediated cell lysis. Blood 2000;95:3900</a:t>
            </a:r>
            <a:r>
              <a:rPr lang="en-GB" smtClean="0">
                <a:latin typeface="Imago"/>
                <a:ea typeface="ＭＳ Ｐゴシック"/>
              </a:rPr>
              <a:t>–</a:t>
            </a:r>
            <a:r>
              <a:rPr lang="en-GB" smtClean="0">
                <a:ea typeface="ＭＳ Ｐゴシック"/>
              </a:rPr>
              <a:t>3908.</a:t>
            </a:r>
            <a:r>
              <a:rPr lang="en-GB" smtClean="0">
                <a:latin typeface="Imago"/>
                <a:ea typeface="ＭＳ Ｐゴシック"/>
              </a:rPr>
              <a:t> </a:t>
            </a:r>
            <a:r>
              <a:rPr lang="en-GB" smtClean="0">
                <a:ea typeface="ＭＳ Ｐゴシック"/>
              </a:rPr>
              <a:t> </a:t>
            </a:r>
          </a:p>
          <a:p>
            <a:pPr marL="85854" indent="-85854"/>
            <a:r>
              <a:rPr lang="en-GB" smtClean="0">
                <a:ea typeface="ＭＳ Ｐゴシック"/>
              </a:rPr>
              <a:t>Johnson P, Glennie M. The mechanisms of action of rituximab in the elimination of tumour cells. Semin Oncol 2003;30(1 Suppl. 2):3</a:t>
            </a:r>
            <a:r>
              <a:rPr lang="en-GB" smtClean="0">
                <a:latin typeface="Imago"/>
                <a:ea typeface="ＭＳ Ｐゴシック"/>
              </a:rPr>
              <a:t>–</a:t>
            </a:r>
            <a:r>
              <a:rPr lang="en-GB" smtClean="0">
                <a:ea typeface="ＭＳ Ｐゴシック"/>
              </a:rPr>
              <a:t>8. </a:t>
            </a:r>
            <a:br>
              <a:rPr lang="en-GB" smtClean="0">
                <a:ea typeface="ＭＳ Ｐゴシック"/>
              </a:rPr>
            </a:br>
            <a:endParaRPr lang="en-GB" smtClean="0">
              <a:ea typeface="ＭＳ Ｐゴシック"/>
            </a:endParaRPr>
          </a:p>
          <a:p>
            <a:pPr marL="85854" indent="-85854"/>
            <a:endParaRPr lang="en-GB" smtClean="0">
              <a:ea typeface="ＭＳ Ｐゴシック"/>
            </a:endParaRPr>
          </a:p>
          <a:p>
            <a:pPr marL="85854" indent="-85854"/>
            <a:endParaRPr lang="en-GB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5E4C2-DCAB-4E64-A919-39C204DCAB11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3196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5E4C2-DCAB-4E64-A919-39C204DCAB11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31964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solidFill>
                  <a:srgbClr val="262626"/>
                </a:solidFill>
                <a:latin typeface="Arial" charset="0"/>
                <a:ea typeface="ＭＳ Ｐゴシック"/>
              </a:rPr>
              <a:t>EMA/CHMP/589422/2013  Rapport d'évaluation d'Inflectra</a:t>
            </a:r>
          </a:p>
          <a:p>
            <a:r>
              <a:rPr lang="fr-FR" smtClean="0">
                <a:solidFill>
                  <a:srgbClr val="000000"/>
                </a:solidFill>
                <a:ea typeface="ＭＳ Ｐゴシック"/>
              </a:rPr>
              <a:t>Distribution des patients par titre d'AcN  - présentée pages 54/55 </a:t>
            </a:r>
          </a:p>
          <a:p>
            <a:r>
              <a:rPr lang="fr-FR" smtClean="0">
                <a:solidFill>
                  <a:srgbClr val="000000"/>
                </a:solidFill>
                <a:ea typeface="ＭＳ Ｐゴシック"/>
              </a:rPr>
              <a:t>Sur la période de traitement de 54 semaines, une proportion généralement similaire de patients a développé des anticorps anti-infliximab (ADA) dans les deux bras de traitement : 34,4 % (CT-P13) vs. 32,0 % (Remicade) dans l'étude sur la SA CT-P13 1.1  (page 63/105) </a:t>
            </a:r>
          </a:p>
          <a:p>
            <a:r>
              <a:rPr lang="fr-FR" smtClean="0">
                <a:solidFill>
                  <a:srgbClr val="000000"/>
                </a:solidFill>
                <a:latin typeface="Arial" charset="0"/>
                <a:ea typeface="ＭＳ Ｐゴシック"/>
              </a:rPr>
              <a:t> Bien que la plupart des patients avaient présenté une séroconversion à la semaine 30, 7/44 patients (16 %) dans le bras CT-P13 et 11/39 patients (28 %) dans le bras Remicade avaient présenté une séroconversion plus tard.  </a:t>
            </a:r>
          </a:p>
          <a:p>
            <a:endParaRPr lang="en-GB" smtClean="0">
              <a:ea typeface="ＭＳ Ｐゴシック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10C05-687D-47A6-A4DB-63BB3797CCB7}" type="slidenum">
              <a:rPr lang="en-CA">
                <a:solidFill>
                  <a:srgbClr val="000000"/>
                </a:solidFill>
              </a:rPr>
              <a:pPr/>
              <a:t>22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solidFill>
                  <a:srgbClr val="262626"/>
                </a:solidFill>
                <a:latin typeface="Arial" charset="0"/>
                <a:ea typeface="ＭＳ Ｐゴシック"/>
              </a:rPr>
              <a:t>EMA/CHMP/589422/2013  Rapport d'évaluation d'Inflectra</a:t>
            </a:r>
          </a:p>
          <a:p>
            <a:r>
              <a:rPr lang="fr-FR" smtClean="0">
                <a:solidFill>
                  <a:srgbClr val="000000"/>
                </a:solidFill>
                <a:ea typeface="ＭＳ Ｐゴシック"/>
              </a:rPr>
              <a:t>Distribution des patients par titre d'AcN  - présentée pages 54/55 </a:t>
            </a:r>
          </a:p>
          <a:p>
            <a:r>
              <a:rPr lang="fr-FR" smtClean="0">
                <a:solidFill>
                  <a:srgbClr val="000000"/>
                </a:solidFill>
                <a:ea typeface="ＭＳ Ｐゴシック"/>
              </a:rPr>
              <a:t>Sur la période de traitement de 54 semaines, une proportion généralement similaire de patients a développé des anticorps anti-infliximab (ADA) dans les deux bras de traitement : 34,4 % (CT-P13) vs. 32,0 % (Remicade) dans l'étude sur la SA CT-P13 1.1  (page 63/105) </a:t>
            </a:r>
          </a:p>
          <a:p>
            <a:r>
              <a:rPr lang="fr-FR" smtClean="0">
                <a:solidFill>
                  <a:srgbClr val="000000"/>
                </a:solidFill>
                <a:latin typeface="Arial" charset="0"/>
                <a:ea typeface="ＭＳ Ｐゴシック"/>
              </a:rPr>
              <a:t> Bien que la plupart des patients avaient présenté une séroconversion à la semaine 30, 7/44 patients (16 %) dans le bras CT-P13 et 11/39 patients (28 %) dans le bras Remicade avaient présenté une séroconversion plus tard.  </a:t>
            </a:r>
          </a:p>
          <a:p>
            <a:endParaRPr lang="en-GB" smtClean="0">
              <a:ea typeface="ＭＳ Ｐゴシック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10C05-687D-47A6-A4DB-63BB3797CCB7}" type="slidenum">
              <a:rPr lang="en-CA">
                <a:solidFill>
                  <a:srgbClr val="000000"/>
                </a:solidFill>
              </a:rPr>
              <a:pPr/>
              <a:t>23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solidFill>
                  <a:srgbClr val="000000"/>
                </a:solidFill>
                <a:ea typeface="ＭＳ Ｐゴシック"/>
              </a:rPr>
              <a:t>EPAR Donnés actualisées p58/108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D258E5-027D-44A6-AB37-ADB81236AC50}" type="slidenum">
              <a:rPr lang="en-CA">
                <a:solidFill>
                  <a:srgbClr val="000000"/>
                </a:solidFill>
              </a:rPr>
              <a:pPr/>
              <a:t>24</a:t>
            </a:fld>
            <a:endParaRPr lang="en-CA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>
                <a:latin typeface="Arial" charset="0"/>
                <a:ea typeface="ＭＳ Ｐゴシック"/>
                <a:cs typeface="Arial" charset="0"/>
              </a:rPr>
              <a:t>AdAb = </a:t>
            </a:r>
            <a:r>
              <a:rPr lang="fr-FR" i="1" smtClean="0">
                <a:latin typeface="Arial" charset="0"/>
                <a:ea typeface="ＭＳ Ｐゴシック"/>
                <a:cs typeface="Arial" charset="0"/>
              </a:rPr>
              <a:t>Anti-drug Antibody</a:t>
            </a:r>
            <a:r>
              <a:rPr lang="fr-FR" smtClean="0">
                <a:latin typeface="Arial" charset="0"/>
                <a:ea typeface="ＭＳ Ｐゴシック"/>
                <a:cs typeface="Arial" charset="0"/>
              </a:rPr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D4500-49DE-2B42-BCA6-073CB841B0F9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B4C8-E1BC-254C-9806-9DCAECE608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336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D9080-9D15-9A46-8774-7E8C1D7D8493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73FF0-4121-EE4E-83EF-2C2A2F7E4F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09471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519E-64B1-DF43-AC06-3F38365F527C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9C17D-045D-9948-B6DD-15B43D6383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4752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4085" y="179710"/>
            <a:ext cx="7358063" cy="17145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94085" y="1946672"/>
            <a:ext cx="3625453" cy="40194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6695" y="1946672"/>
            <a:ext cx="3625453" cy="40194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45974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5578"/>
            <a:ext cx="8229599" cy="3742421"/>
          </a:xfrm>
        </p:spPr>
        <p:txBody>
          <a:bodyPr/>
          <a:lstStyle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57200" y="1362076"/>
            <a:ext cx="8229599" cy="324112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7E007E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8229600" cy="531813"/>
          </a:xfrm>
        </p:spPr>
        <p:txBody>
          <a:bodyPr/>
          <a:lstStyle>
            <a:lvl1pPr>
              <a:buClr>
                <a:srgbClr val="7E007E"/>
              </a:buClr>
              <a:buFont typeface="Wingdings" pitchFamily="2" charset="2"/>
              <a:buChar char="è"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3531F-FD38-3148-86A0-93A5043EB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6"/>
          </p:nvPr>
        </p:nvSpPr>
        <p:spPr>
          <a:xfrm>
            <a:off x="3821113" y="6305550"/>
            <a:ext cx="5322887" cy="5524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 i="1">
                <a:solidFill>
                  <a:srgbClr val="898989"/>
                </a:solidFill>
                <a:latin typeface="Arial" pitchFamily="-84" charset="0"/>
                <a:ea typeface="Arial" pitchFamily="-84" charset="0"/>
                <a:cs typeface="Arial" pitchFamily="-84" charset="0"/>
              </a:defRPr>
            </a:lvl1pPr>
          </a:lstStyle>
          <a:p>
            <a:pPr>
              <a:defRPr/>
            </a:pPr>
            <a:r>
              <a:rPr lang="fr-FR"/>
              <a:t>Post </a:t>
            </a:r>
            <a:r>
              <a:rPr lang="fr-FR" err="1"/>
              <a:t>America</a:t>
            </a:r>
            <a:r>
              <a:rPr lang="fr-FR"/>
              <a:t> 2013, D'après </a:t>
            </a:r>
            <a:r>
              <a:rPr lang="fr-FR" err="1"/>
              <a:t>Bay</a:t>
            </a:r>
            <a:r>
              <a:rPr lang="fr-FR"/>
              <a:t>- Jensen (2615)</a:t>
            </a:r>
          </a:p>
        </p:txBody>
      </p:sp>
    </p:spTree>
    <p:extLst>
      <p:ext uri="{BB962C8B-B14F-4D97-AF65-F5344CB8AC3E}">
        <p14:creationId xmlns:p14="http://schemas.microsoft.com/office/powerpoint/2010/main" xmlns="" val="942547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3402"/>
            <a:ext cx="8229599" cy="4303711"/>
          </a:xfrm>
        </p:spPr>
        <p:txBody>
          <a:bodyPr/>
          <a:lstStyle>
            <a:lvl1pPr>
              <a:buClr>
                <a:srgbClr val="92D050"/>
              </a:buClr>
              <a:defRPr/>
            </a:lvl1pPr>
            <a:lvl2pPr>
              <a:spcBef>
                <a:spcPts val="400"/>
              </a:spcBef>
              <a:buClr>
                <a:srgbClr val="92D050"/>
              </a:buClr>
              <a:defRPr/>
            </a:lvl2pPr>
            <a:lvl3pPr>
              <a:spcBef>
                <a:spcPts val="400"/>
              </a:spcBef>
              <a:buClr>
                <a:srgbClr val="92D050"/>
              </a:buClr>
              <a:defRPr/>
            </a:lvl3pPr>
            <a:lvl4pPr>
              <a:buClr>
                <a:srgbClr val="92D050"/>
              </a:buClr>
              <a:defRPr/>
            </a:lvl4pPr>
            <a:lvl5pPr>
              <a:buClr>
                <a:srgbClr val="92D05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8229600" cy="531813"/>
          </a:xfrm>
        </p:spPr>
        <p:txBody>
          <a:bodyPr/>
          <a:lstStyle>
            <a:lvl1pPr>
              <a:buClr>
                <a:srgbClr val="92D050"/>
              </a:buClr>
              <a:buFont typeface="Wingdings" pitchFamily="2" charset="2"/>
              <a:buChar char="è"/>
              <a:defRPr sz="20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60600" y="317500"/>
            <a:ext cx="4843463" cy="49847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A0F7A-DF8A-784B-BD8A-C2AC9887822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71674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3402"/>
            <a:ext cx="8229599" cy="4303711"/>
          </a:xfrm>
        </p:spPr>
        <p:txBody>
          <a:bodyPr/>
          <a:lstStyle>
            <a:lvl1pPr>
              <a:buClr>
                <a:srgbClr val="92D050"/>
              </a:buClr>
              <a:defRPr/>
            </a:lvl1pPr>
            <a:lvl2pPr>
              <a:spcBef>
                <a:spcPts val="400"/>
              </a:spcBef>
              <a:buClr>
                <a:srgbClr val="92D050"/>
              </a:buClr>
              <a:defRPr/>
            </a:lvl2pPr>
            <a:lvl3pPr>
              <a:spcBef>
                <a:spcPts val="400"/>
              </a:spcBef>
              <a:buClr>
                <a:srgbClr val="92D050"/>
              </a:buClr>
              <a:defRPr/>
            </a:lvl3pPr>
            <a:lvl4pPr>
              <a:buClr>
                <a:srgbClr val="92D050"/>
              </a:buClr>
              <a:defRPr/>
            </a:lvl4pPr>
            <a:lvl5pPr>
              <a:buClr>
                <a:srgbClr val="92D05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8229600" cy="531813"/>
          </a:xfrm>
        </p:spPr>
        <p:txBody>
          <a:bodyPr/>
          <a:lstStyle>
            <a:lvl1pPr>
              <a:buClr>
                <a:srgbClr val="92D050"/>
              </a:buClr>
              <a:buFont typeface="Wingdings" pitchFamily="2" charset="2"/>
              <a:buChar char="è"/>
              <a:defRPr sz="20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60600" y="317500"/>
            <a:ext cx="4843463" cy="49847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E549-92B4-8543-8661-32070479B4D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8025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3402"/>
            <a:ext cx="8229599" cy="4303711"/>
          </a:xfrm>
        </p:spPr>
        <p:txBody>
          <a:bodyPr/>
          <a:lstStyle>
            <a:lvl1pPr>
              <a:buClr>
                <a:srgbClr val="92D050"/>
              </a:buClr>
              <a:defRPr/>
            </a:lvl1pPr>
            <a:lvl2pPr>
              <a:spcBef>
                <a:spcPts val="400"/>
              </a:spcBef>
              <a:buClr>
                <a:srgbClr val="92D050"/>
              </a:buClr>
              <a:defRPr/>
            </a:lvl2pPr>
            <a:lvl3pPr>
              <a:spcBef>
                <a:spcPts val="400"/>
              </a:spcBef>
              <a:buClr>
                <a:srgbClr val="92D050"/>
              </a:buClr>
              <a:defRPr/>
            </a:lvl3pPr>
            <a:lvl4pPr>
              <a:buClr>
                <a:srgbClr val="92D050"/>
              </a:buClr>
              <a:defRPr/>
            </a:lvl4pPr>
            <a:lvl5pPr>
              <a:buClr>
                <a:srgbClr val="92D05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8229600" cy="531813"/>
          </a:xfrm>
        </p:spPr>
        <p:txBody>
          <a:bodyPr/>
          <a:lstStyle>
            <a:lvl1pPr>
              <a:buClr>
                <a:srgbClr val="92D050"/>
              </a:buClr>
              <a:buFont typeface="Wingdings" pitchFamily="2" charset="2"/>
              <a:buChar char="è"/>
              <a:defRPr sz="20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60600" y="317500"/>
            <a:ext cx="4843463" cy="49847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0D90-DDCE-AF42-90FA-D072472B5B2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8506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3402"/>
            <a:ext cx="8229599" cy="4303711"/>
          </a:xfrm>
        </p:spPr>
        <p:txBody>
          <a:bodyPr/>
          <a:lstStyle>
            <a:lvl1pPr>
              <a:buClr>
                <a:srgbClr val="92D050"/>
              </a:buClr>
              <a:defRPr/>
            </a:lvl1pPr>
            <a:lvl2pPr>
              <a:spcBef>
                <a:spcPts val="400"/>
              </a:spcBef>
              <a:buClr>
                <a:srgbClr val="92D050"/>
              </a:buClr>
              <a:defRPr/>
            </a:lvl2pPr>
            <a:lvl3pPr>
              <a:spcBef>
                <a:spcPts val="400"/>
              </a:spcBef>
              <a:buClr>
                <a:srgbClr val="92D050"/>
              </a:buClr>
              <a:defRPr/>
            </a:lvl3pPr>
            <a:lvl4pPr>
              <a:buClr>
                <a:srgbClr val="92D050"/>
              </a:buClr>
              <a:defRPr/>
            </a:lvl4pPr>
            <a:lvl5pPr>
              <a:buClr>
                <a:srgbClr val="92D05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8229600" cy="531813"/>
          </a:xfrm>
        </p:spPr>
        <p:txBody>
          <a:bodyPr/>
          <a:lstStyle>
            <a:lvl1pPr>
              <a:buClr>
                <a:srgbClr val="92D050"/>
              </a:buClr>
              <a:buFont typeface="Wingdings" pitchFamily="2" charset="2"/>
              <a:buChar char="è"/>
              <a:defRPr sz="20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60600" y="317500"/>
            <a:ext cx="4843463" cy="49847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54B0-91F6-F549-A383-0B2B31B829F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99703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73402"/>
            <a:ext cx="8229599" cy="4303711"/>
          </a:xfrm>
        </p:spPr>
        <p:txBody>
          <a:bodyPr/>
          <a:lstStyle>
            <a:lvl1pPr>
              <a:buClr>
                <a:srgbClr val="92D050"/>
              </a:buClr>
              <a:defRPr/>
            </a:lvl1pPr>
            <a:lvl2pPr>
              <a:spcBef>
                <a:spcPts val="400"/>
              </a:spcBef>
              <a:buClr>
                <a:srgbClr val="92D050"/>
              </a:buClr>
              <a:defRPr/>
            </a:lvl2pPr>
            <a:lvl3pPr>
              <a:spcBef>
                <a:spcPts val="400"/>
              </a:spcBef>
              <a:buClr>
                <a:srgbClr val="92D050"/>
              </a:buClr>
              <a:defRPr/>
            </a:lvl3pPr>
            <a:lvl4pPr>
              <a:buClr>
                <a:srgbClr val="92D050"/>
              </a:buClr>
              <a:defRPr/>
            </a:lvl4pPr>
            <a:lvl5pPr>
              <a:buClr>
                <a:srgbClr val="92D050"/>
              </a:buCl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457200" y="5588000"/>
            <a:ext cx="8229600" cy="531813"/>
          </a:xfrm>
        </p:spPr>
        <p:txBody>
          <a:bodyPr/>
          <a:lstStyle>
            <a:lvl1pPr>
              <a:buClr>
                <a:srgbClr val="92D050"/>
              </a:buClr>
              <a:buFont typeface="Wingdings" pitchFamily="2" charset="2"/>
              <a:buChar char="è"/>
              <a:defRPr sz="2000" b="1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60600" y="317500"/>
            <a:ext cx="4843463" cy="49847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CC13-A765-034D-9D7E-9A71DE06A1B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413326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 userDrawn="1"/>
        </p:nvGrpSpPr>
        <p:grpSpPr bwMode="auto">
          <a:xfrm>
            <a:off x="0" y="0"/>
            <a:ext cx="9144000" cy="1800225"/>
            <a:chOff x="0" y="0"/>
            <a:chExt cx="5760" cy="113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58" cy="11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4400" y="0"/>
              <a:ext cx="1360" cy="11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60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558" y="0"/>
              <a:ext cx="793" cy="11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 sz="16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250825" y="188913"/>
            <a:ext cx="8642350" cy="6264275"/>
          </a:xfrm>
          <a:prstGeom prst="roundRect">
            <a:avLst>
              <a:gd name="adj" fmla="val 4880"/>
            </a:avLst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6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49" y="2852936"/>
            <a:ext cx="8208963" cy="1656184"/>
          </a:xfrm>
        </p:spPr>
        <p:txBody>
          <a:bodyPr/>
          <a:lstStyle>
            <a:lvl1pPr algn="ctr">
              <a:lnSpc>
                <a:spcPct val="100000"/>
              </a:lnSpc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altLang="fr-FR" noProof="0" dirty="0" smtClean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39750" y="332656"/>
            <a:ext cx="6337299" cy="1296144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211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38084-4687-304C-8C3C-5B524BC4A045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2D2D-D744-7E4B-A114-7FE7DBC51C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9690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1785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6022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23DC-552F-3446-A5E3-53297DFE5BF5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FC0E-C87A-5A48-AC2D-47A56DE83D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50498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E0E71-0125-2C42-BAF7-8A36044F2A40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E4F5-FF71-4F43-8136-59B9E3DE29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717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9E620-0E37-F642-BDCC-40A4835DD1EB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DD171-50FF-884E-85B3-5F4AF1AF89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4047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02AF-3CE0-FE45-B100-996653C0834D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7EF08-8EC2-0941-8EF4-011AF56FA2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3702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3ED6-BC52-F044-8476-0473B5670DB8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BB4F-F177-F046-8DC4-9322536FC5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6933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9C5D7-7E84-3944-A517-BD92502D69AD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41206-420F-9A49-A686-11FC1E708C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38162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1FA1B-9160-7040-A0B1-FF761DB56C10}" type="datetimeFigureOut">
              <a:rPr lang="fr-FR"/>
              <a:pPr>
                <a:defRPr/>
              </a:pPr>
              <a:t>14/09/2015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AE5A-2235-4C4D-A648-4D6E7830B1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8623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921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058863"/>
            <a:ext cx="82296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15563A2-8F54-E241-95D1-7E678C65061E}" type="datetimeFigureOut">
              <a:rPr lang="fr-FR"/>
              <a:pPr defTabSz="457200">
                <a:defRPr/>
              </a:pPr>
              <a:t>14/09/2015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9192399C-EB29-8D43-99DB-355795CEB22D}" type="slidenum">
              <a:rPr lang="fr-FR"/>
              <a:pPr defTabSz="457200"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4468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  <p:sldLayoutId id="2147484733" r:id="rId13"/>
    <p:sldLayoutId id="2147484734" r:id="rId14"/>
    <p:sldLayoutId id="2147484735" r:id="rId15"/>
    <p:sldLayoutId id="2147484736" r:id="rId16"/>
    <p:sldLayoutId id="2147484737" r:id="rId17"/>
    <p:sldLayoutId id="2147484738" r:id="rId18"/>
    <p:sldLayoutId id="2147484739" r:id="rId19"/>
    <p:sldLayoutId id="2147484740" r:id="rId20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1"/>
          <p:cNvSpPr>
            <a:spLocks noGrp="1"/>
          </p:cNvSpPr>
          <p:nvPr>
            <p:ph type="ctrTitle"/>
          </p:nvPr>
        </p:nvSpPr>
        <p:spPr>
          <a:xfrm>
            <a:off x="685800" y="1339160"/>
            <a:ext cx="7772400" cy="2926817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Calibri" charset="0"/>
              </a:rPr>
              <a:t>Impact thérapeutique des </a:t>
            </a:r>
            <a:r>
              <a:rPr lang="fr-FR" dirty="0" err="1" smtClean="0">
                <a:latin typeface="Calibri" charset="0"/>
              </a:rPr>
              <a:t>biosimilaires</a:t>
            </a:r>
            <a:r>
              <a:rPr lang="fr-FR" dirty="0" smtClean="0">
                <a:latin typeface="Calibri" charset="0"/>
              </a:rPr>
              <a:t> de l’infliximab</a:t>
            </a:r>
            <a:br>
              <a:rPr lang="fr-FR" dirty="0" smtClean="0">
                <a:latin typeface="Calibri" charset="0"/>
              </a:rPr>
            </a:br>
            <a:r>
              <a:rPr lang="fr-FR" dirty="0">
                <a:latin typeface="Calibri" charset="0"/>
              </a:rPr>
              <a:t/>
            </a:r>
            <a:br>
              <a:rPr lang="fr-FR" dirty="0">
                <a:latin typeface="Calibri" charset="0"/>
              </a:rPr>
            </a:br>
            <a:r>
              <a:rPr lang="fr-FR" dirty="0" smtClean="0">
                <a:latin typeface="Calibri" charset="0"/>
              </a:rPr>
              <a:t>Point de vue du Rhumatologue</a:t>
            </a:r>
            <a:endParaRPr lang="fr-FR" dirty="0">
              <a:latin typeface="Calibri" charset="0"/>
            </a:endParaRPr>
          </a:p>
        </p:txBody>
      </p:sp>
      <p:sp>
        <p:nvSpPr>
          <p:cNvPr id="207874" name="Rectangle 3"/>
          <p:cNvSpPr txBox="1">
            <a:spLocks noChangeArrowheads="1"/>
          </p:cNvSpPr>
          <p:nvPr/>
        </p:nvSpPr>
        <p:spPr bwMode="auto">
          <a:xfrm>
            <a:off x="1771650" y="4408435"/>
            <a:ext cx="5791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>
              <a:spcBef>
                <a:spcPct val="20000"/>
              </a:spcBef>
              <a:buClr>
                <a:srgbClr val="1F497D"/>
              </a:buClr>
              <a:buFont typeface="Arial" charset="0"/>
              <a:buNone/>
            </a:pPr>
            <a:r>
              <a:rPr lang="fr-FR" b="1" dirty="0" smtClean="0">
                <a:solidFill>
                  <a:srgbClr val="376092"/>
                </a:solidFill>
                <a:latin typeface="Trebuchet MS" charset="0"/>
              </a:rPr>
              <a:t>Pr Thao PHAM</a:t>
            </a:r>
          </a:p>
          <a:p>
            <a:pPr defTabSz="457200" eaLnBrk="1" hangingPunct="1">
              <a:spcBef>
                <a:spcPct val="20000"/>
              </a:spcBef>
              <a:buClr>
                <a:srgbClr val="1F497D"/>
              </a:buClr>
              <a:buFont typeface="Arial" charset="0"/>
              <a:buNone/>
            </a:pPr>
            <a:r>
              <a:rPr lang="fr-FR" b="1" dirty="0" smtClean="0">
                <a:solidFill>
                  <a:srgbClr val="376092"/>
                </a:solidFill>
                <a:latin typeface="Trebuchet MS" charset="0"/>
              </a:rPr>
              <a:t>Marseille</a:t>
            </a:r>
          </a:p>
        </p:txBody>
      </p:sp>
      <p:pic>
        <p:nvPicPr>
          <p:cNvPr id="20787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4350" y="260350"/>
            <a:ext cx="67786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6" name="Image 7" descr="IML_logo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438" y="5864225"/>
            <a:ext cx="1436687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77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230188"/>
            <a:ext cx="22590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8164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4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144000" cy="647700"/>
          </a:xfrm>
        </p:spPr>
        <p:txBody>
          <a:bodyPr/>
          <a:lstStyle/>
          <a:p>
            <a:r>
              <a:rPr lang="fr-FR" dirty="0" smtClean="0"/>
              <a:t>Etude PLANETRA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5677523" y="6547761"/>
            <a:ext cx="347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rgbClr val="000000"/>
                </a:solidFill>
              </a:rPr>
              <a:t>D.H</a:t>
            </a:r>
            <a:r>
              <a:rPr lang="fr-FR" sz="1400" dirty="0">
                <a:solidFill>
                  <a:srgbClr val="000000"/>
                </a:solidFill>
              </a:rPr>
              <a:t>. </a:t>
            </a:r>
            <a:r>
              <a:rPr lang="fr-FR" sz="1400" dirty="0" err="1">
                <a:solidFill>
                  <a:srgbClr val="000000"/>
                </a:solidFill>
              </a:rPr>
              <a:t>Yoo</a:t>
            </a:r>
            <a:r>
              <a:rPr lang="fr-FR" sz="1400" dirty="0">
                <a:solidFill>
                  <a:srgbClr val="000000"/>
                </a:solidFill>
              </a:rPr>
              <a:t> et al. ARD 2013;72:1613-</a:t>
            </a:r>
            <a:r>
              <a:rPr lang="fr-FR" sz="1400" dirty="0" smtClean="0">
                <a:solidFill>
                  <a:srgbClr val="000000"/>
                </a:solidFill>
              </a:rPr>
              <a:t>20.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05" y="1178898"/>
            <a:ext cx="9544713" cy="525458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64342" y="966401"/>
            <a:ext cx="3423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Critère principal :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% répondeurs ACR20 à S30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902" y="1421991"/>
            <a:ext cx="648829" cy="8145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570792" y="1933339"/>
            <a:ext cx="1366133" cy="3998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800" dirty="0" err="1" smtClean="0">
                <a:solidFill>
                  <a:srgbClr val="000000"/>
                </a:solidFill>
              </a:rPr>
              <a:t>Inflectra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7532" y="2430889"/>
            <a:ext cx="1366133" cy="3998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800" dirty="0" err="1" smtClean="0">
                <a:solidFill>
                  <a:srgbClr val="000000"/>
                </a:solidFill>
              </a:rPr>
              <a:t>Remicade</a:t>
            </a:r>
            <a:endParaRPr lang="fr-F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29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89" y="1525009"/>
            <a:ext cx="9119602" cy="4968385"/>
          </a:xfrm>
          <a:prstGeom prst="rect">
            <a:avLst/>
          </a:prstGeom>
        </p:spPr>
      </p:pic>
      <p:sp>
        <p:nvSpPr>
          <p:cNvPr id="39937" name="Titre 4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144000" cy="647700"/>
          </a:xfrm>
        </p:spPr>
        <p:txBody>
          <a:bodyPr/>
          <a:lstStyle/>
          <a:p>
            <a:r>
              <a:rPr lang="fr-FR" dirty="0" smtClean="0"/>
              <a:t>Etude PLANETRA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5677523" y="6547761"/>
            <a:ext cx="347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rgbClr val="000000"/>
                </a:solidFill>
              </a:rPr>
              <a:t>D.H</a:t>
            </a:r>
            <a:r>
              <a:rPr lang="fr-FR" sz="1400" dirty="0">
                <a:solidFill>
                  <a:srgbClr val="000000"/>
                </a:solidFill>
              </a:rPr>
              <a:t>. </a:t>
            </a:r>
            <a:r>
              <a:rPr lang="fr-FR" sz="1400" dirty="0" err="1">
                <a:solidFill>
                  <a:srgbClr val="000000"/>
                </a:solidFill>
              </a:rPr>
              <a:t>Yoo</a:t>
            </a:r>
            <a:r>
              <a:rPr lang="fr-FR" sz="1400" dirty="0">
                <a:solidFill>
                  <a:srgbClr val="000000"/>
                </a:solidFill>
              </a:rPr>
              <a:t> et al. ARD 2013;72:1613-</a:t>
            </a:r>
            <a:r>
              <a:rPr lang="fr-FR" sz="1400" dirty="0" smtClean="0">
                <a:solidFill>
                  <a:srgbClr val="000000"/>
                </a:solidFill>
              </a:rPr>
              <a:t>20.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64342" y="966401"/>
            <a:ext cx="3423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Critère secondaire: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% répondeurs ACR à S30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782" y="1518633"/>
            <a:ext cx="648829" cy="8145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7695037" y="1878115"/>
            <a:ext cx="1366133" cy="3998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800" dirty="0" err="1" smtClean="0">
                <a:solidFill>
                  <a:srgbClr val="000000"/>
                </a:solidFill>
              </a:rPr>
              <a:t>Inflectra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7681777" y="2375665"/>
            <a:ext cx="1366133" cy="3998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1800" dirty="0" err="1" smtClean="0">
                <a:solidFill>
                  <a:srgbClr val="000000"/>
                </a:solidFill>
              </a:rPr>
              <a:t>Remicade</a:t>
            </a:r>
            <a:endParaRPr lang="fr-FR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87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447" y="2001006"/>
            <a:ext cx="9258860" cy="3963073"/>
          </a:xfrm>
          <a:prstGeom prst="rect">
            <a:avLst/>
          </a:prstGeom>
        </p:spPr>
      </p:pic>
      <p:sp>
        <p:nvSpPr>
          <p:cNvPr id="39937" name="Titre 4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144000" cy="647700"/>
          </a:xfrm>
        </p:spPr>
        <p:txBody>
          <a:bodyPr/>
          <a:lstStyle/>
          <a:p>
            <a:r>
              <a:rPr lang="fr-FR" dirty="0" smtClean="0"/>
              <a:t>Etude PLANETRA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5677523" y="6547761"/>
            <a:ext cx="347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rgbClr val="000000"/>
                </a:solidFill>
              </a:rPr>
              <a:t>D.H</a:t>
            </a:r>
            <a:r>
              <a:rPr lang="fr-FR" sz="1400" dirty="0">
                <a:solidFill>
                  <a:srgbClr val="000000"/>
                </a:solidFill>
              </a:rPr>
              <a:t>. </a:t>
            </a:r>
            <a:r>
              <a:rPr lang="fr-FR" sz="1400" dirty="0" err="1">
                <a:solidFill>
                  <a:srgbClr val="000000"/>
                </a:solidFill>
              </a:rPr>
              <a:t>Yoo</a:t>
            </a:r>
            <a:r>
              <a:rPr lang="fr-FR" sz="1400" dirty="0">
                <a:solidFill>
                  <a:srgbClr val="000000"/>
                </a:solidFill>
              </a:rPr>
              <a:t> et al. ARD 2013;72:1613-</a:t>
            </a:r>
            <a:r>
              <a:rPr lang="fr-FR" sz="1400" dirty="0" smtClean="0">
                <a:solidFill>
                  <a:srgbClr val="000000"/>
                </a:solidFill>
              </a:rPr>
              <a:t>20.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64342" y="966401"/>
            <a:ext cx="3423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Critère secondaire: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Réponse DAS28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782" y="1518633"/>
            <a:ext cx="648829" cy="81453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Rectangle 74"/>
          <p:cNvSpPr/>
          <p:nvPr/>
        </p:nvSpPr>
        <p:spPr>
          <a:xfrm>
            <a:off x="6590647" y="1933338"/>
            <a:ext cx="808763" cy="3998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err="1" smtClean="0">
                <a:solidFill>
                  <a:srgbClr val="000000"/>
                </a:solidFill>
              </a:rPr>
              <a:t>Inflectra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37338" y="1947680"/>
            <a:ext cx="904851" cy="3998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 err="1" smtClean="0">
                <a:solidFill>
                  <a:srgbClr val="000000"/>
                </a:solidFill>
              </a:rPr>
              <a:t>Remicade</a:t>
            </a: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49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contenu 5"/>
          <p:cNvSpPr>
            <a:spLocks noGrp="1"/>
          </p:cNvSpPr>
          <p:nvPr>
            <p:ph idx="4294967295"/>
          </p:nvPr>
        </p:nvSpPr>
        <p:spPr>
          <a:xfrm>
            <a:off x="501650" y="4264025"/>
            <a:ext cx="8642350" cy="4525963"/>
          </a:xfrm>
        </p:spPr>
        <p:txBody>
          <a:bodyPr/>
          <a:lstStyle/>
          <a:p>
            <a:r>
              <a:rPr lang="fr-FR" sz="2000" dirty="0" smtClean="0"/>
              <a:t>302/455 patients qui avaient terminé la phase en double aveugle ont poursuivi la phase en ouvert pour 48 semaines supplémentaires de traitement : </a:t>
            </a:r>
          </a:p>
          <a:p>
            <a:pPr lvl="1"/>
            <a:r>
              <a:rPr lang="fr-FR" sz="1800" dirty="0" smtClean="0"/>
              <a:t>158 ont poursuivi leur traitement sous INFLECTRA (groupe maintenance) </a:t>
            </a:r>
          </a:p>
          <a:p>
            <a:pPr lvl="1"/>
            <a:r>
              <a:rPr lang="fr-FR" sz="1800" dirty="0" smtClean="0"/>
              <a:t>144 traités initialement par l’infliximab de référence ont poursuivi leur traitement sous INFLECTRA (groupe switch) pendant 1 an.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4443" y="6572541"/>
            <a:ext cx="79595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dirty="0">
                <a:solidFill>
                  <a:schemeClr val="tx1"/>
                </a:solidFill>
              </a:rPr>
              <a:t>D.H. Yoo et </a:t>
            </a:r>
            <a:r>
              <a:rPr lang="pt-BR" sz="1100" dirty="0" smtClean="0">
                <a:solidFill>
                  <a:schemeClr val="tx1"/>
                </a:solidFill>
              </a:rPr>
              <a:t>al Arthritis </a:t>
            </a:r>
            <a:r>
              <a:rPr lang="pt-BR" sz="1100" dirty="0">
                <a:solidFill>
                  <a:schemeClr val="tx1"/>
                </a:solidFill>
              </a:rPr>
              <a:t>&amp; </a:t>
            </a:r>
            <a:r>
              <a:rPr lang="pt-BR" sz="1100" dirty="0" smtClean="0">
                <a:solidFill>
                  <a:schemeClr val="tx1"/>
                </a:solidFill>
              </a:rPr>
              <a:t>Rheumatism Vol 65, N 12, November 2013, ACR/ARHP Late-Breaking Abstract L1: 3319 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9" name="Titre 4"/>
          <p:cNvSpPr txBox="1">
            <a:spLocks/>
          </p:cNvSpPr>
          <p:nvPr/>
        </p:nvSpPr>
        <p:spPr bwMode="auto">
          <a:xfrm>
            <a:off x="0" y="40079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Extension en ouvert de l’étude PLANETRA</a:t>
            </a: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263525" y="1004542"/>
            <a:ext cx="8880475" cy="2905125"/>
            <a:chOff x="142" y="2241"/>
            <a:chExt cx="5594" cy="1830"/>
          </a:xfrm>
        </p:grpSpPr>
        <p:sp>
          <p:nvSpPr>
            <p:cNvPr id="11" name="ZoneTexte 10"/>
            <p:cNvSpPr txBox="1"/>
            <p:nvPr/>
          </p:nvSpPr>
          <p:spPr>
            <a:xfrm>
              <a:off x="142" y="2683"/>
              <a:ext cx="719" cy="476"/>
            </a:xfrm>
            <a:prstGeom prst="rect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prstClr val="black"/>
                  </a:solidFill>
                </a:rPr>
                <a:t>606 patients avec PR active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400" y="2241"/>
              <a:ext cx="2336" cy="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INFLECTRA 3 mg/kg semaines 0, 2 et 6, puis toutes les 8 semaines jusqu’à la semaine 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MTX 12,5–25 mg/semaine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(N = 302)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400" y="3036"/>
              <a:ext cx="2336" cy="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IFX 3 mg/kg semaines 0, 2 et 6, puis toutes les 8 semaines jusqu’à la semaine 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MTX 12,5–25 mg/semaine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(N = 304)</a:t>
              </a:r>
            </a:p>
          </p:txBody>
        </p:sp>
        <p:cxnSp>
          <p:nvCxnSpPr>
            <p:cNvPr id="14" name="Connecteur droit 13"/>
            <p:cNvCxnSpPr/>
            <p:nvPr/>
          </p:nvCxnSpPr>
          <p:spPr>
            <a:xfrm flipV="1">
              <a:off x="1388" y="3908"/>
              <a:ext cx="4295" cy="1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9"/>
            <p:cNvSpPr txBox="1"/>
            <p:nvPr/>
          </p:nvSpPr>
          <p:spPr>
            <a:xfrm>
              <a:off x="912" y="3907"/>
              <a:ext cx="726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Semaine 0</a:t>
              </a:r>
              <a:endParaRPr lang="fr-FR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6" name="ZoneTexte 20"/>
            <p:cNvSpPr txBox="1"/>
            <p:nvPr/>
          </p:nvSpPr>
          <p:spPr>
            <a:xfrm>
              <a:off x="1993" y="3907"/>
              <a:ext cx="589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Semaine 6</a:t>
              </a:r>
              <a:endParaRPr lang="fr-FR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7" name="ZoneTexte 21"/>
            <p:cNvSpPr txBox="1"/>
            <p:nvPr/>
          </p:nvSpPr>
          <p:spPr>
            <a:xfrm>
              <a:off x="3486" y="3907"/>
              <a:ext cx="544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Semaine </a:t>
              </a:r>
              <a:r>
                <a:rPr lang="fr-FR" sz="11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  <a:endParaRPr lang="fr-FR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1400" y="3743"/>
              <a:ext cx="0" cy="18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>
              <a:off x="2269" y="3739"/>
              <a:ext cx="0" cy="18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3756" y="3739"/>
              <a:ext cx="0" cy="18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en angle 20"/>
            <p:cNvCxnSpPr>
              <a:cxnSpLocks noChangeShapeType="1"/>
              <a:stCxn id="11" idx="3"/>
              <a:endCxn id="12" idx="1"/>
            </p:cNvCxnSpPr>
            <p:nvPr/>
          </p:nvCxnSpPr>
          <p:spPr bwMode="auto">
            <a:xfrm flipV="1">
              <a:off x="869" y="2541"/>
              <a:ext cx="531" cy="380"/>
            </a:xfrm>
            <a:prstGeom prst="bentConnector3">
              <a:avLst>
                <a:gd name="adj1" fmla="val 49153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" name="Connecteur en angle 21"/>
            <p:cNvCxnSpPr>
              <a:cxnSpLocks noChangeShapeType="1"/>
              <a:stCxn id="11" idx="3"/>
              <a:endCxn id="13" idx="1"/>
            </p:cNvCxnSpPr>
            <p:nvPr/>
          </p:nvCxnSpPr>
          <p:spPr bwMode="auto">
            <a:xfrm>
              <a:off x="869" y="2921"/>
              <a:ext cx="531" cy="416"/>
            </a:xfrm>
            <a:prstGeom prst="bentConnector3">
              <a:avLst>
                <a:gd name="adj1" fmla="val 49153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3" name="ZoneTexte 22"/>
            <p:cNvSpPr txBox="1"/>
            <p:nvPr/>
          </p:nvSpPr>
          <p:spPr>
            <a:xfrm>
              <a:off x="1473" y="3714"/>
              <a:ext cx="909" cy="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  <a:cs typeface="+mn-cs"/>
                </a:rPr>
                <a:t>Phase d’attaque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321" y="3720"/>
              <a:ext cx="1141" cy="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  <a:cs typeface="+mn-cs"/>
                </a:rPr>
                <a:t>Phase de maintenance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56" y="3708"/>
              <a:ext cx="1980" cy="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  <a:cs typeface="+mn-cs"/>
                </a:rPr>
                <a:t>Phase d’extension en ouvert (48 semaines) 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948" y="2375"/>
              <a:ext cx="1735" cy="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Groupe maintenance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INFLECTRA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3 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mg/kg (N = 158)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3948" y="3172"/>
              <a:ext cx="1735" cy="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Groupe switch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INFLECTRA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3 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mg/kg (N = 144)</a:t>
              </a:r>
            </a:p>
          </p:txBody>
        </p:sp>
        <p:cxnSp>
          <p:nvCxnSpPr>
            <p:cNvPr id="28" name="Connecteur droit avec flèche 27"/>
            <p:cNvCxnSpPr>
              <a:cxnSpLocks noChangeShapeType="1"/>
              <a:stCxn id="12" idx="3"/>
              <a:endCxn id="26" idx="1"/>
            </p:cNvCxnSpPr>
            <p:nvPr/>
          </p:nvCxnSpPr>
          <p:spPr bwMode="auto">
            <a:xfrm>
              <a:off x="3736" y="2541"/>
              <a:ext cx="21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Connecteur droit avec flèche 28"/>
            <p:cNvCxnSpPr>
              <a:cxnSpLocks noChangeShapeType="1"/>
              <a:stCxn id="13" idx="3"/>
              <a:endCxn id="27" idx="1"/>
            </p:cNvCxnSpPr>
            <p:nvPr/>
          </p:nvCxnSpPr>
          <p:spPr bwMode="auto">
            <a:xfrm>
              <a:off x="3736" y="3337"/>
              <a:ext cx="212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0" name="ZoneTexte 21"/>
          <p:cNvSpPr txBox="1"/>
          <p:nvPr/>
        </p:nvSpPr>
        <p:spPr bwMode="auto">
          <a:xfrm>
            <a:off x="8131416" y="3637385"/>
            <a:ext cx="10024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Semaine </a:t>
            </a:r>
            <a:r>
              <a:rPr lang="fr-FR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fr-FR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31" name="Connecteur droit 30"/>
          <p:cNvCxnSpPr/>
          <p:nvPr/>
        </p:nvCxnSpPr>
        <p:spPr bwMode="auto">
          <a:xfrm>
            <a:off x="9054405" y="3407923"/>
            <a:ext cx="0" cy="2873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6123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50938" y="5584825"/>
            <a:ext cx="7845425" cy="9239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b="1" dirty="0">
                <a:solidFill>
                  <a:prstClr val="black"/>
                </a:solidFill>
                <a:latin typeface="Calibri"/>
                <a:cs typeface="+mn-cs"/>
              </a:rPr>
              <a:t>L’efficacité du traitement par </a:t>
            </a:r>
            <a:r>
              <a:rPr lang="fr-FR" sz="1800" b="1" dirty="0" err="1" smtClean="0">
                <a:solidFill>
                  <a:prstClr val="black"/>
                </a:solidFill>
                <a:latin typeface="Calibri"/>
                <a:cs typeface="+mn-cs"/>
              </a:rPr>
              <a:t>Inflectra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  <a:cs typeface="+mn-cs"/>
              </a:rPr>
              <a:t> a </a:t>
            </a:r>
            <a:r>
              <a:rPr lang="fr-FR" sz="1800" b="1" dirty="0">
                <a:solidFill>
                  <a:prstClr val="black"/>
                </a:solidFill>
                <a:latin typeface="Calibri"/>
                <a:cs typeface="+mn-cs"/>
              </a:rPr>
              <a:t>été maintenue après 48 semaines complémentaires de traitement, que les patients soient traités initialement par </a:t>
            </a:r>
            <a:r>
              <a:rPr lang="fr-FR" sz="1800" b="1" dirty="0" err="1" smtClean="0">
                <a:solidFill>
                  <a:prstClr val="black"/>
                </a:solidFill>
                <a:latin typeface="Calibri"/>
                <a:cs typeface="+mn-cs"/>
              </a:rPr>
              <a:t>Inflectra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  <a:cs typeface="+mn-cs"/>
              </a:rPr>
              <a:t> ou par </a:t>
            </a:r>
            <a:r>
              <a:rPr lang="fr-FR" sz="1800" b="1" dirty="0" err="1" smtClean="0">
                <a:solidFill>
                  <a:prstClr val="black"/>
                </a:solidFill>
                <a:latin typeface="Calibri"/>
                <a:cs typeface="+mn-cs"/>
              </a:rPr>
              <a:t>Remicade</a:t>
            </a:r>
            <a:endParaRPr lang="fr-FR" sz="18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457200" y="5821363"/>
            <a:ext cx="476250" cy="3683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538" y="6572541"/>
            <a:ext cx="79595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</a:rPr>
              <a:t>D.H. Yoo et </a:t>
            </a:r>
            <a:r>
              <a:rPr lang="pt-BR" sz="1100" dirty="0" smtClean="0">
                <a:solidFill>
                  <a:schemeClr val="tx1"/>
                </a:solidFill>
              </a:rPr>
              <a:t>al Arthritis </a:t>
            </a:r>
            <a:r>
              <a:rPr lang="pt-BR" sz="1100" dirty="0">
                <a:solidFill>
                  <a:schemeClr val="tx1"/>
                </a:solidFill>
              </a:rPr>
              <a:t>&amp; </a:t>
            </a:r>
            <a:r>
              <a:rPr lang="pt-BR" sz="1100" dirty="0" smtClean="0">
                <a:solidFill>
                  <a:schemeClr val="tx1"/>
                </a:solidFill>
              </a:rPr>
              <a:t>Rheumatism Vol 65, N 12, November 2013, ACR/ARHP Late-Breaking Abstract L1: 3319 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9" name="Titre 4"/>
          <p:cNvSpPr txBox="1">
            <a:spLocks/>
          </p:cNvSpPr>
          <p:nvPr/>
        </p:nvSpPr>
        <p:spPr bwMode="auto">
          <a:xfrm>
            <a:off x="0" y="40079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Extension en ouvert de l’étude PLANETRA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xmlns="" val="1178611830"/>
              </p:ext>
            </p:extLst>
          </p:nvPr>
        </p:nvGraphicFramePr>
        <p:xfrm>
          <a:off x="1524000" y="107946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45551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4"/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9144000" cy="900113"/>
          </a:xfrm>
        </p:spPr>
        <p:txBody>
          <a:bodyPr/>
          <a:lstStyle/>
          <a:p>
            <a:r>
              <a:rPr lang="fr-FR" dirty="0" smtClean="0"/>
              <a:t>Etude PLANETAS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800725" y="6525921"/>
            <a:ext cx="3328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chemeClr val="tx1"/>
                </a:solidFill>
              </a:rPr>
              <a:t>W</a:t>
            </a:r>
            <a:r>
              <a:rPr lang="fr-FR" sz="1400" dirty="0">
                <a:solidFill>
                  <a:schemeClr val="tx1"/>
                </a:solidFill>
              </a:rPr>
              <a:t>. Park et al. ARD 2013;72:1605-</a:t>
            </a:r>
            <a:r>
              <a:rPr lang="fr-FR" sz="1400" dirty="0" smtClean="0">
                <a:solidFill>
                  <a:schemeClr val="tx1"/>
                </a:solidFill>
              </a:rPr>
              <a:t>12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664342" y="966401"/>
            <a:ext cx="3423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Critère secondaire :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Réponse ASAS 20 à S30</a:t>
            </a:r>
            <a:endParaRPr lang="fr-FR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xmlns="" val="2005581666"/>
              </p:ext>
            </p:extLst>
          </p:nvPr>
        </p:nvGraphicFramePr>
        <p:xfrm>
          <a:off x="845540" y="1884061"/>
          <a:ext cx="7261198" cy="460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10188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dirty="0" smtClean="0"/>
              <a:t>La tolérance est-elle identique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23549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9726"/>
            <a:ext cx="8229600" cy="587375"/>
          </a:xfrm>
        </p:spPr>
        <p:txBody>
          <a:bodyPr/>
          <a:lstStyle/>
          <a:p>
            <a:r>
              <a:rPr lang="fr-FR" dirty="0" smtClean="0"/>
              <a:t>Effets indésirables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325" y="1075016"/>
            <a:ext cx="4223056" cy="55289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0730" y="1125816"/>
            <a:ext cx="4245205" cy="54483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210235" y="747059"/>
            <a:ext cx="234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PLANETRA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95580" y="794870"/>
            <a:ext cx="23457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PLANETAS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0" y="6550223"/>
            <a:ext cx="347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1400" dirty="0" smtClean="0">
                <a:solidFill>
                  <a:srgbClr val="000000"/>
                </a:solidFill>
              </a:rPr>
              <a:t>D.H</a:t>
            </a:r>
            <a:r>
              <a:rPr lang="fr-FR" sz="1400" dirty="0">
                <a:solidFill>
                  <a:srgbClr val="000000"/>
                </a:solidFill>
              </a:rPr>
              <a:t>. </a:t>
            </a:r>
            <a:r>
              <a:rPr lang="fr-FR" sz="1400" dirty="0" err="1">
                <a:solidFill>
                  <a:srgbClr val="000000"/>
                </a:solidFill>
              </a:rPr>
              <a:t>Yoo</a:t>
            </a:r>
            <a:r>
              <a:rPr lang="fr-FR" sz="1400" dirty="0">
                <a:solidFill>
                  <a:srgbClr val="000000"/>
                </a:solidFill>
              </a:rPr>
              <a:t> et al. ARD 2013;72:1613-</a:t>
            </a:r>
            <a:r>
              <a:rPr lang="fr-FR" sz="1400" dirty="0" smtClean="0">
                <a:solidFill>
                  <a:srgbClr val="000000"/>
                </a:solidFill>
              </a:rPr>
              <a:t>20.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815666" y="6555803"/>
            <a:ext cx="3328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chemeClr val="tx1"/>
                </a:solidFill>
              </a:rPr>
              <a:t>W</a:t>
            </a:r>
            <a:r>
              <a:rPr lang="fr-FR" sz="1400" dirty="0">
                <a:solidFill>
                  <a:schemeClr val="tx1"/>
                </a:solidFill>
              </a:rPr>
              <a:t>. Park et al. ARD 2013;72:1605-</a:t>
            </a:r>
            <a:r>
              <a:rPr lang="fr-FR" sz="1400" dirty="0" smtClean="0">
                <a:solidFill>
                  <a:schemeClr val="tx1"/>
                </a:solidFill>
              </a:rPr>
              <a:t>12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882" y="2808942"/>
            <a:ext cx="4138706" cy="1733176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661647" y="3140636"/>
            <a:ext cx="4201459" cy="1535952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679578" y="4661646"/>
            <a:ext cx="4201459" cy="22710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45037" y="4464421"/>
            <a:ext cx="4201459" cy="22710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709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0" y="2132013"/>
            <a:ext cx="8642350" cy="4525962"/>
          </a:xfrm>
        </p:spPr>
        <p:txBody>
          <a:bodyPr rtlCol="0">
            <a:normAutofit fontScale="70000" lnSpcReduction="20000"/>
          </a:bodyPr>
          <a:lstStyle/>
          <a:p>
            <a:pPr marL="360000" indent="-360000" fontAlgn="auto">
              <a:spcAft>
                <a:spcPts val="0"/>
              </a:spcAft>
              <a:defRPr/>
            </a:pPr>
            <a:r>
              <a:rPr lang="fr-FR" dirty="0"/>
              <a:t>Plan de minimisation des risques</a:t>
            </a:r>
            <a:r>
              <a:rPr lang="fr-FR" dirty="0" smtClean="0"/>
              <a:t>:</a:t>
            </a:r>
          </a:p>
          <a:p>
            <a:pPr marL="576000" lvl="1" indent="-180000" fontAlgn="auto">
              <a:spcAft>
                <a:spcPts val="0"/>
              </a:spcAft>
              <a:defRPr/>
            </a:pPr>
            <a:r>
              <a:rPr lang="fr-FR" dirty="0"/>
              <a:t>Surveillance post commercialisation toutes indications </a:t>
            </a:r>
          </a:p>
          <a:p>
            <a:pPr marL="576000" lvl="1" indent="-180000" fontAlgn="auto">
              <a:spcAft>
                <a:spcPts val="0"/>
              </a:spcAft>
              <a:defRPr/>
            </a:pPr>
            <a:r>
              <a:rPr lang="fr-FR" dirty="0"/>
              <a:t>Plan Education </a:t>
            </a:r>
            <a:r>
              <a:rPr lang="fr-FR" dirty="0" smtClean="0"/>
              <a:t>Patients</a:t>
            </a:r>
          </a:p>
          <a:p>
            <a:pPr marL="360000" indent="-360000" fontAlgn="auto">
              <a:spcAft>
                <a:spcPts val="0"/>
              </a:spcAft>
              <a:defRPr/>
            </a:pPr>
            <a:r>
              <a:rPr lang="fr-FR" dirty="0"/>
              <a:t>Plan en Rhumatologie</a:t>
            </a:r>
            <a:r>
              <a:rPr lang="fr-FR" dirty="0" smtClean="0"/>
              <a:t>:</a:t>
            </a:r>
          </a:p>
          <a:p>
            <a:pPr marL="576000" lvl="1" indent="-180000" fontAlgn="auto">
              <a:spcAft>
                <a:spcPts val="0"/>
              </a:spcAft>
              <a:defRPr/>
            </a:pPr>
            <a:r>
              <a:rPr lang="fr-FR" dirty="0"/>
              <a:t>Etudes de suivi à long terme (PLANETRA et PLANETAS)</a:t>
            </a:r>
          </a:p>
          <a:p>
            <a:pPr marL="576000" lvl="1" indent="-180000" fontAlgn="auto">
              <a:spcAft>
                <a:spcPts val="0"/>
              </a:spcAft>
              <a:defRPr/>
            </a:pPr>
            <a:r>
              <a:rPr lang="fr-FR" dirty="0"/>
              <a:t>Participation à des registres nationaux (BRSBR-RA - Angleterre et RABBIT - Allemagne)</a:t>
            </a:r>
          </a:p>
          <a:p>
            <a:pPr marL="576000" lvl="1" indent="-180000" fontAlgn="auto">
              <a:spcAft>
                <a:spcPts val="0"/>
              </a:spcAft>
              <a:defRPr/>
            </a:pPr>
            <a:r>
              <a:rPr lang="fr-FR" dirty="0"/>
              <a:t>1 étude internationale observationnelle prospective de cohorte dans la PR et SA (UE, Corée</a:t>
            </a:r>
            <a:r>
              <a:rPr lang="fr-FR" dirty="0" smtClean="0"/>
              <a:t>)</a:t>
            </a:r>
          </a:p>
          <a:p>
            <a:pPr marL="360000" indent="-360000" fontAlgn="auto">
              <a:spcAft>
                <a:spcPts val="0"/>
              </a:spcAft>
              <a:defRPr/>
            </a:pPr>
            <a:r>
              <a:rPr lang="fr-FR" dirty="0"/>
              <a:t>Plan en Gastroentérologie</a:t>
            </a:r>
            <a:r>
              <a:rPr lang="fr-FR" dirty="0" smtClean="0"/>
              <a:t>:</a:t>
            </a:r>
          </a:p>
          <a:p>
            <a:pPr marL="576000" lvl="1" indent="-180000" fontAlgn="auto">
              <a:spcAft>
                <a:spcPts val="0"/>
              </a:spcAft>
              <a:defRPr/>
            </a:pPr>
            <a:r>
              <a:rPr lang="fr-FR" dirty="0"/>
              <a:t>1 étude internationale observationnelle prospective de cohorte dans la Maladie de </a:t>
            </a:r>
            <a:r>
              <a:rPr lang="fr-FR" dirty="0" err="1"/>
              <a:t>Crohn</a:t>
            </a:r>
            <a:r>
              <a:rPr lang="fr-FR" dirty="0"/>
              <a:t> et la RCH (UE, Corée)</a:t>
            </a:r>
          </a:p>
          <a:p>
            <a:pPr marL="576000" lvl="1" indent="-180000" fontAlgn="auto">
              <a:spcAft>
                <a:spcPts val="0"/>
              </a:spcAft>
              <a:defRPr/>
            </a:pPr>
            <a:r>
              <a:rPr lang="fr-FR" dirty="0"/>
              <a:t>1 étude internationale randomisée, en double aveugle, groupes parallèles, phase 3, dans la Maladie de </a:t>
            </a:r>
            <a:r>
              <a:rPr lang="fr-FR" dirty="0" err="1"/>
              <a:t>Crohn</a:t>
            </a:r>
            <a:r>
              <a:rPr lang="fr-FR" dirty="0"/>
              <a:t> (CT P13 3.4)</a:t>
            </a:r>
          </a:p>
          <a:p>
            <a:pPr marL="360000" indent="-360000" fontAlgn="auto">
              <a:spcAft>
                <a:spcPts val="0"/>
              </a:spcAft>
              <a:defRPr/>
            </a:pPr>
            <a:endParaRPr lang="fr-FR" dirty="0"/>
          </a:p>
          <a:p>
            <a:pPr marL="360000" indent="-360000" fontAlgn="auto">
              <a:spcAft>
                <a:spcPts val="0"/>
              </a:spcAft>
              <a:defRPr/>
            </a:pPr>
            <a:endParaRPr lang="fr-FR" dirty="0" smtClean="0"/>
          </a:p>
          <a:p>
            <a:pPr marL="576000" lvl="1" indent="-180000" fontAlgn="auto">
              <a:spcAft>
                <a:spcPts val="0"/>
              </a:spcAft>
              <a:defRPr/>
            </a:pPr>
            <a:endParaRPr lang="fr-FR" dirty="0"/>
          </a:p>
          <a:p>
            <a:pPr marL="360000" indent="-360000" fontAlgn="auto">
              <a:spcAft>
                <a:spcPts val="0"/>
              </a:spcAft>
              <a:defRPr/>
            </a:pPr>
            <a:endParaRPr lang="fr-FR" dirty="0" smtClean="0"/>
          </a:p>
          <a:p>
            <a:pPr marL="360000" indent="-360000" fontAlgn="auto">
              <a:spcAft>
                <a:spcPts val="0"/>
              </a:spcAft>
              <a:defRPr/>
            </a:pPr>
            <a:endParaRPr lang="fr-FR" dirty="0"/>
          </a:p>
          <a:p>
            <a:pPr marL="360000" indent="-360000"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8575675" cy="8397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/>
              <a:t>Inflectra</a:t>
            </a:r>
            <a:r>
              <a:rPr lang="fr-FR" dirty="0" smtClean="0"/>
              <a:t>™ : Plan de Gestion de Risques Européen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1313" y="1198563"/>
            <a:ext cx="828357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8288" indent="-268288" algn="ctr" eaLnBrk="0" hangingPunct="0">
              <a:spcBef>
                <a:spcPts val="600"/>
              </a:spcBef>
              <a:defRPr/>
            </a:pPr>
            <a:r>
              <a:rPr lang="fr-FR" b="1" dirty="0">
                <a:solidFill>
                  <a:schemeClr val="tx2"/>
                </a:solidFill>
                <a:latin typeface="+mn-lt"/>
                <a:cs typeface="+mn-cs"/>
              </a:rPr>
              <a:t>L’AMM d’INFLECTRA s’accompagne comme tout </a:t>
            </a:r>
            <a:r>
              <a:rPr lang="fr-FR" b="1" dirty="0" err="1">
                <a:solidFill>
                  <a:schemeClr val="tx2"/>
                </a:solidFill>
                <a:latin typeface="+mn-lt"/>
                <a:cs typeface="+mn-cs"/>
              </a:rPr>
              <a:t>biomédicament</a:t>
            </a:r>
            <a:r>
              <a:rPr lang="fr-FR" b="1" dirty="0">
                <a:solidFill>
                  <a:schemeClr val="tx2"/>
                </a:solidFill>
                <a:latin typeface="+mn-lt"/>
                <a:cs typeface="+mn-cs"/>
              </a:rPr>
              <a:t> d’un Plan de Gestion des Risques qui comprend :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1736725"/>
            <a:ext cx="1335088" cy="1851025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16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dirty="0" smtClean="0"/>
              <a:t>Qu’en est-il de l’</a:t>
            </a:r>
            <a:r>
              <a:rPr lang="fr-FR" dirty="0" err="1" smtClean="0"/>
              <a:t>immunogénicité</a:t>
            </a:r>
            <a:r>
              <a:rPr lang="fr-FR" dirty="0" smtClean="0"/>
              <a:t>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0898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à coins arrondis 31"/>
          <p:cNvSpPr/>
          <p:nvPr/>
        </p:nvSpPr>
        <p:spPr>
          <a:xfrm>
            <a:off x="324492" y="1794764"/>
            <a:ext cx="1576320" cy="363797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Procédé de fabrication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326764" y="2226279"/>
            <a:ext cx="1576320" cy="363934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Durée de développement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315388" y="2668069"/>
            <a:ext cx="1576320" cy="346972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Coût de développement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307389" y="3063265"/>
            <a:ext cx="1576320" cy="1490044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Dossier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pré-clinique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296013" y="4590737"/>
            <a:ext cx="1576320" cy="1492268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Dossier clinique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1980755" y="1261864"/>
            <a:ext cx="2263254" cy="450377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Gothic"/>
                <a:ea typeface="ＭＳ Ｐゴシック"/>
                <a:cs typeface="+mn-cs"/>
              </a:rPr>
              <a:t>Voie CLASSIQUE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4307696" y="1264138"/>
            <a:ext cx="2263254" cy="450377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Gothic"/>
                <a:ea typeface="ＭＳ Ｐゴシック"/>
                <a:cs typeface="+mn-cs"/>
              </a:rPr>
              <a:t>Voie BIOSIMILAIRE</a:t>
            </a:r>
          </a:p>
        </p:txBody>
      </p:sp>
      <p:sp>
        <p:nvSpPr>
          <p:cNvPr id="39" name="Rectangle à coins arrondis 38"/>
          <p:cNvSpPr/>
          <p:nvPr/>
        </p:nvSpPr>
        <p:spPr>
          <a:xfrm>
            <a:off x="6634638" y="1266413"/>
            <a:ext cx="2263254" cy="450377"/>
          </a:xfrm>
          <a:prstGeom prst="roundRect">
            <a:avLst/>
          </a:prstGeom>
          <a:gradFill rotWithShape="1">
            <a:gsLst>
              <a:gs pos="0">
                <a:srgbClr val="FFFFFF">
                  <a:shade val="51000"/>
                  <a:satMod val="13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all" spc="0" normalizeH="0" baseline="0" noProof="0" dirty="0" smtClean="0">
                <a:ln w="9000" cmpd="sng">
                  <a:solidFill>
                    <a:srgbClr val="000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0000">
                        <a:shade val="20000"/>
                        <a:satMod val="245000"/>
                      </a:srgbClr>
                    </a:gs>
                    <a:gs pos="43000">
                      <a:srgbClr val="000000">
                        <a:satMod val="255000"/>
                      </a:srgbClr>
                    </a:gs>
                    <a:gs pos="48000">
                      <a:srgbClr val="000000">
                        <a:shade val="85000"/>
                        <a:satMod val="255000"/>
                      </a:srgbClr>
                    </a:gs>
                    <a:gs pos="100000">
                      <a:srgbClr val="000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entury Gothic"/>
                <a:ea typeface="ＭＳ Ｐゴシック"/>
                <a:cs typeface="+mn-cs"/>
              </a:rPr>
              <a:t>Voie GENERIQUE</a:t>
            </a:r>
          </a:p>
        </p:txBody>
      </p:sp>
      <p:sp>
        <p:nvSpPr>
          <p:cNvPr id="40" name="Rectangle à coins arrondis 39"/>
          <p:cNvSpPr/>
          <p:nvPr/>
        </p:nvSpPr>
        <p:spPr>
          <a:xfrm>
            <a:off x="1979653" y="1815312"/>
            <a:ext cx="2263254" cy="353523"/>
          </a:xfrm>
          <a:prstGeom prst="roundRect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CHIMIQUE ou BIO.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4306594" y="1815312"/>
            <a:ext cx="2263254" cy="3535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BIOLOGIQUE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6633536" y="1815312"/>
            <a:ext cx="2263254" cy="3535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CHIMIQUE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1981925" y="2236690"/>
            <a:ext cx="2263254" cy="353523"/>
          </a:xfrm>
          <a:prstGeom prst="roundRect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~ 8 à 10 ans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4308866" y="2236690"/>
            <a:ext cx="2263254" cy="3535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~ 5 à 6 ans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6635808" y="2236690"/>
            <a:ext cx="2263254" cy="3535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~ 1 à 3 ans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1984197" y="2661518"/>
            <a:ext cx="2263254" cy="353523"/>
          </a:xfrm>
          <a:prstGeom prst="roundRect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600 à 800 M€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4311138" y="2661518"/>
            <a:ext cx="2263254" cy="3535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200 à 300 M€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6638080" y="2661518"/>
            <a:ext cx="2263254" cy="35352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1 à 3 M€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1976195" y="3065703"/>
            <a:ext cx="2263254" cy="1487606"/>
          </a:xfrm>
          <a:prstGeom prst="roundRect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Pharmacodynamie </a:t>
            </a: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(PD)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/>
            </a:r>
            <a:b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</a:b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Test in vitro &amp; in vivo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Toxicologie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/>
            </a:r>
            <a:b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</a:b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Plusieurs études, dont les études de dose répétée et de tolérance locale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4303136" y="3065703"/>
            <a:ext cx="2263254" cy="148760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Pharmacodynamie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 (PD)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/>
            </a:r>
            <a:b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</a:b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Test in vitro &amp; in vivo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Toxicologie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/>
            </a:r>
            <a:b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</a:b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Plusieurs études, dont les études de dose répétée et de tolérance locale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6630078" y="3065703"/>
            <a:ext cx="2263254" cy="148760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1978467" y="4602153"/>
            <a:ext cx="2263254" cy="1489826"/>
          </a:xfrm>
          <a:prstGeom prst="roundRect">
            <a:avLst/>
          </a:prstGeom>
          <a:solidFill>
            <a:srgbClr val="000000">
              <a:lumMod val="50000"/>
              <a:lumOff val="5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Phase I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: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PK et PD</a:t>
            </a: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Phase II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: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 Dose-réponse</a:t>
            </a: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  <a:p>
            <a:pPr marL="982663" marR="0" lvl="0" indent="-9794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Phase III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: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Efficacité et Tolérance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4305408" y="4602153"/>
            <a:ext cx="2263254" cy="148982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Phase I :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PK et PD</a:t>
            </a: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PAS de PHASE II</a:t>
            </a:r>
          </a:p>
          <a:p>
            <a:pPr marL="92075" marR="0" lvl="0" indent="-920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  <a:p>
            <a:pPr marL="900113" marR="0" lvl="0" indent="-8969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Phase III </a:t>
            </a: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: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Efficacité et Tolérance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6632350" y="4602153"/>
            <a:ext cx="2263254" cy="148982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31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  <a:p>
            <a:pPr marL="0" marR="0" lvl="0" indent="31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80032" y="5095694"/>
            <a:ext cx="2284096" cy="354841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  Pas de Phase II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cxnSp>
        <p:nvCxnSpPr>
          <p:cNvPr id="56" name="Connecteur droit avec flèche 55"/>
          <p:cNvCxnSpPr/>
          <p:nvPr/>
        </p:nvCxnSpPr>
        <p:spPr>
          <a:xfrm>
            <a:off x="6673310" y="3147590"/>
            <a:ext cx="2129051" cy="133748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7" name="Connecteur droit avec flèche 56"/>
          <p:cNvCxnSpPr/>
          <p:nvPr/>
        </p:nvCxnSpPr>
        <p:spPr>
          <a:xfrm flipH="1">
            <a:off x="6675582" y="3136214"/>
            <a:ext cx="2129051" cy="133748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8" name="Rectangle à coins arrondis 57"/>
          <p:cNvSpPr/>
          <p:nvPr/>
        </p:nvSpPr>
        <p:spPr>
          <a:xfrm>
            <a:off x="6632367" y="3631533"/>
            <a:ext cx="2265528" cy="354841"/>
          </a:xfrm>
          <a:prstGeom prst="roundRect">
            <a:avLst>
              <a:gd name="adj" fmla="val 13671"/>
            </a:avLst>
          </a:prstGeom>
          <a:solidFill>
            <a:srgbClr val="00000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Dossier bibliographique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cxnSp>
        <p:nvCxnSpPr>
          <p:cNvPr id="59" name="Connecteur droit avec flèche 58"/>
          <p:cNvCxnSpPr/>
          <p:nvPr/>
        </p:nvCxnSpPr>
        <p:spPr>
          <a:xfrm>
            <a:off x="6675584" y="4674887"/>
            <a:ext cx="2129051" cy="133748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0" name="Connecteur droit avec flèche 59"/>
          <p:cNvCxnSpPr/>
          <p:nvPr/>
        </p:nvCxnSpPr>
        <p:spPr>
          <a:xfrm flipH="1">
            <a:off x="6677856" y="4663511"/>
            <a:ext cx="2129051" cy="1337481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1" name="Rectangle à coins arrondis 60"/>
          <p:cNvSpPr/>
          <p:nvPr/>
        </p:nvSpPr>
        <p:spPr>
          <a:xfrm>
            <a:off x="6632366" y="4928941"/>
            <a:ext cx="2242782" cy="726311"/>
          </a:xfrm>
          <a:prstGeom prst="roundRect">
            <a:avLst/>
          </a:prstGeom>
          <a:solidFill>
            <a:srgbClr val="000000"/>
          </a:solidFill>
          <a:ln w="25400" cap="flat" cmpd="sng" algn="ctr">
            <a:solidFill>
              <a:srgbClr val="0000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Etude Biodisponibilité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ＭＳ Ｐゴシック"/>
                <a:cs typeface="+mn-cs"/>
              </a:rPr>
              <a:t>et dossier bibliographique clinique</a:t>
            </a:r>
            <a:endParaRPr kumimoji="0" lang="fr-FR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ＭＳ Ｐゴシック"/>
              <a:cs typeface="+mn-cs"/>
            </a:endParaRPr>
          </a:p>
        </p:txBody>
      </p:sp>
      <p:sp>
        <p:nvSpPr>
          <p:cNvPr id="62" name="Titre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Comparaison du développement des traitements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182677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74"/>
            <a:ext cx="8229600" cy="587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4000" dirty="0" smtClean="0">
                <a:latin typeface="Calibri" charset="0"/>
              </a:rPr>
              <a:t>Les biomédicaments sont immunogènes</a:t>
            </a:r>
            <a:endParaRPr lang="fr-FR" sz="4000" dirty="0">
              <a:latin typeface="Calibri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4769159"/>
              </p:ext>
            </p:extLst>
          </p:nvPr>
        </p:nvGraphicFramePr>
        <p:xfrm>
          <a:off x="911410" y="1269868"/>
          <a:ext cx="7246471" cy="5104585"/>
        </p:xfrm>
        <a:graphic>
          <a:graphicData uri="http://schemas.openxmlformats.org/drawingml/2006/table">
            <a:tbl>
              <a:tblPr/>
              <a:tblGrid>
                <a:gridCol w="2447532"/>
                <a:gridCol w="2548589"/>
                <a:gridCol w="2250350"/>
              </a:tblGrid>
              <a:tr h="704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Agent Biologique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8003" marR="72002" marT="36007" marB="36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% patients </a:t>
                      </a:r>
                      <a:r>
                        <a:rPr kumimoji="0" 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ADAb</a:t>
                      </a: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+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Type d</a:t>
                      </a:r>
                      <a:r>
                        <a:rPr kumimoji="0" lang="ja-JP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ADAb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8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Infliximab</a:t>
                      </a: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8003" marR="72002" marT="36007" marB="36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12 – 44 %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Adalimumab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108003" marR="72002" marT="36007" marB="3600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6 – 87 %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86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Etanercept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 – 5 % 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6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Golimumab</a:t>
                      </a: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 – 6%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6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Certolizumab 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 – 18 %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86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Abatacept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– 3 %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86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Tocilizumab 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– 5 %</a:t>
                      </a:r>
                    </a:p>
                  </a:txBody>
                  <a:tcPr marL="91443" marR="91443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39306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733" y="4542385"/>
            <a:ext cx="7667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307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733" y="2700398"/>
            <a:ext cx="766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308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733" y="3951206"/>
            <a:ext cx="766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309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733" y="2106815"/>
            <a:ext cx="7667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310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733" y="3341015"/>
            <a:ext cx="5778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311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733" y="5195094"/>
            <a:ext cx="57785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312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1733" y="5844481"/>
            <a:ext cx="76676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39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65843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3200" dirty="0" smtClean="0">
                <a:latin typeface="+mn-lt"/>
                <a:cs typeface="Calibri"/>
              </a:rPr>
              <a:t>Immunogénicité des </a:t>
            </a:r>
            <a:r>
              <a:rPr lang="fr-FR" sz="3200" dirty="0" err="1" smtClean="0">
                <a:latin typeface="+mn-lt"/>
                <a:cs typeface="Calibri"/>
              </a:rPr>
              <a:t>Ac</a:t>
            </a:r>
            <a:r>
              <a:rPr lang="fr-FR" sz="3200" dirty="0" smtClean="0">
                <a:latin typeface="+mn-lt"/>
                <a:cs typeface="Calibri"/>
              </a:rPr>
              <a:t> monoclonaux</a:t>
            </a:r>
            <a:endParaRPr lang="fr-FR" sz="3200" dirty="0">
              <a:latin typeface="+mn-lt"/>
              <a:cs typeface="Calibri"/>
            </a:endParaRPr>
          </a:p>
        </p:txBody>
      </p:sp>
      <p:pic>
        <p:nvPicPr>
          <p:cNvPr id="155651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11" y="2062626"/>
            <a:ext cx="3325532" cy="28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7510">
            <a:off x="4355577" y="1590670"/>
            <a:ext cx="2105584" cy="332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5765" y="1011321"/>
            <a:ext cx="1394385" cy="154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4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7814" y="3035584"/>
            <a:ext cx="1205024" cy="13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5" name="ZoneTexte 10"/>
          <p:cNvSpPr txBox="1">
            <a:spLocks noChangeArrowheads="1"/>
          </p:cNvSpPr>
          <p:nvPr/>
        </p:nvSpPr>
        <p:spPr bwMode="auto">
          <a:xfrm>
            <a:off x="7508875" y="2560638"/>
            <a:ext cx="166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fr-FR" sz="1800">
                <a:solidFill>
                  <a:srgbClr val="000000"/>
                </a:solidFill>
              </a:rPr>
              <a:t>Biomedicament</a:t>
            </a:r>
          </a:p>
        </p:txBody>
      </p:sp>
      <p:sp>
        <p:nvSpPr>
          <p:cNvPr id="155656" name="ZoneTexte 11"/>
          <p:cNvSpPr txBox="1">
            <a:spLocks noChangeArrowheads="1"/>
          </p:cNvSpPr>
          <p:nvPr/>
        </p:nvSpPr>
        <p:spPr bwMode="auto">
          <a:xfrm>
            <a:off x="7937500" y="4452938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fr-FR" sz="1800">
                <a:solidFill>
                  <a:srgbClr val="000000"/>
                </a:solidFill>
              </a:rPr>
              <a:t>ADAb</a:t>
            </a:r>
          </a:p>
        </p:txBody>
      </p:sp>
      <p:sp>
        <p:nvSpPr>
          <p:cNvPr id="155657" name="ZoneTexte 12"/>
          <p:cNvSpPr txBox="1">
            <a:spLocks noChangeArrowheads="1"/>
          </p:cNvSpPr>
          <p:nvPr/>
        </p:nvSpPr>
        <p:spPr bwMode="auto">
          <a:xfrm>
            <a:off x="1017218" y="5075238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fr-FR" sz="1800" dirty="0" err="1">
                <a:solidFill>
                  <a:srgbClr val="000000"/>
                </a:solidFill>
              </a:rPr>
              <a:t>ADAb</a:t>
            </a:r>
            <a:r>
              <a:rPr lang="fr-FR" sz="1800" dirty="0">
                <a:solidFill>
                  <a:srgbClr val="000000"/>
                </a:solidFill>
              </a:rPr>
              <a:t> neutralisant</a:t>
            </a:r>
          </a:p>
        </p:txBody>
      </p:sp>
      <p:sp>
        <p:nvSpPr>
          <p:cNvPr id="155658" name="ZoneTexte 13"/>
          <p:cNvSpPr txBox="1">
            <a:spLocks noChangeArrowheads="1"/>
          </p:cNvSpPr>
          <p:nvPr/>
        </p:nvSpPr>
        <p:spPr bwMode="auto">
          <a:xfrm>
            <a:off x="4746255" y="5116513"/>
            <a:ext cx="233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fr-FR" sz="1800">
                <a:solidFill>
                  <a:srgbClr val="000000"/>
                </a:solidFill>
              </a:rPr>
              <a:t>ADAb non-neutralisant</a:t>
            </a:r>
          </a:p>
        </p:txBody>
      </p:sp>
      <p:sp>
        <p:nvSpPr>
          <p:cNvPr id="155659" name="ZoneTexte 14"/>
          <p:cNvSpPr txBox="1">
            <a:spLocks noChangeArrowheads="1"/>
          </p:cNvSpPr>
          <p:nvPr/>
        </p:nvSpPr>
        <p:spPr bwMode="auto">
          <a:xfrm>
            <a:off x="0" y="5883275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457200" eaLnBrk="1" hangingPunct="1"/>
            <a:r>
              <a:rPr lang="fr-FR" sz="2400" dirty="0">
                <a:solidFill>
                  <a:srgbClr val="000000"/>
                </a:solidFill>
              </a:rPr>
              <a:t>Dans les deux cas, formation de complexes </a:t>
            </a:r>
            <a:r>
              <a:rPr lang="fr-FR" sz="2400" dirty="0" err="1">
                <a:solidFill>
                  <a:srgbClr val="000000"/>
                </a:solidFill>
              </a:rPr>
              <a:t>ADAb</a:t>
            </a:r>
            <a:r>
              <a:rPr lang="fr-FR" sz="2400" dirty="0">
                <a:solidFill>
                  <a:srgbClr val="000000"/>
                </a:solidFill>
              </a:rPr>
              <a:t>-biomédicament qui </a:t>
            </a:r>
            <a:r>
              <a:rPr lang="fr-FR" sz="2400" b="1" dirty="0">
                <a:solidFill>
                  <a:srgbClr val="000000"/>
                </a:solidFill>
              </a:rPr>
              <a:t>accélèrent la clairance du biomédicament</a:t>
            </a:r>
          </a:p>
        </p:txBody>
      </p:sp>
      <p:sp>
        <p:nvSpPr>
          <p:cNvPr id="2" name="Ellipse 1"/>
          <p:cNvSpPr/>
          <p:nvPr/>
        </p:nvSpPr>
        <p:spPr>
          <a:xfrm>
            <a:off x="7973624" y="1891141"/>
            <a:ext cx="303788" cy="200621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335059" y="1434351"/>
            <a:ext cx="1494117" cy="50800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615766" y="1001060"/>
            <a:ext cx="3272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8000"/>
                </a:solidFill>
              </a:rPr>
              <a:t>Zone de glycosylation des </a:t>
            </a:r>
            <a:r>
              <a:rPr lang="fr-FR" sz="2000" dirty="0" err="1" smtClean="0">
                <a:solidFill>
                  <a:srgbClr val="008000"/>
                </a:solidFill>
              </a:rPr>
              <a:t>Ig</a:t>
            </a:r>
            <a:endParaRPr lang="fr-FR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0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642350" cy="900112"/>
          </a:xfrm>
        </p:spPr>
        <p:txBody>
          <a:bodyPr/>
          <a:lstStyle/>
          <a:p>
            <a:r>
              <a:rPr lang="fr-FR" dirty="0" smtClean="0"/>
              <a:t>PLANETAS :  Immunogénicité</a:t>
            </a:r>
          </a:p>
        </p:txBody>
      </p:sp>
      <p:sp>
        <p:nvSpPr>
          <p:cNvPr id="33795" name="Espace réservé du contenu 3"/>
          <p:cNvSpPr>
            <a:spLocks noGrp="1"/>
          </p:cNvSpPr>
          <p:nvPr>
            <p:ph idx="4294967295"/>
          </p:nvPr>
        </p:nvSpPr>
        <p:spPr>
          <a:xfrm>
            <a:off x="0" y="1196975"/>
            <a:ext cx="9144000" cy="4525963"/>
          </a:xfrm>
        </p:spPr>
        <p:txBody>
          <a:bodyPr/>
          <a:lstStyle/>
          <a:p>
            <a:r>
              <a:rPr lang="fr-FR" sz="2400" dirty="0" smtClean="0"/>
              <a:t>Sur la période de traitement de 54 semaines, une proportion similaire de patients a développé des anticorps anti-infliximab (ADA) dans les deux bras de traitement :</a:t>
            </a:r>
            <a:br>
              <a:rPr lang="fr-FR" sz="2400" dirty="0" smtClean="0"/>
            </a:br>
            <a:r>
              <a:rPr lang="fr-FR" sz="2400" dirty="0" smtClean="0"/>
              <a:t>34,4 % (</a:t>
            </a:r>
            <a:r>
              <a:rPr lang="fr-FR" sz="2400" dirty="0" err="1" smtClean="0"/>
              <a:t>Inflectra</a:t>
            </a:r>
            <a:r>
              <a:rPr lang="fr-FR" sz="2400" dirty="0" smtClean="0"/>
              <a:t>™) vs. 32,0 % (</a:t>
            </a:r>
            <a:r>
              <a:rPr lang="fr-FR" sz="2400" dirty="0" err="1" smtClean="0"/>
              <a:t>Remicade</a:t>
            </a:r>
            <a:r>
              <a:rPr lang="fr-FR" sz="2400" dirty="0" smtClean="0"/>
              <a:t>®). De manière générale, tous les anticorps se sont avérés être neutralisants (</a:t>
            </a:r>
            <a:r>
              <a:rPr lang="fr-FR" sz="2400" dirty="0" err="1" smtClean="0"/>
              <a:t>AcN</a:t>
            </a:r>
            <a:r>
              <a:rPr lang="fr-FR" sz="2400" dirty="0" smtClean="0"/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11938"/>
            <a:ext cx="283210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srgbClr val="262626"/>
                </a:solidFill>
                <a:latin typeface="Calibri"/>
                <a:cs typeface="+mn-cs"/>
              </a:rPr>
              <a:t>Adapté d'après l'EPAR Inflectra EMA, juin 2013</a:t>
            </a:r>
          </a:p>
        </p:txBody>
      </p:sp>
      <p:graphicFrame>
        <p:nvGraphicFramePr>
          <p:cNvPr id="11" name="Chart 4"/>
          <p:cNvGraphicFramePr/>
          <p:nvPr>
            <p:extLst>
              <p:ext uri="{D42A27DB-BD31-4B8C-83A1-F6EECF244321}">
                <p14:modId xmlns:p14="http://schemas.microsoft.com/office/powerpoint/2010/main" xmlns="" val="3559440100"/>
              </p:ext>
            </p:extLst>
          </p:nvPr>
        </p:nvGraphicFramePr>
        <p:xfrm>
          <a:off x="387276" y="3207224"/>
          <a:ext cx="8466267" cy="318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24491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501650" y="-107950"/>
            <a:ext cx="8642350" cy="900113"/>
          </a:xfrm>
        </p:spPr>
        <p:txBody>
          <a:bodyPr/>
          <a:lstStyle/>
          <a:p>
            <a:r>
              <a:rPr lang="fr-FR" dirty="0" smtClean="0"/>
              <a:t>PLANETAS :  Immunogénicité</a:t>
            </a:r>
          </a:p>
        </p:txBody>
      </p:sp>
      <p:sp>
        <p:nvSpPr>
          <p:cNvPr id="98" name="Espace réservé du contenu 2"/>
          <p:cNvSpPr txBox="1">
            <a:spLocks/>
          </p:cNvSpPr>
          <p:nvPr/>
        </p:nvSpPr>
        <p:spPr bwMode="auto">
          <a:xfrm>
            <a:off x="457200" y="985838"/>
            <a:ext cx="832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76225" indent="-276225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660066"/>
              </a:buClr>
              <a:buSzPct val="100000"/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552450" indent="-268288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FF"/>
              </a:buClr>
              <a:buSzPct val="100000"/>
              <a:buFont typeface="Lucida Grande"/>
              <a:buChar char="-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800100" indent="-231775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E007E"/>
              </a:buClr>
              <a:buSzPct val="110000"/>
              <a:buFont typeface="Lucida Grande"/>
              <a:buChar char="•"/>
              <a:defRPr sz="1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smtClean="0">
                <a:latin typeface="Arial" charset="0"/>
                <a:ea typeface="ＭＳ Ｐゴシック" pitchFamily="34" charset="-128"/>
                <a:cs typeface="Arial" charset="0"/>
              </a:rPr>
              <a:t>Réponse ASAS20 à S102 : groupe maintien : 80,7 % versus groupe </a:t>
            </a:r>
            <a:r>
              <a:rPr lang="fr-FR" sz="1600" i="1" dirty="0" smtClean="0">
                <a:latin typeface="Arial" charset="0"/>
                <a:ea typeface="ＭＳ Ｐゴシック" pitchFamily="34" charset="-128"/>
                <a:cs typeface="Arial" charset="0"/>
              </a:rPr>
              <a:t>switch </a:t>
            </a:r>
            <a:r>
              <a:rPr lang="fr-FR" sz="1600" dirty="0" smtClean="0">
                <a:latin typeface="Arial" charset="0"/>
                <a:ea typeface="ＭＳ Ｐゴシック" pitchFamily="34" charset="-128"/>
                <a:cs typeface="Arial" charset="0"/>
              </a:rPr>
              <a:t>: 76,9 %</a:t>
            </a:r>
          </a:p>
          <a:p>
            <a:r>
              <a:rPr lang="fr-FR" sz="1600" dirty="0" smtClean="0">
                <a:latin typeface="Arial" charset="0"/>
                <a:ea typeface="ＭＳ Ｐゴシック" pitchFamily="34" charset="-128"/>
                <a:cs typeface="Arial" charset="0"/>
              </a:rPr>
              <a:t>Réponse ASAS40 en fonction du statut </a:t>
            </a:r>
            <a:r>
              <a:rPr lang="fr-FR" sz="1600" dirty="0" err="1" smtClean="0">
                <a:latin typeface="Arial" charset="0"/>
                <a:ea typeface="ＭＳ Ｐゴシック" pitchFamily="34" charset="-128"/>
                <a:cs typeface="Arial" charset="0"/>
              </a:rPr>
              <a:t>AdAb</a:t>
            </a:r>
            <a:r>
              <a:rPr lang="fr-FR" sz="1600" dirty="0" smtClean="0">
                <a:latin typeface="Arial" charset="0"/>
                <a:ea typeface="ＭＳ Ｐゴシック" pitchFamily="34" charset="-128"/>
                <a:cs typeface="Arial" charset="0"/>
              </a:rPr>
              <a:t>, dans chaque groupe  </a:t>
            </a:r>
          </a:p>
        </p:txBody>
      </p:sp>
      <p:sp>
        <p:nvSpPr>
          <p:cNvPr id="99" name="Rectangle 65"/>
          <p:cNvSpPr>
            <a:spLocks noChangeArrowheads="1"/>
          </p:cNvSpPr>
          <p:nvPr/>
        </p:nvSpPr>
        <p:spPr bwMode="auto">
          <a:xfrm>
            <a:off x="1690688" y="4171201"/>
            <a:ext cx="436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1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S54</a:t>
            </a:r>
            <a:endParaRPr lang="fr-FR" sz="140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0" name="Rectangle 66"/>
          <p:cNvSpPr>
            <a:spLocks noChangeArrowheads="1"/>
          </p:cNvSpPr>
          <p:nvPr/>
        </p:nvSpPr>
        <p:spPr bwMode="auto">
          <a:xfrm>
            <a:off x="2701925" y="4171201"/>
            <a:ext cx="4365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1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S78</a:t>
            </a:r>
            <a:endParaRPr lang="fr-FR" sz="140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1" name="Rectangle 67"/>
          <p:cNvSpPr>
            <a:spLocks noChangeArrowheads="1"/>
          </p:cNvSpPr>
          <p:nvPr/>
        </p:nvSpPr>
        <p:spPr bwMode="auto">
          <a:xfrm>
            <a:off x="3713163" y="4171201"/>
            <a:ext cx="436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1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S02</a:t>
            </a:r>
            <a:endParaRPr lang="fr-FR" sz="140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" name="Rectangle 74"/>
          <p:cNvSpPr>
            <a:spLocks noChangeArrowheads="1"/>
          </p:cNvSpPr>
          <p:nvPr/>
        </p:nvSpPr>
        <p:spPr bwMode="auto">
          <a:xfrm>
            <a:off x="5394325" y="4171201"/>
            <a:ext cx="4365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1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S54</a:t>
            </a:r>
            <a:endParaRPr lang="fr-FR" sz="140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3" name="Rectangle 75"/>
          <p:cNvSpPr>
            <a:spLocks noChangeArrowheads="1"/>
          </p:cNvSpPr>
          <p:nvPr/>
        </p:nvSpPr>
        <p:spPr bwMode="auto">
          <a:xfrm>
            <a:off x="6405563" y="4171201"/>
            <a:ext cx="436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1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S78</a:t>
            </a:r>
            <a:endParaRPr lang="fr-FR" sz="140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4" name="Rectangle 76"/>
          <p:cNvSpPr>
            <a:spLocks noChangeArrowheads="1"/>
          </p:cNvSpPr>
          <p:nvPr/>
        </p:nvSpPr>
        <p:spPr bwMode="auto">
          <a:xfrm>
            <a:off x="7377113" y="4171201"/>
            <a:ext cx="5143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fr-FR" sz="11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rPr>
              <a:t>S102</a:t>
            </a:r>
            <a:endParaRPr lang="fr-FR" sz="1400">
              <a:solidFill>
                <a:prstClr val="black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105" name="Grouper 104"/>
          <p:cNvGrpSpPr/>
          <p:nvPr/>
        </p:nvGrpSpPr>
        <p:grpSpPr>
          <a:xfrm>
            <a:off x="671513" y="1761376"/>
            <a:ext cx="7993062" cy="2457450"/>
            <a:chOff x="671513" y="1597025"/>
            <a:chExt cx="7993062" cy="2457450"/>
          </a:xfrm>
        </p:grpSpPr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1401763" y="1739900"/>
              <a:ext cx="3041650" cy="2197100"/>
            </a:xfrm>
            <a:custGeom>
              <a:avLst/>
              <a:gdLst>
                <a:gd name="T0" fmla="*/ 0 w 8254"/>
                <a:gd name="T1" fmla="*/ 0 h 5960"/>
                <a:gd name="T2" fmla="*/ 0 w 8254"/>
                <a:gd name="T3" fmla="*/ 2147483647 h 5960"/>
                <a:gd name="T4" fmla="*/ 2147483647 w 8254"/>
                <a:gd name="T5" fmla="*/ 2147483647 h 5960"/>
                <a:gd name="T6" fmla="*/ 0 60000 65536"/>
                <a:gd name="T7" fmla="*/ 0 60000 65536"/>
                <a:gd name="T8" fmla="*/ 0 60000 65536"/>
                <a:gd name="T9" fmla="*/ 0 w 8254"/>
                <a:gd name="T10" fmla="*/ 0 h 5960"/>
                <a:gd name="T11" fmla="*/ 8254 w 8254"/>
                <a:gd name="T12" fmla="*/ 5960 h 5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54" h="5960">
                  <a:moveTo>
                    <a:pt x="0" y="0"/>
                  </a:moveTo>
                  <a:lnTo>
                    <a:pt x="0" y="5960"/>
                  </a:lnTo>
                  <a:lnTo>
                    <a:pt x="8254" y="59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7" name="Line 8"/>
            <p:cNvSpPr>
              <a:spLocks noChangeShapeType="1"/>
            </p:cNvSpPr>
            <p:nvPr/>
          </p:nvSpPr>
          <p:spPr bwMode="auto">
            <a:xfrm flipH="1">
              <a:off x="1330325" y="1739900"/>
              <a:ext cx="71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8" name="Line 9"/>
            <p:cNvSpPr>
              <a:spLocks noChangeShapeType="1"/>
            </p:cNvSpPr>
            <p:nvPr/>
          </p:nvSpPr>
          <p:spPr bwMode="auto">
            <a:xfrm flipH="1">
              <a:off x="1330325" y="2179638"/>
              <a:ext cx="71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09" name="Line 10"/>
            <p:cNvSpPr>
              <a:spLocks noChangeShapeType="1"/>
            </p:cNvSpPr>
            <p:nvPr/>
          </p:nvSpPr>
          <p:spPr bwMode="auto">
            <a:xfrm flipH="1">
              <a:off x="1330325" y="2617788"/>
              <a:ext cx="71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0" name="Line 11"/>
            <p:cNvSpPr>
              <a:spLocks noChangeShapeType="1"/>
            </p:cNvSpPr>
            <p:nvPr/>
          </p:nvSpPr>
          <p:spPr bwMode="auto">
            <a:xfrm flipH="1">
              <a:off x="1330325" y="3057525"/>
              <a:ext cx="71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1" name="Line 12"/>
            <p:cNvSpPr>
              <a:spLocks noChangeShapeType="1"/>
            </p:cNvSpPr>
            <p:nvPr/>
          </p:nvSpPr>
          <p:spPr bwMode="auto">
            <a:xfrm flipH="1">
              <a:off x="1330325" y="3497263"/>
              <a:ext cx="71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2" name="Line 13"/>
            <p:cNvSpPr>
              <a:spLocks noChangeShapeType="1"/>
            </p:cNvSpPr>
            <p:nvPr/>
          </p:nvSpPr>
          <p:spPr bwMode="auto">
            <a:xfrm flipH="1">
              <a:off x="1330325" y="3937000"/>
              <a:ext cx="714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3" name="Line 14"/>
            <p:cNvSpPr>
              <a:spLocks noChangeShapeType="1"/>
            </p:cNvSpPr>
            <p:nvPr/>
          </p:nvSpPr>
          <p:spPr bwMode="auto">
            <a:xfrm flipV="1">
              <a:off x="1924050" y="3937000"/>
              <a:ext cx="0" cy="69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 flipV="1">
              <a:off x="2932113" y="3937000"/>
              <a:ext cx="0" cy="69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5" name="Line 16"/>
            <p:cNvSpPr>
              <a:spLocks noChangeShapeType="1"/>
            </p:cNvSpPr>
            <p:nvPr/>
          </p:nvSpPr>
          <p:spPr bwMode="auto">
            <a:xfrm flipV="1">
              <a:off x="3940175" y="3937000"/>
              <a:ext cx="0" cy="69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6" name="Freeform 26"/>
            <p:cNvSpPr>
              <a:spLocks/>
            </p:cNvSpPr>
            <p:nvPr/>
          </p:nvSpPr>
          <p:spPr bwMode="auto">
            <a:xfrm>
              <a:off x="1909763" y="2663825"/>
              <a:ext cx="2020887" cy="439738"/>
            </a:xfrm>
            <a:custGeom>
              <a:avLst/>
              <a:gdLst>
                <a:gd name="T0" fmla="*/ 2147483647 w 5485"/>
                <a:gd name="T1" fmla="*/ 0 h 1191"/>
                <a:gd name="T2" fmla="*/ 2147483647 w 5485"/>
                <a:gd name="T3" fmla="*/ 2147483647 h 1191"/>
                <a:gd name="T4" fmla="*/ 0 w 5485"/>
                <a:gd name="T5" fmla="*/ 2147483647 h 1191"/>
                <a:gd name="T6" fmla="*/ 0 60000 65536"/>
                <a:gd name="T7" fmla="*/ 0 60000 65536"/>
                <a:gd name="T8" fmla="*/ 0 60000 65536"/>
                <a:gd name="T9" fmla="*/ 0 w 5485"/>
                <a:gd name="T10" fmla="*/ 0 h 1191"/>
                <a:gd name="T11" fmla="*/ 5485 w 5485"/>
                <a:gd name="T12" fmla="*/ 1191 h 11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85" h="1191">
                  <a:moveTo>
                    <a:pt x="5485" y="0"/>
                  </a:moveTo>
                  <a:lnTo>
                    <a:pt x="2750" y="1191"/>
                  </a:lnTo>
                  <a:lnTo>
                    <a:pt x="0" y="1081"/>
                  </a:lnTo>
                </a:path>
              </a:pathLst>
            </a:custGeom>
            <a:noFill/>
            <a:ln w="28575">
              <a:solidFill>
                <a:srgbClr val="0099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7" name="Freeform 27"/>
            <p:cNvSpPr>
              <a:spLocks/>
            </p:cNvSpPr>
            <p:nvPr/>
          </p:nvSpPr>
          <p:spPr bwMode="auto">
            <a:xfrm>
              <a:off x="1909763" y="2428875"/>
              <a:ext cx="2020887" cy="131763"/>
            </a:xfrm>
            <a:custGeom>
              <a:avLst/>
              <a:gdLst>
                <a:gd name="T0" fmla="*/ 2147483647 w 5485"/>
                <a:gd name="T1" fmla="*/ 0 h 359"/>
                <a:gd name="T2" fmla="*/ 2147483647 w 5485"/>
                <a:gd name="T3" fmla="*/ 2147483647 h 359"/>
                <a:gd name="T4" fmla="*/ 0 w 5485"/>
                <a:gd name="T5" fmla="*/ 2147483647 h 359"/>
                <a:gd name="T6" fmla="*/ 0 60000 65536"/>
                <a:gd name="T7" fmla="*/ 0 60000 65536"/>
                <a:gd name="T8" fmla="*/ 0 60000 65536"/>
                <a:gd name="T9" fmla="*/ 0 w 5485"/>
                <a:gd name="T10" fmla="*/ 0 h 359"/>
                <a:gd name="T11" fmla="*/ 5485 w 5485"/>
                <a:gd name="T12" fmla="*/ 359 h 3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85" h="359">
                  <a:moveTo>
                    <a:pt x="5485" y="0"/>
                  </a:moveTo>
                  <a:lnTo>
                    <a:pt x="2750" y="359"/>
                  </a:lnTo>
                  <a:lnTo>
                    <a:pt x="0" y="311"/>
                  </a:lnTo>
                </a:path>
              </a:pathLst>
            </a:custGeom>
            <a:noFill/>
            <a:ln w="28575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1863725" y="2497138"/>
              <a:ext cx="92075" cy="92075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2876550" y="2514600"/>
              <a:ext cx="92075" cy="92075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3884613" y="2382838"/>
              <a:ext cx="92075" cy="92075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1863725" y="3016250"/>
              <a:ext cx="92075" cy="92075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2876550" y="3055938"/>
              <a:ext cx="92075" cy="9366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3884613" y="2617788"/>
              <a:ext cx="92075" cy="92075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4" name="Freeform 7"/>
            <p:cNvSpPr>
              <a:spLocks/>
            </p:cNvSpPr>
            <p:nvPr/>
          </p:nvSpPr>
          <p:spPr bwMode="auto">
            <a:xfrm>
              <a:off x="5127625" y="1739900"/>
              <a:ext cx="3043238" cy="2197100"/>
            </a:xfrm>
            <a:custGeom>
              <a:avLst/>
              <a:gdLst>
                <a:gd name="T0" fmla="*/ 0 w 8253"/>
                <a:gd name="T1" fmla="*/ 0 h 5960"/>
                <a:gd name="T2" fmla="*/ 0 w 8253"/>
                <a:gd name="T3" fmla="*/ 2147483647 h 5960"/>
                <a:gd name="T4" fmla="*/ 2147483647 w 8253"/>
                <a:gd name="T5" fmla="*/ 2147483647 h 5960"/>
                <a:gd name="T6" fmla="*/ 0 60000 65536"/>
                <a:gd name="T7" fmla="*/ 0 60000 65536"/>
                <a:gd name="T8" fmla="*/ 0 60000 65536"/>
                <a:gd name="T9" fmla="*/ 0 w 8253"/>
                <a:gd name="T10" fmla="*/ 0 h 5960"/>
                <a:gd name="T11" fmla="*/ 8253 w 8253"/>
                <a:gd name="T12" fmla="*/ 5960 h 5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53" h="5960">
                  <a:moveTo>
                    <a:pt x="0" y="0"/>
                  </a:moveTo>
                  <a:lnTo>
                    <a:pt x="0" y="5960"/>
                  </a:lnTo>
                  <a:lnTo>
                    <a:pt x="8253" y="596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5" name="Line 17"/>
            <p:cNvSpPr>
              <a:spLocks noChangeShapeType="1"/>
            </p:cNvSpPr>
            <p:nvPr/>
          </p:nvSpPr>
          <p:spPr bwMode="auto">
            <a:xfrm flipH="1">
              <a:off x="5057775" y="1739900"/>
              <a:ext cx="69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6" name="Line 18"/>
            <p:cNvSpPr>
              <a:spLocks noChangeShapeType="1"/>
            </p:cNvSpPr>
            <p:nvPr/>
          </p:nvSpPr>
          <p:spPr bwMode="auto">
            <a:xfrm flipH="1">
              <a:off x="5057775" y="2179638"/>
              <a:ext cx="69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7" name="Line 19"/>
            <p:cNvSpPr>
              <a:spLocks noChangeShapeType="1"/>
            </p:cNvSpPr>
            <p:nvPr/>
          </p:nvSpPr>
          <p:spPr bwMode="auto">
            <a:xfrm flipH="1">
              <a:off x="5057775" y="2617788"/>
              <a:ext cx="69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8" name="Line 20"/>
            <p:cNvSpPr>
              <a:spLocks noChangeShapeType="1"/>
            </p:cNvSpPr>
            <p:nvPr/>
          </p:nvSpPr>
          <p:spPr bwMode="auto">
            <a:xfrm flipH="1">
              <a:off x="5057775" y="3057525"/>
              <a:ext cx="69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9" name="Line 21"/>
            <p:cNvSpPr>
              <a:spLocks noChangeShapeType="1"/>
            </p:cNvSpPr>
            <p:nvPr/>
          </p:nvSpPr>
          <p:spPr bwMode="auto">
            <a:xfrm flipH="1">
              <a:off x="5057775" y="3497263"/>
              <a:ext cx="69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5057775" y="3937000"/>
              <a:ext cx="69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 flipV="1">
              <a:off x="5651500" y="3937000"/>
              <a:ext cx="0" cy="69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2" name="Line 24"/>
            <p:cNvSpPr>
              <a:spLocks noChangeShapeType="1"/>
            </p:cNvSpPr>
            <p:nvPr/>
          </p:nvSpPr>
          <p:spPr bwMode="auto">
            <a:xfrm flipV="1">
              <a:off x="6657975" y="3937000"/>
              <a:ext cx="0" cy="69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3" name="Line 25"/>
            <p:cNvSpPr>
              <a:spLocks noChangeShapeType="1"/>
            </p:cNvSpPr>
            <p:nvPr/>
          </p:nvSpPr>
          <p:spPr bwMode="auto">
            <a:xfrm flipV="1">
              <a:off x="7667625" y="3937000"/>
              <a:ext cx="0" cy="69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4" name="Freeform 39"/>
            <p:cNvSpPr>
              <a:spLocks/>
            </p:cNvSpPr>
            <p:nvPr/>
          </p:nvSpPr>
          <p:spPr bwMode="auto">
            <a:xfrm>
              <a:off x="5662613" y="2389188"/>
              <a:ext cx="2065337" cy="274637"/>
            </a:xfrm>
            <a:custGeom>
              <a:avLst/>
              <a:gdLst>
                <a:gd name="T0" fmla="*/ 2147483647 w 5601"/>
                <a:gd name="T1" fmla="*/ 0 h 741"/>
                <a:gd name="T2" fmla="*/ 2147483647 w 5601"/>
                <a:gd name="T3" fmla="*/ 2147483647 h 741"/>
                <a:gd name="T4" fmla="*/ 0 w 5601"/>
                <a:gd name="T5" fmla="*/ 2147483647 h 741"/>
                <a:gd name="T6" fmla="*/ 0 60000 65536"/>
                <a:gd name="T7" fmla="*/ 0 60000 65536"/>
                <a:gd name="T8" fmla="*/ 0 60000 65536"/>
                <a:gd name="T9" fmla="*/ 0 w 5601"/>
                <a:gd name="T10" fmla="*/ 0 h 741"/>
                <a:gd name="T11" fmla="*/ 5601 w 5601"/>
                <a:gd name="T12" fmla="*/ 741 h 7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1" h="741">
                  <a:moveTo>
                    <a:pt x="5601" y="0"/>
                  </a:moveTo>
                  <a:lnTo>
                    <a:pt x="2833" y="617"/>
                  </a:lnTo>
                  <a:lnTo>
                    <a:pt x="0" y="741"/>
                  </a:lnTo>
                </a:path>
              </a:pathLst>
            </a:custGeom>
            <a:noFill/>
            <a:ln w="28575">
              <a:solidFill>
                <a:srgbClr val="6633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5" name="Freeform 40"/>
            <p:cNvSpPr>
              <a:spLocks/>
            </p:cNvSpPr>
            <p:nvPr/>
          </p:nvSpPr>
          <p:spPr bwMode="auto">
            <a:xfrm>
              <a:off x="5662613" y="2946400"/>
              <a:ext cx="2065337" cy="282575"/>
            </a:xfrm>
            <a:custGeom>
              <a:avLst/>
              <a:gdLst>
                <a:gd name="T0" fmla="*/ 2147483647 w 5601"/>
                <a:gd name="T1" fmla="*/ 0 h 768"/>
                <a:gd name="T2" fmla="*/ 2147483647 w 5601"/>
                <a:gd name="T3" fmla="*/ 2147483647 h 768"/>
                <a:gd name="T4" fmla="*/ 0 w 5601"/>
                <a:gd name="T5" fmla="*/ 2147483647 h 768"/>
                <a:gd name="T6" fmla="*/ 0 60000 65536"/>
                <a:gd name="T7" fmla="*/ 0 60000 65536"/>
                <a:gd name="T8" fmla="*/ 0 60000 65536"/>
                <a:gd name="T9" fmla="*/ 0 w 5601"/>
                <a:gd name="T10" fmla="*/ 0 h 768"/>
                <a:gd name="T11" fmla="*/ 5601 w 5601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1" h="768">
                  <a:moveTo>
                    <a:pt x="5601" y="0"/>
                  </a:moveTo>
                  <a:lnTo>
                    <a:pt x="2833" y="768"/>
                  </a:lnTo>
                  <a:lnTo>
                    <a:pt x="0" y="199"/>
                  </a:lnTo>
                </a:path>
              </a:pathLst>
            </a:custGeom>
            <a:noFill/>
            <a:ln w="28575">
              <a:solidFill>
                <a:srgbClr val="663366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6" name="Freeform 42"/>
            <p:cNvSpPr>
              <a:spLocks/>
            </p:cNvSpPr>
            <p:nvPr/>
          </p:nvSpPr>
          <p:spPr bwMode="auto">
            <a:xfrm>
              <a:off x="5603875" y="2606675"/>
              <a:ext cx="117475" cy="112713"/>
            </a:xfrm>
            <a:custGeom>
              <a:avLst/>
              <a:gdLst>
                <a:gd name="T0" fmla="*/ 2147483647 w 316"/>
                <a:gd name="T1" fmla="*/ 2147483647 h 306"/>
                <a:gd name="T2" fmla="*/ 2147483647 w 316"/>
                <a:gd name="T3" fmla="*/ 0 h 306"/>
                <a:gd name="T4" fmla="*/ 0 w 316"/>
                <a:gd name="T5" fmla="*/ 2147483647 h 306"/>
                <a:gd name="T6" fmla="*/ 2147483647 w 316"/>
                <a:gd name="T7" fmla="*/ 2147483647 h 3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306"/>
                <a:gd name="T14" fmla="*/ 316 w 316"/>
                <a:gd name="T15" fmla="*/ 306 h 3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306">
                  <a:moveTo>
                    <a:pt x="316" y="306"/>
                  </a:moveTo>
                  <a:lnTo>
                    <a:pt x="157" y="0"/>
                  </a:lnTo>
                  <a:lnTo>
                    <a:pt x="0" y="305"/>
                  </a:lnTo>
                  <a:lnTo>
                    <a:pt x="316" y="306"/>
                  </a:lnTo>
                  <a:close/>
                </a:path>
              </a:pathLst>
            </a:custGeom>
            <a:solidFill>
              <a:srgbClr val="66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7" name="Freeform 43"/>
            <p:cNvSpPr>
              <a:spLocks/>
            </p:cNvSpPr>
            <p:nvPr/>
          </p:nvSpPr>
          <p:spPr bwMode="auto">
            <a:xfrm>
              <a:off x="6648450" y="2560638"/>
              <a:ext cx="115888" cy="114300"/>
            </a:xfrm>
            <a:custGeom>
              <a:avLst/>
              <a:gdLst>
                <a:gd name="T0" fmla="*/ 2147483647 w 317"/>
                <a:gd name="T1" fmla="*/ 2147483647 h 305"/>
                <a:gd name="T2" fmla="*/ 2147483647 w 317"/>
                <a:gd name="T3" fmla="*/ 0 h 305"/>
                <a:gd name="T4" fmla="*/ 0 w 317"/>
                <a:gd name="T5" fmla="*/ 2147483647 h 305"/>
                <a:gd name="T6" fmla="*/ 2147483647 w 317"/>
                <a:gd name="T7" fmla="*/ 2147483647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305"/>
                <a:gd name="T14" fmla="*/ 317 w 317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305">
                  <a:moveTo>
                    <a:pt x="317" y="305"/>
                  </a:moveTo>
                  <a:lnTo>
                    <a:pt x="158" y="0"/>
                  </a:lnTo>
                  <a:lnTo>
                    <a:pt x="0" y="304"/>
                  </a:lnTo>
                  <a:lnTo>
                    <a:pt x="317" y="305"/>
                  </a:lnTo>
                  <a:close/>
                </a:path>
              </a:pathLst>
            </a:custGeom>
            <a:solidFill>
              <a:srgbClr val="66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8" name="Freeform 44"/>
            <p:cNvSpPr>
              <a:spLocks/>
            </p:cNvSpPr>
            <p:nvPr/>
          </p:nvSpPr>
          <p:spPr bwMode="auto">
            <a:xfrm>
              <a:off x="7669213" y="2333625"/>
              <a:ext cx="115887" cy="112713"/>
            </a:xfrm>
            <a:custGeom>
              <a:avLst/>
              <a:gdLst>
                <a:gd name="T0" fmla="*/ 2147483647 w 316"/>
                <a:gd name="T1" fmla="*/ 2147483647 h 305"/>
                <a:gd name="T2" fmla="*/ 2147483647 w 316"/>
                <a:gd name="T3" fmla="*/ 0 h 305"/>
                <a:gd name="T4" fmla="*/ 0 w 316"/>
                <a:gd name="T5" fmla="*/ 2147483647 h 305"/>
                <a:gd name="T6" fmla="*/ 2147483647 w 316"/>
                <a:gd name="T7" fmla="*/ 2147483647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305"/>
                <a:gd name="T14" fmla="*/ 316 w 316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305">
                  <a:moveTo>
                    <a:pt x="316" y="305"/>
                  </a:moveTo>
                  <a:lnTo>
                    <a:pt x="157" y="0"/>
                  </a:lnTo>
                  <a:lnTo>
                    <a:pt x="0" y="304"/>
                  </a:lnTo>
                  <a:lnTo>
                    <a:pt x="316" y="305"/>
                  </a:lnTo>
                  <a:close/>
                </a:path>
              </a:pathLst>
            </a:custGeom>
            <a:solidFill>
              <a:srgbClr val="66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39" name="Freeform 45"/>
            <p:cNvSpPr>
              <a:spLocks/>
            </p:cNvSpPr>
            <p:nvPr/>
          </p:nvSpPr>
          <p:spPr bwMode="auto">
            <a:xfrm>
              <a:off x="7669213" y="2887663"/>
              <a:ext cx="115887" cy="114300"/>
            </a:xfrm>
            <a:custGeom>
              <a:avLst/>
              <a:gdLst>
                <a:gd name="T0" fmla="*/ 2147483647 w 316"/>
                <a:gd name="T1" fmla="*/ 2147483647 h 305"/>
                <a:gd name="T2" fmla="*/ 2147483647 w 316"/>
                <a:gd name="T3" fmla="*/ 0 h 305"/>
                <a:gd name="T4" fmla="*/ 0 w 316"/>
                <a:gd name="T5" fmla="*/ 2147483647 h 305"/>
                <a:gd name="T6" fmla="*/ 2147483647 w 316"/>
                <a:gd name="T7" fmla="*/ 2147483647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305"/>
                <a:gd name="T14" fmla="*/ 316 w 316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305">
                  <a:moveTo>
                    <a:pt x="316" y="305"/>
                  </a:moveTo>
                  <a:lnTo>
                    <a:pt x="157" y="0"/>
                  </a:lnTo>
                  <a:lnTo>
                    <a:pt x="0" y="304"/>
                  </a:lnTo>
                  <a:lnTo>
                    <a:pt x="316" y="305"/>
                  </a:lnTo>
                  <a:close/>
                </a:path>
              </a:pathLst>
            </a:custGeom>
            <a:solidFill>
              <a:srgbClr val="66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0" name="Freeform 46"/>
            <p:cNvSpPr>
              <a:spLocks/>
            </p:cNvSpPr>
            <p:nvPr/>
          </p:nvSpPr>
          <p:spPr bwMode="auto">
            <a:xfrm>
              <a:off x="6648450" y="3173413"/>
              <a:ext cx="115888" cy="111125"/>
            </a:xfrm>
            <a:custGeom>
              <a:avLst/>
              <a:gdLst>
                <a:gd name="T0" fmla="*/ 2147483647 w 317"/>
                <a:gd name="T1" fmla="*/ 2147483647 h 305"/>
                <a:gd name="T2" fmla="*/ 2147483647 w 317"/>
                <a:gd name="T3" fmla="*/ 0 h 305"/>
                <a:gd name="T4" fmla="*/ 0 w 317"/>
                <a:gd name="T5" fmla="*/ 2147483647 h 305"/>
                <a:gd name="T6" fmla="*/ 2147483647 w 317"/>
                <a:gd name="T7" fmla="*/ 2147483647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7"/>
                <a:gd name="T13" fmla="*/ 0 h 305"/>
                <a:gd name="T14" fmla="*/ 317 w 317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7" h="305">
                  <a:moveTo>
                    <a:pt x="317" y="305"/>
                  </a:moveTo>
                  <a:lnTo>
                    <a:pt x="158" y="0"/>
                  </a:lnTo>
                  <a:lnTo>
                    <a:pt x="0" y="304"/>
                  </a:lnTo>
                  <a:lnTo>
                    <a:pt x="317" y="305"/>
                  </a:lnTo>
                  <a:close/>
                </a:path>
              </a:pathLst>
            </a:custGeom>
            <a:solidFill>
              <a:srgbClr val="66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1" name="Freeform 47"/>
            <p:cNvSpPr>
              <a:spLocks/>
            </p:cNvSpPr>
            <p:nvPr/>
          </p:nvSpPr>
          <p:spPr bwMode="auto">
            <a:xfrm>
              <a:off x="5603875" y="2962275"/>
              <a:ext cx="117475" cy="112713"/>
            </a:xfrm>
            <a:custGeom>
              <a:avLst/>
              <a:gdLst>
                <a:gd name="T0" fmla="*/ 2147483647 w 316"/>
                <a:gd name="T1" fmla="*/ 2147483647 h 305"/>
                <a:gd name="T2" fmla="*/ 2147483647 w 316"/>
                <a:gd name="T3" fmla="*/ 0 h 305"/>
                <a:gd name="T4" fmla="*/ 0 w 316"/>
                <a:gd name="T5" fmla="*/ 2147483647 h 305"/>
                <a:gd name="T6" fmla="*/ 2147483647 w 316"/>
                <a:gd name="T7" fmla="*/ 2147483647 h 30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6"/>
                <a:gd name="T13" fmla="*/ 0 h 305"/>
                <a:gd name="T14" fmla="*/ 316 w 316"/>
                <a:gd name="T15" fmla="*/ 305 h 30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6" h="305">
                  <a:moveTo>
                    <a:pt x="316" y="305"/>
                  </a:moveTo>
                  <a:lnTo>
                    <a:pt x="157" y="0"/>
                  </a:lnTo>
                  <a:lnTo>
                    <a:pt x="0" y="304"/>
                  </a:lnTo>
                  <a:lnTo>
                    <a:pt x="316" y="305"/>
                  </a:lnTo>
                  <a:close/>
                </a:path>
              </a:pathLst>
            </a:custGeom>
            <a:solidFill>
              <a:srgbClr val="66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defTabSz="457200"/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2" name="Rectangle 1051"/>
            <p:cNvSpPr>
              <a:spLocks noChangeArrowheads="1"/>
            </p:cNvSpPr>
            <p:nvPr/>
          </p:nvSpPr>
          <p:spPr bwMode="auto">
            <a:xfrm>
              <a:off x="1090613" y="3794125"/>
              <a:ext cx="26352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3" name="Rectangle 60"/>
            <p:cNvSpPr>
              <a:spLocks noChangeArrowheads="1"/>
            </p:cNvSpPr>
            <p:nvPr/>
          </p:nvSpPr>
          <p:spPr bwMode="auto">
            <a:xfrm>
              <a:off x="1012825" y="3354388"/>
              <a:ext cx="341313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20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4" name="Rectangle 61"/>
            <p:cNvSpPr>
              <a:spLocks noChangeArrowheads="1"/>
            </p:cNvSpPr>
            <p:nvPr/>
          </p:nvSpPr>
          <p:spPr bwMode="auto">
            <a:xfrm>
              <a:off x="1012825" y="2914650"/>
              <a:ext cx="341313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40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5" name="Rectangle 62"/>
            <p:cNvSpPr>
              <a:spLocks noChangeArrowheads="1"/>
            </p:cNvSpPr>
            <p:nvPr/>
          </p:nvSpPr>
          <p:spPr bwMode="auto">
            <a:xfrm>
              <a:off x="1012825" y="2474913"/>
              <a:ext cx="341313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60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6" name="Rectangle 63"/>
            <p:cNvSpPr>
              <a:spLocks noChangeArrowheads="1"/>
            </p:cNvSpPr>
            <p:nvPr/>
          </p:nvSpPr>
          <p:spPr bwMode="auto">
            <a:xfrm>
              <a:off x="1012825" y="2036763"/>
              <a:ext cx="341313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80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7" name="Rectangle 64"/>
            <p:cNvSpPr>
              <a:spLocks noChangeArrowheads="1"/>
            </p:cNvSpPr>
            <p:nvPr/>
          </p:nvSpPr>
          <p:spPr bwMode="auto">
            <a:xfrm>
              <a:off x="933450" y="1597025"/>
              <a:ext cx="420688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100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8" name="Rectangle 68"/>
            <p:cNvSpPr>
              <a:spLocks noChangeArrowheads="1"/>
            </p:cNvSpPr>
            <p:nvPr/>
          </p:nvSpPr>
          <p:spPr bwMode="auto">
            <a:xfrm>
              <a:off x="4794250" y="3794125"/>
              <a:ext cx="263525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49" name="Rectangle 69"/>
            <p:cNvSpPr>
              <a:spLocks noChangeArrowheads="1"/>
            </p:cNvSpPr>
            <p:nvPr/>
          </p:nvSpPr>
          <p:spPr bwMode="auto">
            <a:xfrm>
              <a:off x="4716463" y="3354388"/>
              <a:ext cx="341312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20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0" name="Rectangle 70"/>
            <p:cNvSpPr>
              <a:spLocks noChangeArrowheads="1"/>
            </p:cNvSpPr>
            <p:nvPr/>
          </p:nvSpPr>
          <p:spPr bwMode="auto">
            <a:xfrm>
              <a:off x="4716463" y="2914650"/>
              <a:ext cx="341312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40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1" name="Rectangle 71"/>
            <p:cNvSpPr>
              <a:spLocks noChangeArrowheads="1"/>
            </p:cNvSpPr>
            <p:nvPr/>
          </p:nvSpPr>
          <p:spPr bwMode="auto">
            <a:xfrm>
              <a:off x="4716463" y="2474913"/>
              <a:ext cx="341312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60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2" name="Rectangle 72"/>
            <p:cNvSpPr>
              <a:spLocks noChangeArrowheads="1"/>
            </p:cNvSpPr>
            <p:nvPr/>
          </p:nvSpPr>
          <p:spPr bwMode="auto">
            <a:xfrm>
              <a:off x="4716463" y="2036763"/>
              <a:ext cx="341312" cy="26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80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3" name="Rectangle 73"/>
            <p:cNvSpPr>
              <a:spLocks noChangeArrowheads="1"/>
            </p:cNvSpPr>
            <p:nvPr/>
          </p:nvSpPr>
          <p:spPr bwMode="auto">
            <a:xfrm>
              <a:off x="4637088" y="1597025"/>
              <a:ext cx="420687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100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4" name="Rectangle 77"/>
            <p:cNvSpPr>
              <a:spLocks noChangeArrowheads="1"/>
            </p:cNvSpPr>
            <p:nvPr/>
          </p:nvSpPr>
          <p:spPr bwMode="auto">
            <a:xfrm rot="-5400000">
              <a:off x="-203993" y="2607469"/>
              <a:ext cx="2058987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Réponse ASAS40 (%) </a:t>
              </a:r>
              <a:endParaRPr lang="fr-FR" sz="18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5" name="Rectangle 78"/>
            <p:cNvSpPr>
              <a:spLocks noChangeArrowheads="1"/>
            </p:cNvSpPr>
            <p:nvPr/>
          </p:nvSpPr>
          <p:spPr bwMode="auto">
            <a:xfrm rot="-5400000">
              <a:off x="4422775" y="2576513"/>
              <a:ext cx="185737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endParaRPr lang="fr-FR" sz="1800" b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grpSp>
          <p:nvGrpSpPr>
            <p:cNvPr id="156" name="Grouper 7"/>
            <p:cNvGrpSpPr>
              <a:grpSpLocks/>
            </p:cNvGrpSpPr>
            <p:nvPr/>
          </p:nvGrpSpPr>
          <p:grpSpPr bwMode="auto">
            <a:xfrm>
              <a:off x="7708900" y="3313113"/>
              <a:ext cx="955675" cy="523875"/>
              <a:chOff x="5686205" y="1882370"/>
              <a:chExt cx="956247" cy="524230"/>
            </a:xfrm>
          </p:grpSpPr>
          <p:grpSp>
            <p:nvGrpSpPr>
              <p:cNvPr id="179" name="Groupe 1054"/>
              <p:cNvGrpSpPr>
                <a:grpSpLocks/>
              </p:cNvGrpSpPr>
              <p:nvPr/>
            </p:nvGrpSpPr>
            <p:grpSpPr bwMode="auto">
              <a:xfrm>
                <a:off x="5694314" y="1979590"/>
                <a:ext cx="305204" cy="112055"/>
                <a:chOff x="5810250" y="1712278"/>
                <a:chExt cx="328613" cy="120650"/>
              </a:xfrm>
            </p:grpSpPr>
            <p:sp>
              <p:nvSpPr>
                <p:cNvPr id="185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5810250" y="1772603"/>
                  <a:ext cx="328613" cy="0"/>
                </a:xfrm>
                <a:prstGeom prst="line">
                  <a:avLst/>
                </a:prstGeom>
                <a:noFill/>
                <a:ln w="28575">
                  <a:solidFill>
                    <a:srgbClr val="66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457200"/>
                  <a:endParaRPr lang="fr-FR" sz="180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86" name="Freeform 48"/>
                <p:cNvSpPr>
                  <a:spLocks/>
                </p:cNvSpPr>
                <p:nvPr/>
              </p:nvSpPr>
              <p:spPr bwMode="auto">
                <a:xfrm>
                  <a:off x="5911850" y="1712278"/>
                  <a:ext cx="125413" cy="120650"/>
                </a:xfrm>
                <a:custGeom>
                  <a:avLst/>
                  <a:gdLst>
                    <a:gd name="T0" fmla="*/ 2147483647 w 316"/>
                    <a:gd name="T1" fmla="*/ 2147483647 h 305"/>
                    <a:gd name="T2" fmla="*/ 2147483647 w 316"/>
                    <a:gd name="T3" fmla="*/ 0 h 305"/>
                    <a:gd name="T4" fmla="*/ 0 w 316"/>
                    <a:gd name="T5" fmla="*/ 2147483647 h 305"/>
                    <a:gd name="T6" fmla="*/ 2147483647 w 316"/>
                    <a:gd name="T7" fmla="*/ 2147483647 h 3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6"/>
                    <a:gd name="T13" fmla="*/ 0 h 305"/>
                    <a:gd name="T14" fmla="*/ 316 w 316"/>
                    <a:gd name="T15" fmla="*/ 305 h 3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6" h="305">
                      <a:moveTo>
                        <a:pt x="316" y="305"/>
                      </a:moveTo>
                      <a:lnTo>
                        <a:pt x="158" y="0"/>
                      </a:lnTo>
                      <a:lnTo>
                        <a:pt x="0" y="304"/>
                      </a:lnTo>
                      <a:lnTo>
                        <a:pt x="316" y="305"/>
                      </a:lnTo>
                      <a:close/>
                    </a:path>
                  </a:pathLst>
                </a:custGeom>
                <a:solidFill>
                  <a:srgbClr val="66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457200"/>
                  <a:endParaRPr lang="fr-FR" sz="180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grpSp>
            <p:nvGrpSpPr>
              <p:cNvPr id="180" name="Groupe 1052"/>
              <p:cNvGrpSpPr>
                <a:grpSpLocks/>
              </p:cNvGrpSpPr>
              <p:nvPr/>
            </p:nvGrpSpPr>
            <p:grpSpPr bwMode="auto">
              <a:xfrm>
                <a:off x="5686205" y="2243509"/>
                <a:ext cx="305204" cy="112055"/>
                <a:chOff x="6989763" y="1849438"/>
                <a:chExt cx="328613" cy="120650"/>
              </a:xfrm>
            </p:grpSpPr>
            <p:sp>
              <p:nvSpPr>
                <p:cNvPr id="18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6989763" y="1909763"/>
                  <a:ext cx="328613" cy="0"/>
                </a:xfrm>
                <a:prstGeom prst="line">
                  <a:avLst/>
                </a:prstGeom>
                <a:noFill/>
                <a:ln w="28575">
                  <a:solidFill>
                    <a:srgbClr val="663366"/>
                  </a:solidFill>
                  <a:prstDash val="sys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457200"/>
                  <a:endParaRPr lang="fr-FR" sz="180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84" name="Freeform 49"/>
                <p:cNvSpPr>
                  <a:spLocks/>
                </p:cNvSpPr>
                <p:nvPr/>
              </p:nvSpPr>
              <p:spPr bwMode="auto">
                <a:xfrm>
                  <a:off x="7091363" y="1849438"/>
                  <a:ext cx="125413" cy="120650"/>
                </a:xfrm>
                <a:custGeom>
                  <a:avLst/>
                  <a:gdLst>
                    <a:gd name="T0" fmla="*/ 2147483647 w 316"/>
                    <a:gd name="T1" fmla="*/ 2147483647 h 305"/>
                    <a:gd name="T2" fmla="*/ 2147483647 w 316"/>
                    <a:gd name="T3" fmla="*/ 0 h 305"/>
                    <a:gd name="T4" fmla="*/ 0 w 316"/>
                    <a:gd name="T5" fmla="*/ 2147483647 h 305"/>
                    <a:gd name="T6" fmla="*/ 2147483647 w 316"/>
                    <a:gd name="T7" fmla="*/ 2147483647 h 3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6"/>
                    <a:gd name="T13" fmla="*/ 0 h 305"/>
                    <a:gd name="T14" fmla="*/ 316 w 316"/>
                    <a:gd name="T15" fmla="*/ 305 h 3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6" h="305">
                      <a:moveTo>
                        <a:pt x="316" y="305"/>
                      </a:moveTo>
                      <a:lnTo>
                        <a:pt x="157" y="0"/>
                      </a:lnTo>
                      <a:lnTo>
                        <a:pt x="0" y="304"/>
                      </a:lnTo>
                      <a:lnTo>
                        <a:pt x="316" y="305"/>
                      </a:lnTo>
                      <a:close/>
                    </a:path>
                  </a:pathLst>
                </a:custGeom>
                <a:solidFill>
                  <a:srgbClr val="663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457200"/>
                  <a:endParaRPr lang="fr-FR" sz="180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sp>
            <p:nvSpPr>
              <p:cNvPr id="181" name="Rectangle 180"/>
              <p:cNvSpPr/>
              <p:nvPr/>
            </p:nvSpPr>
            <p:spPr>
              <a:xfrm>
                <a:off x="5999130" y="1882370"/>
                <a:ext cx="609965" cy="2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457200">
                  <a:defRPr/>
                </a:pPr>
                <a:r>
                  <a:rPr lang="fr-FR" sz="1050" dirty="0" err="1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AdAb</a:t>
                </a:r>
                <a:r>
                  <a:rPr lang="fr-FR" sz="105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 -</a:t>
                </a:r>
                <a:endPara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5999130" y="2152428"/>
                <a:ext cx="643322" cy="2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457200">
                  <a:defRPr/>
                </a:pPr>
                <a:r>
                  <a:rPr lang="fr-FR" sz="1050" dirty="0" err="1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AdAb</a:t>
                </a:r>
                <a:r>
                  <a:rPr lang="fr-FR" sz="105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 +</a:t>
                </a:r>
                <a:endPara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endParaRPr>
              </a:p>
            </p:txBody>
          </p:sp>
        </p:grpSp>
        <p:grpSp>
          <p:nvGrpSpPr>
            <p:cNvPr id="157" name="Grouper 5"/>
            <p:cNvGrpSpPr>
              <a:grpSpLocks/>
            </p:cNvGrpSpPr>
            <p:nvPr/>
          </p:nvGrpSpPr>
          <p:grpSpPr bwMode="auto">
            <a:xfrm>
              <a:off x="3562350" y="3286125"/>
              <a:ext cx="993775" cy="523875"/>
              <a:chOff x="1863786" y="1882370"/>
              <a:chExt cx="993845" cy="524230"/>
            </a:xfrm>
          </p:grpSpPr>
          <p:sp>
            <p:nvSpPr>
              <p:cNvPr id="172" name="Line 28"/>
              <p:cNvSpPr>
                <a:spLocks noChangeShapeType="1"/>
              </p:cNvSpPr>
              <p:nvPr/>
            </p:nvSpPr>
            <p:spPr bwMode="auto">
              <a:xfrm flipH="1">
                <a:off x="1863786" y="1996987"/>
                <a:ext cx="350911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 defTabSz="457200"/>
                <a:endParaRPr lang="fr-FR" sz="180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grpSp>
            <p:nvGrpSpPr>
              <p:cNvPr id="173" name="Groupe 1053"/>
              <p:cNvGrpSpPr>
                <a:grpSpLocks/>
              </p:cNvGrpSpPr>
              <p:nvPr/>
            </p:nvGrpSpPr>
            <p:grpSpPr bwMode="auto">
              <a:xfrm>
                <a:off x="1863786" y="2278601"/>
                <a:ext cx="350911" cy="91414"/>
                <a:chOff x="2895600" y="1849438"/>
                <a:chExt cx="377825" cy="98425"/>
              </a:xfrm>
            </p:grpSpPr>
            <p:sp>
              <p:nvSpPr>
                <p:cNvPr id="177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895600" y="1898650"/>
                  <a:ext cx="377825" cy="0"/>
                </a:xfrm>
                <a:prstGeom prst="line">
                  <a:avLst/>
                </a:prstGeom>
                <a:noFill/>
                <a:ln w="28575">
                  <a:solidFill>
                    <a:srgbClr val="009900"/>
                  </a:solidFill>
                  <a:prstDash val="sys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457200"/>
                  <a:endParaRPr lang="fr-FR" sz="180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  <p:sp>
              <p:nvSpPr>
                <p:cNvPr id="178" name="Rectangle 36"/>
                <p:cNvSpPr>
                  <a:spLocks noChangeArrowheads="1"/>
                </p:cNvSpPr>
                <p:nvPr/>
              </p:nvSpPr>
              <p:spPr bwMode="auto">
                <a:xfrm>
                  <a:off x="3035300" y="1849438"/>
                  <a:ext cx="98425" cy="98425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defTabSz="457200"/>
                  <a:endParaRPr lang="fr-FR" sz="120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+mn-cs"/>
                  </a:endParaRPr>
                </a:p>
              </p:txBody>
            </p:sp>
          </p:grpSp>
          <p:sp>
            <p:nvSpPr>
              <p:cNvPr id="174" name="Rectangle 37"/>
              <p:cNvSpPr>
                <a:spLocks noChangeArrowheads="1"/>
              </p:cNvSpPr>
              <p:nvPr/>
            </p:nvSpPr>
            <p:spPr bwMode="auto">
              <a:xfrm>
                <a:off x="1993535" y="1951281"/>
                <a:ext cx="91414" cy="91414"/>
              </a:xfrm>
              <a:prstGeom prst="rect">
                <a:avLst/>
              </a:pr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defTabSz="457200"/>
                <a:endParaRPr lang="fr-FR" sz="120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2214649" y="1882370"/>
                <a:ext cx="609643" cy="2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457200">
                  <a:defRPr/>
                </a:pPr>
                <a:r>
                  <a:rPr lang="fr-FR" sz="1050" dirty="0" err="1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AdAb</a:t>
                </a:r>
                <a:r>
                  <a:rPr lang="fr-FR" sz="105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 -</a:t>
                </a:r>
                <a:endPara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2214649" y="2152428"/>
                <a:ext cx="642982" cy="2541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defTabSz="457200">
                  <a:defRPr/>
                </a:pPr>
                <a:r>
                  <a:rPr lang="fr-FR" sz="1050" dirty="0" err="1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AdAb</a:t>
                </a:r>
                <a:r>
                  <a:rPr lang="fr-FR" sz="1050" dirty="0">
                    <a:solidFill>
                      <a:prstClr val="black"/>
                    </a:solidFill>
                    <a:latin typeface="Arial" pitchFamily="-84" charset="0"/>
                    <a:ea typeface="ＭＳ Ｐゴシック" pitchFamily="-84" charset="-128"/>
                    <a:cs typeface="ＭＳ Ｐゴシック" pitchFamily="-84" charset="-128"/>
                  </a:rPr>
                  <a:t> +</a:t>
                </a:r>
                <a:endParaRPr lang="fr-FR" sz="1200" dirty="0">
                  <a:solidFill>
                    <a:prstClr val="black"/>
                  </a:solidFill>
                  <a:latin typeface="Arial" pitchFamily="-84" charset="0"/>
                  <a:ea typeface="ＭＳ Ｐゴシック" pitchFamily="-84" charset="-128"/>
                  <a:cs typeface="ＭＳ Ｐゴシック" pitchFamily="-84" charset="-128"/>
                </a:endParaRPr>
              </a:p>
            </p:txBody>
          </p:sp>
        </p:grpSp>
        <p:sp>
          <p:nvSpPr>
            <p:cNvPr id="158" name="Rectangle 86"/>
            <p:cNvSpPr>
              <a:spLocks noChangeArrowheads="1"/>
            </p:cNvSpPr>
            <p:nvPr/>
          </p:nvSpPr>
          <p:spPr bwMode="auto">
            <a:xfrm>
              <a:off x="2719388" y="3173413"/>
              <a:ext cx="427037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36,8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59" name="Rectangle 87"/>
            <p:cNvSpPr>
              <a:spLocks noChangeArrowheads="1"/>
            </p:cNvSpPr>
            <p:nvPr/>
          </p:nvSpPr>
          <p:spPr bwMode="auto">
            <a:xfrm>
              <a:off x="3717925" y="2709863"/>
              <a:ext cx="425450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55,0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0" name="Rectangle 88"/>
            <p:cNvSpPr>
              <a:spLocks noChangeArrowheads="1"/>
            </p:cNvSpPr>
            <p:nvPr/>
          </p:nvSpPr>
          <p:spPr bwMode="auto">
            <a:xfrm>
              <a:off x="1697038" y="3108325"/>
              <a:ext cx="425450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38,9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1" name="Rectangle 89"/>
            <p:cNvSpPr>
              <a:spLocks noChangeArrowheads="1"/>
            </p:cNvSpPr>
            <p:nvPr/>
          </p:nvSpPr>
          <p:spPr bwMode="auto">
            <a:xfrm>
              <a:off x="1697038" y="2276475"/>
              <a:ext cx="425450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62,9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2" name="Rectangle 90"/>
            <p:cNvSpPr>
              <a:spLocks noChangeArrowheads="1"/>
            </p:cNvSpPr>
            <p:nvPr/>
          </p:nvSpPr>
          <p:spPr bwMode="auto">
            <a:xfrm>
              <a:off x="2709863" y="2268538"/>
              <a:ext cx="427037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61,5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3" name="Rectangle 91"/>
            <p:cNvSpPr>
              <a:spLocks noChangeArrowheads="1"/>
            </p:cNvSpPr>
            <p:nvPr/>
          </p:nvSpPr>
          <p:spPr bwMode="auto">
            <a:xfrm>
              <a:off x="3727450" y="2146300"/>
              <a:ext cx="425450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66,1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4" name="Rectangle 92"/>
            <p:cNvSpPr>
              <a:spLocks noChangeArrowheads="1"/>
            </p:cNvSpPr>
            <p:nvPr/>
          </p:nvSpPr>
          <p:spPr bwMode="auto">
            <a:xfrm>
              <a:off x="5438775" y="3071813"/>
              <a:ext cx="425450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41,7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5" name="Rectangle 93"/>
            <p:cNvSpPr>
              <a:spLocks noChangeArrowheads="1"/>
            </p:cNvSpPr>
            <p:nvPr/>
          </p:nvSpPr>
          <p:spPr bwMode="auto">
            <a:xfrm>
              <a:off x="6492875" y="3294063"/>
              <a:ext cx="427038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33,3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6" name="Rectangle 94"/>
            <p:cNvSpPr>
              <a:spLocks noChangeArrowheads="1"/>
            </p:cNvSpPr>
            <p:nvPr/>
          </p:nvSpPr>
          <p:spPr bwMode="auto">
            <a:xfrm>
              <a:off x="7513638" y="3001963"/>
              <a:ext cx="425450" cy="242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45,8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7" name="Rectangle 95"/>
            <p:cNvSpPr>
              <a:spLocks noChangeArrowheads="1"/>
            </p:cNvSpPr>
            <p:nvPr/>
          </p:nvSpPr>
          <p:spPr bwMode="auto">
            <a:xfrm>
              <a:off x="7516813" y="2108200"/>
              <a:ext cx="425450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71,2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8" name="Rectangle 96"/>
            <p:cNvSpPr>
              <a:spLocks noChangeArrowheads="1"/>
            </p:cNvSpPr>
            <p:nvPr/>
          </p:nvSpPr>
          <p:spPr bwMode="auto">
            <a:xfrm>
              <a:off x="6492875" y="2320925"/>
              <a:ext cx="427038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60,0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69" name="Rectangle 97"/>
            <p:cNvSpPr>
              <a:spLocks noChangeArrowheads="1"/>
            </p:cNvSpPr>
            <p:nvPr/>
          </p:nvSpPr>
          <p:spPr bwMode="auto">
            <a:xfrm>
              <a:off x="5438775" y="2397125"/>
              <a:ext cx="425450" cy="242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10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58,1</a:t>
              </a:r>
              <a:endParaRPr lang="fr-FR" sz="14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0" name="Rectangle 98"/>
            <p:cNvSpPr>
              <a:spLocks noChangeArrowheads="1"/>
            </p:cNvSpPr>
            <p:nvPr/>
          </p:nvSpPr>
          <p:spPr bwMode="auto">
            <a:xfrm>
              <a:off x="5878513" y="1665288"/>
              <a:ext cx="14668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Groupe </a:t>
              </a:r>
              <a:r>
                <a:rPr lang="fr-FR" sz="1400" b="1" i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switch</a:t>
              </a:r>
              <a:endParaRPr lang="fr-FR" sz="1800" b="1" i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71" name="Rectangle 99"/>
            <p:cNvSpPr>
              <a:spLocks noChangeArrowheads="1"/>
            </p:cNvSpPr>
            <p:nvPr/>
          </p:nvSpPr>
          <p:spPr bwMode="auto">
            <a:xfrm>
              <a:off x="2105025" y="1665288"/>
              <a:ext cx="160655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4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  <a:cs typeface="+mn-cs"/>
                </a:rPr>
                <a:t>Groupe maintien</a:t>
              </a:r>
              <a:endParaRPr lang="fr-FR" sz="1800" b="1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graphicFrame>
        <p:nvGraphicFramePr>
          <p:cNvPr id="187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2126508"/>
              </p:ext>
            </p:extLst>
          </p:nvPr>
        </p:nvGraphicFramePr>
        <p:xfrm>
          <a:off x="403412" y="4682654"/>
          <a:ext cx="8307295" cy="1731600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341437"/>
                <a:gridCol w="2982929"/>
                <a:gridCol w="2982929"/>
              </a:tblGrid>
              <a:tr h="3228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1800" dirty="0" smtClean="0">
                          <a:solidFill>
                            <a:schemeClr val="tx2"/>
                          </a:solidFill>
                        </a:rPr>
                        <a:t>Tolérance [n (%)]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 smtClean="0">
                          <a:solidFill>
                            <a:schemeClr val="tx2"/>
                          </a:solidFill>
                        </a:rPr>
                        <a:t>Maintien (n = 90)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i="1" baseline="0" dirty="0" smtClean="0">
                          <a:solidFill>
                            <a:schemeClr val="tx2"/>
                          </a:solidFill>
                        </a:rPr>
                        <a:t>Switch </a:t>
                      </a:r>
                      <a:r>
                        <a:rPr lang="fr-FR" sz="1800" baseline="0" dirty="0" smtClean="0">
                          <a:solidFill>
                            <a:schemeClr val="tx2"/>
                          </a:solidFill>
                        </a:rPr>
                        <a:t>(n = 84)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8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Réaction à la perfusion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(5,6 %)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(2,4 %)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8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Infection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(25,6 %)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(34,5 %)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8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 sévère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(3,3 %)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(6,0 %)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9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AdAb</a:t>
                      </a:r>
                      <a:r>
                        <a:rPr lang="fr-F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à S102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25,0 %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30,7 %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" name="Rectangle 187"/>
          <p:cNvSpPr/>
          <p:nvPr/>
        </p:nvSpPr>
        <p:spPr>
          <a:xfrm>
            <a:off x="1163476" y="6572541"/>
            <a:ext cx="79595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dirty="0" smtClean="0">
                <a:solidFill>
                  <a:schemeClr val="tx1"/>
                </a:solidFill>
              </a:rPr>
              <a:t>Park et al. </a:t>
            </a:r>
            <a:r>
              <a:rPr lang="pt-BR" sz="1100" dirty="0" err="1" smtClean="0">
                <a:solidFill>
                  <a:schemeClr val="tx1"/>
                </a:solidFill>
              </a:rPr>
              <a:t>Arthritis</a:t>
            </a:r>
            <a:r>
              <a:rPr lang="pt-BR" sz="1100" dirty="0" smtClean="0">
                <a:solidFill>
                  <a:schemeClr val="tx1"/>
                </a:solidFill>
              </a:rPr>
              <a:t> </a:t>
            </a:r>
            <a:r>
              <a:rPr lang="pt-BR" sz="1100" dirty="0">
                <a:solidFill>
                  <a:schemeClr val="tx1"/>
                </a:solidFill>
              </a:rPr>
              <a:t>&amp; </a:t>
            </a:r>
            <a:r>
              <a:rPr lang="pt-BR" sz="1100" dirty="0" smtClean="0">
                <a:solidFill>
                  <a:schemeClr val="tx1"/>
                </a:solidFill>
              </a:rPr>
              <a:t>Rheumatism Vol 65, N 12, November 2013, ACR/ARHP Late-Breaking Abstract L15: 3326</a:t>
            </a:r>
            <a:endParaRPr lang="pt-B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904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3050" y="1058863"/>
            <a:ext cx="8870950" cy="2241550"/>
          </a:xfrm>
        </p:spPr>
        <p:txBody>
          <a:bodyPr lIns="91440" tIns="45720" rIns="91440" bIns="45720" rtlCol="0">
            <a:spAutoFit/>
          </a:bodyPr>
          <a:lstStyle/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r-FR" sz="1800" dirty="0" smtClean="0">
                <a:solidFill>
                  <a:srgbClr val="000000"/>
                </a:solidFill>
              </a:rPr>
              <a:t>Population de sécurité d'immunogénicité (positifs pour les ADA)</a:t>
            </a:r>
            <a:r>
              <a:rPr lang="fr-FR" sz="1800" baseline="30000" dirty="0" smtClean="0">
                <a:solidFill>
                  <a:srgbClr val="000000"/>
                </a:solidFill>
              </a:rPr>
              <a:t>1</a:t>
            </a:r>
          </a:p>
          <a:p>
            <a:pPr marL="360000" indent="-360000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b="0" dirty="0" smtClean="0">
                <a:solidFill>
                  <a:srgbClr val="000000"/>
                </a:solidFill>
              </a:rPr>
              <a:t>Globalement 168/302 patients (55,6 %) dans le bras Inflectra™ et 163/300 patients (54,3 %) dans le bras Remicad</a:t>
            </a:r>
            <a:r>
              <a:rPr lang="fr-FR" sz="1800" b="0" dirty="0" smtClean="0">
                <a:solidFill>
                  <a:schemeClr val="tx1"/>
                </a:solidFill>
              </a:rPr>
              <a:t>e</a:t>
            </a:r>
            <a:r>
              <a:rPr lang="en-GB" sz="1800" baseline="30000" dirty="0" smtClean="0">
                <a:solidFill>
                  <a:schemeClr val="tx1"/>
                </a:solidFill>
                <a:sym typeface="Symbol"/>
              </a:rPr>
              <a:t> </a:t>
            </a:r>
            <a:r>
              <a:rPr lang="fr-FR" sz="1800" b="0" dirty="0" smtClean="0">
                <a:solidFill>
                  <a:srgbClr val="000000"/>
                </a:solidFill>
              </a:rPr>
              <a:t>présentaient une séroconversion jusqu'à la Semaine 54. </a:t>
            </a:r>
          </a:p>
          <a:p>
            <a:pPr marL="360000" indent="-360000" fontAlgn="auto"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1800" b="0" dirty="0" smtClean="0">
                <a:solidFill>
                  <a:srgbClr val="000000"/>
                </a:solidFill>
              </a:rPr>
              <a:t>Aucune différence marquées dans la distribution des patients par catégorie d'anticorps neutralisants n'a été observée entre les deux bras de traitement.</a:t>
            </a:r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47135" name="Title 1"/>
          <p:cNvSpPr>
            <a:spLocks noGrp="1"/>
          </p:cNvSpPr>
          <p:nvPr>
            <p:ph type="title" idx="4294967295"/>
          </p:nvPr>
        </p:nvSpPr>
        <p:spPr>
          <a:xfrm>
            <a:off x="0" y="85725"/>
            <a:ext cx="9144000" cy="666750"/>
          </a:xfrm>
        </p:spPr>
        <p:txBody>
          <a:bodyPr/>
          <a:lstStyle/>
          <a:p>
            <a:r>
              <a:rPr lang="fr-FR" sz="3200" dirty="0" smtClean="0"/>
              <a:t>PLANETRA : Immunogénicité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4872841"/>
              </p:ext>
            </p:extLst>
          </p:nvPr>
        </p:nvGraphicFramePr>
        <p:xfrm>
          <a:off x="119529" y="3119533"/>
          <a:ext cx="8860119" cy="213174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53373"/>
                <a:gridCol w="2953373"/>
                <a:gridCol w="295337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Point de détermination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Inflectra</a:t>
                      </a:r>
                      <a:r>
                        <a:rPr kumimoji="0" lang="fr-FR" sz="18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™</a:t>
                      </a: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(N=302)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Remicade</a:t>
                      </a:r>
                      <a:r>
                        <a:rPr kumimoji="0" lang="en-GB" sz="1800" u="none" strike="noStrike" cap="none" normalizeH="0" baseline="3000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</a:t>
                      </a: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(N=300)</a:t>
                      </a: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b" horzOverflow="overflow"/>
                </a:tc>
              </a:tr>
              <a:tr h="4046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Screening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(0,6 %)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(1,0 %)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Semaine 14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71 (23,5 %)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68  (22,7 %)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Semaine 30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123 (40,7%)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119 (39,7%)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Semaine 54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124 (41,0 %)</a:t>
                      </a: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5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104 (34,7 %)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Textfeld 4"/>
          <p:cNvSpPr txBox="1"/>
          <p:nvPr/>
        </p:nvSpPr>
        <p:spPr>
          <a:xfrm>
            <a:off x="449263" y="5661025"/>
            <a:ext cx="8520112" cy="35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5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fr-FR" sz="1800" dirty="0">
                <a:solidFill>
                  <a:srgbClr val="000000"/>
                </a:solidFill>
                <a:latin typeface="Calibri"/>
                <a:cs typeface="+mn-cs"/>
              </a:rPr>
              <a:t>Estimation de l'immunogénicité globale pour Remicade® EPAR (2005) : 40 %</a:t>
            </a:r>
            <a:r>
              <a:rPr lang="fr-FR" sz="1800" baseline="30000" dirty="0">
                <a:solidFill>
                  <a:srgbClr val="000000"/>
                </a:solidFill>
                <a:latin typeface="Calibri"/>
                <a:cs typeface="+mn-cs"/>
              </a:rPr>
              <a:t>2</a:t>
            </a:r>
            <a:r>
              <a:rPr lang="fr-FR" sz="1800" dirty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60425" y="6297613"/>
            <a:ext cx="4741863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100" dirty="0">
                <a:solidFill>
                  <a:srgbClr val="262626"/>
                </a:solidFill>
                <a:latin typeface="Calibri"/>
                <a:cs typeface="+mn-cs"/>
              </a:rPr>
              <a:t>1. Source : EPAR Inflectra EMA, juin 2013  </a:t>
            </a:r>
            <a:r>
              <a:rPr lang="en" sz="1100" dirty="0">
                <a:solidFill>
                  <a:prstClr val="black"/>
                </a:solidFill>
                <a:latin typeface="Calibri"/>
                <a:cs typeface="+mn-cs"/>
              </a:rPr>
              <a:t/>
            </a:r>
            <a:br>
              <a:rPr lang="en" sz="1100" dirty="0">
                <a:solidFill>
                  <a:prstClr val="black"/>
                </a:solidFill>
                <a:latin typeface="Calibri"/>
                <a:cs typeface="+mn-cs"/>
              </a:rPr>
            </a:br>
            <a:r>
              <a:rPr lang="fr-FR" sz="1100" dirty="0">
                <a:solidFill>
                  <a:srgbClr val="262626"/>
                </a:solidFill>
                <a:latin typeface="Calibri"/>
                <a:cs typeface="+mn-cs"/>
              </a:rPr>
              <a:t>2. </a:t>
            </a:r>
            <a:r>
              <a:rPr lang="fr-FR" sz="1100" dirty="0">
                <a:solidFill>
                  <a:srgbClr val="000000"/>
                </a:solidFill>
                <a:latin typeface="Calibri"/>
                <a:cs typeface="+mn-cs"/>
              </a:rPr>
              <a:t>Remicade®</a:t>
            </a:r>
            <a:r>
              <a:rPr lang="fr-FR" sz="1100" baseline="30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Calibri"/>
                <a:cs typeface="+mn-cs"/>
              </a:rPr>
              <a:t>EPAR consulté sur http://www.ema.europa.eu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0550" y="5316538"/>
            <a:ext cx="2940050" cy="24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00" dirty="0">
                <a:solidFill>
                  <a:prstClr val="black"/>
                </a:solidFill>
                <a:latin typeface="Calibri"/>
                <a:cs typeface="+mn-cs"/>
              </a:rPr>
              <a:t>Source : Source : EPAR Inflectra EMA, juin 2013</a:t>
            </a:r>
          </a:p>
        </p:txBody>
      </p:sp>
    </p:spTree>
    <p:extLst>
      <p:ext uri="{BB962C8B-B14F-4D97-AF65-F5344CB8AC3E}">
        <p14:creationId xmlns:p14="http://schemas.microsoft.com/office/powerpoint/2010/main" xmlns="" val="832070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8583468"/>
              </p:ext>
            </p:extLst>
          </p:nvPr>
        </p:nvGraphicFramePr>
        <p:xfrm>
          <a:off x="179294" y="1949450"/>
          <a:ext cx="8650940" cy="2469998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38294"/>
                <a:gridCol w="3106323"/>
                <a:gridCol w="3106323"/>
              </a:tblGrid>
              <a:tr h="4839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fr-FR" sz="1800" dirty="0" smtClean="0"/>
                        <a:t>Tolérance [n (%)]</a:t>
                      </a:r>
                      <a:endParaRPr lang="fr-FR" sz="1800" dirty="0" smtClean="0">
                        <a:solidFill>
                          <a:srgbClr val="66006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dirty="0" smtClean="0"/>
                        <a:t>Maintien (n = 159)</a:t>
                      </a:r>
                      <a:endParaRPr lang="fr-FR" sz="1800" dirty="0" smtClean="0">
                        <a:solidFill>
                          <a:srgbClr val="660066"/>
                        </a:solidFill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baseline="0" dirty="0" smtClean="0"/>
                        <a:t>Switch (n = 143)</a:t>
                      </a:r>
                      <a:endParaRPr lang="fr-FR" sz="1800" baseline="0" dirty="0" smtClean="0">
                        <a:solidFill>
                          <a:srgbClr val="660066"/>
                        </a:solidFill>
                      </a:endParaRPr>
                    </a:p>
                  </a:txBody>
                  <a:tcPr marL="36000" marR="36000" marT="36000" marB="36000" anchor="ctr"/>
                </a:tc>
              </a:tr>
              <a:tr h="53405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Réaction à la perfusion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10 (6,3 %)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4 (2,8 %)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</a:tr>
              <a:tr h="4839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Infection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50 (31,4 %)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47 (32,9%)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</a:tr>
              <a:tr h="4839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EI sévère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12 (7,5 %)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effectLst/>
                        </a:rPr>
                        <a:t>13 (9,1 %)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</a:tr>
              <a:tr h="4839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kern="1200" dirty="0" err="1" smtClean="0">
                          <a:effectLst/>
                        </a:rPr>
                        <a:t>AdAb</a:t>
                      </a:r>
                      <a:r>
                        <a:rPr lang="fr-FR" sz="1800" kern="1200" baseline="0" dirty="0" smtClean="0">
                          <a:effectLst/>
                        </a:rPr>
                        <a:t> </a:t>
                      </a:r>
                      <a:r>
                        <a:rPr lang="fr-FR" sz="1800" kern="1200" dirty="0" smtClean="0">
                          <a:effectLst/>
                        </a:rPr>
                        <a:t>+ à S102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kern="1200" dirty="0" smtClean="0">
                          <a:effectLst/>
                        </a:rPr>
                        <a:t>46,4 %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800" kern="1200" dirty="0" smtClean="0">
                          <a:effectLst/>
                        </a:rPr>
                        <a:t>49,6 %</a:t>
                      </a:r>
                      <a:endParaRPr lang="fr-F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sp>
        <p:nvSpPr>
          <p:cNvPr id="94" name="Titre 1"/>
          <p:cNvSpPr txBox="1">
            <a:spLocks/>
          </p:cNvSpPr>
          <p:nvPr/>
        </p:nvSpPr>
        <p:spPr>
          <a:xfrm>
            <a:off x="322263" y="427038"/>
            <a:ext cx="8229600" cy="541337"/>
          </a:xfrm>
          <a:prstGeom prst="rect">
            <a:avLst/>
          </a:prstGeom>
        </p:spPr>
        <p:txBody>
          <a:bodyPr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None/>
              <a:defRPr sz="2800" b="1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0" dirty="0" smtClean="0">
                <a:solidFill>
                  <a:prstClr val="white"/>
                </a:solidFill>
                <a:latin typeface="+mj-lt"/>
              </a:rPr>
              <a:t>PLANETRA </a:t>
            </a:r>
            <a:r>
              <a:rPr lang="fr-FR" sz="3200" b="0" dirty="0">
                <a:solidFill>
                  <a:prstClr val="white"/>
                </a:solidFill>
                <a:latin typeface="+mj-lt"/>
              </a:rPr>
              <a:t>: Tolérance à long terme</a:t>
            </a:r>
          </a:p>
        </p:txBody>
      </p:sp>
      <p:sp>
        <p:nvSpPr>
          <p:cNvPr id="6" name="Rectangle 5"/>
          <p:cNvSpPr/>
          <p:nvPr/>
        </p:nvSpPr>
        <p:spPr>
          <a:xfrm>
            <a:off x="894538" y="6572541"/>
            <a:ext cx="79595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tx1"/>
                </a:solidFill>
              </a:rPr>
              <a:t>D.H. Yoo et </a:t>
            </a:r>
            <a:r>
              <a:rPr lang="pt-BR" sz="1100" dirty="0" smtClean="0">
                <a:solidFill>
                  <a:schemeClr val="tx1"/>
                </a:solidFill>
              </a:rPr>
              <a:t>al Arthritis </a:t>
            </a:r>
            <a:r>
              <a:rPr lang="pt-BR" sz="1100" dirty="0">
                <a:solidFill>
                  <a:schemeClr val="tx1"/>
                </a:solidFill>
              </a:rPr>
              <a:t>&amp; </a:t>
            </a:r>
            <a:r>
              <a:rPr lang="pt-BR" sz="1100" dirty="0" smtClean="0">
                <a:solidFill>
                  <a:schemeClr val="tx1"/>
                </a:solidFill>
              </a:rPr>
              <a:t>Rheumatism Vol 65, N 12, November 2013, ACR/ARHP Late-Breaking Abstract L1: 3319 </a:t>
            </a:r>
            <a:endParaRPr lang="pt-BR" sz="11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85166"/>
            <a:ext cx="914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sz="3200" smtClean="0"/>
              <a:t>PLANETRA : Immunogénicité</a:t>
            </a: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488900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 d’immunisation croisée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0" y="1342742"/>
            <a:ext cx="4368800" cy="5067300"/>
          </a:xfrm>
        </p:spPr>
        <p:txBody>
          <a:bodyPr/>
          <a:lstStyle/>
          <a:p>
            <a:r>
              <a:rPr lang="fr-FR" sz="2400" dirty="0" smtClean="0"/>
              <a:t>Fragment </a:t>
            </a:r>
            <a:r>
              <a:rPr lang="fr-FR" sz="2400" dirty="0" err="1" smtClean="0"/>
              <a:t>Fab</a:t>
            </a:r>
            <a:r>
              <a:rPr lang="fr-FR" sz="2400" dirty="0" smtClean="0"/>
              <a:t> identique entre les 2 biomédicaments</a:t>
            </a:r>
          </a:p>
          <a:p>
            <a:r>
              <a:rPr lang="fr-FR" sz="2400" dirty="0" smtClean="0"/>
              <a:t>La partie </a:t>
            </a:r>
            <a:r>
              <a:rPr lang="fr-FR" sz="2400" dirty="0" err="1" smtClean="0"/>
              <a:t>glycosylée</a:t>
            </a:r>
            <a:r>
              <a:rPr lang="fr-FR" sz="2400" dirty="0" smtClean="0"/>
              <a:t> variable entre les biomédicaments n’est pas immunogène</a:t>
            </a:r>
          </a:p>
          <a:p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>
                <a:sym typeface="Wingdings"/>
              </a:rPr>
              <a:t> Un patient ayant </a:t>
            </a:r>
            <a:r>
              <a:rPr lang="fr-FR" sz="2400" dirty="0" err="1" smtClean="0">
                <a:sym typeface="Wingdings"/>
              </a:rPr>
              <a:t>developpé</a:t>
            </a:r>
            <a:r>
              <a:rPr lang="fr-FR" sz="2400" dirty="0" smtClean="0">
                <a:sym typeface="Wingdings"/>
              </a:rPr>
              <a:t> une allergie ou un échappement secondaire à l’un des 2 produits ne sera pas bon candidat à l’autre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4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711" y="2062626"/>
            <a:ext cx="3325532" cy="282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2"/>
          <p:cNvSpPr txBox="1">
            <a:spLocks noChangeArrowheads="1"/>
          </p:cNvSpPr>
          <p:nvPr/>
        </p:nvSpPr>
        <p:spPr bwMode="auto">
          <a:xfrm>
            <a:off x="1017218" y="5075238"/>
            <a:ext cx="1903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fr-FR" sz="1800" dirty="0" err="1">
                <a:solidFill>
                  <a:srgbClr val="000000"/>
                </a:solidFill>
              </a:rPr>
              <a:t>ADAb</a:t>
            </a:r>
            <a:r>
              <a:rPr lang="fr-FR" sz="1800" dirty="0">
                <a:solidFill>
                  <a:srgbClr val="000000"/>
                </a:solidFill>
              </a:rPr>
              <a:t> neutralisant</a:t>
            </a:r>
          </a:p>
        </p:txBody>
      </p:sp>
    </p:spTree>
    <p:extLst>
      <p:ext uri="{BB962C8B-B14F-4D97-AF65-F5344CB8AC3E}">
        <p14:creationId xmlns:p14="http://schemas.microsoft.com/office/powerpoint/2010/main" xmlns="" val="22714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dirty="0" smtClean="0"/>
              <a:t>Peut-on extrapoler ces données de pharmacocinétique et d’efficacité à d’autres indications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391317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Title 5"/>
          <p:cNvSpPr>
            <a:spLocks/>
          </p:cNvSpPr>
          <p:nvPr/>
        </p:nvSpPr>
        <p:spPr bwMode="auto">
          <a:xfrm>
            <a:off x="306388" y="66675"/>
            <a:ext cx="8837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BIOSIMILAIRES = EXTRAPOLATION AUTORISEE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924927" y="1214906"/>
            <a:ext cx="7371799" cy="5121928"/>
            <a:chOff x="1232795" y="1499606"/>
            <a:chExt cx="6475801" cy="4191799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2928670" y="2065142"/>
              <a:ext cx="2171013" cy="3626263"/>
            </a:xfrm>
            <a:prstGeom prst="roundRect">
              <a:avLst>
                <a:gd name="adj" fmla="val 3901"/>
              </a:avLst>
            </a:prstGeom>
            <a:solidFill>
              <a:srgbClr val="FFFFFF"/>
            </a:solidFill>
            <a:ln w="12700" cap="flat" cmpd="dbl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982663" marR="0" lvl="0" indent="-9794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1234622" y="2076995"/>
              <a:ext cx="1585002" cy="1492268"/>
            </a:xfrm>
            <a:prstGeom prst="roundRect">
              <a:avLst>
                <a:gd name="adj" fmla="val 8215"/>
              </a:avLst>
            </a:prstGeom>
            <a:solidFill>
              <a:srgbClr val="A0CA4A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762000" eaLnBrk="1" latinLnBrk="0" hangingPunct="1">
                <a:buClrTx/>
                <a:buSzTx/>
                <a:buFontTx/>
                <a:buNone/>
                <a:tabLst/>
                <a:defRPr/>
              </a:pPr>
              <a:r>
                <a:rPr lang="fr-FR" sz="1400" dirty="0" smtClean="0">
                  <a:solidFill>
                    <a:schemeClr val="tx1"/>
                  </a:solidFill>
                  <a:latin typeface="+mn-lt"/>
                  <a:ea typeface="+mn-ea"/>
                </a:rPr>
                <a:t>Dossier clinique d’enregistrement</a:t>
              </a:r>
            </a:p>
            <a:p>
              <a:pPr marL="0" marR="0" lvl="0" indent="0" algn="ctr" defTabSz="762000" eaLnBrk="1" latinLnBrk="0" hangingPunct="1">
                <a:buClrTx/>
                <a:buSzTx/>
                <a:buFontTx/>
                <a:buNone/>
                <a:tabLst/>
                <a:defRPr/>
              </a:pPr>
              <a:r>
                <a:rPr lang="fr-FR" sz="1400" dirty="0" smtClean="0">
                  <a:solidFill>
                    <a:schemeClr val="tx1"/>
                  </a:solidFill>
                  <a:latin typeface="+mn-lt"/>
                  <a:ea typeface="+mn-ea"/>
                </a:rPr>
                <a:t>sur l’indication principale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2943338" y="1511265"/>
              <a:ext cx="2089158" cy="450377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Voie CLASSIQUE</a:t>
              </a:r>
            </a:p>
          </p:txBody>
        </p:sp>
        <p:sp>
          <p:nvSpPr>
            <p:cNvPr id="33" name="Rectangle à coins arrondis 32"/>
            <p:cNvSpPr/>
            <p:nvPr/>
          </p:nvSpPr>
          <p:spPr>
            <a:xfrm>
              <a:off x="2911933" y="2135913"/>
              <a:ext cx="2089158" cy="1489826"/>
            </a:xfrm>
            <a:prstGeom prst="round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92075" marR="0" lvl="0" indent="-92075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I</a:t>
              </a:r>
            </a:p>
            <a:p>
              <a:pPr marL="92075" marR="0" lvl="0" indent="-92075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92075" marR="0" lvl="0" indent="-92075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II</a:t>
              </a:r>
            </a:p>
            <a:p>
              <a:pPr marL="92075" marR="0" lvl="0" indent="-92075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982663" marR="0" lvl="0" indent="-9794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III</a:t>
              </a:r>
              <a:endPara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34" name="Groupe 51"/>
            <p:cNvGrpSpPr/>
            <p:nvPr/>
          </p:nvGrpSpPr>
          <p:grpSpPr>
            <a:xfrm>
              <a:off x="5257866" y="2072982"/>
              <a:ext cx="2428807" cy="3606548"/>
              <a:chOff x="4303982" y="1618594"/>
              <a:chExt cx="2333297" cy="4808483"/>
            </a:xfrm>
            <a:solidFill>
              <a:srgbClr val="CCFFCC"/>
            </a:solidFill>
          </p:grpSpPr>
          <p:sp>
            <p:nvSpPr>
              <p:cNvPr id="35" name="Rectangle à coins arrondis 34"/>
              <p:cNvSpPr/>
              <p:nvPr/>
            </p:nvSpPr>
            <p:spPr>
              <a:xfrm>
                <a:off x="4303982" y="1618594"/>
                <a:ext cx="2333297" cy="4808483"/>
              </a:xfrm>
              <a:prstGeom prst="roundRect">
                <a:avLst>
                  <a:gd name="adj" fmla="val 3901"/>
                </a:avLst>
              </a:prstGeom>
              <a:solidFill>
                <a:srgbClr val="A0CA4A"/>
              </a:solidFill>
              <a:ln w="12700" cap="flat" cmpd="dbl" algn="ctr">
                <a:solidFill>
                  <a:srgbClr val="CCE22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36" name="Rectangle à coins arrondis 35"/>
              <p:cNvSpPr/>
              <p:nvPr/>
            </p:nvSpPr>
            <p:spPr>
              <a:xfrm>
                <a:off x="4341809" y="1759792"/>
                <a:ext cx="2263254" cy="2011587"/>
              </a:xfrm>
              <a:prstGeom prst="round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2075" marR="0" lvl="0" indent="-92075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Phase I</a:t>
                </a:r>
              </a:p>
              <a:p>
                <a:pPr marL="92075" marR="0" lvl="0" indent="-92075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92075" marR="0" lvl="0" indent="-92075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-</a:t>
                </a:r>
              </a:p>
              <a:p>
                <a:pPr marL="92075" marR="0" lvl="0" indent="-92075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  <a:p>
                <a:pPr marL="900113" marR="0" lvl="0" indent="-896938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Phase III</a:t>
                </a:r>
                <a:endParaRPr kumimoji="0" lang="fr-FR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37" name="Rectangle à coins arrondis 36"/>
            <p:cNvSpPr/>
            <p:nvPr/>
          </p:nvSpPr>
          <p:spPr>
            <a:xfrm>
              <a:off x="5237375" y="1499606"/>
              <a:ext cx="2471221" cy="473692"/>
            </a:xfrm>
            <a:prstGeom prst="roundRect">
              <a:avLst/>
            </a:prstGeom>
            <a:solidFill>
              <a:srgbClr val="A0CA4A"/>
            </a:solidFill>
            <a:ln w="9525" cap="flat" cmpd="sng" algn="ctr">
              <a:solidFill>
                <a:srgbClr val="CCE226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Voie BIOSIMILAIRE</a:t>
              </a: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232795" y="3773186"/>
              <a:ext cx="1575867" cy="1835092"/>
            </a:xfrm>
            <a:prstGeom prst="roundRect">
              <a:avLst>
                <a:gd name="adj" fmla="val 8215"/>
              </a:avLst>
            </a:prstGeom>
            <a:gradFill rotWithShape="1">
              <a:gsLst>
                <a:gs pos="0">
                  <a:srgbClr val="4F2170">
                    <a:tint val="80000"/>
                    <a:satMod val="300000"/>
                  </a:srgbClr>
                </a:gs>
                <a:gs pos="100000">
                  <a:srgbClr val="4F2170">
                    <a:shade val="30000"/>
                    <a:satMod val="200000"/>
                  </a:srgbClr>
                </a:gs>
              </a:gsLst>
              <a:path path="circle">
                <a:fillToRect l="50000" t="50000" r="50000" b="50000"/>
              </a:path>
            </a:gradFill>
            <a:ln w="9525" cap="flat" cmpd="sng" algn="ctr">
              <a:solidFill>
                <a:srgbClr val="4F2170">
                  <a:lumMod val="60000"/>
                  <a:lumOff val="4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Autres</a:t>
              </a:r>
            </a:p>
            <a:p>
              <a:pPr marL="0" marR="0" lvl="0" indent="0" algn="ctr" defTabSz="762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indications</a:t>
              </a: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3008759" y="3791354"/>
              <a:ext cx="1992264" cy="1805049"/>
            </a:xfrm>
            <a:prstGeom prst="roundRect">
              <a:avLst/>
            </a:prstGeom>
            <a:solidFill>
              <a:srgbClr val="4F2170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982663" marR="0" lvl="0" indent="-9794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II et/ou</a:t>
              </a:r>
            </a:p>
            <a:p>
              <a:pPr marL="982663" marR="0" lvl="0" indent="-9794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982663" marR="0" lvl="0" indent="-979488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Phase III ou </a:t>
              </a: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IIIb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5329876" y="3779480"/>
              <a:ext cx="2280062" cy="164422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Extrapolation possible sans étude clinique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si et seulement si le mécanisme d’action est le même que l’indication d’enregistrement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itre 6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87375"/>
          </a:xfrm>
        </p:spPr>
        <p:txBody>
          <a:bodyPr/>
          <a:lstStyle/>
          <a:p>
            <a:r>
              <a:rPr lang="fr-FR" sz="2800" dirty="0"/>
              <a:t>La voie d’enregistrement </a:t>
            </a:r>
            <a:r>
              <a:rPr lang="fr-FR" sz="2800" dirty="0" smtClean="0"/>
              <a:t>prévoit </a:t>
            </a:r>
            <a:br>
              <a:rPr lang="fr-FR" sz="2800" dirty="0" smtClean="0"/>
            </a:br>
            <a:r>
              <a:rPr lang="fr-FR" sz="2800" dirty="0" smtClean="0"/>
              <a:t>la </a:t>
            </a:r>
            <a:r>
              <a:rPr lang="fr-FR" sz="2800" dirty="0"/>
              <a:t>notion d’extrapolation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463" y="3976054"/>
            <a:ext cx="8923122" cy="260928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312665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7959"/>
            <a:ext cx="9253436" cy="342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38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dirty="0" smtClean="0"/>
              <a:t>Qu’en est-il de la pharmacocinétique </a:t>
            </a:r>
            <a:br>
              <a:rPr lang="fr-FR" dirty="0" smtClean="0"/>
            </a:br>
            <a:r>
              <a:rPr lang="fr-FR" dirty="0" smtClean="0"/>
              <a:t>du princeps et du biosimilaire de l’infliximab?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27729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Considérations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chemeClr val="tx2"/>
                </a:solidFill>
              </a:rPr>
              <a:t>1. Efficacité</a:t>
            </a:r>
          </a:p>
          <a:p>
            <a:pPr lvl="1"/>
            <a:r>
              <a:rPr lang="fr-FR" dirty="0" smtClean="0"/>
              <a:t>Est-ce que la PR est le bon modèle pour permettre extrapolation? </a:t>
            </a:r>
          </a:p>
          <a:p>
            <a:pPr lvl="1"/>
            <a:r>
              <a:rPr lang="fr-FR" dirty="0" smtClean="0"/>
              <a:t>Utilisation en combo avec MTX</a:t>
            </a:r>
          </a:p>
          <a:p>
            <a:pPr lvl="1"/>
            <a:r>
              <a:rPr lang="fr-FR" dirty="0" smtClean="0"/>
              <a:t>Maladie identifiée comme étant celle avec le taux de réponse (ajusté) au placebo le plus bas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572000" y="653492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sz="1400" dirty="0" smtClean="0">
                <a:solidFill>
                  <a:srgbClr val="000000"/>
                </a:solidFill>
              </a:rPr>
              <a:t>Lee H. </a:t>
            </a:r>
            <a:r>
              <a:rPr lang="fr-FR" sz="1400" dirty="0">
                <a:solidFill>
                  <a:srgbClr val="000000"/>
                </a:solidFill>
              </a:rPr>
              <a:t>AAPS J. </a:t>
            </a:r>
            <a:r>
              <a:rPr lang="fr-FR" sz="1400" dirty="0" smtClean="0">
                <a:solidFill>
                  <a:srgbClr val="000000"/>
                </a:solidFill>
              </a:rPr>
              <a:t>2014;16</a:t>
            </a:r>
            <a:r>
              <a:rPr lang="fr-FR" sz="1400" dirty="0">
                <a:solidFill>
                  <a:srgbClr val="000000"/>
                </a:solidFill>
              </a:rPr>
              <a:t>(1):22-6</a:t>
            </a:r>
          </a:p>
        </p:txBody>
      </p:sp>
    </p:spTree>
    <p:extLst>
      <p:ext uri="{BB962C8B-B14F-4D97-AF65-F5344CB8AC3E}">
        <p14:creationId xmlns:p14="http://schemas.microsoft.com/office/powerpoint/2010/main" xmlns="" val="37240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Considérations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F497D"/>
                </a:solidFill>
              </a:rPr>
              <a:t>2</a:t>
            </a:r>
            <a:r>
              <a:rPr lang="fr-FR" b="1" dirty="0" smtClean="0">
                <a:solidFill>
                  <a:srgbClr val="1F497D"/>
                </a:solidFill>
              </a:rPr>
              <a:t>. Mécanismes d’action</a:t>
            </a:r>
          </a:p>
          <a:p>
            <a:pPr lvl="1"/>
            <a:r>
              <a:rPr lang="fr-FR" dirty="0" smtClean="0"/>
              <a:t>EPO, insuline, hormone de croissance </a:t>
            </a:r>
          </a:p>
          <a:p>
            <a:pPr marL="457200" lvl="1" indent="0">
              <a:buNone/>
            </a:pPr>
            <a:r>
              <a:rPr lang="fr-FR" sz="2800" dirty="0" smtClean="0">
                <a:sym typeface="Wingdings"/>
              </a:rPr>
              <a:t></a:t>
            </a:r>
            <a:r>
              <a:rPr lang="fr-FR" dirty="0">
                <a:sym typeface="Wingdings"/>
              </a:rPr>
              <a:t>U</a:t>
            </a:r>
            <a:r>
              <a:rPr lang="fr-FR" sz="2800" dirty="0" smtClean="0"/>
              <a:t>n seul site de fixation, une seule cible moléculaire et un mécanisme d’action identifié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anticorps monoclonaux ont des régions </a:t>
            </a:r>
            <a:r>
              <a:rPr lang="fr-FR" dirty="0" err="1" smtClean="0"/>
              <a:t>Fc</a:t>
            </a:r>
            <a:r>
              <a:rPr lang="fr-FR" dirty="0" smtClean="0"/>
              <a:t> et </a:t>
            </a:r>
            <a:r>
              <a:rPr lang="fr-FR" dirty="0" err="1" smtClean="0"/>
              <a:t>Fab</a:t>
            </a:r>
            <a:r>
              <a:rPr lang="fr-FR" dirty="0" smtClean="0"/>
              <a:t>  </a:t>
            </a:r>
          </a:p>
          <a:p>
            <a:pPr marL="457200" lvl="1" indent="0">
              <a:buNone/>
            </a:pPr>
            <a:r>
              <a:rPr lang="fr-FR" dirty="0" smtClean="0">
                <a:sym typeface="Wingdings"/>
              </a:rPr>
              <a:t>Plusieurs activités biologiques, mécanisme d’action pas toujours clairement identifié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7455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Considérations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F497D"/>
                </a:solidFill>
              </a:rPr>
              <a:t>2</a:t>
            </a:r>
            <a:r>
              <a:rPr lang="fr-FR" b="1" dirty="0" smtClean="0">
                <a:solidFill>
                  <a:srgbClr val="1F497D"/>
                </a:solidFill>
              </a:rPr>
              <a:t>. Mécanismes d’action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098" y="1592241"/>
            <a:ext cx="6116434" cy="514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5939" y="6539964"/>
            <a:ext cx="3289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Feagan</a:t>
            </a:r>
            <a:r>
              <a:rPr lang="en-US" sz="1400" dirty="0" smtClean="0">
                <a:solidFill>
                  <a:schemeClr val="tx1"/>
                </a:solidFill>
              </a:rPr>
              <a:t> et al. </a:t>
            </a:r>
            <a:r>
              <a:rPr lang="en-US" sz="1400" dirty="0" err="1" smtClean="0">
                <a:solidFill>
                  <a:schemeClr val="tx1"/>
                </a:solidFill>
              </a:rPr>
              <a:t>Biologicals</a:t>
            </a:r>
            <a:r>
              <a:rPr lang="en-US" sz="1400" dirty="0" smtClean="0">
                <a:solidFill>
                  <a:schemeClr val="tx1"/>
                </a:solidFill>
              </a:rPr>
              <a:t>. 2014;42: 177-183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4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Considérations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1F497D"/>
                </a:solidFill>
              </a:rPr>
              <a:t>3. Immunogénicité</a:t>
            </a:r>
          </a:p>
          <a:p>
            <a:pPr marL="0" indent="0">
              <a:buNone/>
            </a:pPr>
            <a:endParaRPr lang="fr-FR" b="1" dirty="0">
              <a:solidFill>
                <a:srgbClr val="1F497D"/>
              </a:solidFill>
            </a:endParaRPr>
          </a:p>
          <a:p>
            <a:r>
              <a:rPr lang="fr-FR" dirty="0" smtClean="0">
                <a:solidFill>
                  <a:srgbClr val="000000"/>
                </a:solidFill>
              </a:rPr>
              <a:t>Polyarthrite rhumatoïde </a:t>
            </a:r>
          </a:p>
          <a:p>
            <a:pPr lvl="1"/>
            <a:r>
              <a:rPr lang="fr-FR" dirty="0">
                <a:solidFill>
                  <a:srgbClr val="000000"/>
                </a:solidFill>
              </a:rPr>
              <a:t>U</a:t>
            </a:r>
            <a:r>
              <a:rPr lang="fr-FR" dirty="0" smtClean="0">
                <a:solidFill>
                  <a:srgbClr val="000000"/>
                </a:solidFill>
              </a:rPr>
              <a:t>tilisation avec MTX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Spondylarthrite ankylosante 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Utilisation en monothérapie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Incidence </a:t>
            </a:r>
            <a:r>
              <a:rPr lang="fr-FR" dirty="0" err="1" smtClean="0">
                <a:solidFill>
                  <a:srgbClr val="000000"/>
                </a:solidFill>
              </a:rPr>
              <a:t>d’ADAb</a:t>
            </a:r>
            <a:r>
              <a:rPr lang="fr-FR" dirty="0" smtClean="0">
                <a:solidFill>
                  <a:srgbClr val="000000"/>
                </a:solidFill>
              </a:rPr>
              <a:t> plus faible que celle observée avec maladie de Crohn, RCH ou psoriasis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5939" y="6539964"/>
            <a:ext cx="3289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</a:rPr>
              <a:t>Feagan</a:t>
            </a:r>
            <a:r>
              <a:rPr lang="en-US" sz="1400" dirty="0" smtClean="0">
                <a:solidFill>
                  <a:schemeClr val="tx1"/>
                </a:solidFill>
              </a:rPr>
              <a:t> et al. </a:t>
            </a:r>
            <a:r>
              <a:rPr lang="en-US" sz="1400" dirty="0" err="1" smtClean="0">
                <a:solidFill>
                  <a:schemeClr val="tx1"/>
                </a:solidFill>
              </a:rPr>
              <a:t>Biologicals</a:t>
            </a:r>
            <a:r>
              <a:rPr lang="en-US" sz="1400" dirty="0" smtClean="0">
                <a:solidFill>
                  <a:schemeClr val="tx1"/>
                </a:solidFill>
              </a:rPr>
              <a:t>. 2014;42: 177-183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5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Considérations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1F497D"/>
                </a:solidFill>
              </a:rPr>
              <a:t>4</a:t>
            </a:r>
            <a:r>
              <a:rPr lang="fr-FR" b="1" dirty="0" smtClean="0">
                <a:solidFill>
                  <a:srgbClr val="1F497D"/>
                </a:solidFill>
              </a:rPr>
              <a:t>. Tolérance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Recul limité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Posologies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Evaluation de 3 et 5 mg/kg/perfusion</a:t>
            </a:r>
          </a:p>
          <a:p>
            <a:pPr lvl="1"/>
            <a:r>
              <a:rPr lang="fr-FR" dirty="0" smtClean="0">
                <a:solidFill>
                  <a:srgbClr val="000000"/>
                </a:solidFill>
              </a:rPr>
              <a:t>AMM du </a:t>
            </a:r>
            <a:r>
              <a:rPr lang="fr-FR" dirty="0" err="1" smtClean="0">
                <a:solidFill>
                  <a:srgbClr val="000000"/>
                </a:solidFill>
              </a:rPr>
              <a:t>Rémicade</a:t>
            </a:r>
            <a:r>
              <a:rPr lang="fr-FR" dirty="0" smtClean="0">
                <a:solidFill>
                  <a:srgbClr val="000000"/>
                </a:solidFill>
              </a:rPr>
              <a:t> jusqu’à 10 mg/kg</a:t>
            </a:r>
          </a:p>
        </p:txBody>
      </p:sp>
    </p:spTree>
    <p:extLst>
      <p:ext uri="{BB962C8B-B14F-4D97-AF65-F5344CB8AC3E}">
        <p14:creationId xmlns:p14="http://schemas.microsoft.com/office/powerpoint/2010/main" xmlns="" val="41486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Considérations cliniques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1F497D"/>
                </a:solidFill>
              </a:rPr>
              <a:t>5. Pharmacocinétique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709" y="1808224"/>
            <a:ext cx="8223965" cy="435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34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dirty="0" smtClean="0"/>
              <a:t>Qu’en est-il de l’utilisation de l’infliximab et qui décidera du choix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13534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u numéro de diapositive 2"/>
          <p:cNvSpPr txBox="1">
            <a:spLocks noGrp="1"/>
          </p:cNvSpPr>
          <p:nvPr/>
        </p:nvSpPr>
        <p:spPr bwMode="auto">
          <a:xfrm>
            <a:off x="6263268" y="6432551"/>
            <a:ext cx="21336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Therapy</a:t>
            </a:r>
            <a:r>
              <a:rPr lang="fr-FR" sz="1400" dirty="0" smtClean="0">
                <a:solidFill>
                  <a:schemeClr val="tx1"/>
                </a:solidFill>
              </a:rPr>
              <a:t> Watch Q2 2014 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6259" name="Titre 3"/>
          <p:cNvSpPr>
            <a:spLocks noGrp="1"/>
          </p:cNvSpPr>
          <p:nvPr>
            <p:ph type="title" idx="4294967295"/>
          </p:nvPr>
        </p:nvSpPr>
        <p:spPr>
          <a:xfrm>
            <a:off x="0" y="134938"/>
            <a:ext cx="9144000" cy="839787"/>
          </a:xfrm>
        </p:spPr>
        <p:txBody>
          <a:bodyPr/>
          <a:lstStyle/>
          <a:p>
            <a:r>
              <a:rPr lang="fr-FR" dirty="0" smtClean="0"/>
              <a:t>Utilisation de l’Infliximab en Rhumatologie</a:t>
            </a:r>
            <a:endParaRPr lang="en-US" dirty="0" smtClean="0"/>
          </a:p>
        </p:txBody>
      </p:sp>
      <p:graphicFrame>
        <p:nvGraphicFramePr>
          <p:cNvPr id="5" name="Graphique 4"/>
          <p:cNvGraphicFramePr>
            <a:graphicFrameLocks/>
          </p:cNvGraphicFramePr>
          <p:nvPr/>
        </p:nvGraphicFramePr>
        <p:xfrm>
          <a:off x="476250" y="1619250"/>
          <a:ext cx="83058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55930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Substitution ou Interchangeabilité?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Substitution : changement d’un biomédicament par un biosimilaire au moment de l’instauration</a:t>
            </a:r>
          </a:p>
          <a:p>
            <a:endParaRPr lang="fr-FR" dirty="0" smtClean="0"/>
          </a:p>
          <a:p>
            <a:r>
              <a:rPr lang="fr-FR" dirty="0" smtClean="0"/>
              <a:t>Interchangeabilité : changement d’un biomédicament déjà instauré par un biosimilaire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 l’avis du pharmacien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65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800725"/>
            <a:ext cx="1997075" cy="105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endParaRPr lang="en-US" sz="1600" dirty="0" err="1"/>
          </a:p>
        </p:txBody>
      </p:sp>
      <p:sp>
        <p:nvSpPr>
          <p:cNvPr id="59394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B2F1D6A-F9F6-4221-B4E0-655240811501}" type="slidenum">
              <a:rPr lang="fr-FR"/>
              <a:pPr/>
              <a:t>39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 idx="4294967295"/>
          </p:nvPr>
        </p:nvSpPr>
        <p:spPr>
          <a:xfrm>
            <a:off x="168275" y="134938"/>
            <a:ext cx="8975725" cy="8397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2800" dirty="0" err="1"/>
              <a:t>Inflectra</a:t>
            </a:r>
            <a:r>
              <a:rPr lang="fr-FR" sz="2800" dirty="0" smtClean="0"/>
              <a:t>™: Partenariats &amp; Développement post AMM</a:t>
            </a:r>
            <a:endParaRPr lang="en-US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997075" y="1519238"/>
            <a:ext cx="7104063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64428" lvl="1" indent="-3429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chemeClr val="tx2"/>
                </a:solidFill>
                <a:latin typeface="+mn-lt"/>
                <a:cs typeface="+mn-cs"/>
              </a:rPr>
              <a:t>CONNECT IBD – étude de phase IV – MICI</a:t>
            </a: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chemeClr val="tx2"/>
                </a:solidFill>
                <a:latin typeface="+mn-lt"/>
                <a:cs typeface="+mn-cs"/>
              </a:rPr>
              <a:t>PERSIST– étude de phase IV – PR</a:t>
            </a: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endParaRPr lang="fr-FR" sz="20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chemeClr val="tx2"/>
                </a:solidFill>
                <a:latin typeface="+mn-lt"/>
                <a:cs typeface="+mn-cs"/>
              </a:rPr>
              <a:t>Partenariat médiathèque SFR</a:t>
            </a:r>
          </a:p>
          <a:p>
            <a:pPr marL="521528" lvl="1">
              <a:defRPr/>
            </a:pPr>
            <a:endParaRPr lang="fr-FR" sz="20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marL="521528" lvl="1">
              <a:defRPr/>
            </a:pPr>
            <a:endParaRPr lang="fr-FR" sz="20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chemeClr val="tx2"/>
                </a:solidFill>
                <a:latin typeface="+mn-lt"/>
                <a:cs typeface="+mn-cs"/>
              </a:rPr>
              <a:t>Partenariat CRI: Cours Jeunes Rhumatologues</a:t>
            </a:r>
          </a:p>
          <a:p>
            <a:pPr>
              <a:defRPr/>
            </a:pPr>
            <a:endParaRPr lang="fr-FR" sz="20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chemeClr val="tx2"/>
                </a:solidFill>
                <a:latin typeface="+mn-lt"/>
                <a:cs typeface="+mn-cs"/>
              </a:rPr>
              <a:t>ICARE – étude de phase IV – MICI</a:t>
            </a: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chemeClr val="tx2"/>
                </a:solidFill>
                <a:latin typeface="+mn-lt"/>
                <a:cs typeface="+mn-cs"/>
              </a:rPr>
              <a:t>ACTIVE – étude de phase II – RCH</a:t>
            </a: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endParaRPr lang="fr-FR" sz="20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chemeClr val="tx2"/>
                </a:solidFill>
                <a:latin typeface="+mn-lt"/>
                <a:cs typeface="+mn-cs"/>
              </a:rPr>
              <a:t>STEP UP TOP DOWN – étude de phase III – </a:t>
            </a:r>
            <a:r>
              <a:rPr lang="fr-FR" sz="2000" b="1" dirty="0" err="1">
                <a:solidFill>
                  <a:schemeClr val="tx2"/>
                </a:solidFill>
                <a:latin typeface="+mn-lt"/>
                <a:cs typeface="+mn-cs"/>
              </a:rPr>
              <a:t>Crohn</a:t>
            </a:r>
            <a:r>
              <a:rPr lang="fr-FR" sz="2000" b="1" dirty="0">
                <a:solidFill>
                  <a:schemeClr val="tx2"/>
                </a:solidFill>
                <a:latin typeface="+mn-lt"/>
                <a:cs typeface="+mn-cs"/>
              </a:rPr>
              <a:t> pédiatrique</a:t>
            </a: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endParaRPr lang="fr-FR" sz="2000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864428" lvl="1" indent="-3429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chemeClr val="tx2"/>
                </a:solidFill>
                <a:latin typeface="+mn-lt"/>
                <a:cs typeface="+mn-cs"/>
              </a:rPr>
              <a:t>PSOBIOTEQ: cohorte observationnelle prospective</a:t>
            </a:r>
          </a:p>
        </p:txBody>
      </p:sp>
      <p:pic>
        <p:nvPicPr>
          <p:cNvPr id="59397" name="Imag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4071938"/>
            <a:ext cx="12303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1566863"/>
            <a:ext cx="10144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68300" y="1511300"/>
            <a:ext cx="8442325" cy="50641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940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2401888"/>
            <a:ext cx="12065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2" descr="erasmusmc_RGBfc_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263" y="5010150"/>
            <a:ext cx="1368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Image 3" descr="http://www.larhumato.fr/sites/default/files/images/logo-cri.jpg"/>
          <p:cNvPicPr>
            <a:picLocks noChangeAspect="1" noChangeArrowheads="1"/>
          </p:cNvPicPr>
          <p:nvPr/>
        </p:nvPicPr>
        <p:blipFill>
          <a:blip r:embed="rId6" cstate="print"/>
          <a:srcRect t="17470" b="16795"/>
          <a:stretch>
            <a:fillRect/>
          </a:stretch>
        </p:blipFill>
        <p:spPr bwMode="auto">
          <a:xfrm>
            <a:off x="460375" y="3262313"/>
            <a:ext cx="9985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AutoShape 4" descr="Résultats de recherche d'images pour « sfdermato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fr-FR"/>
          </a:p>
        </p:txBody>
      </p:sp>
      <p:pic>
        <p:nvPicPr>
          <p:cNvPr id="59404" name="Picture 6" descr="http://www.sfdermato.com/media/image/interface/logo-sfdermat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800" y="5875338"/>
            <a:ext cx="1589088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0020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4"/>
          <p:cNvSpPr>
            <a:spLocks noGrp="1"/>
          </p:cNvSpPr>
          <p:nvPr>
            <p:ph type="title" idx="4294967295"/>
          </p:nvPr>
        </p:nvSpPr>
        <p:spPr>
          <a:xfrm>
            <a:off x="0" y="-1588"/>
            <a:ext cx="9144000" cy="900113"/>
          </a:xfrm>
        </p:spPr>
        <p:txBody>
          <a:bodyPr/>
          <a:lstStyle/>
          <a:p>
            <a:r>
              <a:rPr lang="fr-FR" dirty="0" smtClean="0"/>
              <a:t>Etude PLANETAS</a:t>
            </a:r>
          </a:p>
        </p:txBody>
      </p:sp>
      <p:sp>
        <p:nvSpPr>
          <p:cNvPr id="28674" name="Espace réservé du contenu 5"/>
          <p:cNvSpPr>
            <a:spLocks noGrp="1"/>
          </p:cNvSpPr>
          <p:nvPr>
            <p:ph idx="4294967295"/>
          </p:nvPr>
        </p:nvSpPr>
        <p:spPr>
          <a:xfrm>
            <a:off x="785813" y="992188"/>
            <a:ext cx="8358187" cy="4321175"/>
          </a:xfrm>
        </p:spPr>
        <p:txBody>
          <a:bodyPr/>
          <a:lstStyle/>
          <a:p>
            <a:r>
              <a:rPr lang="fr-FR" sz="2000" dirty="0" smtClean="0"/>
              <a:t>Etude de phase I randomisée en double insu et à groupes parallèles, internationale, multicentrique</a:t>
            </a:r>
          </a:p>
          <a:p>
            <a:r>
              <a:rPr lang="fr-FR" sz="2000" dirty="0" smtClean="0"/>
              <a:t>Objectif : démonstration de l’équivalence en termes de profil pharmacocinétique et pharmacodynamique d’</a:t>
            </a:r>
            <a:r>
              <a:rPr lang="fr-FR" sz="2000" dirty="0" err="1" smtClean="0"/>
              <a:t>Inflectra</a:t>
            </a:r>
            <a:r>
              <a:rPr lang="fr-FR" sz="2000" dirty="0" smtClean="0"/>
              <a:t> et </a:t>
            </a:r>
            <a:r>
              <a:rPr lang="fr-FR" sz="2000" dirty="0" err="1" smtClean="0"/>
              <a:t>Remicade</a:t>
            </a:r>
            <a:r>
              <a:rPr lang="fr-FR" sz="2000" dirty="0" smtClean="0"/>
              <a:t> chez des patients atteints de SA</a:t>
            </a:r>
          </a:p>
          <a:p>
            <a:r>
              <a:rPr lang="fr-FR" sz="2000" dirty="0" smtClean="0"/>
              <a:t>Schéma de l’étude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5800725" y="6525921"/>
            <a:ext cx="3328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chemeClr val="tx1"/>
                </a:solidFill>
              </a:rPr>
              <a:t>W</a:t>
            </a:r>
            <a:r>
              <a:rPr lang="fr-FR" sz="1400" dirty="0">
                <a:solidFill>
                  <a:schemeClr val="tx1"/>
                </a:solidFill>
              </a:rPr>
              <a:t>. Park et al. ARD 2013;72:1605-</a:t>
            </a:r>
            <a:r>
              <a:rPr lang="fr-FR" sz="1400" dirty="0" smtClean="0">
                <a:solidFill>
                  <a:schemeClr val="tx1"/>
                </a:solidFill>
              </a:rPr>
              <a:t>12</a:t>
            </a:r>
            <a:endParaRPr lang="fr-FR" sz="1400" dirty="0">
              <a:solidFill>
                <a:schemeClr val="tx1"/>
              </a:solidFill>
            </a:endParaRPr>
          </a:p>
        </p:txBody>
      </p:sp>
      <p:grpSp>
        <p:nvGrpSpPr>
          <p:cNvPr id="26" name="Groupe 36"/>
          <p:cNvGrpSpPr>
            <a:grpSpLocks/>
          </p:cNvGrpSpPr>
          <p:nvPr/>
        </p:nvGrpSpPr>
        <p:grpSpPr bwMode="auto">
          <a:xfrm>
            <a:off x="106363" y="3342423"/>
            <a:ext cx="8855075" cy="2168716"/>
            <a:chOff x="106680" y="2304875"/>
            <a:chExt cx="8854440" cy="2169765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106680" y="3403957"/>
              <a:ext cx="1295307" cy="63530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pPr defTabSz="457200">
                <a:defRPr/>
              </a:pP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Randomisation</a:t>
              </a:r>
              <a:br>
                <a:rPr lang="fr-FR" sz="1200" b="1" dirty="0">
                  <a:solidFill>
                    <a:prstClr val="black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(n = 250 SA)</a:t>
              </a:r>
            </a:p>
          </p:txBody>
        </p:sp>
        <p:sp>
          <p:nvSpPr>
            <p:cNvPr id="29" name="Rectangle à coins arrondis 28"/>
            <p:cNvSpPr/>
            <p:nvPr/>
          </p:nvSpPr>
          <p:spPr>
            <a:xfrm>
              <a:off x="1722639" y="2921123"/>
              <a:ext cx="1584211" cy="63372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pPr defTabSz="457200">
                <a:defRPr/>
              </a:pPr>
              <a:r>
                <a:rPr lang="fr-FR" sz="1200" b="1" dirty="0" err="1" smtClean="0">
                  <a:solidFill>
                    <a:prstClr val="black"/>
                  </a:solidFill>
                  <a:latin typeface="Arial"/>
                </a:rPr>
                <a:t>Inflectra</a:t>
              </a:r>
              <a:r>
                <a:rPr lang="fr-FR" sz="1200" b="1" dirty="0" smtClean="0">
                  <a:solidFill>
                    <a:prstClr val="black"/>
                  </a:solidFill>
                  <a:latin typeface="Arial"/>
                </a:rPr>
                <a:t/>
              </a:r>
              <a:br>
                <a:rPr lang="fr-FR" sz="1200" b="1" dirty="0" smtClean="0">
                  <a:solidFill>
                    <a:prstClr val="black"/>
                  </a:solidFill>
                  <a:latin typeface="Arial"/>
                </a:rPr>
              </a:br>
              <a:r>
                <a:rPr lang="fr-FR" sz="1200" b="1" dirty="0" smtClean="0">
                  <a:solidFill>
                    <a:prstClr val="black"/>
                  </a:solidFill>
                  <a:latin typeface="Arial"/>
                </a:rPr>
                <a:t>(</a:t>
              </a: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5 mg/</a:t>
              </a:r>
              <a:r>
                <a:rPr lang="fr-FR" sz="1200" b="1" dirty="0" smtClean="0">
                  <a:solidFill>
                    <a:prstClr val="black"/>
                  </a:solidFill>
                  <a:latin typeface="Arial"/>
                </a:rPr>
                <a:t>kg/6sem)</a:t>
              </a: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/>
              </a:r>
              <a:br>
                <a:rPr lang="fr-FR" sz="1200" b="1" dirty="0">
                  <a:solidFill>
                    <a:prstClr val="black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[n = 125]</a:t>
              </a:r>
            </a:p>
          </p:txBody>
        </p:sp>
        <p:sp>
          <p:nvSpPr>
            <p:cNvPr id="30" name="Rectangle à coins arrondis 29"/>
            <p:cNvSpPr/>
            <p:nvPr/>
          </p:nvSpPr>
          <p:spPr>
            <a:xfrm>
              <a:off x="1722639" y="3839331"/>
              <a:ext cx="1584211" cy="63530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pPr defTabSz="457200">
                <a:defRPr/>
              </a:pPr>
              <a:r>
                <a:rPr lang="fr-FR" sz="1200" b="1" dirty="0" err="1" smtClean="0">
                  <a:solidFill>
                    <a:prstClr val="black"/>
                  </a:solidFill>
                  <a:latin typeface="Arial"/>
                </a:rPr>
                <a:t>Remicade</a:t>
              </a:r>
              <a:endParaRPr lang="fr-FR" sz="1200" b="1" dirty="0" smtClean="0">
                <a:solidFill>
                  <a:prstClr val="black"/>
                </a:solidFill>
                <a:latin typeface="Arial"/>
              </a:endParaRPr>
            </a:p>
            <a:p>
              <a:pPr defTabSz="457200">
                <a:defRPr/>
              </a:pPr>
              <a:r>
                <a:rPr lang="fr-FR" sz="1200" b="1" dirty="0" smtClean="0">
                  <a:solidFill>
                    <a:prstClr val="black"/>
                  </a:solidFill>
                  <a:latin typeface="Arial"/>
                </a:rPr>
                <a:t>(</a:t>
              </a: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5 mg/</a:t>
              </a:r>
              <a:r>
                <a:rPr lang="fr-FR" sz="1200" b="1" dirty="0" smtClean="0">
                  <a:solidFill>
                    <a:prstClr val="black"/>
                  </a:solidFill>
                  <a:latin typeface="Arial"/>
                </a:rPr>
                <a:t>kg</a:t>
              </a: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/6sem</a:t>
              </a:r>
              <a:r>
                <a:rPr lang="fr-FR" sz="1200" b="1" dirty="0" smtClean="0">
                  <a:solidFill>
                    <a:prstClr val="black"/>
                  </a:solidFill>
                  <a:latin typeface="Arial"/>
                </a:rPr>
                <a:t>)</a:t>
              </a: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/>
              </a:r>
              <a:br>
                <a:rPr lang="fr-FR" sz="1200" b="1" dirty="0">
                  <a:solidFill>
                    <a:prstClr val="black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[n = 125]</a:t>
              </a:r>
            </a:p>
          </p:txBody>
        </p:sp>
        <p:sp>
          <p:nvSpPr>
            <p:cNvPr id="34" name="Rectangle à coins arrondis 33"/>
            <p:cNvSpPr/>
            <p:nvPr/>
          </p:nvSpPr>
          <p:spPr>
            <a:xfrm>
              <a:off x="3551308" y="2921123"/>
              <a:ext cx="1385788" cy="63372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pPr defTabSz="457200">
                <a:defRPr/>
              </a:pP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Patients ayant fini </a:t>
              </a:r>
              <a:br>
                <a:rPr lang="fr-FR" sz="1200" b="1" dirty="0">
                  <a:solidFill>
                    <a:prstClr val="black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l’étude (n = 106)</a:t>
              </a:r>
            </a:p>
          </p:txBody>
        </p:sp>
        <p:sp>
          <p:nvSpPr>
            <p:cNvPr id="35" name="Rectangle à coins arrondis 34"/>
            <p:cNvSpPr/>
            <p:nvPr/>
          </p:nvSpPr>
          <p:spPr>
            <a:xfrm>
              <a:off x="3551308" y="3839333"/>
              <a:ext cx="1385788" cy="635307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/>
            <a:lstStyle/>
            <a:p>
              <a:pPr defTabSz="457200">
                <a:defRPr/>
              </a:pP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Patients ayant fini </a:t>
              </a:r>
              <a:br>
                <a:rPr lang="fr-FR" sz="1200" b="1" dirty="0">
                  <a:solidFill>
                    <a:prstClr val="black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black"/>
                  </a:solidFill>
                  <a:latin typeface="Arial"/>
                </a:rPr>
                <a:t>l’étude (n = 104)</a:t>
              </a:r>
            </a:p>
          </p:txBody>
        </p:sp>
        <p:sp>
          <p:nvSpPr>
            <p:cNvPr id="36" name="Rectangle à coins arrondis 35"/>
            <p:cNvSpPr/>
            <p:nvPr/>
          </p:nvSpPr>
          <p:spPr>
            <a:xfrm>
              <a:off x="5470457" y="2921123"/>
              <a:ext cx="1860417" cy="63372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457200"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Maintien </a:t>
              </a:r>
              <a:br>
                <a:rPr lang="fr-FR" sz="1200" b="1" dirty="0">
                  <a:solidFill>
                    <a:prstClr val="white"/>
                  </a:solidFill>
                  <a:latin typeface="Arial"/>
                </a:rPr>
              </a:br>
              <a:r>
                <a:rPr lang="fr-FR" sz="1200" b="1" dirty="0" smtClean="0">
                  <a:solidFill>
                    <a:prstClr val="white"/>
                  </a:solidFill>
                  <a:latin typeface="Arial"/>
                </a:rPr>
                <a:t>(</a:t>
              </a:r>
              <a:r>
                <a:rPr lang="fr-FR" sz="1200" b="1" dirty="0" err="1" smtClean="0">
                  <a:solidFill>
                    <a:prstClr val="white"/>
                  </a:solidFill>
                  <a:latin typeface="Arial"/>
                </a:rPr>
                <a:t>Inflectra</a:t>
              </a:r>
              <a:r>
                <a:rPr lang="fr-FR" sz="1200" b="1" dirty="0" smtClean="0">
                  <a:solidFill>
                    <a:prstClr val="white"/>
                  </a:solidFill>
                  <a:latin typeface="Arial"/>
                  <a:sym typeface="Wingdings"/>
                </a:rPr>
                <a:t> </a:t>
              </a:r>
              <a:r>
                <a:rPr lang="fr-FR" sz="1200" b="1" dirty="0" err="1">
                  <a:solidFill>
                    <a:prstClr val="white"/>
                  </a:solidFill>
                  <a:latin typeface="Arial"/>
                </a:rPr>
                <a:t>Inflectra</a:t>
              </a:r>
              <a:r>
                <a:rPr lang="fr-FR" sz="1200" b="1" dirty="0" smtClean="0">
                  <a:solidFill>
                    <a:prstClr val="white"/>
                  </a:solidFill>
                  <a:latin typeface="Arial"/>
                </a:rPr>
                <a:t>)</a:t>
              </a:r>
              <a:endParaRPr lang="fr-FR" sz="1200" b="1" dirty="0">
                <a:solidFill>
                  <a:prstClr val="white"/>
                </a:solidFill>
                <a:latin typeface="Arial"/>
              </a:endParaRPr>
            </a:p>
            <a:p>
              <a:pPr defTabSz="457200"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[n = 88]</a:t>
              </a:r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5470457" y="3839333"/>
              <a:ext cx="1860417" cy="635307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457200">
                <a:defRPr/>
              </a:pPr>
              <a:r>
                <a:rPr lang="fr-FR" sz="1200" b="1" i="1" dirty="0">
                  <a:solidFill>
                    <a:prstClr val="white"/>
                  </a:solidFill>
                  <a:latin typeface="Arial"/>
                </a:rPr>
                <a:t>Switch</a:t>
              </a: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/>
              </a:r>
              <a:br>
                <a:rPr lang="fr-FR" sz="1200" b="1" dirty="0">
                  <a:solidFill>
                    <a:prstClr val="white"/>
                  </a:solidFill>
                  <a:latin typeface="Arial"/>
                </a:rPr>
              </a:br>
              <a:r>
                <a:rPr lang="fr-FR" sz="1200" b="1" dirty="0" smtClean="0">
                  <a:solidFill>
                    <a:prstClr val="white"/>
                  </a:solidFill>
                  <a:latin typeface="Arial"/>
                </a:rPr>
                <a:t>(</a:t>
              </a:r>
              <a:r>
                <a:rPr lang="fr-FR" sz="1200" b="1" dirty="0" err="1" smtClean="0">
                  <a:solidFill>
                    <a:prstClr val="white"/>
                  </a:solidFill>
                  <a:latin typeface="Arial"/>
                </a:rPr>
                <a:t>Rémicade</a:t>
              </a:r>
              <a:r>
                <a:rPr lang="fr-FR" sz="1200" b="1" dirty="0" smtClean="0">
                  <a:solidFill>
                    <a:prstClr val="white"/>
                  </a:solidFill>
                  <a:latin typeface="Arial"/>
                  <a:sym typeface="Wingdings"/>
                </a:rPr>
                <a:t> </a:t>
              </a:r>
              <a:r>
                <a:rPr lang="fr-FR" sz="1200" b="1" dirty="0" err="1">
                  <a:solidFill>
                    <a:prstClr val="white"/>
                  </a:solidFill>
                  <a:latin typeface="Arial"/>
                </a:rPr>
                <a:t>Inflectra</a:t>
              </a:r>
              <a:r>
                <a:rPr lang="fr-FR" sz="1200" b="1" dirty="0" smtClean="0">
                  <a:solidFill>
                    <a:prstClr val="white"/>
                  </a:solidFill>
                  <a:latin typeface="Arial"/>
                </a:rPr>
                <a:t>)</a:t>
              </a:r>
              <a:endParaRPr lang="fr-FR" sz="1200" b="1" dirty="0">
                <a:solidFill>
                  <a:prstClr val="white"/>
                </a:solidFill>
                <a:latin typeface="Arial"/>
              </a:endParaRPr>
            </a:p>
            <a:p>
              <a:pPr defTabSz="457200"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[n = 86]</a:t>
              </a: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7573744" y="2921123"/>
              <a:ext cx="1387376" cy="633720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457200"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Patients ayant fini </a:t>
              </a:r>
              <a:br>
                <a:rPr lang="fr-FR" sz="1200" b="1" dirty="0">
                  <a:solidFill>
                    <a:prstClr val="white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l’étude (n = 81)</a:t>
              </a: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7573744" y="3839333"/>
              <a:ext cx="1387376" cy="635307"/>
            </a:xfrm>
            <a:prstGeom prst="roundRect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457200">
                <a:defRPr/>
              </a:pP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Patients ayant fini </a:t>
              </a:r>
              <a:br>
                <a:rPr lang="fr-FR" sz="1200" b="1" dirty="0">
                  <a:solidFill>
                    <a:prstClr val="white"/>
                  </a:solidFill>
                  <a:latin typeface="Arial"/>
                </a:rPr>
              </a:br>
              <a:r>
                <a:rPr lang="fr-FR" sz="1200" b="1" dirty="0">
                  <a:solidFill>
                    <a:prstClr val="white"/>
                  </a:solidFill>
                  <a:latin typeface="Arial"/>
                </a:rPr>
                <a:t>l’étude (n = 77)</a:t>
              </a:r>
            </a:p>
          </p:txBody>
        </p:sp>
        <p:cxnSp>
          <p:nvCxnSpPr>
            <p:cNvPr id="40" name="Connecteur en angle 39"/>
            <p:cNvCxnSpPr>
              <a:stCxn id="28" idx="3"/>
              <a:endCxn id="29" idx="1"/>
            </p:cNvCxnSpPr>
            <p:nvPr/>
          </p:nvCxnSpPr>
          <p:spPr>
            <a:xfrm flipV="1">
              <a:off x="1401987" y="3237189"/>
              <a:ext cx="320652" cy="484421"/>
            </a:xfrm>
            <a:prstGeom prst="bentConnector3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en angle 40"/>
            <p:cNvCxnSpPr>
              <a:stCxn id="28" idx="3"/>
              <a:endCxn id="30" idx="1"/>
            </p:cNvCxnSpPr>
            <p:nvPr/>
          </p:nvCxnSpPr>
          <p:spPr>
            <a:xfrm>
              <a:off x="1401987" y="3721611"/>
              <a:ext cx="320652" cy="435373"/>
            </a:xfrm>
            <a:prstGeom prst="bentConnector3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>
              <a:endCxn id="34" idx="1"/>
            </p:cNvCxnSpPr>
            <p:nvPr/>
          </p:nvCxnSpPr>
          <p:spPr>
            <a:xfrm>
              <a:off x="3306850" y="3237189"/>
              <a:ext cx="2444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/>
            <p:cNvCxnSpPr>
              <a:stCxn id="30" idx="3"/>
              <a:endCxn id="35" idx="1"/>
            </p:cNvCxnSpPr>
            <p:nvPr/>
          </p:nvCxnSpPr>
          <p:spPr>
            <a:xfrm>
              <a:off x="3306850" y="4156984"/>
              <a:ext cx="244457" cy="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/>
            <p:cNvCxnSpPr>
              <a:stCxn id="34" idx="3"/>
              <a:endCxn id="36" idx="1"/>
            </p:cNvCxnSpPr>
            <p:nvPr/>
          </p:nvCxnSpPr>
          <p:spPr>
            <a:xfrm>
              <a:off x="4937096" y="3237189"/>
              <a:ext cx="53336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avec flèche 46"/>
            <p:cNvCxnSpPr>
              <a:stCxn id="35" idx="3"/>
              <a:endCxn id="37" idx="1"/>
            </p:cNvCxnSpPr>
            <p:nvPr/>
          </p:nvCxnSpPr>
          <p:spPr>
            <a:xfrm>
              <a:off x="4937096" y="4156986"/>
              <a:ext cx="53336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>
              <a:stCxn id="36" idx="3"/>
              <a:endCxn id="38" idx="1"/>
            </p:cNvCxnSpPr>
            <p:nvPr/>
          </p:nvCxnSpPr>
          <p:spPr>
            <a:xfrm>
              <a:off x="7330874" y="3237189"/>
              <a:ext cx="2428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>
              <a:stCxn id="37" idx="3"/>
              <a:endCxn id="39" idx="1"/>
            </p:cNvCxnSpPr>
            <p:nvPr/>
          </p:nvCxnSpPr>
          <p:spPr>
            <a:xfrm>
              <a:off x="7330874" y="4156986"/>
              <a:ext cx="24287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34"/>
            <p:cNvSpPr>
              <a:spLocks noChangeArrowheads="1"/>
            </p:cNvSpPr>
            <p:nvPr/>
          </p:nvSpPr>
          <p:spPr bwMode="auto">
            <a:xfrm>
              <a:off x="2999207" y="2304875"/>
              <a:ext cx="800387" cy="46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200" b="1" dirty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rPr>
                <a:t>Phase I </a:t>
              </a:r>
              <a:br>
                <a:rPr lang="fr-FR" sz="1200" b="1" dirty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rPr>
              </a:br>
              <a:r>
                <a:rPr lang="fr-FR" sz="1200" b="1" dirty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rPr>
                <a:t>(S0</a:t>
              </a:r>
              <a:r>
                <a:rPr lang="fr-FR" sz="1200" b="1" dirty="0" smtClean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rPr>
                <a:t>-S54</a:t>
              </a:r>
              <a:r>
                <a:rPr lang="fr-FR" sz="1200" b="1" dirty="0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rPr>
                <a:t>)</a:t>
              </a:r>
              <a:endParaRPr lang="fr-FR" sz="12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6734360" y="2304875"/>
              <a:ext cx="96853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/>
              <a:r>
                <a:rPr lang="fr-FR" sz="1200" b="1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rPr>
                <a:t>Phase II </a:t>
              </a:r>
              <a:br>
                <a:rPr lang="fr-FR" sz="1200" b="1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rPr>
              </a:br>
              <a:r>
                <a:rPr lang="fr-FR" sz="1200" b="1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+mn-cs"/>
                </a:rPr>
                <a:t>(S54-S102)</a:t>
              </a:r>
              <a:endParaRPr lang="fr-FR" sz="120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endParaRPr>
            </a:p>
          </p:txBody>
        </p:sp>
      </p:grpSp>
      <p:cxnSp>
        <p:nvCxnSpPr>
          <p:cNvPr id="3" name="Connecteur droit avec flèche 2"/>
          <p:cNvCxnSpPr/>
          <p:nvPr/>
        </p:nvCxnSpPr>
        <p:spPr>
          <a:xfrm flipH="1">
            <a:off x="3423331" y="5560571"/>
            <a:ext cx="4458" cy="387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790542" y="6018874"/>
            <a:ext cx="3273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</a:rPr>
              <a:t>Critères principaux entre S22 et S30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Taux sérique max et </a:t>
            </a:r>
            <a:br>
              <a:rPr lang="fr-FR" sz="1400" dirty="0" smtClean="0">
                <a:solidFill>
                  <a:srgbClr val="000000"/>
                </a:solidFill>
              </a:rPr>
            </a:br>
            <a:r>
              <a:rPr lang="fr-FR" sz="1400" dirty="0" smtClean="0">
                <a:solidFill>
                  <a:srgbClr val="000000"/>
                </a:solidFill>
              </a:rPr>
              <a:t>Aire sous la courbe</a:t>
            </a: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5544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126232360"/>
              </p:ext>
            </p:extLst>
          </p:nvPr>
        </p:nvGraphicFramePr>
        <p:xfrm>
          <a:off x="0" y="1038225"/>
          <a:ext cx="9144000" cy="420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365"/>
                <a:gridCol w="2259236"/>
                <a:gridCol w="812144"/>
                <a:gridCol w="1451334"/>
                <a:gridCol w="1605279"/>
                <a:gridCol w="1775642"/>
              </a:tblGrid>
              <a:tr h="873058">
                <a:tc gridSpan="6">
                  <a:txBody>
                    <a:bodyPr/>
                    <a:lstStyle/>
                    <a:p>
                      <a:pPr indent="0"/>
                      <a:endParaRPr lang="en-US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dirty="0" smtClean="0"/>
                        <a:t>Dose 5 (Semaine 22)</a:t>
                      </a:r>
                    </a:p>
                    <a:p>
                      <a:pPr indent="0"/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+mn-lt"/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134976">
                <a:tc>
                  <a:txBody>
                    <a:bodyPr/>
                    <a:lstStyle/>
                    <a:p>
                      <a:pPr indent="0" algn="l"/>
                      <a:r>
                        <a:rPr lang="fr-FR" sz="1800" dirty="0" smtClean="0"/>
                        <a:t>Paramètre</a:t>
                      </a:r>
                      <a:endParaRPr lang="fr-FR" sz="1800" b="1" i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800" dirty="0" smtClean="0"/>
                        <a:t>Traitement</a:t>
                      </a:r>
                      <a:endParaRPr lang="fr-FR" sz="1800" b="1" i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800" dirty="0" smtClean="0"/>
                        <a:t>N</a:t>
                      </a:r>
                      <a:endParaRPr lang="fr-FR" sz="1800" b="1" i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800" dirty="0" smtClean="0"/>
                        <a:t>Moyenne</a:t>
                      </a:r>
                      <a:r>
                        <a:rPr lang="en" sz="1800" dirty="0" smtClean="0"/>
                        <a:t/>
                      </a:r>
                      <a:br>
                        <a:rPr lang="en" sz="1800" dirty="0" smtClean="0"/>
                      </a:br>
                      <a:r>
                        <a:rPr lang="fr-FR" sz="1800" dirty="0" smtClean="0"/>
                        <a:t>géométrique</a:t>
                      </a:r>
                      <a:endParaRPr lang="fr-FR" sz="1800" b="1" i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800" dirty="0" smtClean="0"/>
                        <a:t>Rapport (%) des</a:t>
                      </a:r>
                      <a:r>
                        <a:rPr lang="en" sz="1800" dirty="0" smtClean="0"/>
                        <a:t/>
                      </a:r>
                      <a:br>
                        <a:rPr lang="en" sz="1800" dirty="0" smtClean="0"/>
                      </a:br>
                      <a:r>
                        <a:rPr lang="fr-FR" sz="1800" dirty="0" smtClean="0"/>
                        <a:t>moyennes</a:t>
                      </a:r>
                      <a:r>
                        <a:rPr lang="en" sz="1800" dirty="0" smtClean="0"/>
                        <a:t/>
                      </a:r>
                      <a:br>
                        <a:rPr lang="en" sz="1800" dirty="0" smtClean="0"/>
                      </a:br>
                      <a:r>
                        <a:rPr lang="fr-FR" sz="1800" dirty="0" smtClean="0"/>
                        <a:t>géométriques</a:t>
                      </a:r>
                      <a:endParaRPr lang="fr-FR" sz="1800" b="1" i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800" dirty="0" smtClean="0"/>
                        <a:t>IC 90 % CI</a:t>
                      </a:r>
                      <a:r>
                        <a:rPr lang="en" sz="1800" dirty="0" smtClean="0"/>
                        <a:t/>
                      </a:r>
                      <a:br>
                        <a:rPr lang="en" sz="1800" dirty="0" smtClean="0"/>
                      </a:br>
                      <a:r>
                        <a:rPr lang="fr-FR" sz="1800" dirty="0" smtClean="0"/>
                        <a:t>du rapport </a:t>
                      </a:r>
                      <a:r>
                        <a:rPr lang="en" sz="1800" dirty="0" smtClean="0"/>
                        <a:t/>
                      </a:r>
                      <a:br>
                        <a:rPr lang="en" sz="1800" dirty="0" smtClean="0"/>
                      </a:br>
                      <a:r>
                        <a:rPr lang="fr-FR" sz="1800" dirty="0" smtClean="0"/>
                        <a:t>(%)</a:t>
                      </a:r>
                      <a:endParaRPr lang="fr-FR" sz="1800" b="1" i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1051885">
                <a:tc>
                  <a:txBody>
                    <a:bodyPr/>
                    <a:lstStyle/>
                    <a:p>
                      <a:pPr indent="0" algn="l"/>
                      <a:r>
                        <a:rPr lang="fr-FR" sz="1800" dirty="0" smtClean="0"/>
                        <a:t>ASC</a:t>
                      </a:r>
                      <a:r>
                        <a:rPr lang="fr-FR" sz="1800" baseline="-25000" dirty="0" smtClean="0"/>
                        <a:t>τ</a:t>
                      </a:r>
                      <a:r>
                        <a:rPr lang="en" sz="1800" dirty="0" smtClean="0"/>
                        <a:t/>
                      </a:r>
                      <a:br>
                        <a:rPr lang="en" sz="1800" dirty="0" smtClean="0"/>
                      </a:br>
                      <a:r>
                        <a:rPr lang="fr-FR" sz="1800" dirty="0" smtClean="0"/>
                        <a:t>(μg*h/mL)</a:t>
                      </a:r>
                      <a:endParaRPr lang="fr-FR" sz="1800" b="0" i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800" dirty="0" smtClean="0"/>
                        <a:t>Inflectra™ (5 mg/kg) </a:t>
                      </a:r>
                      <a:r>
                        <a:rPr lang="en" sz="1800" dirty="0" smtClean="0"/>
                        <a:t/>
                      </a:r>
                      <a:br>
                        <a:rPr lang="en" sz="1800" dirty="0" smtClean="0"/>
                      </a:br>
                      <a:r>
                        <a:rPr lang="fr-FR" sz="1800" dirty="0" smtClean="0"/>
                        <a:t>Remicade</a:t>
                      </a:r>
                      <a:r>
                        <a:rPr lang="fr-FR" sz="1800" baseline="30000" dirty="0" smtClean="0"/>
                        <a:t>®</a:t>
                      </a:r>
                      <a:r>
                        <a:rPr lang="fr-FR" sz="1800" dirty="0" smtClean="0"/>
                        <a:t> (5 mg/kg)</a:t>
                      </a:r>
                      <a:endParaRPr lang="fr-FR" sz="180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/>
                        <a:t>111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110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/>
                        <a:t>32.765,51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31.475,68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/>
                        <a:t>104,10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800" dirty="0" smtClean="0"/>
                        <a:t>(93,93–115,36)</a:t>
                      </a:r>
                      <a:endParaRPr lang="fr-FR" sz="180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1051885">
                <a:tc>
                  <a:txBody>
                    <a:bodyPr/>
                    <a:lstStyle/>
                    <a:p>
                      <a:pPr indent="0" algn="l"/>
                      <a:r>
                        <a:rPr lang="fr-FR" sz="1800" dirty="0" smtClean="0"/>
                        <a:t>C</a:t>
                      </a:r>
                      <a:r>
                        <a:rPr lang="fr-FR" sz="1800" baseline="-25000" dirty="0" smtClean="0"/>
                        <a:t>max,ss</a:t>
                      </a:r>
                      <a:r>
                        <a:rPr lang="en" sz="1800" dirty="0" smtClean="0"/>
                        <a:t/>
                      </a:r>
                      <a:br>
                        <a:rPr lang="en" sz="1800" dirty="0" smtClean="0"/>
                      </a:br>
                      <a:r>
                        <a:rPr lang="fr-FR" sz="1800" dirty="0" smtClean="0"/>
                        <a:t>(μg/mL)</a:t>
                      </a:r>
                      <a:endParaRPr lang="fr-FR" sz="1800" b="0" i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800" dirty="0" smtClean="0"/>
                        <a:t>Inflectra™ (5 mg/kg) </a:t>
                      </a:r>
                      <a:r>
                        <a:rPr lang="en" sz="1800" dirty="0" smtClean="0"/>
                        <a:t/>
                      </a:r>
                      <a:br>
                        <a:rPr lang="en" sz="1800" dirty="0" smtClean="0"/>
                      </a:br>
                      <a:r>
                        <a:rPr lang="fr-FR" sz="1800" dirty="0" smtClean="0"/>
                        <a:t>Remicade</a:t>
                      </a:r>
                      <a:r>
                        <a:rPr lang="fr-FR" sz="1800" baseline="30000" dirty="0" smtClean="0"/>
                        <a:t>®</a:t>
                      </a:r>
                      <a:r>
                        <a:rPr lang="fr-FR" sz="1800" dirty="0" smtClean="0"/>
                        <a:t> (5 mg/kg) </a:t>
                      </a:r>
                      <a:endParaRPr lang="fr-FR" sz="180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/>
                        <a:t>112 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110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/>
                        <a:t>146,94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144,81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800" dirty="0" smtClean="0"/>
                        <a:t>101,47</a:t>
                      </a:r>
                      <a:endParaRPr lang="en-US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800" dirty="0" smtClean="0"/>
                        <a:t>(94,57–108,86)</a:t>
                      </a:r>
                      <a:endParaRPr lang="fr-FR" sz="1800" b="0" i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21219" y="5649584"/>
            <a:ext cx="792399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400" b="1" dirty="0">
                <a:solidFill>
                  <a:schemeClr val="tx2"/>
                </a:solidFill>
                <a:latin typeface="+mn-lt"/>
                <a:cs typeface="+mn-cs"/>
              </a:rPr>
              <a:t>Les profils de PK d'Inflectra™ et de Remicade® </a:t>
            </a:r>
            <a:br>
              <a:rPr lang="fr-FR" sz="2400" b="1" dirty="0">
                <a:solidFill>
                  <a:schemeClr val="tx2"/>
                </a:solidFill>
                <a:latin typeface="+mn-lt"/>
                <a:cs typeface="+mn-cs"/>
              </a:rPr>
            </a:br>
            <a:r>
              <a:rPr lang="fr-FR" sz="2400" b="1" dirty="0">
                <a:solidFill>
                  <a:schemeClr val="tx2"/>
                </a:solidFill>
                <a:latin typeface="+mn-lt"/>
                <a:cs typeface="+mn-cs"/>
              </a:rPr>
              <a:t>sont équivalents en termes </a:t>
            </a:r>
            <a:r>
              <a:rPr lang="fr-FR" sz="2400" b="1" dirty="0" smtClean="0">
                <a:solidFill>
                  <a:schemeClr val="tx2"/>
                </a:solidFill>
                <a:latin typeface="+mn-lt"/>
                <a:cs typeface="+mn-cs"/>
              </a:rPr>
              <a:t>d’aire sous la courbe et </a:t>
            </a:r>
            <a:r>
              <a:rPr lang="fr-FR" sz="2400" b="1" dirty="0">
                <a:solidFill>
                  <a:schemeClr val="tx2"/>
                </a:solidFill>
                <a:latin typeface="+mn-lt"/>
                <a:cs typeface="+mn-cs"/>
              </a:rPr>
              <a:t>de </a:t>
            </a:r>
            <a:r>
              <a:rPr lang="fr-FR" sz="2400" b="1" dirty="0" smtClean="0">
                <a:solidFill>
                  <a:schemeClr val="tx2"/>
                </a:solidFill>
                <a:latin typeface="+mn-lt"/>
                <a:cs typeface="+mn-cs"/>
              </a:rPr>
              <a:t>concentration maximum</a:t>
            </a:r>
            <a:endParaRPr lang="fr-FR" sz="24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5272191"/>
            <a:ext cx="80391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fr-FR" sz="1400" dirty="0">
                <a:solidFill>
                  <a:srgbClr val="000000"/>
                </a:solidFill>
              </a:rPr>
              <a:t>Intervalle </a:t>
            </a:r>
            <a:r>
              <a:rPr lang="fr-FR" sz="1400" dirty="0" err="1">
                <a:solidFill>
                  <a:srgbClr val="000000"/>
                </a:solidFill>
              </a:rPr>
              <a:t>pré-défini</a:t>
            </a:r>
            <a:r>
              <a:rPr lang="fr-FR" sz="1400" dirty="0">
                <a:solidFill>
                  <a:srgbClr val="000000"/>
                </a:solidFill>
              </a:rPr>
              <a:t> d'acceptation de la  bioéquivalence : 80 %-125 %</a:t>
            </a:r>
            <a:endParaRPr lang="fr-FR" sz="1400" dirty="0"/>
          </a:p>
        </p:txBody>
      </p:sp>
      <p:sp>
        <p:nvSpPr>
          <p:cNvPr id="7" name="Titre 4"/>
          <p:cNvSpPr txBox="1">
            <a:spLocks/>
          </p:cNvSpPr>
          <p:nvPr/>
        </p:nvSpPr>
        <p:spPr bwMode="auto">
          <a:xfrm>
            <a:off x="0" y="-2256"/>
            <a:ext cx="9144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Etude PLANETAS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5800725" y="6525921"/>
            <a:ext cx="3328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chemeClr val="tx1"/>
                </a:solidFill>
              </a:rPr>
              <a:t>W</a:t>
            </a:r>
            <a:r>
              <a:rPr lang="fr-FR" sz="1400" dirty="0">
                <a:solidFill>
                  <a:schemeClr val="tx1"/>
                </a:solidFill>
              </a:rPr>
              <a:t>. Park et al. ARD 2013;72:1605-</a:t>
            </a:r>
            <a:r>
              <a:rPr lang="fr-FR" sz="1400" dirty="0" smtClean="0">
                <a:solidFill>
                  <a:schemeClr val="tx1"/>
                </a:solidFill>
              </a:rPr>
              <a:t>12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434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151" y="1435238"/>
            <a:ext cx="8722952" cy="528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6" name="Rectangle 8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642350" cy="900112"/>
          </a:xfrm>
        </p:spPr>
        <p:txBody>
          <a:bodyPr/>
          <a:lstStyle/>
          <a:p>
            <a:r>
              <a:rPr lang="fr-FR" b="1" smtClean="0">
                <a:solidFill>
                  <a:srgbClr val="FFFFFF"/>
                </a:solidFill>
              </a:rPr>
              <a:t>L’étude PLANETAS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5800725" y="6525921"/>
            <a:ext cx="3328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chemeClr val="tx1"/>
                </a:solidFill>
              </a:rPr>
              <a:t>W</a:t>
            </a:r>
            <a:r>
              <a:rPr lang="fr-FR" sz="1400" dirty="0">
                <a:solidFill>
                  <a:schemeClr val="tx1"/>
                </a:solidFill>
              </a:rPr>
              <a:t>. Park et al. ARD 2013;72:1605-</a:t>
            </a:r>
            <a:r>
              <a:rPr lang="fr-FR" sz="1400" dirty="0" smtClean="0">
                <a:solidFill>
                  <a:schemeClr val="tx1"/>
                </a:solidFill>
              </a:rPr>
              <a:t>12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 bwMode="auto">
          <a:xfrm>
            <a:off x="0" y="-2256"/>
            <a:ext cx="9144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Etude PLANETAS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748875" y="1463408"/>
            <a:ext cx="4182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Evolution dans le temps des concentrations moyennes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165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642350" cy="900112"/>
          </a:xfrm>
        </p:spPr>
        <p:txBody>
          <a:bodyPr/>
          <a:lstStyle/>
          <a:p>
            <a:r>
              <a:rPr lang="fr-FR" b="1" smtClean="0">
                <a:solidFill>
                  <a:srgbClr val="FFFFFF"/>
                </a:solidFill>
              </a:rPr>
              <a:t>L’étude PLANETAS</a:t>
            </a: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5800725" y="6525921"/>
            <a:ext cx="3328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chemeClr val="tx1"/>
                </a:solidFill>
              </a:rPr>
              <a:t>W</a:t>
            </a:r>
            <a:r>
              <a:rPr lang="fr-FR" sz="1400" dirty="0">
                <a:solidFill>
                  <a:schemeClr val="tx1"/>
                </a:solidFill>
              </a:rPr>
              <a:t>. Park et al. ARD 2013;72:1605-</a:t>
            </a:r>
            <a:r>
              <a:rPr lang="fr-FR" sz="1400" dirty="0" smtClean="0">
                <a:solidFill>
                  <a:schemeClr val="tx1"/>
                </a:solidFill>
              </a:rPr>
              <a:t>12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 bwMode="auto">
          <a:xfrm>
            <a:off x="0" y="-2256"/>
            <a:ext cx="91440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fr-FR" dirty="0" smtClean="0"/>
              <a:t>Etude PLANETAS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97317" y="883567"/>
            <a:ext cx="7730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C</a:t>
            </a:r>
            <a:r>
              <a:rPr lang="fr-FR" dirty="0" smtClean="0">
                <a:solidFill>
                  <a:srgbClr val="000000"/>
                </a:solidFill>
              </a:rPr>
              <a:t>oncentrations moyennes après les perfusions 1 à 6 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(15 minutes avant, à la fin de la perfusion et 1h après)</a:t>
            </a:r>
            <a:endParaRPr lang="fr-FR" dirty="0">
              <a:solidFill>
                <a:srgbClr val="00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1693458"/>
            <a:ext cx="8752287" cy="48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46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fr-FR" dirty="0" smtClean="0"/>
              <a:t>Qu’en est-il de l’efficacité</a:t>
            </a:r>
            <a:br>
              <a:rPr lang="fr-FR" dirty="0" smtClean="0"/>
            </a:br>
            <a:r>
              <a:rPr lang="fr-FR" dirty="0" smtClean="0"/>
              <a:t>du princeps et du biosimilaire de l’infliximab?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7140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4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144000" cy="647700"/>
          </a:xfrm>
        </p:spPr>
        <p:txBody>
          <a:bodyPr/>
          <a:lstStyle/>
          <a:p>
            <a:r>
              <a:rPr lang="fr-FR" dirty="0" smtClean="0"/>
              <a:t>Etude PLANETRA</a:t>
            </a:r>
          </a:p>
        </p:txBody>
      </p:sp>
      <p:sp>
        <p:nvSpPr>
          <p:cNvPr id="39938" name="Espace réservé du contenu 5"/>
          <p:cNvSpPr>
            <a:spLocks noGrp="1"/>
          </p:cNvSpPr>
          <p:nvPr>
            <p:ph idx="4294967295"/>
          </p:nvPr>
        </p:nvSpPr>
        <p:spPr>
          <a:xfrm>
            <a:off x="0" y="801688"/>
            <a:ext cx="9144000" cy="2609850"/>
          </a:xfrm>
        </p:spPr>
        <p:txBody>
          <a:bodyPr/>
          <a:lstStyle/>
          <a:p>
            <a:r>
              <a:rPr lang="fr-FR" sz="2000" dirty="0" smtClean="0"/>
              <a:t>Etude de phase III randomisée en double insu et à groupes parallèles, internationale, multicentrique</a:t>
            </a:r>
          </a:p>
          <a:p>
            <a:r>
              <a:rPr lang="fr-FR" sz="2000" dirty="0" smtClean="0"/>
              <a:t>Objectif : démonstration de l'équivalence d'efficacité et de sécurité d'emploi d’INFLECTRA par rapport au Remicade lors de la </a:t>
            </a:r>
            <a:r>
              <a:rPr lang="fr-FR" sz="2000" dirty="0" err="1" smtClean="0"/>
              <a:t>co</a:t>
            </a:r>
            <a:r>
              <a:rPr lang="fr-FR" sz="2000" dirty="0" smtClean="0"/>
              <a:t>-administration avec du méthotrexate chez des patients atteints de PR active.</a:t>
            </a:r>
          </a:p>
          <a:p>
            <a:r>
              <a:rPr lang="fr-FR" sz="2000" dirty="0" smtClean="0"/>
              <a:t>Schéma de l’étude:</a:t>
            </a:r>
          </a:p>
        </p:txBody>
      </p:sp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204634" y="3075400"/>
            <a:ext cx="8880475" cy="2905125"/>
            <a:chOff x="142" y="2241"/>
            <a:chExt cx="5594" cy="1830"/>
          </a:xfrm>
        </p:grpSpPr>
        <p:sp>
          <p:nvSpPr>
            <p:cNvPr id="24" name="ZoneTexte 23"/>
            <p:cNvSpPr txBox="1"/>
            <p:nvPr/>
          </p:nvSpPr>
          <p:spPr>
            <a:xfrm>
              <a:off x="142" y="2683"/>
              <a:ext cx="719" cy="476"/>
            </a:xfrm>
            <a:prstGeom prst="rect">
              <a:avLst/>
            </a:prstGeom>
            <a:ln w="9525" cmpd="sng">
              <a:solidFill>
                <a:srgbClr val="0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b="1" dirty="0">
                  <a:solidFill>
                    <a:prstClr val="black"/>
                  </a:solidFill>
                </a:rPr>
                <a:t>606 patients avec PR active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400" y="2241"/>
              <a:ext cx="2336" cy="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INFLECTRA 3 mg/kg semaines 0, 2 et 6, puis toutes les 8 semaines jusqu’à la semaine 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MTX 12,5–25 mg/semaine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(N = 302)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1400" y="3036"/>
              <a:ext cx="2336" cy="6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IFX 3 mg/kg semaines 0, 2 et 6, puis toutes les 8 semaines jusqu’à la semaine 30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MTX 12,5–25 mg/semaine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(N = 304)</a:t>
              </a:r>
            </a:p>
          </p:txBody>
        </p:sp>
        <p:cxnSp>
          <p:nvCxnSpPr>
            <p:cNvPr id="27" name="Connecteur droit 26"/>
            <p:cNvCxnSpPr/>
            <p:nvPr/>
          </p:nvCxnSpPr>
          <p:spPr>
            <a:xfrm flipV="1">
              <a:off x="1388" y="3908"/>
              <a:ext cx="4295" cy="1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19"/>
            <p:cNvSpPr txBox="1"/>
            <p:nvPr/>
          </p:nvSpPr>
          <p:spPr>
            <a:xfrm>
              <a:off x="912" y="3907"/>
              <a:ext cx="726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Semaine 0</a:t>
              </a:r>
              <a:endParaRPr lang="fr-FR" sz="1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9" name="ZoneTexte 20"/>
            <p:cNvSpPr txBox="1"/>
            <p:nvPr/>
          </p:nvSpPr>
          <p:spPr>
            <a:xfrm>
              <a:off x="1993" y="3907"/>
              <a:ext cx="589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Semaine 6</a:t>
              </a:r>
              <a:endParaRPr lang="fr-FR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30" name="ZoneTexte 21"/>
            <p:cNvSpPr txBox="1"/>
            <p:nvPr/>
          </p:nvSpPr>
          <p:spPr>
            <a:xfrm>
              <a:off x="3486" y="3907"/>
              <a:ext cx="544" cy="1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Semaine </a:t>
              </a:r>
              <a:r>
                <a:rPr lang="fr-FR" sz="1100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  <a:endParaRPr lang="fr-FR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cxnSp>
          <p:nvCxnSpPr>
            <p:cNvPr id="31" name="Connecteur droit 30"/>
            <p:cNvCxnSpPr/>
            <p:nvPr/>
          </p:nvCxnSpPr>
          <p:spPr>
            <a:xfrm>
              <a:off x="1400" y="3743"/>
              <a:ext cx="0" cy="18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2269" y="3739"/>
              <a:ext cx="0" cy="18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3756" y="3739"/>
              <a:ext cx="0" cy="18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en angle 41"/>
            <p:cNvCxnSpPr>
              <a:cxnSpLocks noChangeShapeType="1"/>
              <a:stCxn id="24" idx="3"/>
              <a:endCxn id="25" idx="1"/>
            </p:cNvCxnSpPr>
            <p:nvPr/>
          </p:nvCxnSpPr>
          <p:spPr bwMode="auto">
            <a:xfrm flipV="1">
              <a:off x="869" y="2541"/>
              <a:ext cx="531" cy="380"/>
            </a:xfrm>
            <a:prstGeom prst="bentConnector3">
              <a:avLst>
                <a:gd name="adj1" fmla="val 49153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4" name="Connecteur en angle 43"/>
            <p:cNvCxnSpPr>
              <a:cxnSpLocks noChangeShapeType="1"/>
              <a:stCxn id="24" idx="3"/>
              <a:endCxn id="26" idx="1"/>
            </p:cNvCxnSpPr>
            <p:nvPr/>
          </p:nvCxnSpPr>
          <p:spPr bwMode="auto">
            <a:xfrm>
              <a:off x="869" y="2921"/>
              <a:ext cx="531" cy="416"/>
            </a:xfrm>
            <a:prstGeom prst="bentConnector3">
              <a:avLst>
                <a:gd name="adj1" fmla="val 49153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50" name="ZoneTexte 49"/>
            <p:cNvSpPr txBox="1"/>
            <p:nvPr/>
          </p:nvSpPr>
          <p:spPr>
            <a:xfrm>
              <a:off x="1473" y="3714"/>
              <a:ext cx="909" cy="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  <a:cs typeface="+mn-cs"/>
                </a:rPr>
                <a:t>Phase d’attaque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2321" y="3720"/>
              <a:ext cx="1141" cy="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  <a:cs typeface="+mn-cs"/>
                </a:rPr>
                <a:t>Phase de maintenance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3756" y="3708"/>
              <a:ext cx="1980" cy="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dirty="0">
                  <a:solidFill>
                    <a:prstClr val="black"/>
                  </a:solidFill>
                  <a:latin typeface="Calibri"/>
                  <a:cs typeface="+mn-cs"/>
                </a:rPr>
                <a:t>Phase d’extension en ouvert (48 semaines) 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3948" y="2375"/>
              <a:ext cx="1735" cy="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Groupe maintenance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INFLECTRA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3 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mg/kg (N = 158)</a:t>
              </a: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3948" y="3172"/>
              <a:ext cx="1735" cy="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Groupe switch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INFLECTRA </a:t>
              </a:r>
              <a:r>
                <a:rPr lang="fr-FR" sz="1400" dirty="0" smtClean="0">
                  <a:solidFill>
                    <a:prstClr val="black"/>
                  </a:solidFill>
                  <a:latin typeface="Calibri"/>
                  <a:cs typeface="+mn-cs"/>
                </a:rPr>
                <a:t>3 </a:t>
              </a:r>
              <a:r>
                <a:rPr lang="fr-FR" sz="1400" dirty="0">
                  <a:solidFill>
                    <a:prstClr val="black"/>
                  </a:solidFill>
                  <a:latin typeface="Calibri"/>
                  <a:cs typeface="+mn-cs"/>
                </a:rPr>
                <a:t>mg/kg (N = 144)</a:t>
              </a:r>
            </a:p>
          </p:txBody>
        </p:sp>
        <p:cxnSp>
          <p:nvCxnSpPr>
            <p:cNvPr id="60" name="Connecteur droit avec flèche 59"/>
            <p:cNvCxnSpPr>
              <a:cxnSpLocks noChangeShapeType="1"/>
              <a:stCxn id="25" idx="3"/>
              <a:endCxn id="55" idx="1"/>
            </p:cNvCxnSpPr>
            <p:nvPr/>
          </p:nvCxnSpPr>
          <p:spPr bwMode="auto">
            <a:xfrm>
              <a:off x="3736" y="2541"/>
              <a:ext cx="21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Connecteur droit avec flèche 63"/>
            <p:cNvCxnSpPr>
              <a:cxnSpLocks noChangeShapeType="1"/>
              <a:stCxn id="26" idx="3"/>
              <a:endCxn id="56" idx="1"/>
            </p:cNvCxnSpPr>
            <p:nvPr/>
          </p:nvCxnSpPr>
          <p:spPr bwMode="auto">
            <a:xfrm>
              <a:off x="3736" y="3337"/>
              <a:ext cx="212" cy="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5677523" y="6547761"/>
            <a:ext cx="347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dirty="0" smtClean="0">
                <a:solidFill>
                  <a:srgbClr val="000000"/>
                </a:solidFill>
              </a:rPr>
              <a:t>D.H</a:t>
            </a:r>
            <a:r>
              <a:rPr lang="fr-FR" sz="1400" dirty="0">
                <a:solidFill>
                  <a:srgbClr val="000000"/>
                </a:solidFill>
              </a:rPr>
              <a:t>. </a:t>
            </a:r>
            <a:r>
              <a:rPr lang="fr-FR" sz="1400" dirty="0" err="1">
                <a:solidFill>
                  <a:srgbClr val="000000"/>
                </a:solidFill>
              </a:rPr>
              <a:t>Yoo</a:t>
            </a:r>
            <a:r>
              <a:rPr lang="fr-FR" sz="1400" dirty="0">
                <a:solidFill>
                  <a:srgbClr val="000000"/>
                </a:solidFill>
              </a:rPr>
              <a:t> et al. ARD 2013;72:1613-</a:t>
            </a:r>
            <a:r>
              <a:rPr lang="fr-FR" sz="1400" dirty="0" smtClean="0">
                <a:solidFill>
                  <a:srgbClr val="000000"/>
                </a:solidFill>
              </a:rPr>
              <a:t>20.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34" name="ZoneTexte 21"/>
          <p:cNvSpPr txBox="1"/>
          <p:nvPr/>
        </p:nvSpPr>
        <p:spPr bwMode="auto">
          <a:xfrm>
            <a:off x="8072525" y="5708243"/>
            <a:ext cx="10024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Semaine </a:t>
            </a:r>
            <a:r>
              <a:rPr lang="fr-FR" sz="11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  <a:endParaRPr lang="fr-FR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35" name="Connecteur droit 34"/>
          <p:cNvCxnSpPr/>
          <p:nvPr/>
        </p:nvCxnSpPr>
        <p:spPr bwMode="auto">
          <a:xfrm>
            <a:off x="8995514" y="5616841"/>
            <a:ext cx="0" cy="2873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4859038" y="5781857"/>
            <a:ext cx="4458" cy="3873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226249" y="6184936"/>
            <a:ext cx="3273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00"/>
                </a:solidFill>
              </a:rPr>
              <a:t>Critère principal à S30</a:t>
            </a:r>
          </a:p>
          <a:p>
            <a:r>
              <a:rPr lang="fr-FR" sz="1400" dirty="0" smtClean="0">
                <a:solidFill>
                  <a:srgbClr val="000000"/>
                </a:solidFill>
              </a:rPr>
              <a:t>ACR20</a:t>
            </a:r>
            <a:endParaRPr lang="fr-FR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837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o Bleu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40761</TotalTime>
  <Words>2016</Words>
  <Application>Microsoft Office PowerPoint</Application>
  <PresentationFormat>Affichage à l'écran (4:3)</PresentationFormat>
  <Paragraphs>446</Paragraphs>
  <Slides>39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Thao Bleu</vt:lpstr>
      <vt:lpstr>Impact thérapeutique des biosimilaires de l’infliximab  Point de vue du Rhumatologue</vt:lpstr>
      <vt:lpstr>Comparaison du développement des traitements </vt:lpstr>
      <vt:lpstr>Qu’en est-il de la pharmacocinétique  du princeps et du biosimilaire de l’infliximab? </vt:lpstr>
      <vt:lpstr>Etude PLANETAS</vt:lpstr>
      <vt:lpstr>Diapositive 5</vt:lpstr>
      <vt:lpstr>L’étude PLANETAS</vt:lpstr>
      <vt:lpstr>L’étude PLANETAS</vt:lpstr>
      <vt:lpstr>Qu’en est-il de l’efficacité du princeps et du biosimilaire de l’infliximab? </vt:lpstr>
      <vt:lpstr>Etude PLANETRA</vt:lpstr>
      <vt:lpstr>Etude PLANETRA</vt:lpstr>
      <vt:lpstr>Etude PLANETRA</vt:lpstr>
      <vt:lpstr>Etude PLANETRA</vt:lpstr>
      <vt:lpstr>Diapositive 13</vt:lpstr>
      <vt:lpstr>Diapositive 14</vt:lpstr>
      <vt:lpstr>Etude PLANETAS</vt:lpstr>
      <vt:lpstr>La tolérance est-elle identique ? </vt:lpstr>
      <vt:lpstr>Effets indésirables</vt:lpstr>
      <vt:lpstr>Inflectra™ : Plan de Gestion de Risques Européen</vt:lpstr>
      <vt:lpstr>Qu’en est-il de l’immunogénicité ? </vt:lpstr>
      <vt:lpstr>Les biomédicaments sont immunogènes</vt:lpstr>
      <vt:lpstr>Immunogénicité des Ac monoclonaux</vt:lpstr>
      <vt:lpstr>PLANETAS :  Immunogénicité</vt:lpstr>
      <vt:lpstr>PLANETAS :  Immunogénicité</vt:lpstr>
      <vt:lpstr>PLANETRA : Immunogénicité</vt:lpstr>
      <vt:lpstr>Diapositive 25</vt:lpstr>
      <vt:lpstr>Risque d’immunisation croisée</vt:lpstr>
      <vt:lpstr>Peut-on extrapoler ces données de pharmacocinétique et d’efficacité à d’autres indications ? </vt:lpstr>
      <vt:lpstr>La voie d’enregistrement prévoit  la notion d’extrapolation</vt:lpstr>
      <vt:lpstr>Diapositive 29</vt:lpstr>
      <vt:lpstr>Considérations cliniques</vt:lpstr>
      <vt:lpstr>Considérations cliniques</vt:lpstr>
      <vt:lpstr>Considérations cliniques</vt:lpstr>
      <vt:lpstr>Considérations cliniques</vt:lpstr>
      <vt:lpstr>Considérations cliniques</vt:lpstr>
      <vt:lpstr>Considérations cliniques</vt:lpstr>
      <vt:lpstr>Qu’en est-il de l’utilisation de l’infliximab et qui décidera du choix ? </vt:lpstr>
      <vt:lpstr>Utilisation de l’Infliximab en Rhumatologie</vt:lpstr>
      <vt:lpstr>Substitution ou Interchangeabilité? </vt:lpstr>
      <vt:lpstr>Inflectra™: Partenariats &amp; Développement post AMM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Sandi</dc:creator>
  <cp:lastModifiedBy>DR10690</cp:lastModifiedBy>
  <cp:revision>1298</cp:revision>
  <cp:lastPrinted>2014-12-04T13:51:09Z</cp:lastPrinted>
  <dcterms:created xsi:type="dcterms:W3CDTF">2010-11-22T22:41:19Z</dcterms:created>
  <dcterms:modified xsi:type="dcterms:W3CDTF">2015-09-14T07:33:00Z</dcterms:modified>
</cp:coreProperties>
</file>