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1" r:id="rId2"/>
  </p:sldMasterIdLst>
  <p:notesMasterIdLst>
    <p:notesMasterId r:id="rId25"/>
  </p:notesMasterIdLst>
  <p:sldIdLst>
    <p:sldId id="347" r:id="rId3"/>
    <p:sldId id="348" r:id="rId4"/>
    <p:sldId id="303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69" r:id="rId14"/>
    <p:sldId id="370" r:id="rId15"/>
    <p:sldId id="359" r:id="rId16"/>
    <p:sldId id="360" r:id="rId17"/>
    <p:sldId id="361" r:id="rId18"/>
    <p:sldId id="362" r:id="rId19"/>
    <p:sldId id="363" r:id="rId20"/>
    <p:sldId id="364" r:id="rId21"/>
    <p:sldId id="366" r:id="rId22"/>
    <p:sldId id="367" r:id="rId23"/>
    <p:sldId id="37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epen\Local%20Settings\Temporary%20Internet%20Files\Content.Outlook\J0TAWBWX\PotentielBiosim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clepen\Mes%20documents\Marche%20biosim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2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lang="en-GB" sz="1400" baseline="0"/>
            </a:pPr>
            <a:r>
              <a:rPr lang="fr-FR" sz="1400" baseline="0" noProof="0" dirty="0" smtClean="0"/>
              <a:t>Pertes de brevet des biologiques, 2011-20 </a:t>
            </a:r>
          </a:p>
          <a:p>
            <a:pPr>
              <a:defRPr lang="en-GB" sz="1400" baseline="0"/>
            </a:pPr>
            <a:r>
              <a:rPr lang="fr-FR" sz="1400" baseline="0" noProof="0" dirty="0" smtClean="0"/>
              <a:t>(en US $ 2010)</a:t>
            </a:r>
          </a:p>
          <a:p>
            <a:pPr>
              <a:defRPr lang="en-GB" sz="1400" baseline="0"/>
            </a:pPr>
            <a:r>
              <a:rPr lang="fr-FR" sz="1400" b="0" baseline="0" noProof="0" dirty="0" smtClean="0"/>
              <a:t>(</a:t>
            </a:r>
            <a:r>
              <a:rPr lang="fr-FR" sz="1200" b="0" baseline="0" noProof="0" dirty="0" smtClean="0"/>
              <a:t>Montant des ventes mondiales perdant le brevet dans l’année considérée) </a:t>
            </a:r>
            <a:endParaRPr lang="fr-FR" sz="1200" baseline="0" noProof="0" dirty="0"/>
          </a:p>
        </c:rich>
      </c:tx>
      <c:layout>
        <c:manualLayout>
          <c:xMode val="edge"/>
          <c:yMode val="edge"/>
          <c:x val="0.1454804486760663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9.6602351568270461E-2"/>
          <c:y val="0.32501452875555253"/>
          <c:w val="0.81045411585224381"/>
          <c:h val="0.5247706735645345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Absolute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2020+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2.7667340000000746</c:v>
                </c:pt>
                <c:pt idx="1">
                  <c:v>9.8235290000000006</c:v>
                </c:pt>
                <c:pt idx="2">
                  <c:v>8.9690580000000004</c:v>
                </c:pt>
                <c:pt idx="3">
                  <c:v>22.108393</c:v>
                </c:pt>
                <c:pt idx="4">
                  <c:v>8.7542119999999972</c:v>
                </c:pt>
                <c:pt idx="5">
                  <c:v>7.3350379999999946</c:v>
                </c:pt>
                <c:pt idx="6">
                  <c:v>10.365272000000004</c:v>
                </c:pt>
                <c:pt idx="7">
                  <c:v>3.278137000000076</c:v>
                </c:pt>
                <c:pt idx="8">
                  <c:v>7.8293109999999846</c:v>
                </c:pt>
                <c:pt idx="9">
                  <c:v>2.6194179999999987</c:v>
                </c:pt>
                <c:pt idx="10">
                  <c:v>4.5265400000000007</c:v>
                </c:pt>
              </c:numCache>
            </c:numRef>
          </c:val>
        </c:ser>
        <c:gapWidth val="50"/>
        <c:axId val="87565440"/>
        <c:axId val="87566976"/>
      </c:barChart>
      <c:catAx>
        <c:axId val="875654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200" baseline="0"/>
            </a:pPr>
            <a:endParaRPr lang="fr-FR"/>
          </a:p>
        </c:txPr>
        <c:crossAx val="87566976"/>
        <c:crosses val="autoZero"/>
        <c:auto val="1"/>
        <c:lblAlgn val="ctr"/>
        <c:lblOffset val="100"/>
      </c:catAx>
      <c:valAx>
        <c:axId val="875669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fr-FR" sz="1400" baseline="0" noProof="0"/>
                </a:pPr>
                <a:r>
                  <a:rPr lang="fr-FR" sz="1400" baseline="0" noProof="0" smtClean="0"/>
                  <a:t>Chiffres annuels Mds $</a:t>
                </a:r>
                <a:endParaRPr lang="fr-FR" sz="1400" baseline="0" noProof="0"/>
              </a:p>
            </c:rich>
          </c:tx>
          <c:layout>
            <c:manualLayout>
              <c:xMode val="edge"/>
              <c:yMode val="edge"/>
              <c:x val="1.3871031462634119E-2"/>
              <c:y val="0.2439725605934570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GB" sz="1200" baseline="0"/>
            </a:pPr>
            <a:endParaRPr lang="fr-FR"/>
          </a:p>
        </c:txPr>
        <c:crossAx val="87565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604618242944"/>
          <c:y val="6.4481061967225098E-2"/>
          <c:w val="0.6843251054292373"/>
          <c:h val="0.75430073974530998"/>
        </c:manualLayout>
      </c:layout>
      <c:barChart>
        <c:barDir val="col"/>
        <c:grouping val="stacked"/>
        <c:ser>
          <c:idx val="0"/>
          <c:order val="0"/>
          <c:tx>
            <c:strRef>
              <c:f>Feuil1!$A$2</c:f>
              <c:strCache>
                <c:ptCount val="1"/>
                <c:pt idx="0">
                  <c:v>Sandostatine</c:v>
                </c:pt>
              </c:strCache>
            </c:strRef>
          </c:tx>
          <c:cat>
            <c:numRef>
              <c:f>Feuil1!$B$1:$J$1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Feuil1!$B$2:$J$2</c:f>
              <c:numCache>
                <c:formatCode>#,##0</c:formatCode>
                <c:ptCount val="9"/>
                <c:pt idx="0">
                  <c:v>43254</c:v>
                </c:pt>
                <c:pt idx="1">
                  <c:v>43254</c:v>
                </c:pt>
                <c:pt idx="2">
                  <c:v>43254</c:v>
                </c:pt>
                <c:pt idx="3">
                  <c:v>43254</c:v>
                </c:pt>
                <c:pt idx="4">
                  <c:v>43254</c:v>
                </c:pt>
                <c:pt idx="5">
                  <c:v>43254</c:v>
                </c:pt>
                <c:pt idx="6">
                  <c:v>43254</c:v>
                </c:pt>
                <c:pt idx="7">
                  <c:v>43254</c:v>
                </c:pt>
                <c:pt idx="8">
                  <c:v>43254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Enbrel</c:v>
                </c:pt>
              </c:strCache>
            </c:strRef>
          </c:tx>
          <c:val>
            <c:numRef>
              <c:f>Feuil1!$B$3:$J$3</c:f>
              <c:numCache>
                <c:formatCode>#,##0</c:formatCode>
                <c:ptCount val="9"/>
                <c:pt idx="1">
                  <c:v>246972</c:v>
                </c:pt>
                <c:pt idx="2">
                  <c:v>246972</c:v>
                </c:pt>
                <c:pt idx="3">
                  <c:v>246972</c:v>
                </c:pt>
                <c:pt idx="4">
                  <c:v>246972</c:v>
                </c:pt>
                <c:pt idx="5">
                  <c:v>246972</c:v>
                </c:pt>
                <c:pt idx="6">
                  <c:v>246972</c:v>
                </c:pt>
                <c:pt idx="7">
                  <c:v>246972</c:v>
                </c:pt>
                <c:pt idx="8">
                  <c:v>246972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Humalog</c:v>
                </c:pt>
              </c:strCache>
            </c:strRef>
          </c:tx>
          <c:val>
            <c:numRef>
              <c:f>Feuil1!$B$4:$J$4</c:f>
              <c:numCache>
                <c:formatCode>General</c:formatCode>
                <c:ptCount val="9"/>
                <c:pt idx="2" formatCode="#,##0">
                  <c:v>44170</c:v>
                </c:pt>
                <c:pt idx="3" formatCode="#,##0">
                  <c:v>44170</c:v>
                </c:pt>
                <c:pt idx="4" formatCode="#,##0">
                  <c:v>44170</c:v>
                </c:pt>
                <c:pt idx="5" formatCode="#,##0">
                  <c:v>44170</c:v>
                </c:pt>
                <c:pt idx="6" formatCode="#,##0">
                  <c:v>44170</c:v>
                </c:pt>
                <c:pt idx="7" formatCode="#,##0">
                  <c:v>44170</c:v>
                </c:pt>
                <c:pt idx="8" formatCode="#,##0">
                  <c:v>44170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Mabthera</c:v>
                </c:pt>
              </c:strCache>
            </c:strRef>
          </c:tx>
          <c:val>
            <c:numRef>
              <c:f>Feuil1!$B$5:$J$5</c:f>
              <c:numCache>
                <c:formatCode>General</c:formatCode>
                <c:ptCount val="9"/>
                <c:pt idx="2" formatCode="#,##0">
                  <c:v>210647</c:v>
                </c:pt>
                <c:pt idx="3" formatCode="#,##0">
                  <c:v>210647</c:v>
                </c:pt>
                <c:pt idx="4" formatCode="#,##0">
                  <c:v>210647</c:v>
                </c:pt>
                <c:pt idx="5" formatCode="#,##0">
                  <c:v>210647</c:v>
                </c:pt>
                <c:pt idx="6" formatCode="#,##0">
                  <c:v>210647</c:v>
                </c:pt>
                <c:pt idx="7" formatCode="#,##0">
                  <c:v>210647</c:v>
                </c:pt>
                <c:pt idx="8" formatCode="#,##0">
                  <c:v>210647</c:v>
                </c:pt>
              </c:numCache>
            </c:numRef>
          </c:val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Remicade</c:v>
                </c:pt>
              </c:strCache>
            </c:strRef>
          </c:tx>
          <c:val>
            <c:numRef>
              <c:f>Feuil1!$B$6:$J$6</c:f>
              <c:numCache>
                <c:formatCode>General</c:formatCode>
                <c:ptCount val="9"/>
                <c:pt idx="3" formatCode="#,##0">
                  <c:v>277448</c:v>
                </c:pt>
                <c:pt idx="4" formatCode="#,##0">
                  <c:v>277448</c:v>
                </c:pt>
                <c:pt idx="5" formatCode="#,##0">
                  <c:v>277448</c:v>
                </c:pt>
                <c:pt idx="6" formatCode="#,##0">
                  <c:v>277448</c:v>
                </c:pt>
                <c:pt idx="7" formatCode="#,##0">
                  <c:v>277448</c:v>
                </c:pt>
                <c:pt idx="8" formatCode="#,##0">
                  <c:v>277448</c:v>
                </c:pt>
              </c:numCache>
            </c:numRef>
          </c:val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Lantus</c:v>
                </c:pt>
              </c:strCache>
            </c:strRef>
          </c:tx>
          <c:val>
            <c:numRef>
              <c:f>Feuil1!$B$7:$J$7</c:f>
              <c:numCache>
                <c:formatCode>General</c:formatCode>
                <c:ptCount val="9"/>
                <c:pt idx="3" formatCode="#,##0">
                  <c:v>171155</c:v>
                </c:pt>
                <c:pt idx="4" formatCode="#,##0">
                  <c:v>171155</c:v>
                </c:pt>
                <c:pt idx="5" formatCode="#,##0">
                  <c:v>171155</c:v>
                </c:pt>
                <c:pt idx="6" formatCode="#,##0">
                  <c:v>171155</c:v>
                </c:pt>
                <c:pt idx="7" formatCode="#,##0">
                  <c:v>171155</c:v>
                </c:pt>
                <c:pt idx="8" formatCode="#,##0">
                  <c:v>171155</c:v>
                </c:pt>
              </c:numCache>
            </c:numRef>
          </c:val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Neulasta</c:v>
                </c:pt>
              </c:strCache>
            </c:strRef>
          </c:tx>
          <c:val>
            <c:numRef>
              <c:f>Feuil1!$B$8:$J$8</c:f>
              <c:numCache>
                <c:formatCode>General</c:formatCode>
                <c:ptCount val="9"/>
                <c:pt idx="4" formatCode="#,##0">
                  <c:v>151690</c:v>
                </c:pt>
                <c:pt idx="5" formatCode="#,##0">
                  <c:v>151690</c:v>
                </c:pt>
                <c:pt idx="6" formatCode="#,##0">
                  <c:v>151690</c:v>
                </c:pt>
                <c:pt idx="7" formatCode="#,##0">
                  <c:v>151690</c:v>
                </c:pt>
                <c:pt idx="8" formatCode="#,##0">
                  <c:v>151690</c:v>
                </c:pt>
              </c:numCache>
            </c:numRef>
          </c:val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Herceptin</c:v>
                </c:pt>
              </c:strCache>
            </c:strRef>
          </c:tx>
          <c:val>
            <c:numRef>
              <c:f>Feuil1!$B$9:$J$9</c:f>
              <c:numCache>
                <c:formatCode>General</c:formatCode>
                <c:ptCount val="9"/>
                <c:pt idx="4" formatCode="#,##0">
                  <c:v>229075</c:v>
                </c:pt>
                <c:pt idx="5" formatCode="#,##0">
                  <c:v>229075</c:v>
                </c:pt>
                <c:pt idx="6" formatCode="#,##0">
                  <c:v>229075</c:v>
                </c:pt>
                <c:pt idx="7" formatCode="#,##0">
                  <c:v>229075</c:v>
                </c:pt>
                <c:pt idx="8" formatCode="#,##0">
                  <c:v>229075</c:v>
                </c:pt>
              </c:numCache>
            </c:numRef>
          </c:val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Humira</c:v>
                </c:pt>
              </c:strCache>
            </c:strRef>
          </c:tx>
          <c:val>
            <c:numRef>
              <c:f>Feuil1!$B$10:$J$10</c:f>
              <c:numCache>
                <c:formatCode>General</c:formatCode>
                <c:ptCount val="9"/>
                <c:pt idx="5" formatCode="#,##0">
                  <c:v>336592</c:v>
                </c:pt>
                <c:pt idx="6" formatCode="#,##0">
                  <c:v>336592</c:v>
                </c:pt>
                <c:pt idx="7" formatCode="#,##0">
                  <c:v>336592</c:v>
                </c:pt>
                <c:pt idx="8" formatCode="#,##0">
                  <c:v>336592</c:v>
                </c:pt>
              </c:numCache>
            </c:numRef>
          </c:val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Aranesp</c:v>
                </c:pt>
              </c:strCache>
            </c:strRef>
          </c:tx>
          <c:val>
            <c:numRef>
              <c:f>Feuil1!$B$11:$J$11</c:f>
              <c:numCache>
                <c:formatCode>General</c:formatCode>
                <c:ptCount val="9"/>
                <c:pt idx="5" formatCode="#,##0">
                  <c:v>199091</c:v>
                </c:pt>
                <c:pt idx="6" formatCode="#,##0">
                  <c:v>199091</c:v>
                </c:pt>
                <c:pt idx="7" formatCode="#,##0">
                  <c:v>199091</c:v>
                </c:pt>
                <c:pt idx="8" formatCode="#,##0">
                  <c:v>199091</c:v>
                </c:pt>
              </c:numCache>
            </c:numRef>
          </c:val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Avastin</c:v>
                </c:pt>
              </c:strCache>
            </c:strRef>
          </c:tx>
          <c:val>
            <c:numRef>
              <c:f>Feuil1!$B$12:$J$12</c:f>
              <c:numCache>
                <c:formatCode>General</c:formatCode>
                <c:ptCount val="9"/>
                <c:pt idx="6" formatCode="#,##0">
                  <c:v>296539</c:v>
                </c:pt>
                <c:pt idx="7" formatCode="#,##0">
                  <c:v>296539</c:v>
                </c:pt>
                <c:pt idx="8" formatCode="#,##0">
                  <c:v>296539</c:v>
                </c:pt>
              </c:numCache>
            </c:numRef>
          </c:val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Erbitux</c:v>
                </c:pt>
              </c:strCache>
            </c:strRef>
          </c:tx>
          <c:val>
            <c:numRef>
              <c:f>Feuil1!$B$13:$J$13</c:f>
              <c:numCache>
                <c:formatCode>General</c:formatCode>
                <c:ptCount val="9"/>
                <c:pt idx="7" formatCode="#,##0">
                  <c:v>101589</c:v>
                </c:pt>
                <c:pt idx="8" formatCode="#,##0">
                  <c:v>101589</c:v>
                </c:pt>
              </c:numCache>
            </c:numRef>
          </c:val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Lucentis</c:v>
                </c:pt>
              </c:strCache>
            </c:strRef>
          </c:tx>
          <c:val>
            <c:numRef>
              <c:f>Feuil1!$B$14:$J$14</c:f>
              <c:numCache>
                <c:formatCode>General</c:formatCode>
                <c:ptCount val="9"/>
                <c:pt idx="8" formatCode="#,##0">
                  <c:v>422960</c:v>
                </c:pt>
              </c:numCache>
            </c:numRef>
          </c:val>
        </c:ser>
        <c:overlap val="100"/>
        <c:axId val="117541888"/>
        <c:axId val="38261888"/>
      </c:barChart>
      <c:catAx>
        <c:axId val="11754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 de perte du brevet</a:t>
                </a:r>
              </a:p>
            </c:rich>
          </c:tx>
          <c:layout/>
        </c:title>
        <c:numFmt formatCode="General" sourceLinked="1"/>
        <c:tickLblPos val="nextTo"/>
        <c:crossAx val="38261888"/>
        <c:crosses val="autoZero"/>
        <c:auto val="1"/>
        <c:lblAlgn val="ctr"/>
        <c:lblOffset val="100"/>
      </c:catAx>
      <c:valAx>
        <c:axId val="38261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 MAT Aout 2013 en K€</a:t>
                </a:r>
              </a:p>
            </c:rich>
          </c:tx>
          <c:layout/>
        </c:title>
        <c:numFmt formatCode="#,##0" sourceLinked="1"/>
        <c:tickLblPos val="nextTo"/>
        <c:crossAx val="117541888"/>
        <c:crosses val="autoZero"/>
        <c:crossBetween val="between"/>
      </c:valAx>
      <c:spPr>
        <a:solidFill>
          <a:srgbClr val="C5C19D">
            <a:lumMod val="20000"/>
            <a:lumOff val="80000"/>
          </a:srgbClr>
        </a:solidFill>
        <a:ln>
          <a:solidFill>
            <a:schemeClr val="accent1"/>
          </a:solidFill>
        </a:ln>
      </c:spPr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117647982996275"/>
          <c:y val="1.7917453616264865E-2"/>
          <c:w val="0.86744542413357073"/>
          <c:h val="0.79660037773580761"/>
        </c:manualLayout>
      </c:layout>
      <c:barChart>
        <c:barDir val="col"/>
        <c:grouping val="stacked"/>
        <c:ser>
          <c:idx val="0"/>
          <c:order val="0"/>
          <c:tx>
            <c:strRef>
              <c:f>Feuil1!$A$25</c:f>
              <c:strCache>
                <c:ptCount val="1"/>
                <c:pt idx="0">
                  <c:v>Référence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/>
                      <a:t> </a:t>
                    </a:r>
                    <a:r>
                      <a:rPr lang="en-US" b="1" smtClean="0"/>
                      <a:t>25%   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 </a:t>
                    </a:r>
                    <a:r>
                      <a:rPr lang="en-US" smtClean="0"/>
                      <a:t>24%   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/>
                      <a:t> </a:t>
                    </a:r>
                    <a:r>
                      <a:rPr lang="en-US" b="1" smtClean="0"/>
                      <a:t>45%   </a:t>
                    </a:r>
                    <a:endParaRPr lang="en-US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Feuil1!$B$24:$D$24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Feuil1!$B$25:$D$25</c:f>
              <c:numCache>
                <c:formatCode>_-* #,##0\ _€_-;\-* #,##0\ _€_-;_-* "-"??\ _€_-;_-@_-</c:formatCode>
                <c:ptCount val="3"/>
                <c:pt idx="0">
                  <c:v>32775063.686553899</c:v>
                </c:pt>
                <c:pt idx="1">
                  <c:v>11944162.927246001</c:v>
                </c:pt>
                <c:pt idx="2">
                  <c:v>55727886.562778369</c:v>
                </c:pt>
              </c:numCache>
            </c:numRef>
          </c:val>
        </c:ser>
        <c:ser>
          <c:idx val="1"/>
          <c:order val="1"/>
          <c:tx>
            <c:strRef>
              <c:f>Feuil1!$A$26</c:f>
              <c:strCache>
                <c:ptCount val="1"/>
                <c:pt idx="0">
                  <c:v>Biosimilaires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14%  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76%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17%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Feuil1!$B$24:$D$24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Feuil1!$B$26:$D$26</c:f>
              <c:numCache>
                <c:formatCode>_-* #,##0\ _€_-;\-* #,##0\ _€_-;_-* "-"??\ _€_-;_-@_-</c:formatCode>
                <c:ptCount val="3"/>
                <c:pt idx="0">
                  <c:v>18539989.106353715</c:v>
                </c:pt>
                <c:pt idx="1">
                  <c:v>38648723.742675766</c:v>
                </c:pt>
                <c:pt idx="2">
                  <c:v>20853507.6782455</c:v>
                </c:pt>
              </c:numCache>
            </c:numRef>
          </c:val>
        </c:ser>
        <c:ser>
          <c:idx val="2"/>
          <c:order val="2"/>
          <c:tx>
            <c:strRef>
              <c:f>Feuil1!$A$27</c:f>
              <c:strCache>
                <c:ptCount val="1"/>
                <c:pt idx="0">
                  <c:v>Autres DCI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61%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38%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Feuil1!$B$24:$D$24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Feuil1!$B$27:$D$27</c:f>
              <c:numCache>
                <c:formatCode>General</c:formatCode>
                <c:ptCount val="3"/>
                <c:pt idx="0" formatCode="_-* #,##0\ _€_-;\-* #,##0\ _€_-;_-* &quot;-&quot;??\ _€_-;_-@_-">
                  <c:v>78118849.710845783</c:v>
                </c:pt>
                <c:pt idx="2" formatCode="_-* #,##0\ _€_-;\-* #,##0\ _€_-;_-* &quot;-&quot;??\ _€_-;_-@_-">
                  <c:v>48189986.778751731</c:v>
                </c:pt>
              </c:numCache>
            </c:numRef>
          </c:val>
        </c:ser>
        <c:gapWidth val="77"/>
        <c:overlap val="100"/>
        <c:axId val="62077184"/>
        <c:axId val="62107648"/>
      </c:barChart>
      <c:catAx>
        <c:axId val="6207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62107648"/>
        <c:crosses val="autoZero"/>
        <c:auto val="1"/>
        <c:lblAlgn val="ctr"/>
        <c:lblOffset val="100"/>
      </c:catAx>
      <c:valAx>
        <c:axId val="62107648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crossAx val="62077184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ln>
          <a:solidFill>
            <a:schemeClr val="accent1"/>
          </a:solidFill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stacked"/>
        <c:ser>
          <c:idx val="0"/>
          <c:order val="0"/>
          <c:tx>
            <c:strRef>
              <c:f>Feuil2!$B$26</c:f>
              <c:strCache>
                <c:ptCount val="1"/>
                <c:pt idx="0">
                  <c:v>Référence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 </a:t>
                    </a:r>
                    <a:r>
                      <a:rPr lang="en-US" smtClean="0"/>
                      <a:t>16%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 </a:t>
                    </a:r>
                    <a:r>
                      <a:rPr lang="en-US" smtClean="0"/>
                      <a:t>61%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Feuil2!$C$25:$E$25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Feuil2!$C$26:$E$26</c:f>
              <c:numCache>
                <c:formatCode>_-* #,##0\ _€_-;\-* #,##0\ _€_-;_-* "-"??\ _€_-;_-@_-</c:formatCode>
                <c:ptCount val="3"/>
                <c:pt idx="0">
                  <c:v>4058.1398315430001</c:v>
                </c:pt>
                <c:pt idx="1">
                  <c:v>2359022.9125976479</c:v>
                </c:pt>
                <c:pt idx="2">
                  <c:v>8506241.694366442</c:v>
                </c:pt>
              </c:numCache>
            </c:numRef>
          </c:val>
        </c:ser>
        <c:ser>
          <c:idx val="1"/>
          <c:order val="1"/>
          <c:tx>
            <c:strRef>
              <c:f>Feuil2!$B$27</c:f>
              <c:strCache>
                <c:ptCount val="1"/>
                <c:pt idx="0">
                  <c:v>Biosimilaires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 </a:t>
                    </a:r>
                    <a:r>
                      <a:rPr lang="en-US" smtClean="0"/>
                      <a:t>84%  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Feuil2!$C$25:$E$25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Feuil2!$C$27:$E$27</c:f>
              <c:numCache>
                <c:formatCode>_-* #,##0\ _€_-;\-* #,##0\ _€_-;_-* "-"??\ _€_-;_-@_-</c:formatCode>
                <c:ptCount val="3"/>
                <c:pt idx="0">
                  <c:v>680.02998352050042</c:v>
                </c:pt>
                <c:pt idx="1">
                  <c:v>12005845.043670639</c:v>
                </c:pt>
                <c:pt idx="2">
                  <c:v>1308493.6488952581</c:v>
                </c:pt>
              </c:numCache>
            </c:numRef>
          </c:val>
        </c:ser>
        <c:ser>
          <c:idx val="2"/>
          <c:order val="2"/>
          <c:tx>
            <c:strRef>
              <c:f>Feuil2!$B$28</c:f>
              <c:strCache>
                <c:ptCount val="1"/>
                <c:pt idx="0">
                  <c:v>Autres DCI</c:v>
                </c:pt>
              </c:strCache>
            </c:strRef>
          </c:tx>
          <c:dLbls>
            <c:dLbl>
              <c:idx val="0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 </a:t>
                    </a:r>
                    <a:r>
                      <a:rPr lang="en-US" smtClean="0"/>
                      <a:t>30%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Feuil2!$C$25:$E$25</c:f>
              <c:strCache>
                <c:ptCount val="3"/>
                <c:pt idx="0">
                  <c:v>Somatropine</c:v>
                </c:pt>
                <c:pt idx="1">
                  <c:v>Filgrastim</c:v>
                </c:pt>
                <c:pt idx="2">
                  <c:v>Epoiétine</c:v>
                </c:pt>
              </c:strCache>
            </c:strRef>
          </c:cat>
          <c:val>
            <c:numRef>
              <c:f>Feuil2!$C$28:$E$28</c:f>
              <c:numCache>
                <c:formatCode>General</c:formatCode>
                <c:ptCount val="3"/>
                <c:pt idx="0" formatCode="_-* #,##0\ _€_-;\-* #,##0\ _€_-;_-* &quot;-&quot;??\ _€_-;_-@_-">
                  <c:v>0</c:v>
                </c:pt>
                <c:pt idx="2" formatCode="_-* #,##0\ _€_-;\-* #,##0\ _€_-;_-* &quot;-&quot;??\ _€_-;_-@_-">
                  <c:v>4223925.1433315193</c:v>
                </c:pt>
              </c:numCache>
            </c:numRef>
          </c:val>
        </c:ser>
        <c:gapWidth val="70"/>
        <c:overlap val="100"/>
        <c:axId val="65349888"/>
        <c:axId val="66457600"/>
      </c:barChart>
      <c:catAx>
        <c:axId val="6534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66457600"/>
        <c:crosses val="autoZero"/>
        <c:auto val="1"/>
        <c:lblAlgn val="ctr"/>
        <c:lblOffset val="100"/>
      </c:catAx>
      <c:valAx>
        <c:axId val="66457600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crossAx val="65349888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ln>
          <a:solidFill>
            <a:schemeClr val="accent1"/>
          </a:solidFill>
        </a:ln>
      </c:spPr>
    </c:plotArea>
    <c:legend>
      <c:legendPos val="b"/>
      <c:layout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762623799129129"/>
          <c:y val="2.7028871391076105E-2"/>
          <c:w val="0.82909333484870062"/>
          <c:h val="0.700146525162613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Pt>
            <c:idx val="0"/>
            <c:spPr>
              <a:solidFill>
                <a:srgbClr val="F98F1E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rgbClr val="F98F1E"/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7"/>
            <c:spPr>
              <a:solidFill>
                <a:srgbClr val="F98F1E"/>
              </a:solidFill>
            </c:spPr>
          </c:dPt>
          <c:dPt>
            <c:idx val="8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inEnd"/>
            <c:showVal val="1"/>
          </c:dLbls>
          <c:cat>
            <c:strRef>
              <c:f>Feuil2!$A$3:$A$11</c:f>
              <c:strCache>
                <c:ptCount val="9"/>
                <c:pt idx="0">
                  <c:v>Eprex® </c:v>
                </c:pt>
                <c:pt idx="1">
                  <c:v>Binocrit ®</c:v>
                </c:pt>
                <c:pt idx="2">
                  <c:v>Retacrit ® </c:v>
                </c:pt>
                <c:pt idx="3">
                  <c:v>Neupogen ® </c:v>
                </c:pt>
                <c:pt idx="4">
                  <c:v>Zarzio ®</c:v>
                </c:pt>
                <c:pt idx="5">
                  <c:v>Tevagrastim® </c:v>
                </c:pt>
                <c:pt idx="6">
                  <c:v>Nivestim® </c:v>
                </c:pt>
                <c:pt idx="7">
                  <c:v>Genotonorm ®</c:v>
                </c:pt>
                <c:pt idx="8">
                  <c:v>Omnitrope ® </c:v>
                </c:pt>
              </c:strCache>
            </c:strRef>
          </c:cat>
          <c:val>
            <c:numRef>
              <c:f>Feuil2!$B$3:$B$11</c:f>
              <c:numCache>
                <c:formatCode>_("€"* #,##0.00_);_("€"* \(#,##0.00\);_("€"* "-"??_);_(@_)</c:formatCode>
                <c:ptCount val="9"/>
                <c:pt idx="0">
                  <c:v>246.25</c:v>
                </c:pt>
                <c:pt idx="1">
                  <c:v>187.45000000000024</c:v>
                </c:pt>
                <c:pt idx="2">
                  <c:v>186.10999999999999</c:v>
                </c:pt>
                <c:pt idx="3">
                  <c:v>91.19</c:v>
                </c:pt>
                <c:pt idx="4">
                  <c:v>83.940000000000026</c:v>
                </c:pt>
                <c:pt idx="5">
                  <c:v>83.410000000000025</c:v>
                </c:pt>
                <c:pt idx="6">
                  <c:v>77.61999999999999</c:v>
                </c:pt>
                <c:pt idx="7">
                  <c:v>232.66</c:v>
                </c:pt>
                <c:pt idx="8">
                  <c:v>222.1</c:v>
                </c:pt>
              </c:numCache>
            </c:numRef>
          </c:val>
        </c:ser>
        <c:gapWidth val="19"/>
        <c:axId val="70274048"/>
        <c:axId val="70275840"/>
      </c:barChart>
      <c:catAx>
        <c:axId val="7027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0275840"/>
        <c:crosses val="autoZero"/>
        <c:auto val="1"/>
        <c:lblAlgn val="ctr"/>
        <c:lblOffset val="100"/>
      </c:catAx>
      <c:valAx>
        <c:axId val="70275840"/>
        <c:scaling>
          <c:orientation val="minMax"/>
        </c:scaling>
        <c:axPos val="l"/>
        <c:majorGridlines/>
        <c:numFmt formatCode="_(&quot;€&quot;* #,##0.00_);_(&quot;€&quot;* \(#,##0.00\);_(&quot;€&quot;* &quot;-&quot;??_);_(@_)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027404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solidFill>
            <a:srgbClr val="2E8D9E"/>
          </a:solidFill>
        </a:ln>
      </c:spPr>
    </c:plotArea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GB" sz="1400" b="1" dirty="0" err="1" smtClean="0"/>
              <a:t>Ventes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Biosimilaires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dans</a:t>
            </a:r>
            <a:r>
              <a:rPr lang="en-GB" sz="1400" b="1" dirty="0" smtClean="0"/>
              <a:t> le TOP 5 Europe</a:t>
            </a:r>
            <a:endParaRPr lang="en-GB" sz="1400" b="1" dirty="0"/>
          </a:p>
          <a:p>
            <a:pPr>
              <a:defRPr sz="1400"/>
            </a:pPr>
            <a:r>
              <a:rPr lang="en-GB" sz="1400" dirty="0" smtClean="0"/>
              <a:t>QTR 03/2007 </a:t>
            </a:r>
            <a:r>
              <a:rPr lang="en-GB" sz="1400" dirty="0"/>
              <a:t>– </a:t>
            </a:r>
            <a:r>
              <a:rPr lang="en-GB" sz="1400" dirty="0" smtClean="0"/>
              <a:t>12/2013 ($US)</a:t>
            </a:r>
            <a:endParaRPr lang="en-GB" sz="1400" dirty="0"/>
          </a:p>
        </c:rich>
      </c:tx>
      <c:layout>
        <c:manualLayout>
          <c:xMode val="edge"/>
          <c:yMode val="edge"/>
          <c:x val="0.12552293371665088"/>
          <c:y val="5.8994638455771289E-3"/>
        </c:manualLayout>
      </c:layout>
      <c:overlay val="1"/>
    </c:title>
    <c:plotArea>
      <c:layout>
        <c:manualLayout>
          <c:layoutTarget val="inner"/>
          <c:xMode val="edge"/>
          <c:yMode val="edge"/>
          <c:x val="8.5947054765587713E-2"/>
          <c:y val="0.169046605660779"/>
          <c:w val="0.89234193468001277"/>
          <c:h val="0.6277531218383279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002868"/>
              </a:solidFill>
            </a:ln>
          </c:spPr>
          <c:marker>
            <c:spPr>
              <a:solidFill>
                <a:srgbClr val="002868"/>
              </a:solidFill>
              <a:ln>
                <a:solidFill>
                  <a:srgbClr val="002868"/>
                </a:solidFill>
              </a:ln>
            </c:spPr>
          </c:marker>
          <c:cat>
            <c:strRef>
              <c:f>Sheet1!$B$1:$AG$1</c:f>
              <c:strCache>
                <c:ptCount val="28"/>
                <c:pt idx="0">
                  <c:v>Mar-07</c:v>
                </c:pt>
                <c:pt idx="1">
                  <c:v>Jun-07</c:v>
                </c:pt>
                <c:pt idx="2">
                  <c:v>Sep-07</c:v>
                </c:pt>
                <c:pt idx="3">
                  <c:v>Dec-07</c:v>
                </c:pt>
                <c:pt idx="4">
                  <c:v>Mar-08</c:v>
                </c:pt>
                <c:pt idx="5">
                  <c:v>Jun-08</c:v>
                </c:pt>
                <c:pt idx="6">
                  <c:v>Sep-08</c:v>
                </c:pt>
                <c:pt idx="7">
                  <c:v>Dec-08</c:v>
                </c:pt>
                <c:pt idx="8">
                  <c:v>Mar-09</c:v>
                </c:pt>
                <c:pt idx="9">
                  <c:v>Jun-09</c:v>
                </c:pt>
                <c:pt idx="10">
                  <c:v>Sep-09</c:v>
                </c:pt>
                <c:pt idx="11">
                  <c:v>Dec-09</c:v>
                </c:pt>
                <c:pt idx="12">
                  <c:v>Mar-10</c:v>
                </c:pt>
                <c:pt idx="13">
                  <c:v>Jun-10</c:v>
                </c:pt>
                <c:pt idx="14">
                  <c:v>Sep-10</c:v>
                </c:pt>
                <c:pt idx="15">
                  <c:v>Dec-10</c:v>
                </c:pt>
                <c:pt idx="16">
                  <c:v>Mar-11</c:v>
                </c:pt>
                <c:pt idx="17">
                  <c:v>Jun-11</c:v>
                </c:pt>
                <c:pt idx="18">
                  <c:v>Sep-11</c:v>
                </c:pt>
                <c:pt idx="19">
                  <c:v>Dec-11</c:v>
                </c:pt>
                <c:pt idx="20">
                  <c:v>Mar-12</c:v>
                </c:pt>
                <c:pt idx="21">
                  <c:v>Jun-12</c:v>
                </c:pt>
                <c:pt idx="22">
                  <c:v>Sep-12</c:v>
                </c:pt>
                <c:pt idx="23">
                  <c:v>Dec-12</c:v>
                </c:pt>
                <c:pt idx="24">
                  <c:v>Mar-13</c:v>
                </c:pt>
                <c:pt idx="25">
                  <c:v>Jun-13</c:v>
                </c:pt>
                <c:pt idx="26">
                  <c:v>Sep-13</c:v>
                </c:pt>
                <c:pt idx="27">
                  <c:v>Dec-13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28"/>
                <c:pt idx="0">
                  <c:v>0</c:v>
                </c:pt>
                <c:pt idx="1">
                  <c:v>155</c:v>
                </c:pt>
                <c:pt idx="2">
                  <c:v>436</c:v>
                </c:pt>
                <c:pt idx="3">
                  <c:v>705</c:v>
                </c:pt>
                <c:pt idx="4">
                  <c:v>937</c:v>
                </c:pt>
                <c:pt idx="5">
                  <c:v>1241</c:v>
                </c:pt>
                <c:pt idx="6">
                  <c:v>1601</c:v>
                </c:pt>
                <c:pt idx="7">
                  <c:v>1701</c:v>
                </c:pt>
                <c:pt idx="8">
                  <c:v>2239</c:v>
                </c:pt>
                <c:pt idx="9">
                  <c:v>3653</c:v>
                </c:pt>
                <c:pt idx="10">
                  <c:v>4772</c:v>
                </c:pt>
                <c:pt idx="11">
                  <c:v>7063</c:v>
                </c:pt>
                <c:pt idx="12">
                  <c:v>8815</c:v>
                </c:pt>
                <c:pt idx="13">
                  <c:v>9661</c:v>
                </c:pt>
                <c:pt idx="14">
                  <c:v>12041</c:v>
                </c:pt>
                <c:pt idx="15">
                  <c:v>13216</c:v>
                </c:pt>
                <c:pt idx="16">
                  <c:v>13002</c:v>
                </c:pt>
                <c:pt idx="17">
                  <c:v>15365</c:v>
                </c:pt>
                <c:pt idx="18">
                  <c:v>15184</c:v>
                </c:pt>
                <c:pt idx="19">
                  <c:v>17099</c:v>
                </c:pt>
                <c:pt idx="20">
                  <c:v>19118</c:v>
                </c:pt>
                <c:pt idx="21">
                  <c:v>19456</c:v>
                </c:pt>
                <c:pt idx="22">
                  <c:v>20331</c:v>
                </c:pt>
                <c:pt idx="23">
                  <c:v>21450</c:v>
                </c:pt>
                <c:pt idx="24">
                  <c:v>23540</c:v>
                </c:pt>
                <c:pt idx="25">
                  <c:v>25073</c:v>
                </c:pt>
                <c:pt idx="26">
                  <c:v>25930</c:v>
                </c:pt>
                <c:pt idx="27">
                  <c:v>27803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Sheet1!$B$1:$AG$1</c:f>
              <c:strCache>
                <c:ptCount val="28"/>
                <c:pt idx="0">
                  <c:v>Mar-07</c:v>
                </c:pt>
                <c:pt idx="1">
                  <c:v>Jun-07</c:v>
                </c:pt>
                <c:pt idx="2">
                  <c:v>Sep-07</c:v>
                </c:pt>
                <c:pt idx="3">
                  <c:v>Dec-07</c:v>
                </c:pt>
                <c:pt idx="4">
                  <c:v>Mar-08</c:v>
                </c:pt>
                <c:pt idx="5">
                  <c:v>Jun-08</c:v>
                </c:pt>
                <c:pt idx="6">
                  <c:v>Sep-08</c:v>
                </c:pt>
                <c:pt idx="7">
                  <c:v>Dec-08</c:v>
                </c:pt>
                <c:pt idx="8">
                  <c:v>Mar-09</c:v>
                </c:pt>
                <c:pt idx="9">
                  <c:v>Jun-09</c:v>
                </c:pt>
                <c:pt idx="10">
                  <c:v>Sep-09</c:v>
                </c:pt>
                <c:pt idx="11">
                  <c:v>Dec-09</c:v>
                </c:pt>
                <c:pt idx="12">
                  <c:v>Mar-10</c:v>
                </c:pt>
                <c:pt idx="13">
                  <c:v>Jun-10</c:v>
                </c:pt>
                <c:pt idx="14">
                  <c:v>Sep-10</c:v>
                </c:pt>
                <c:pt idx="15">
                  <c:v>Dec-10</c:v>
                </c:pt>
                <c:pt idx="16">
                  <c:v>Mar-11</c:v>
                </c:pt>
                <c:pt idx="17">
                  <c:v>Jun-11</c:v>
                </c:pt>
                <c:pt idx="18">
                  <c:v>Sep-11</c:v>
                </c:pt>
                <c:pt idx="19">
                  <c:v>Dec-11</c:v>
                </c:pt>
                <c:pt idx="20">
                  <c:v>Mar-12</c:v>
                </c:pt>
                <c:pt idx="21">
                  <c:v>Jun-12</c:v>
                </c:pt>
                <c:pt idx="22">
                  <c:v>Sep-12</c:v>
                </c:pt>
                <c:pt idx="23">
                  <c:v>Dec-12</c:v>
                </c:pt>
                <c:pt idx="24">
                  <c:v>Mar-13</c:v>
                </c:pt>
                <c:pt idx="25">
                  <c:v>Jun-13</c:v>
                </c:pt>
                <c:pt idx="26">
                  <c:v>Sep-13</c:v>
                </c:pt>
                <c:pt idx="27">
                  <c:v>Dec-13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28"/>
                <c:pt idx="0">
                  <c:v>354</c:v>
                </c:pt>
                <c:pt idx="1">
                  <c:v>386</c:v>
                </c:pt>
                <c:pt idx="2">
                  <c:v>538</c:v>
                </c:pt>
                <c:pt idx="3">
                  <c:v>2477</c:v>
                </c:pt>
                <c:pt idx="4">
                  <c:v>6111</c:v>
                </c:pt>
                <c:pt idx="5">
                  <c:v>10481</c:v>
                </c:pt>
                <c:pt idx="6">
                  <c:v>13045</c:v>
                </c:pt>
                <c:pt idx="7">
                  <c:v>13280</c:v>
                </c:pt>
                <c:pt idx="8">
                  <c:v>15830</c:v>
                </c:pt>
                <c:pt idx="9">
                  <c:v>19733</c:v>
                </c:pt>
                <c:pt idx="10">
                  <c:v>20460</c:v>
                </c:pt>
                <c:pt idx="11">
                  <c:v>21098</c:v>
                </c:pt>
                <c:pt idx="12">
                  <c:v>20147</c:v>
                </c:pt>
                <c:pt idx="13">
                  <c:v>19899</c:v>
                </c:pt>
                <c:pt idx="14">
                  <c:v>22260</c:v>
                </c:pt>
                <c:pt idx="15">
                  <c:v>23729</c:v>
                </c:pt>
                <c:pt idx="16">
                  <c:v>22682</c:v>
                </c:pt>
                <c:pt idx="17">
                  <c:v>24942</c:v>
                </c:pt>
                <c:pt idx="18">
                  <c:v>25156</c:v>
                </c:pt>
                <c:pt idx="19">
                  <c:v>23565</c:v>
                </c:pt>
                <c:pt idx="20">
                  <c:v>23308</c:v>
                </c:pt>
                <c:pt idx="21">
                  <c:v>23789</c:v>
                </c:pt>
                <c:pt idx="22">
                  <c:v>24130</c:v>
                </c:pt>
                <c:pt idx="23">
                  <c:v>25647</c:v>
                </c:pt>
                <c:pt idx="24">
                  <c:v>25837</c:v>
                </c:pt>
                <c:pt idx="25">
                  <c:v>27247</c:v>
                </c:pt>
                <c:pt idx="26">
                  <c:v>29674</c:v>
                </c:pt>
                <c:pt idx="27">
                  <c:v>30715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Sheet1!$B$1:$AG$1</c:f>
              <c:strCache>
                <c:ptCount val="28"/>
                <c:pt idx="0">
                  <c:v>Mar-07</c:v>
                </c:pt>
                <c:pt idx="1">
                  <c:v>Jun-07</c:v>
                </c:pt>
                <c:pt idx="2">
                  <c:v>Sep-07</c:v>
                </c:pt>
                <c:pt idx="3">
                  <c:v>Dec-07</c:v>
                </c:pt>
                <c:pt idx="4">
                  <c:v>Mar-08</c:v>
                </c:pt>
                <c:pt idx="5">
                  <c:v>Jun-08</c:v>
                </c:pt>
                <c:pt idx="6">
                  <c:v>Sep-08</c:v>
                </c:pt>
                <c:pt idx="7">
                  <c:v>Dec-08</c:v>
                </c:pt>
                <c:pt idx="8">
                  <c:v>Mar-09</c:v>
                </c:pt>
                <c:pt idx="9">
                  <c:v>Jun-09</c:v>
                </c:pt>
                <c:pt idx="10">
                  <c:v>Sep-09</c:v>
                </c:pt>
                <c:pt idx="11">
                  <c:v>Dec-09</c:v>
                </c:pt>
                <c:pt idx="12">
                  <c:v>Mar-10</c:v>
                </c:pt>
                <c:pt idx="13">
                  <c:v>Jun-10</c:v>
                </c:pt>
                <c:pt idx="14">
                  <c:v>Sep-10</c:v>
                </c:pt>
                <c:pt idx="15">
                  <c:v>Dec-10</c:v>
                </c:pt>
                <c:pt idx="16">
                  <c:v>Mar-11</c:v>
                </c:pt>
                <c:pt idx="17">
                  <c:v>Jun-11</c:v>
                </c:pt>
                <c:pt idx="18">
                  <c:v>Sep-11</c:v>
                </c:pt>
                <c:pt idx="19">
                  <c:v>Dec-11</c:v>
                </c:pt>
                <c:pt idx="20">
                  <c:v>Mar-12</c:v>
                </c:pt>
                <c:pt idx="21">
                  <c:v>Jun-12</c:v>
                </c:pt>
                <c:pt idx="22">
                  <c:v>Sep-12</c:v>
                </c:pt>
                <c:pt idx="23">
                  <c:v>Dec-12</c:v>
                </c:pt>
                <c:pt idx="24">
                  <c:v>Mar-13</c:v>
                </c:pt>
                <c:pt idx="25">
                  <c:v>Jun-13</c:v>
                </c:pt>
                <c:pt idx="26">
                  <c:v>Sep-13</c:v>
                </c:pt>
                <c:pt idx="27">
                  <c:v>Dec-13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28"/>
                <c:pt idx="0">
                  <c:v>12</c:v>
                </c:pt>
                <c:pt idx="1">
                  <c:v>188</c:v>
                </c:pt>
                <c:pt idx="2">
                  <c:v>303</c:v>
                </c:pt>
                <c:pt idx="3">
                  <c:v>458</c:v>
                </c:pt>
                <c:pt idx="4">
                  <c:v>550</c:v>
                </c:pt>
                <c:pt idx="5">
                  <c:v>778</c:v>
                </c:pt>
                <c:pt idx="6">
                  <c:v>788</c:v>
                </c:pt>
                <c:pt idx="7">
                  <c:v>881</c:v>
                </c:pt>
                <c:pt idx="8">
                  <c:v>969</c:v>
                </c:pt>
                <c:pt idx="9">
                  <c:v>1326</c:v>
                </c:pt>
                <c:pt idx="10">
                  <c:v>1578</c:v>
                </c:pt>
                <c:pt idx="11">
                  <c:v>2131</c:v>
                </c:pt>
                <c:pt idx="12">
                  <c:v>2898</c:v>
                </c:pt>
                <c:pt idx="13">
                  <c:v>3520</c:v>
                </c:pt>
                <c:pt idx="14">
                  <c:v>5411</c:v>
                </c:pt>
                <c:pt idx="15">
                  <c:v>8041</c:v>
                </c:pt>
                <c:pt idx="16">
                  <c:v>9732</c:v>
                </c:pt>
                <c:pt idx="17">
                  <c:v>13317</c:v>
                </c:pt>
                <c:pt idx="18">
                  <c:v>15651</c:v>
                </c:pt>
                <c:pt idx="19">
                  <c:v>16894</c:v>
                </c:pt>
                <c:pt idx="20">
                  <c:v>18911</c:v>
                </c:pt>
                <c:pt idx="21">
                  <c:v>21503</c:v>
                </c:pt>
                <c:pt idx="22">
                  <c:v>23682</c:v>
                </c:pt>
                <c:pt idx="23">
                  <c:v>26465</c:v>
                </c:pt>
                <c:pt idx="24">
                  <c:v>27037</c:v>
                </c:pt>
                <c:pt idx="25">
                  <c:v>29766</c:v>
                </c:pt>
                <c:pt idx="26" formatCode="0.0">
                  <c:v>33651</c:v>
                </c:pt>
                <c:pt idx="27" formatCode="0.0">
                  <c:v>38601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Sheet1!$B$1:$AG$1</c:f>
              <c:strCache>
                <c:ptCount val="28"/>
                <c:pt idx="0">
                  <c:v>Mar-07</c:v>
                </c:pt>
                <c:pt idx="1">
                  <c:v>Jun-07</c:v>
                </c:pt>
                <c:pt idx="2">
                  <c:v>Sep-07</c:v>
                </c:pt>
                <c:pt idx="3">
                  <c:v>Dec-07</c:v>
                </c:pt>
                <c:pt idx="4">
                  <c:v>Mar-08</c:v>
                </c:pt>
                <c:pt idx="5">
                  <c:v>Jun-08</c:v>
                </c:pt>
                <c:pt idx="6">
                  <c:v>Sep-08</c:v>
                </c:pt>
                <c:pt idx="7">
                  <c:v>Dec-08</c:v>
                </c:pt>
                <c:pt idx="8">
                  <c:v>Mar-09</c:v>
                </c:pt>
                <c:pt idx="9">
                  <c:v>Jun-09</c:v>
                </c:pt>
                <c:pt idx="10">
                  <c:v>Sep-09</c:v>
                </c:pt>
                <c:pt idx="11">
                  <c:v>Dec-09</c:v>
                </c:pt>
                <c:pt idx="12">
                  <c:v>Mar-10</c:v>
                </c:pt>
                <c:pt idx="13">
                  <c:v>Jun-10</c:v>
                </c:pt>
                <c:pt idx="14">
                  <c:v>Sep-10</c:v>
                </c:pt>
                <c:pt idx="15">
                  <c:v>Dec-10</c:v>
                </c:pt>
                <c:pt idx="16">
                  <c:v>Mar-11</c:v>
                </c:pt>
                <c:pt idx="17">
                  <c:v>Jun-11</c:v>
                </c:pt>
                <c:pt idx="18">
                  <c:v>Sep-11</c:v>
                </c:pt>
                <c:pt idx="19">
                  <c:v>Dec-11</c:v>
                </c:pt>
                <c:pt idx="20">
                  <c:v>Mar-12</c:v>
                </c:pt>
                <c:pt idx="21">
                  <c:v>Jun-12</c:v>
                </c:pt>
                <c:pt idx="22">
                  <c:v>Sep-12</c:v>
                </c:pt>
                <c:pt idx="23">
                  <c:v>Dec-12</c:v>
                </c:pt>
                <c:pt idx="24">
                  <c:v>Mar-13</c:v>
                </c:pt>
                <c:pt idx="25">
                  <c:v>Jun-13</c:v>
                </c:pt>
                <c:pt idx="26">
                  <c:v>Sep-13</c:v>
                </c:pt>
                <c:pt idx="27">
                  <c:v>Dec-13</c:v>
                </c:pt>
              </c:strCache>
            </c:strRef>
          </c:cat>
          <c:val>
            <c:numRef>
              <c:f>Sheet1!$B$5:$AG$5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69</c:v>
                </c:pt>
                <c:pt idx="3">
                  <c:v>150</c:v>
                </c:pt>
                <c:pt idx="4">
                  <c:v>158</c:v>
                </c:pt>
                <c:pt idx="5">
                  <c:v>155</c:v>
                </c:pt>
                <c:pt idx="6">
                  <c:v>174</c:v>
                </c:pt>
                <c:pt idx="7">
                  <c:v>119</c:v>
                </c:pt>
                <c:pt idx="8">
                  <c:v>673</c:v>
                </c:pt>
                <c:pt idx="9">
                  <c:v>1508</c:v>
                </c:pt>
                <c:pt idx="10">
                  <c:v>2489</c:v>
                </c:pt>
                <c:pt idx="11">
                  <c:v>3331</c:v>
                </c:pt>
                <c:pt idx="12">
                  <c:v>4794</c:v>
                </c:pt>
                <c:pt idx="13">
                  <c:v>4933</c:v>
                </c:pt>
                <c:pt idx="14">
                  <c:v>6238</c:v>
                </c:pt>
                <c:pt idx="15">
                  <c:v>7550</c:v>
                </c:pt>
                <c:pt idx="16">
                  <c:v>8287</c:v>
                </c:pt>
                <c:pt idx="17">
                  <c:v>9565</c:v>
                </c:pt>
                <c:pt idx="18">
                  <c:v>9899</c:v>
                </c:pt>
                <c:pt idx="19">
                  <c:v>8942</c:v>
                </c:pt>
                <c:pt idx="20">
                  <c:v>8704</c:v>
                </c:pt>
                <c:pt idx="21">
                  <c:v>9320</c:v>
                </c:pt>
                <c:pt idx="22">
                  <c:v>12758</c:v>
                </c:pt>
                <c:pt idx="23">
                  <c:v>14528</c:v>
                </c:pt>
                <c:pt idx="24">
                  <c:v>20119</c:v>
                </c:pt>
                <c:pt idx="25">
                  <c:v>21471</c:v>
                </c:pt>
                <c:pt idx="26">
                  <c:v>22119</c:v>
                </c:pt>
                <c:pt idx="27">
                  <c:v>22479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848484"/>
              </a:solidFill>
            </a:ln>
          </c:spPr>
          <c:marker>
            <c:symbol val="x"/>
            <c:size val="7"/>
            <c:spPr>
              <a:solidFill>
                <a:srgbClr val="848484"/>
              </a:solidFill>
              <a:ln>
                <a:solidFill>
                  <a:srgbClr val="848484"/>
                </a:solidFill>
              </a:ln>
            </c:spPr>
          </c:marker>
          <c:cat>
            <c:strRef>
              <c:f>Sheet1!$B$1:$AG$1</c:f>
              <c:strCache>
                <c:ptCount val="28"/>
                <c:pt idx="0">
                  <c:v>Mar-07</c:v>
                </c:pt>
                <c:pt idx="1">
                  <c:v>Jun-07</c:v>
                </c:pt>
                <c:pt idx="2">
                  <c:v>Sep-07</c:v>
                </c:pt>
                <c:pt idx="3">
                  <c:v>Dec-07</c:v>
                </c:pt>
                <c:pt idx="4">
                  <c:v>Mar-08</c:v>
                </c:pt>
                <c:pt idx="5">
                  <c:v>Jun-08</c:v>
                </c:pt>
                <c:pt idx="6">
                  <c:v>Sep-08</c:v>
                </c:pt>
                <c:pt idx="7">
                  <c:v>Dec-08</c:v>
                </c:pt>
                <c:pt idx="8">
                  <c:v>Mar-09</c:v>
                </c:pt>
                <c:pt idx="9">
                  <c:v>Jun-09</c:v>
                </c:pt>
                <c:pt idx="10">
                  <c:v>Sep-09</c:v>
                </c:pt>
                <c:pt idx="11">
                  <c:v>Dec-09</c:v>
                </c:pt>
                <c:pt idx="12">
                  <c:v>Mar-10</c:v>
                </c:pt>
                <c:pt idx="13">
                  <c:v>Jun-10</c:v>
                </c:pt>
                <c:pt idx="14">
                  <c:v>Sep-10</c:v>
                </c:pt>
                <c:pt idx="15">
                  <c:v>Dec-10</c:v>
                </c:pt>
                <c:pt idx="16">
                  <c:v>Mar-11</c:v>
                </c:pt>
                <c:pt idx="17">
                  <c:v>Jun-11</c:v>
                </c:pt>
                <c:pt idx="18">
                  <c:v>Sep-11</c:v>
                </c:pt>
                <c:pt idx="19">
                  <c:v>Dec-11</c:v>
                </c:pt>
                <c:pt idx="20">
                  <c:v>Mar-12</c:v>
                </c:pt>
                <c:pt idx="21">
                  <c:v>Jun-12</c:v>
                </c:pt>
                <c:pt idx="22">
                  <c:v>Sep-12</c:v>
                </c:pt>
                <c:pt idx="23">
                  <c:v>Dec-12</c:v>
                </c:pt>
                <c:pt idx="24">
                  <c:v>Mar-13</c:v>
                </c:pt>
                <c:pt idx="25">
                  <c:v>Jun-13</c:v>
                </c:pt>
                <c:pt idx="26">
                  <c:v>Sep-13</c:v>
                </c:pt>
                <c:pt idx="27">
                  <c:v>Dec-13</c:v>
                </c:pt>
              </c:strCache>
            </c:strRef>
          </c:cat>
          <c:val>
            <c:numRef>
              <c:f>Sheet1!$B$6:$AG$6</c:f>
              <c:numCache>
                <c:formatCode>General</c:formatCode>
                <c:ptCount val="28"/>
                <c:pt idx="0">
                  <c:v>0</c:v>
                </c:pt>
                <c:pt idx="1">
                  <c:v>17</c:v>
                </c:pt>
                <c:pt idx="2">
                  <c:v>18</c:v>
                </c:pt>
                <c:pt idx="3">
                  <c:v>5</c:v>
                </c:pt>
                <c:pt idx="4">
                  <c:v>30</c:v>
                </c:pt>
                <c:pt idx="5">
                  <c:v>16</c:v>
                </c:pt>
                <c:pt idx="6">
                  <c:v>-6</c:v>
                </c:pt>
                <c:pt idx="7">
                  <c:v>217</c:v>
                </c:pt>
                <c:pt idx="8">
                  <c:v>516</c:v>
                </c:pt>
                <c:pt idx="9">
                  <c:v>865</c:v>
                </c:pt>
                <c:pt idx="10">
                  <c:v>1609</c:v>
                </c:pt>
                <c:pt idx="11">
                  <c:v>3011</c:v>
                </c:pt>
                <c:pt idx="12">
                  <c:v>3250</c:v>
                </c:pt>
                <c:pt idx="13">
                  <c:v>3782</c:v>
                </c:pt>
                <c:pt idx="14">
                  <c:v>4847</c:v>
                </c:pt>
                <c:pt idx="15">
                  <c:v>5859</c:v>
                </c:pt>
                <c:pt idx="16">
                  <c:v>5814</c:v>
                </c:pt>
                <c:pt idx="17">
                  <c:v>7033</c:v>
                </c:pt>
                <c:pt idx="18">
                  <c:v>7900</c:v>
                </c:pt>
                <c:pt idx="19">
                  <c:v>8806</c:v>
                </c:pt>
                <c:pt idx="20">
                  <c:v>9278</c:v>
                </c:pt>
                <c:pt idx="21">
                  <c:v>9918</c:v>
                </c:pt>
                <c:pt idx="22">
                  <c:v>10307</c:v>
                </c:pt>
                <c:pt idx="23">
                  <c:v>11664</c:v>
                </c:pt>
                <c:pt idx="24">
                  <c:v>12005</c:v>
                </c:pt>
                <c:pt idx="25">
                  <c:v>12991</c:v>
                </c:pt>
                <c:pt idx="26">
                  <c:v>14766</c:v>
                </c:pt>
                <c:pt idx="27">
                  <c:v>16224</c:v>
                </c:pt>
              </c:numCache>
            </c:numRef>
          </c:val>
        </c:ser>
        <c:marker val="1"/>
        <c:axId val="98979840"/>
        <c:axId val="98981760"/>
      </c:lineChart>
      <c:catAx>
        <c:axId val="98979840"/>
        <c:scaling>
          <c:orientation val="minMax"/>
        </c:scaling>
        <c:axPos val="b"/>
        <c:tickLblPos val="nextTo"/>
        <c:crossAx val="98981760"/>
        <c:crosses val="autoZero"/>
        <c:auto val="1"/>
        <c:lblAlgn val="ctr"/>
        <c:lblOffset val="100"/>
        <c:tickLblSkip val="2"/>
        <c:tickMarkSkip val="3"/>
      </c:catAx>
      <c:valAx>
        <c:axId val="98981760"/>
        <c:scaling>
          <c:orientation val="minMax"/>
          <c:max val="40000"/>
          <c:min val="0"/>
        </c:scaling>
        <c:axPos val="l"/>
        <c:numFmt formatCode="General" sourceLinked="1"/>
        <c:tickLblPos val="nextTo"/>
        <c:crossAx val="989798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8214108801818518E-2"/>
                <c:y val="0.3106337139029475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fr-FR" dirty="0" smtClean="0"/>
                    <a:t>$US Millions</a:t>
                  </a:r>
                  <a:endParaRPr lang="fr-FR" dirty="0"/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6916242474708101"/>
          <c:y val="0.89798065782319103"/>
          <c:w val="0.70335777692010804"/>
          <c:h val="0.102019342176822"/>
        </c:manualLayout>
      </c:layout>
    </c:legend>
    <c:plotVisOnly val="1"/>
    <c:dispBlanksAs val="gap"/>
  </c:chart>
  <c:txPr>
    <a:bodyPr/>
    <a:lstStyle/>
    <a:p>
      <a:pPr algn="ctr">
        <a:defRPr lang="en-GB" sz="1000" b="0" i="0" u="none" strike="noStrike" kern="1200" baseline="0">
          <a:solidFill>
            <a:srgbClr val="002868"/>
          </a:solidFill>
          <a:latin typeface="+mn-lt"/>
          <a:ea typeface="+mn-ea"/>
          <a:cs typeface="+mn-cs"/>
        </a:defRPr>
      </a:pPr>
      <a:endParaRPr lang="fr-F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21164288003047732"/>
          <c:y val="3.5578928176670042E-2"/>
          <c:w val="0.75300135774406163"/>
          <c:h val="0.694766322721532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Allemagne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Sheet1!$B$2:$BJ$2</c:f>
              <c:numCache>
                <c:formatCode>0%</c:formatCode>
                <c:ptCount val="61"/>
                <c:pt idx="0">
                  <c:v>4.9901582989104803E-3</c:v>
                </c:pt>
                <c:pt idx="1">
                  <c:v>1.4047813649366617E-2</c:v>
                </c:pt>
                <c:pt idx="2">
                  <c:v>1.5373971865631501E-2</c:v>
                </c:pt>
                <c:pt idx="3">
                  <c:v>1.8575851393189031E-2</c:v>
                </c:pt>
                <c:pt idx="4">
                  <c:v>2.0586583963853208E-2</c:v>
                </c:pt>
                <c:pt idx="5">
                  <c:v>2.6440508855076216E-2</c:v>
                </c:pt>
                <c:pt idx="6">
                  <c:v>2.3872605839819011E-2</c:v>
                </c:pt>
                <c:pt idx="7">
                  <c:v>2.5982206125502005E-2</c:v>
                </c:pt>
                <c:pt idx="8">
                  <c:v>2.1612102777555754E-2</c:v>
                </c:pt>
                <c:pt idx="9">
                  <c:v>2.6310385543405812E-2</c:v>
                </c:pt>
                <c:pt idx="10">
                  <c:v>4.4376928781608121E-2</c:v>
                </c:pt>
                <c:pt idx="11">
                  <c:v>4.6625997688855385E-2</c:v>
                </c:pt>
                <c:pt idx="12">
                  <c:v>7.5797591379674734E-2</c:v>
                </c:pt>
                <c:pt idx="13">
                  <c:v>8.3192701191857704E-2</c:v>
                </c:pt>
                <c:pt idx="14">
                  <c:v>6.8619570718347192E-2</c:v>
                </c:pt>
                <c:pt idx="15">
                  <c:v>0.15130314446067522</c:v>
                </c:pt>
                <c:pt idx="16">
                  <c:v>0.187370831704184</c:v>
                </c:pt>
                <c:pt idx="17">
                  <c:v>0.24007151440546301</c:v>
                </c:pt>
                <c:pt idx="18">
                  <c:v>0.30935691892030065</c:v>
                </c:pt>
                <c:pt idx="19">
                  <c:v>0.30037125430920553</c:v>
                </c:pt>
                <c:pt idx="20">
                  <c:v>0.34794757872970838</c:v>
                </c:pt>
                <c:pt idx="21">
                  <c:v>0.33112728877123332</c:v>
                </c:pt>
                <c:pt idx="22">
                  <c:v>0.34410406029662138</c:v>
                </c:pt>
                <c:pt idx="23">
                  <c:v>0.32909347352225066</c:v>
                </c:pt>
                <c:pt idx="24">
                  <c:v>0.30683803344147731</c:v>
                </c:pt>
                <c:pt idx="25">
                  <c:v>0.30615384615384839</c:v>
                </c:pt>
                <c:pt idx="26">
                  <c:v>0.30871178201356031</c:v>
                </c:pt>
                <c:pt idx="27">
                  <c:v>0.30969121140142475</c:v>
                </c:pt>
                <c:pt idx="28">
                  <c:v>0.31579805002580008</c:v>
                </c:pt>
                <c:pt idx="29">
                  <c:v>0.32558201623238253</c:v>
                </c:pt>
                <c:pt idx="30">
                  <c:v>0.33701226309922716</c:v>
                </c:pt>
                <c:pt idx="31">
                  <c:v>0.34340234288661331</c:v>
                </c:pt>
                <c:pt idx="32">
                  <c:v>0.36896261033423078</c:v>
                </c:pt>
                <c:pt idx="33">
                  <c:v>0.3843678052906141</c:v>
                </c:pt>
                <c:pt idx="34">
                  <c:v>0.41133439476741945</c:v>
                </c:pt>
                <c:pt idx="35">
                  <c:v>0.38067343173431939</c:v>
                </c:pt>
                <c:pt idx="36">
                  <c:v>0.41609725999223002</c:v>
                </c:pt>
                <c:pt idx="37">
                  <c:v>0.40463615724698299</c:v>
                </c:pt>
                <c:pt idx="38">
                  <c:v>0.41405536963797052</c:v>
                </c:pt>
                <c:pt idx="39">
                  <c:v>0.44998155101686532</c:v>
                </c:pt>
                <c:pt idx="40">
                  <c:v>0.43464114832535899</c:v>
                </c:pt>
                <c:pt idx="41">
                  <c:v>0.48490715916989652</c:v>
                </c:pt>
                <c:pt idx="42">
                  <c:v>0.50316633100097008</c:v>
                </c:pt>
                <c:pt idx="43">
                  <c:v>0.50751182416767049</c:v>
                </c:pt>
                <c:pt idx="44">
                  <c:v>0.5377121579494275</c:v>
                </c:pt>
                <c:pt idx="45">
                  <c:v>0.50327963842856105</c:v>
                </c:pt>
                <c:pt idx="46">
                  <c:v>0.51938763585368697</c:v>
                </c:pt>
                <c:pt idx="47">
                  <c:v>0.55139519246932789</c:v>
                </c:pt>
                <c:pt idx="48">
                  <c:v>0.56175414565303261</c:v>
                </c:pt>
                <c:pt idx="49">
                  <c:v>0.56077492877492896</c:v>
                </c:pt>
                <c:pt idx="50">
                  <c:v>0.57106713012224308</c:v>
                </c:pt>
                <c:pt idx="51">
                  <c:v>0.57520046072741648</c:v>
                </c:pt>
                <c:pt idx="52">
                  <c:v>0.58296686280581722</c:v>
                </c:pt>
                <c:pt idx="53">
                  <c:v>0.58402599046453862</c:v>
                </c:pt>
                <c:pt idx="54">
                  <c:v>0.58009694786657151</c:v>
                </c:pt>
                <c:pt idx="55">
                  <c:v>0.61702763894228863</c:v>
                </c:pt>
                <c:pt idx="56">
                  <c:v>0.60211788049970705</c:v>
                </c:pt>
                <c:pt idx="57">
                  <c:v>0.62632411067193705</c:v>
                </c:pt>
                <c:pt idx="58">
                  <c:v>0.61387052129786301</c:v>
                </c:pt>
                <c:pt idx="59">
                  <c:v>0.62573165880548642</c:v>
                </c:pt>
                <c:pt idx="60">
                  <c:v>0.61629198181399203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Sheet1!$B$3:$BJ$3</c:f>
              <c:numCache>
                <c:formatCode>0%</c:formatCode>
                <c:ptCount val="61"/>
                <c:pt idx="0">
                  <c:v>0</c:v>
                </c:pt>
                <c:pt idx="1">
                  <c:v>0.12134009009008999</c:v>
                </c:pt>
                <c:pt idx="2">
                  <c:v>0.11787526111608509</c:v>
                </c:pt>
                <c:pt idx="3">
                  <c:v>0.11792329767805915</c:v>
                </c:pt>
                <c:pt idx="4">
                  <c:v>0.17595149152726158</c:v>
                </c:pt>
                <c:pt idx="5">
                  <c:v>0.19581990428752818</c:v>
                </c:pt>
                <c:pt idx="6">
                  <c:v>0.25466935890964232</c:v>
                </c:pt>
                <c:pt idx="7">
                  <c:v>0.25542447861807532</c:v>
                </c:pt>
                <c:pt idx="8">
                  <c:v>0.25801113284188393</c:v>
                </c:pt>
                <c:pt idx="9">
                  <c:v>0.26020961329960546</c:v>
                </c:pt>
                <c:pt idx="10">
                  <c:v>0.29715355067467702</c:v>
                </c:pt>
                <c:pt idx="11">
                  <c:v>0.34818272455361232</c:v>
                </c:pt>
                <c:pt idx="12">
                  <c:v>0.36179417122040453</c:v>
                </c:pt>
                <c:pt idx="13">
                  <c:v>0.45809012374503899</c:v>
                </c:pt>
                <c:pt idx="14">
                  <c:v>0.50550998425718796</c:v>
                </c:pt>
                <c:pt idx="15">
                  <c:v>0.51577485570455361</c:v>
                </c:pt>
                <c:pt idx="16">
                  <c:v>0.55333998005982099</c:v>
                </c:pt>
                <c:pt idx="17">
                  <c:v>0.55601547388781503</c:v>
                </c:pt>
                <c:pt idx="18">
                  <c:v>0.58344443097806298</c:v>
                </c:pt>
                <c:pt idx="19">
                  <c:v>0.58029865321235297</c:v>
                </c:pt>
                <c:pt idx="20">
                  <c:v>0.66343054489639297</c:v>
                </c:pt>
                <c:pt idx="21">
                  <c:v>0.68603469550700502</c:v>
                </c:pt>
                <c:pt idx="22">
                  <c:v>0.69817343500620699</c:v>
                </c:pt>
                <c:pt idx="23">
                  <c:v>0.75331564986737398</c:v>
                </c:pt>
                <c:pt idx="24">
                  <c:v>0.77747564795374491</c:v>
                </c:pt>
                <c:pt idx="25">
                  <c:v>0.76449023449846043</c:v>
                </c:pt>
                <c:pt idx="26">
                  <c:v>0.76749160699962005</c:v>
                </c:pt>
                <c:pt idx="27">
                  <c:v>0.77445967137111105</c:v>
                </c:pt>
                <c:pt idx="28">
                  <c:v>0.78552297716380104</c:v>
                </c:pt>
                <c:pt idx="29">
                  <c:v>0.78937364228820162</c:v>
                </c:pt>
                <c:pt idx="30">
                  <c:v>0.79960707269155906</c:v>
                </c:pt>
                <c:pt idx="31">
                  <c:v>0.78123495426095158</c:v>
                </c:pt>
                <c:pt idx="32">
                  <c:v>0.80811427934952262</c:v>
                </c:pt>
                <c:pt idx="33">
                  <c:v>0.83881841568350279</c:v>
                </c:pt>
                <c:pt idx="34">
                  <c:v>0.84322989939744764</c:v>
                </c:pt>
                <c:pt idx="35">
                  <c:v>0.8093425138382605</c:v>
                </c:pt>
                <c:pt idx="36">
                  <c:v>0.86767623145484218</c:v>
                </c:pt>
                <c:pt idx="37">
                  <c:v>0.87927355728675705</c:v>
                </c:pt>
                <c:pt idx="38">
                  <c:v>0.89585274343414001</c:v>
                </c:pt>
                <c:pt idx="39">
                  <c:v>0.88315687671790222</c:v>
                </c:pt>
                <c:pt idx="40">
                  <c:v>0.88353562265640562</c:v>
                </c:pt>
                <c:pt idx="41">
                  <c:v>0.89898682640335104</c:v>
                </c:pt>
                <c:pt idx="42">
                  <c:v>0.90446924627562797</c:v>
                </c:pt>
                <c:pt idx="43">
                  <c:v>0.89887307236061864</c:v>
                </c:pt>
                <c:pt idx="44">
                  <c:v>0.90681299470692944</c:v>
                </c:pt>
                <c:pt idx="45">
                  <c:v>0.90257924524081201</c:v>
                </c:pt>
                <c:pt idx="46">
                  <c:v>0.91377875774847805</c:v>
                </c:pt>
                <c:pt idx="47">
                  <c:v>0.92089060399774603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Sheet1!$B$4:$BJ$4</c:f>
              <c:numCache>
                <c:formatCode>0%</c:formatCode>
                <c:ptCount val="61"/>
                <c:pt idx="0">
                  <c:v>0</c:v>
                </c:pt>
                <c:pt idx="1">
                  <c:v>3.29552366980356E-2</c:v>
                </c:pt>
                <c:pt idx="2">
                  <c:v>5.0618672665916811E-2</c:v>
                </c:pt>
                <c:pt idx="3">
                  <c:v>6.9624598041695324E-2</c:v>
                </c:pt>
                <c:pt idx="4">
                  <c:v>7.4550827021703084E-2</c:v>
                </c:pt>
                <c:pt idx="5">
                  <c:v>9.6357181446322424E-2</c:v>
                </c:pt>
                <c:pt idx="6">
                  <c:v>9.0811005214889745E-2</c:v>
                </c:pt>
                <c:pt idx="7">
                  <c:v>0.26609744413447201</c:v>
                </c:pt>
                <c:pt idx="8">
                  <c:v>0.12532637075718001</c:v>
                </c:pt>
                <c:pt idx="9">
                  <c:v>0.11600952447650512</c:v>
                </c:pt>
                <c:pt idx="10">
                  <c:v>0.18878911973550719</c:v>
                </c:pt>
                <c:pt idx="11">
                  <c:v>0.24122613803230739</c:v>
                </c:pt>
                <c:pt idx="12">
                  <c:v>0.27941441171176845</c:v>
                </c:pt>
                <c:pt idx="13">
                  <c:v>0.27316209584744278</c:v>
                </c:pt>
                <c:pt idx="14">
                  <c:v>0.3265362358776579</c:v>
                </c:pt>
                <c:pt idx="15">
                  <c:v>0.34814360412467532</c:v>
                </c:pt>
                <c:pt idx="16">
                  <c:v>0.3753242452674051</c:v>
                </c:pt>
                <c:pt idx="17">
                  <c:v>0.36839109896989652</c:v>
                </c:pt>
                <c:pt idx="18">
                  <c:v>0.36231597946867178</c:v>
                </c:pt>
                <c:pt idx="19">
                  <c:v>0.39163099502053239</c:v>
                </c:pt>
                <c:pt idx="20">
                  <c:v>0.41124850418827302</c:v>
                </c:pt>
                <c:pt idx="21">
                  <c:v>0.41326784038854208</c:v>
                </c:pt>
                <c:pt idx="22">
                  <c:v>0.435641236628659</c:v>
                </c:pt>
                <c:pt idx="23">
                  <c:v>0.48576901206117379</c:v>
                </c:pt>
                <c:pt idx="24">
                  <c:v>0.50641311345515649</c:v>
                </c:pt>
                <c:pt idx="25">
                  <c:v>0.51586586851724259</c:v>
                </c:pt>
                <c:pt idx="26">
                  <c:v>0.52357935655465204</c:v>
                </c:pt>
                <c:pt idx="27">
                  <c:v>0.53080891402833563</c:v>
                </c:pt>
                <c:pt idx="28" formatCode="General">
                  <c:v>0.51581920903954803</c:v>
                </c:pt>
                <c:pt idx="29" formatCode="General">
                  <c:v>0.51020772724952801</c:v>
                </c:pt>
                <c:pt idx="30" formatCode="General">
                  <c:v>0.52757352941175795</c:v>
                </c:pt>
                <c:pt idx="31" formatCode="General">
                  <c:v>0.55985267034990804</c:v>
                </c:pt>
                <c:pt idx="32">
                  <c:v>0.58738296387222666</c:v>
                </c:pt>
                <c:pt idx="33">
                  <c:v>0.60985110803324105</c:v>
                </c:pt>
                <c:pt idx="34">
                  <c:v>0.62225007563642765</c:v>
                </c:pt>
                <c:pt idx="35">
                  <c:v>0.6361026533275389</c:v>
                </c:pt>
                <c:pt idx="36">
                  <c:v>0.64409249530237878</c:v>
                </c:pt>
                <c:pt idx="37">
                  <c:v>0.63300456659090565</c:v>
                </c:pt>
                <c:pt idx="38">
                  <c:v>0.63253695120252951</c:v>
                </c:pt>
                <c:pt idx="39">
                  <c:v>0.64340199877625859</c:v>
                </c:pt>
                <c:pt idx="40">
                  <c:v>0.66205450733753191</c:v>
                </c:pt>
                <c:pt idx="41">
                  <c:v>0.6680419526490462</c:v>
                </c:pt>
                <c:pt idx="42">
                  <c:v>0.65134522954533502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Espagne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Sheet1!$B$5:$BJ$5</c:f>
              <c:numCache>
                <c:formatCode>0%</c:formatCode>
                <c:ptCount val="61"/>
                <c:pt idx="0">
                  <c:v>0</c:v>
                </c:pt>
                <c:pt idx="1">
                  <c:v>3.9144730799610603E-2</c:v>
                </c:pt>
                <c:pt idx="2">
                  <c:v>8.9459153474884326E-2</c:v>
                </c:pt>
                <c:pt idx="3">
                  <c:v>8.7132807590163605E-2</c:v>
                </c:pt>
                <c:pt idx="4">
                  <c:v>9.5820884087949226E-2</c:v>
                </c:pt>
                <c:pt idx="5">
                  <c:v>0.11800702339974185</c:v>
                </c:pt>
                <c:pt idx="6">
                  <c:v>0.116803685611025</c:v>
                </c:pt>
                <c:pt idx="7">
                  <c:v>0.11545270145675809</c:v>
                </c:pt>
                <c:pt idx="8">
                  <c:v>0.12999901739215919</c:v>
                </c:pt>
                <c:pt idx="9">
                  <c:v>0.1109761354285041</c:v>
                </c:pt>
                <c:pt idx="10">
                  <c:v>0.13866281866281888</c:v>
                </c:pt>
                <c:pt idx="11">
                  <c:v>0.21121231155779155</c:v>
                </c:pt>
                <c:pt idx="12">
                  <c:v>0.19884551729705688</c:v>
                </c:pt>
                <c:pt idx="13">
                  <c:v>0.21999551592708219</c:v>
                </c:pt>
                <c:pt idx="14">
                  <c:v>0.22324439160348519</c:v>
                </c:pt>
                <c:pt idx="15">
                  <c:v>0.22183470725005278</c:v>
                </c:pt>
                <c:pt idx="16">
                  <c:v>0.23834462552646232</c:v>
                </c:pt>
                <c:pt idx="17">
                  <c:v>0.24679971777038726</c:v>
                </c:pt>
                <c:pt idx="18">
                  <c:v>0.19324897574417219</c:v>
                </c:pt>
                <c:pt idx="19">
                  <c:v>0.24946319018405139</c:v>
                </c:pt>
                <c:pt idx="20">
                  <c:v>0.25498471292180452</c:v>
                </c:pt>
                <c:pt idx="21">
                  <c:v>0.26736065357754946</c:v>
                </c:pt>
                <c:pt idx="22">
                  <c:v>0.28075144825569676</c:v>
                </c:pt>
                <c:pt idx="23">
                  <c:v>0.30192932187201965</c:v>
                </c:pt>
                <c:pt idx="24">
                  <c:v>0.31068812938663753</c:v>
                </c:pt>
                <c:pt idx="25">
                  <c:v>0.32383120470029031</c:v>
                </c:pt>
                <c:pt idx="26">
                  <c:v>0.32392561680943377</c:v>
                </c:pt>
                <c:pt idx="27">
                  <c:v>0.31856332942704552</c:v>
                </c:pt>
                <c:pt idx="28">
                  <c:v>0.31768941616837731</c:v>
                </c:pt>
                <c:pt idx="29" formatCode="General">
                  <c:v>0.307696306050315</c:v>
                </c:pt>
                <c:pt idx="30" formatCode="General">
                  <c:v>0.27765867278257239</c:v>
                </c:pt>
                <c:pt idx="31" formatCode="General">
                  <c:v>0.33770239013107445</c:v>
                </c:pt>
                <c:pt idx="32">
                  <c:v>0.33664657274451754</c:v>
                </c:pt>
                <c:pt idx="33">
                  <c:v>0.38299441752862745</c:v>
                </c:pt>
                <c:pt idx="34">
                  <c:v>0.37693824355032701</c:v>
                </c:pt>
                <c:pt idx="35">
                  <c:v>0.38054943587689438</c:v>
                </c:pt>
                <c:pt idx="36">
                  <c:v>0.36168731035168938</c:v>
                </c:pt>
                <c:pt idx="37">
                  <c:v>0.37301624382875065</c:v>
                </c:pt>
                <c:pt idx="38">
                  <c:v>0.39588893405681097</c:v>
                </c:pt>
                <c:pt idx="39">
                  <c:v>0.41100535025507001</c:v>
                </c:pt>
                <c:pt idx="40">
                  <c:v>0.52492081157435677</c:v>
                </c:pt>
                <c:pt idx="41">
                  <c:v>0.51322878199286293</c:v>
                </c:pt>
                <c:pt idx="42">
                  <c:v>0.57146921678653362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Italie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Sheet1!$B$6:$BJ$6</c:f>
              <c:numCache>
                <c:formatCode>0%</c:formatCode>
                <c:ptCount val="61"/>
                <c:pt idx="0">
                  <c:v>3.2475124054974383E-3</c:v>
                </c:pt>
                <c:pt idx="1">
                  <c:v>6.4179606749675492E-3</c:v>
                </c:pt>
                <c:pt idx="2">
                  <c:v>6.7738490078139233E-3</c:v>
                </c:pt>
                <c:pt idx="3">
                  <c:v>1.0084463782953704E-2</c:v>
                </c:pt>
                <c:pt idx="4">
                  <c:v>1.6891543928313903E-2</c:v>
                </c:pt>
                <c:pt idx="5">
                  <c:v>2.1129049734532387E-2</c:v>
                </c:pt>
                <c:pt idx="6">
                  <c:v>1.9183345014666727E-2</c:v>
                </c:pt>
                <c:pt idx="7">
                  <c:v>2.4235975645800458E-2</c:v>
                </c:pt>
                <c:pt idx="8">
                  <c:v>1.8945868945869127E-2</c:v>
                </c:pt>
                <c:pt idx="9">
                  <c:v>2.4984976656034809E-2</c:v>
                </c:pt>
                <c:pt idx="10">
                  <c:v>2.8410857347841705E-2</c:v>
                </c:pt>
                <c:pt idx="11">
                  <c:v>4.6738689389328514E-2</c:v>
                </c:pt>
                <c:pt idx="12">
                  <c:v>5.4704067861962823E-2</c:v>
                </c:pt>
                <c:pt idx="13">
                  <c:v>7.5920074763027909E-2</c:v>
                </c:pt>
                <c:pt idx="14">
                  <c:v>9.0302288170184125E-2</c:v>
                </c:pt>
                <c:pt idx="15">
                  <c:v>0.12664566484859888</c:v>
                </c:pt>
                <c:pt idx="16">
                  <c:v>0.13634963145545625</c:v>
                </c:pt>
                <c:pt idx="17">
                  <c:v>0.18119981337327801</c:v>
                </c:pt>
                <c:pt idx="18">
                  <c:v>0.19100537500283504</c:v>
                </c:pt>
                <c:pt idx="19">
                  <c:v>0.22255246738513901</c:v>
                </c:pt>
                <c:pt idx="20">
                  <c:v>0.23364705882352901</c:v>
                </c:pt>
                <c:pt idx="21">
                  <c:v>0.26346157809054832</c:v>
                </c:pt>
                <c:pt idx="22" formatCode="General">
                  <c:v>0.28936197720270296</c:v>
                </c:pt>
                <c:pt idx="23" formatCode="General">
                  <c:v>0.32180478972924836</c:v>
                </c:pt>
                <c:pt idx="24" formatCode="General">
                  <c:v>0.34537664663000639</c:v>
                </c:pt>
                <c:pt idx="25" formatCode="General">
                  <c:v>0.37755378424392538</c:v>
                </c:pt>
                <c:pt idx="26" formatCode="General">
                  <c:v>0.38786231884058353</c:v>
                </c:pt>
                <c:pt idx="27" formatCode="General">
                  <c:v>0.38820583804909808</c:v>
                </c:pt>
                <c:pt idx="28" formatCode="General">
                  <c:v>0.42285679118715491</c:v>
                </c:pt>
                <c:pt idx="29" formatCode="General">
                  <c:v>0.47116114084189376</c:v>
                </c:pt>
                <c:pt idx="30" formatCode="General">
                  <c:v>0.49364561715584965</c:v>
                </c:pt>
                <c:pt idx="31" formatCode="General">
                  <c:v>0.51703951906967605</c:v>
                </c:pt>
                <c:pt idx="32">
                  <c:v>0.51771379222360003</c:v>
                </c:pt>
                <c:pt idx="33">
                  <c:v>0.5578412050397713</c:v>
                </c:pt>
                <c:pt idx="34">
                  <c:v>0.55637953983647104</c:v>
                </c:pt>
                <c:pt idx="35">
                  <c:v>0.57803418656883165</c:v>
                </c:pt>
                <c:pt idx="36">
                  <c:v>0.59796869143030451</c:v>
                </c:pt>
                <c:pt idx="37">
                  <c:v>0.60940077872368503</c:v>
                </c:pt>
                <c:pt idx="38">
                  <c:v>0.62200651712901978</c:v>
                </c:pt>
                <c:pt idx="39">
                  <c:v>0.50301904319554103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Sheet1!$B$7:$BJ$7</c:f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strRef>
              <c:f>Sheet1!$B$1:$BJ$1</c:f>
              <c:strCache>
                <c:ptCount val="61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</c:strCache>
            </c:strRef>
          </c:cat>
          <c:val>
            <c:numRef>
              <c:f>Sheet1!$B$8:$BJ$8</c:f>
            </c:numRef>
          </c:val>
        </c:ser>
        <c:marker val="1"/>
        <c:axId val="75777536"/>
        <c:axId val="75779072"/>
      </c:lineChart>
      <c:catAx>
        <c:axId val="757775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900" baseline="0"/>
            </a:pPr>
            <a:endParaRPr lang="fr-FR"/>
          </a:p>
        </c:txPr>
        <c:crossAx val="75779072"/>
        <c:crosses val="autoZero"/>
        <c:auto val="1"/>
        <c:lblAlgn val="ctr"/>
        <c:lblOffset val="100"/>
      </c:catAx>
      <c:valAx>
        <c:axId val="75779072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 lang="en-GB" sz="1400" baseline="0"/>
                </a:pPr>
                <a:r>
                  <a:rPr lang="en-GB" sz="1200" baseline="0" dirty="0" err="1" smtClean="0"/>
                  <a:t>Pénétration</a:t>
                </a:r>
                <a:r>
                  <a:rPr lang="en-GB" sz="1200" baseline="0" dirty="0" smtClean="0"/>
                  <a:t> US, %</a:t>
                </a:r>
                <a:endParaRPr lang="en-GB" sz="1200" baseline="0" dirty="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en-GB" sz="1100" baseline="0"/>
            </a:pPr>
            <a:endParaRPr lang="fr-FR"/>
          </a:p>
        </c:txPr>
        <c:crossAx val="75777536"/>
        <c:crosses val="autoZero"/>
        <c:crossBetween val="between"/>
        <c:majorUnit val="0.2"/>
      </c:valAx>
      <c:spPr>
        <a:solidFill>
          <a:srgbClr val="C5C19D">
            <a:lumMod val="20000"/>
            <a:lumOff val="80000"/>
          </a:srgbClr>
        </a:solidFill>
        <a:ln w="25400">
          <a:solidFill>
            <a:srgbClr val="2E8D9E"/>
          </a:solidFill>
        </a:ln>
      </c:spPr>
    </c:plotArea>
    <c:legend>
      <c:legendPos val="b"/>
      <c:layout>
        <c:manualLayout>
          <c:xMode val="edge"/>
          <c:yMode val="edge"/>
          <c:x val="9.5403598878036525E-2"/>
          <c:y val="0.86738812858233449"/>
          <c:w val="0.86061883128206162"/>
          <c:h val="0.13261187141766501"/>
        </c:manualLayout>
      </c:layout>
      <c:txPr>
        <a:bodyPr/>
        <a:lstStyle/>
        <a:p>
          <a:pPr>
            <a:defRPr lang="en-GB" sz="1000" baseline="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3598650078661201"/>
          <c:y val="3.5578928176670042E-2"/>
          <c:w val="0.73007597923227963"/>
          <c:h val="0.6902486758791246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Allemagne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Sheet1!$B$2:$CA$2</c:f>
              <c:numCache>
                <c:formatCode>0%</c:formatCode>
                <c:ptCount val="78"/>
                <c:pt idx="0">
                  <c:v>0</c:v>
                </c:pt>
                <c:pt idx="1">
                  <c:v>8.6813928812578406E-4</c:v>
                </c:pt>
                <c:pt idx="2">
                  <c:v>1.8774054257017039E-3</c:v>
                </c:pt>
                <c:pt idx="3">
                  <c:v>2.5512707290746704E-3</c:v>
                </c:pt>
                <c:pt idx="4">
                  <c:v>2.2835130358809857E-3</c:v>
                </c:pt>
                <c:pt idx="5">
                  <c:v>3.8112111410972234E-3</c:v>
                </c:pt>
                <c:pt idx="6">
                  <c:v>4.2079951908626963E-3</c:v>
                </c:pt>
                <c:pt idx="7">
                  <c:v>4.9519959575543334E-3</c:v>
                </c:pt>
                <c:pt idx="8">
                  <c:v>5.6686232559841109E-3</c:v>
                </c:pt>
                <c:pt idx="9">
                  <c:v>1.0270365168539302E-2</c:v>
                </c:pt>
                <c:pt idx="10">
                  <c:v>9.5349181663333983E-3</c:v>
                </c:pt>
                <c:pt idx="11">
                  <c:v>9.0061112898038066E-3</c:v>
                </c:pt>
                <c:pt idx="12">
                  <c:v>1.0985123536092715E-2</c:v>
                </c:pt>
                <c:pt idx="13">
                  <c:v>8.5617821430302547E-3</c:v>
                </c:pt>
                <c:pt idx="14">
                  <c:v>1.00595715251254E-2</c:v>
                </c:pt>
                <c:pt idx="15">
                  <c:v>1.3792113780952507E-2</c:v>
                </c:pt>
                <c:pt idx="16">
                  <c:v>1.3719820997771704E-2</c:v>
                </c:pt>
                <c:pt idx="17">
                  <c:v>1.3668430335097122E-2</c:v>
                </c:pt>
                <c:pt idx="18">
                  <c:v>1.9585706710456726E-2</c:v>
                </c:pt>
                <c:pt idx="19">
                  <c:v>1.44212648104751E-2</c:v>
                </c:pt>
                <c:pt idx="20">
                  <c:v>1.4706591446068033E-2</c:v>
                </c:pt>
                <c:pt idx="21">
                  <c:v>1.8704134598174309E-2</c:v>
                </c:pt>
                <c:pt idx="22">
                  <c:v>2.0342972427707166E-2</c:v>
                </c:pt>
                <c:pt idx="23">
                  <c:v>1.7382395915556813E-2</c:v>
                </c:pt>
                <c:pt idx="24">
                  <c:v>1.759583715579081E-2</c:v>
                </c:pt>
                <c:pt idx="25">
                  <c:v>1.8444834097653233E-2</c:v>
                </c:pt>
                <c:pt idx="26">
                  <c:v>1.6075957010022908E-2</c:v>
                </c:pt>
                <c:pt idx="27">
                  <c:v>1.8465351022998611E-2</c:v>
                </c:pt>
                <c:pt idx="28">
                  <c:v>1.7993245612416303E-2</c:v>
                </c:pt>
                <c:pt idx="29">
                  <c:v>2.1026838192685301E-2</c:v>
                </c:pt>
                <c:pt idx="30">
                  <c:v>1.890328885186552E-2</c:v>
                </c:pt>
                <c:pt idx="31">
                  <c:v>1.7451168747998725E-2</c:v>
                </c:pt>
                <c:pt idx="32">
                  <c:v>1.9404856566151027E-2</c:v>
                </c:pt>
                <c:pt idx="33">
                  <c:v>2.3021243401121431E-2</c:v>
                </c:pt>
                <c:pt idx="34">
                  <c:v>2.6264824685984112E-2</c:v>
                </c:pt>
                <c:pt idx="35">
                  <c:v>2.0994979461433212E-2</c:v>
                </c:pt>
                <c:pt idx="36">
                  <c:v>1.9262315874921807E-2</c:v>
                </c:pt>
                <c:pt idx="37">
                  <c:v>2.2156376408702806E-2</c:v>
                </c:pt>
                <c:pt idx="38">
                  <c:v>2.1399831984790209E-2</c:v>
                </c:pt>
                <c:pt idx="39">
                  <c:v>2.3247344461305355E-2</c:v>
                </c:pt>
                <c:pt idx="40">
                  <c:v>2.2253858834107611E-2</c:v>
                </c:pt>
                <c:pt idx="41">
                  <c:v>2.3481165983184945E-2</c:v>
                </c:pt>
                <c:pt idx="42">
                  <c:v>2.5829414838035504E-2</c:v>
                </c:pt>
                <c:pt idx="43">
                  <c:v>2.4217004933391188E-2</c:v>
                </c:pt>
                <c:pt idx="44">
                  <c:v>2.415466355455911E-2</c:v>
                </c:pt>
                <c:pt idx="45">
                  <c:v>3.2310938618636806E-2</c:v>
                </c:pt>
                <c:pt idx="46">
                  <c:v>2.9903021982857207E-2</c:v>
                </c:pt>
                <c:pt idx="47">
                  <c:v>3.3991545544038403E-2</c:v>
                </c:pt>
                <c:pt idx="48">
                  <c:v>3.080893195702555E-2</c:v>
                </c:pt>
                <c:pt idx="49">
                  <c:v>3.2978793466807335E-2</c:v>
                </c:pt>
                <c:pt idx="50">
                  <c:v>3.7211348141631961E-2</c:v>
                </c:pt>
                <c:pt idx="51">
                  <c:v>2.9097494717778408E-2</c:v>
                </c:pt>
                <c:pt idx="52">
                  <c:v>3.5544075381089196E-2</c:v>
                </c:pt>
                <c:pt idx="53">
                  <c:v>3.7530550068633005E-2</c:v>
                </c:pt>
                <c:pt idx="54">
                  <c:v>4.0201255355185796E-2</c:v>
                </c:pt>
                <c:pt idx="55">
                  <c:v>4.043390866654481E-2</c:v>
                </c:pt>
                <c:pt idx="56">
                  <c:v>4.2209636076192304E-2</c:v>
                </c:pt>
                <c:pt idx="57">
                  <c:v>3.8897067149813461E-2</c:v>
                </c:pt>
                <c:pt idx="58">
                  <c:v>3.7821734544714762E-2</c:v>
                </c:pt>
                <c:pt idx="59">
                  <c:v>4.5229357798164407E-2</c:v>
                </c:pt>
                <c:pt idx="60">
                  <c:v>3.5445311960201939E-2</c:v>
                </c:pt>
                <c:pt idx="61">
                  <c:v>3.9908971500137502E-2</c:v>
                </c:pt>
                <c:pt idx="62">
                  <c:v>4.5381179973360497E-2</c:v>
                </c:pt>
                <c:pt idx="63">
                  <c:v>3.8614006753780607E-2</c:v>
                </c:pt>
                <c:pt idx="64">
                  <c:v>4.3389612247818114E-2</c:v>
                </c:pt>
                <c:pt idx="65">
                  <c:v>4.1546113585383765E-2</c:v>
                </c:pt>
                <c:pt idx="66">
                  <c:v>4.1410463398715333E-2</c:v>
                </c:pt>
                <c:pt idx="67">
                  <c:v>4.3008605049849422E-2</c:v>
                </c:pt>
                <c:pt idx="68">
                  <c:v>4.6655130758431508E-2</c:v>
                </c:pt>
                <c:pt idx="69">
                  <c:v>4.3337657698309828E-2</c:v>
                </c:pt>
                <c:pt idx="70">
                  <c:v>5.3031315001049614E-2</c:v>
                </c:pt>
                <c:pt idx="71">
                  <c:v>4.8565226347229512E-2</c:v>
                </c:pt>
                <c:pt idx="72">
                  <c:v>5.3813804237339134E-2</c:v>
                </c:pt>
                <c:pt idx="73">
                  <c:v>4.8932649346351303E-2</c:v>
                </c:pt>
                <c:pt idx="74">
                  <c:v>4.5443062428484386E-2</c:v>
                </c:pt>
                <c:pt idx="75">
                  <c:v>4.9872503891115534E-2</c:v>
                </c:pt>
                <c:pt idx="76">
                  <c:v>5.1614780331684595E-2</c:v>
                </c:pt>
                <c:pt idx="77" formatCode="General">
                  <c:v>6.0443905040363413E-2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Sheet1!$B$3:$CA$3</c:f>
              <c:numCache>
                <c:formatCode>0%</c:formatCode>
                <c:ptCount val="78"/>
                <c:pt idx="0">
                  <c:v>0</c:v>
                </c:pt>
                <c:pt idx="1">
                  <c:v>4.4556293576467733E-3</c:v>
                </c:pt>
                <c:pt idx="2">
                  <c:v>0</c:v>
                </c:pt>
                <c:pt idx="3">
                  <c:v>3.0033788011513368E-3</c:v>
                </c:pt>
                <c:pt idx="4">
                  <c:v>0</c:v>
                </c:pt>
                <c:pt idx="5">
                  <c:v>1.753485587203841E-3</c:v>
                </c:pt>
                <c:pt idx="6">
                  <c:v>8.002133902373995E-4</c:v>
                </c:pt>
                <c:pt idx="7">
                  <c:v>2.1502601814819836E-4</c:v>
                </c:pt>
                <c:pt idx="8">
                  <c:v>2.9583298115121648E-4</c:v>
                </c:pt>
                <c:pt idx="9">
                  <c:v>4.0213938150963707E-4</c:v>
                </c:pt>
                <c:pt idx="10">
                  <c:v>0</c:v>
                </c:pt>
                <c:pt idx="11">
                  <c:v>7.0090728554184113E-3</c:v>
                </c:pt>
                <c:pt idx="12">
                  <c:v>2.7566077509324264E-3</c:v>
                </c:pt>
                <c:pt idx="13">
                  <c:v>5.7912262921674506E-4</c:v>
                </c:pt>
                <c:pt idx="14">
                  <c:v>4.6457607433217796E-4</c:v>
                </c:pt>
                <c:pt idx="15">
                  <c:v>2.852604622516131E-3</c:v>
                </c:pt>
                <c:pt idx="16">
                  <c:v>-3.5631146372749889E-4</c:v>
                </c:pt>
                <c:pt idx="17">
                  <c:v>-1.8703842964848416E-3</c:v>
                </c:pt>
                <c:pt idx="18">
                  <c:v>8.1759463657918728E-5</c:v>
                </c:pt>
                <c:pt idx="19">
                  <c:v>9.0459800547171764E-4</c:v>
                </c:pt>
                <c:pt idx="20">
                  <c:v>4.3394216734388494E-4</c:v>
                </c:pt>
                <c:pt idx="21">
                  <c:v>1.9248624289499533E-3</c:v>
                </c:pt>
                <c:pt idx="22">
                  <c:v>4.3648501187495865E-3</c:v>
                </c:pt>
                <c:pt idx="23">
                  <c:v>1.5181571596291823E-3</c:v>
                </c:pt>
                <c:pt idx="24">
                  <c:v>4.0544923775543314E-3</c:v>
                </c:pt>
                <c:pt idx="25">
                  <c:v>2.7099141165680012E-3</c:v>
                </c:pt>
                <c:pt idx="26">
                  <c:v>5.2293559739924108E-3</c:v>
                </c:pt>
                <c:pt idx="27">
                  <c:v>3.2401185588836778E-3</c:v>
                </c:pt>
                <c:pt idx="28">
                  <c:v>4.0810496459689934E-3</c:v>
                </c:pt>
                <c:pt idx="29">
                  <c:v>4.8138948260258285E-3</c:v>
                </c:pt>
                <c:pt idx="30">
                  <c:v>3.852005932089128E-3</c:v>
                </c:pt>
                <c:pt idx="31">
                  <c:v>7.3691967575534329E-3</c:v>
                </c:pt>
                <c:pt idx="32">
                  <c:v>2.7257859349445802E-3</c:v>
                </c:pt>
                <c:pt idx="33">
                  <c:v>5.1088067131894272E-3</c:v>
                </c:pt>
                <c:pt idx="34">
                  <c:v>6.4575029504108424E-3</c:v>
                </c:pt>
                <c:pt idx="35">
                  <c:v>6.4323669245829242E-3</c:v>
                </c:pt>
                <c:pt idx="36">
                  <c:v>8.4495551843362746E-3</c:v>
                </c:pt>
                <c:pt idx="37">
                  <c:v>5.0165546302799145E-3</c:v>
                </c:pt>
                <c:pt idx="38">
                  <c:v>4.5294041522619313E-3</c:v>
                </c:pt>
                <c:pt idx="39">
                  <c:v>6.8043956043956121E-3</c:v>
                </c:pt>
                <c:pt idx="40">
                  <c:v>6.4072592515629183E-3</c:v>
                </c:pt>
                <c:pt idx="41">
                  <c:v>1.2625155302199801E-2</c:v>
                </c:pt>
                <c:pt idx="42">
                  <c:v>5.1625239005736422E-3</c:v>
                </c:pt>
                <c:pt idx="43">
                  <c:v>1.3868866220186503E-2</c:v>
                </c:pt>
                <c:pt idx="44">
                  <c:v>9.4891413829054222E-3</c:v>
                </c:pt>
                <c:pt idx="45">
                  <c:v>6.1334064900454921E-3</c:v>
                </c:pt>
                <c:pt idx="46">
                  <c:v>9.6542433767400244E-3</c:v>
                </c:pt>
                <c:pt idx="47">
                  <c:v>1.0446065946169217E-2</c:v>
                </c:pt>
                <c:pt idx="48">
                  <c:v>1.4108175707363023E-2</c:v>
                </c:pt>
                <c:pt idx="49">
                  <c:v>1.48157715086994E-2</c:v>
                </c:pt>
                <c:pt idx="50">
                  <c:v>1.502957593934862E-2</c:v>
                </c:pt>
                <c:pt idx="51">
                  <c:v>6.5021854567785305E-3</c:v>
                </c:pt>
                <c:pt idx="52">
                  <c:v>1.7075346330985005E-2</c:v>
                </c:pt>
                <c:pt idx="53">
                  <c:v>1.9321910317171023E-2</c:v>
                </c:pt>
                <c:pt idx="54">
                  <c:v>1.6524875524366035E-2</c:v>
                </c:pt>
                <c:pt idx="55">
                  <c:v>1.7815463165572604E-2</c:v>
                </c:pt>
                <c:pt idx="56">
                  <c:v>2.1740310989627965E-2</c:v>
                </c:pt>
                <c:pt idx="57">
                  <c:v>1.5679036331843799E-2</c:v>
                </c:pt>
                <c:pt idx="58">
                  <c:v>2.0549883946936388E-2</c:v>
                </c:pt>
                <c:pt idx="59">
                  <c:v>1.6251524124717039E-2</c:v>
                </c:pt>
                <c:pt idx="60">
                  <c:v>2.2926720013031188E-2</c:v>
                </c:pt>
                <c:pt idx="61">
                  <c:v>2.4673870075109069E-2</c:v>
                </c:pt>
                <c:pt idx="62">
                  <c:v>2.7843892194610049E-2</c:v>
                </c:pt>
                <c:pt idx="63">
                  <c:v>3.2174498730635707E-2</c:v>
                </c:pt>
                <c:pt idx="64">
                  <c:v>2.6052492513651611E-2</c:v>
                </c:pt>
                <c:pt idx="65">
                  <c:v>3.434314735234581E-2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Sheet1!$B$4:$CA$4</c:f>
              <c:numCache>
                <c:formatCode>0%</c:formatCode>
                <c:ptCount val="78"/>
                <c:pt idx="0">
                  <c:v>0</c:v>
                </c:pt>
                <c:pt idx="1">
                  <c:v>4.2906885319555204E-3</c:v>
                </c:pt>
                <c:pt idx="2">
                  <c:v>1.7913793832748204E-2</c:v>
                </c:pt>
                <c:pt idx="3">
                  <c:v>1.6740696870990002E-2</c:v>
                </c:pt>
                <c:pt idx="4">
                  <c:v>2.9257333925446143E-2</c:v>
                </c:pt>
                <c:pt idx="5">
                  <c:v>1.9830281375614118E-2</c:v>
                </c:pt>
                <c:pt idx="6">
                  <c:v>2.9444977095984044E-2</c:v>
                </c:pt>
                <c:pt idx="7">
                  <c:v>3.2043125187979089E-2</c:v>
                </c:pt>
                <c:pt idx="8">
                  <c:v>3.2537042636831139E-2</c:v>
                </c:pt>
                <c:pt idx="9">
                  <c:v>3.7384933308284796E-2</c:v>
                </c:pt>
                <c:pt idx="10">
                  <c:v>4.2231111919265422E-2</c:v>
                </c:pt>
                <c:pt idx="11">
                  <c:v>4.2584214250487834E-2</c:v>
                </c:pt>
                <c:pt idx="12">
                  <c:v>4.5402093867360424E-2</c:v>
                </c:pt>
                <c:pt idx="13">
                  <c:v>5.2930136437443875E-2</c:v>
                </c:pt>
                <c:pt idx="14">
                  <c:v>5.0376667648668105E-2</c:v>
                </c:pt>
                <c:pt idx="15">
                  <c:v>5.7608634759388898E-2</c:v>
                </c:pt>
                <c:pt idx="16">
                  <c:v>5.5395195903717512E-2</c:v>
                </c:pt>
                <c:pt idx="17">
                  <c:v>6.1547673122186911E-2</c:v>
                </c:pt>
                <c:pt idx="18">
                  <c:v>5.9365362765784795E-2</c:v>
                </c:pt>
                <c:pt idx="19">
                  <c:v>5.2027594746384812E-2</c:v>
                </c:pt>
                <c:pt idx="20">
                  <c:v>5.9317112245920338E-2</c:v>
                </c:pt>
                <c:pt idx="21">
                  <c:v>5.813418658134191E-2</c:v>
                </c:pt>
                <c:pt idx="22">
                  <c:v>5.9583679538199305E-2</c:v>
                </c:pt>
                <c:pt idx="23">
                  <c:v>6.2772925764192106E-2</c:v>
                </c:pt>
                <c:pt idx="24">
                  <c:v>6.0137072664782076E-2</c:v>
                </c:pt>
                <c:pt idx="25">
                  <c:v>6.2248709104639095E-2</c:v>
                </c:pt>
                <c:pt idx="26">
                  <c:v>6.7438783532434723E-2</c:v>
                </c:pt>
                <c:pt idx="27">
                  <c:v>6.9629629629629639E-2</c:v>
                </c:pt>
                <c:pt idx="28">
                  <c:v>6.6504518682786076E-2</c:v>
                </c:pt>
                <c:pt idx="29">
                  <c:v>6.8156024132369694E-2</c:v>
                </c:pt>
                <c:pt idx="30">
                  <c:v>6.6627782638281327E-2</c:v>
                </c:pt>
                <c:pt idx="31">
                  <c:v>6.8150747821828922E-2</c:v>
                </c:pt>
                <c:pt idx="32">
                  <c:v>7.0612941330883514E-2</c:v>
                </c:pt>
                <c:pt idx="33">
                  <c:v>7.4272793469512932E-2</c:v>
                </c:pt>
                <c:pt idx="34">
                  <c:v>7.4031136137794024E-2</c:v>
                </c:pt>
                <c:pt idx="35">
                  <c:v>8.0077383427651944E-2</c:v>
                </c:pt>
                <c:pt idx="36">
                  <c:v>8.1700755516394524E-2</c:v>
                </c:pt>
                <c:pt idx="37">
                  <c:v>7.7377774387919082E-2</c:v>
                </c:pt>
                <c:pt idx="38">
                  <c:v>8.8192191796611474E-2</c:v>
                </c:pt>
                <c:pt idx="39">
                  <c:v>8.2561865048060734E-2</c:v>
                </c:pt>
                <c:pt idx="40">
                  <c:v>9.0639219934994603E-2</c:v>
                </c:pt>
                <c:pt idx="41">
                  <c:v>8.9817902941020378E-2</c:v>
                </c:pt>
                <c:pt idx="42">
                  <c:v>8.8476425052780749E-2</c:v>
                </c:pt>
                <c:pt idx="43">
                  <c:v>9.8359203345383228E-2</c:v>
                </c:pt>
                <c:pt idx="44">
                  <c:v>8.858937215454199E-2</c:v>
                </c:pt>
                <c:pt idx="45">
                  <c:v>9.9234451871952747E-2</c:v>
                </c:pt>
                <c:pt idx="46">
                  <c:v>9.8503769753275072E-2</c:v>
                </c:pt>
                <c:pt idx="47">
                  <c:v>8.9771335238874109E-2</c:v>
                </c:pt>
                <c:pt idx="48">
                  <c:v>9.4043955564285547E-2</c:v>
                </c:pt>
                <c:pt idx="49">
                  <c:v>0.10154817247409102</c:v>
                </c:pt>
                <c:pt idx="50">
                  <c:v>9.4447423786147525E-2</c:v>
                </c:pt>
                <c:pt idx="51">
                  <c:v>8.8623074865288545E-2</c:v>
                </c:pt>
                <c:pt idx="52">
                  <c:v>9.0890955788844985E-2</c:v>
                </c:pt>
                <c:pt idx="53">
                  <c:v>9.6150548696845431E-2</c:v>
                </c:pt>
                <c:pt idx="54">
                  <c:v>9.7516683076249847E-2</c:v>
                </c:pt>
                <c:pt idx="55">
                  <c:v>0.100874419416036</c:v>
                </c:pt>
                <c:pt idx="56">
                  <c:v>9.8585494667458418E-2</c:v>
                </c:pt>
                <c:pt idx="57">
                  <c:v>0.10139756797838202</c:v>
                </c:pt>
                <c:pt idx="58">
                  <c:v>9.8333740098955014E-2</c:v>
                </c:pt>
                <c:pt idx="59">
                  <c:v>0.106232439859724</c:v>
                </c:pt>
                <c:pt idx="60">
                  <c:v>0.10372557227522225</c:v>
                </c:pt>
                <c:pt idx="61">
                  <c:v>0.11465760938357</c:v>
                </c:pt>
                <c:pt idx="62">
                  <c:v>0.110182840508045</c:v>
                </c:pt>
                <c:pt idx="63">
                  <c:v>0.10863243212818313</c:v>
                </c:pt>
                <c:pt idx="64">
                  <c:v>0.105178729619077</c:v>
                </c:pt>
                <c:pt idx="65">
                  <c:v>0.12058447098976102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Espagne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Sheet1!$B$5:$CA$5</c:f>
              <c:numCache>
                <c:formatCode>0%</c:formatCode>
                <c:ptCount val="78"/>
                <c:pt idx="0">
                  <c:v>0</c:v>
                </c:pt>
                <c:pt idx="1">
                  <c:v>2.4003060151095135E-3</c:v>
                </c:pt>
                <c:pt idx="2">
                  <c:v>2.274023595809201E-3</c:v>
                </c:pt>
                <c:pt idx="3">
                  <c:v>2.0999750163744001E-3</c:v>
                </c:pt>
                <c:pt idx="4">
                  <c:v>3.6583296569043786E-3</c:v>
                </c:pt>
                <c:pt idx="5">
                  <c:v>2.2620022620022835E-3</c:v>
                </c:pt>
                <c:pt idx="6">
                  <c:v>3.1911390510402956E-3</c:v>
                </c:pt>
                <c:pt idx="7">
                  <c:v>1.3786524489049321E-3</c:v>
                </c:pt>
                <c:pt idx="8">
                  <c:v>2.8371579667260537E-3</c:v>
                </c:pt>
                <c:pt idx="9">
                  <c:v>2.1088447429513783E-3</c:v>
                </c:pt>
                <c:pt idx="10">
                  <c:v>2.7993383382110036E-3</c:v>
                </c:pt>
                <c:pt idx="11">
                  <c:v>1.6813106750773715E-3</c:v>
                </c:pt>
                <c:pt idx="12">
                  <c:v>1.8080375030050733E-3</c:v>
                </c:pt>
                <c:pt idx="13">
                  <c:v>2.5981594347182107E-3</c:v>
                </c:pt>
                <c:pt idx="14">
                  <c:v>3.4846086607290615E-3</c:v>
                </c:pt>
                <c:pt idx="15">
                  <c:v>1.1394262286552705E-3</c:v>
                </c:pt>
                <c:pt idx="16">
                  <c:v>2.2354173943416006E-3</c:v>
                </c:pt>
                <c:pt idx="17">
                  <c:v>2.619818153798728E-3</c:v>
                </c:pt>
                <c:pt idx="18">
                  <c:v>3.2078867068305074E-3</c:v>
                </c:pt>
                <c:pt idx="19">
                  <c:v>3.527878385322045E-3</c:v>
                </c:pt>
                <c:pt idx="20">
                  <c:v>3.38521582044898E-3</c:v>
                </c:pt>
                <c:pt idx="21">
                  <c:v>1.8694911966898717E-3</c:v>
                </c:pt>
                <c:pt idx="22">
                  <c:v>3.9368304853734598E-3</c:v>
                </c:pt>
                <c:pt idx="23">
                  <c:v>3.4618449890416415E-3</c:v>
                </c:pt>
                <c:pt idx="24">
                  <c:v>5.6466155804938923E-3</c:v>
                </c:pt>
                <c:pt idx="25">
                  <c:v>5.2807096854506396E-3</c:v>
                </c:pt>
                <c:pt idx="26">
                  <c:v>9.8107444566878886E-3</c:v>
                </c:pt>
                <c:pt idx="27">
                  <c:v>7.1495198044825682E-3</c:v>
                </c:pt>
                <c:pt idx="28">
                  <c:v>9.0378161253666725E-3</c:v>
                </c:pt>
                <c:pt idx="29">
                  <c:v>7.4648890698147804E-3</c:v>
                </c:pt>
                <c:pt idx="30">
                  <c:v>1.5355947746851199E-2</c:v>
                </c:pt>
                <c:pt idx="31">
                  <c:v>1.2137794069488601E-2</c:v>
                </c:pt>
                <c:pt idx="32">
                  <c:v>8.0182079191728189E-3</c:v>
                </c:pt>
                <c:pt idx="33">
                  <c:v>1.3726655481984418E-2</c:v>
                </c:pt>
                <c:pt idx="34">
                  <c:v>1.0298536151099096E-2</c:v>
                </c:pt>
                <c:pt idx="35">
                  <c:v>1.4139619383207102E-2</c:v>
                </c:pt>
                <c:pt idx="36">
                  <c:v>1.1355174098440118E-2</c:v>
                </c:pt>
                <c:pt idx="37">
                  <c:v>1.6657854713742228E-2</c:v>
                </c:pt>
                <c:pt idx="38">
                  <c:v>1.5708968592014604E-2</c:v>
                </c:pt>
                <c:pt idx="39">
                  <c:v>1.87466168254844E-2</c:v>
                </c:pt>
                <c:pt idx="40">
                  <c:v>1.9015609378689503E-2</c:v>
                </c:pt>
                <c:pt idx="41">
                  <c:v>1.9392355370816624E-2</c:v>
                </c:pt>
                <c:pt idx="42">
                  <c:v>1.4882157703390301E-2</c:v>
                </c:pt>
                <c:pt idx="43">
                  <c:v>1.6467831379733427E-2</c:v>
                </c:pt>
                <c:pt idx="44">
                  <c:v>2.1959156481410412E-2</c:v>
                </c:pt>
                <c:pt idx="45">
                  <c:v>1.9320993357766925E-2</c:v>
                </c:pt>
                <c:pt idx="46">
                  <c:v>1.568339184833753E-2</c:v>
                </c:pt>
                <c:pt idx="47">
                  <c:v>2.5274012292788302E-2</c:v>
                </c:pt>
                <c:pt idx="48">
                  <c:v>3.1235197283570194E-2</c:v>
                </c:pt>
                <c:pt idx="49">
                  <c:v>2.6683784566199943E-2</c:v>
                </c:pt>
                <c:pt idx="50">
                  <c:v>2.1673909853939039E-2</c:v>
                </c:pt>
                <c:pt idx="51">
                  <c:v>1.7939845621506502E-2</c:v>
                </c:pt>
                <c:pt idx="52">
                  <c:v>2.0640355998800809E-2</c:v>
                </c:pt>
                <c:pt idx="53">
                  <c:v>1.8667094269932138E-2</c:v>
                </c:pt>
                <c:pt idx="54">
                  <c:v>1.8596293730516095E-2</c:v>
                </c:pt>
                <c:pt idx="55">
                  <c:v>1.7802237243524602E-2</c:v>
                </c:pt>
                <c:pt idx="56">
                  <c:v>2.0422535211267603E-2</c:v>
                </c:pt>
                <c:pt idx="57">
                  <c:v>1.8088301904784606E-2</c:v>
                </c:pt>
                <c:pt idx="58">
                  <c:v>2.5102828794353906E-2</c:v>
                </c:pt>
                <c:pt idx="59">
                  <c:v>2.4831115071722663E-2</c:v>
                </c:pt>
                <c:pt idx="60">
                  <c:v>2.167059821069461E-2</c:v>
                </c:pt>
                <c:pt idx="61">
                  <c:v>2.4064068959720006E-2</c:v>
                </c:pt>
                <c:pt idx="62">
                  <c:v>3.6100893326326815E-2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Italie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Sheet1!$B$6:$CA$6</c:f>
              <c:numCache>
                <c:formatCode>0%</c:formatCode>
                <c:ptCount val="78"/>
                <c:pt idx="0">
                  <c:v>0</c:v>
                </c:pt>
                <c:pt idx="1">
                  <c:v>1.1925632975904106E-3</c:v>
                </c:pt>
                <c:pt idx="2">
                  <c:v>4.0210430995450824E-3</c:v>
                </c:pt>
                <c:pt idx="3">
                  <c:v>6.7359162637056517E-3</c:v>
                </c:pt>
                <c:pt idx="4">
                  <c:v>7.2290959421672414E-3</c:v>
                </c:pt>
                <c:pt idx="5">
                  <c:v>7.7147116951562034E-3</c:v>
                </c:pt>
                <c:pt idx="6">
                  <c:v>1.1164787976382201E-2</c:v>
                </c:pt>
                <c:pt idx="7">
                  <c:v>1.0866556634238028E-2</c:v>
                </c:pt>
                <c:pt idx="8">
                  <c:v>1.2267706545264602E-2</c:v>
                </c:pt>
                <c:pt idx="9">
                  <c:v>1.5128047357365601E-2</c:v>
                </c:pt>
                <c:pt idx="10">
                  <c:v>1.3772987937512405E-2</c:v>
                </c:pt>
                <c:pt idx="11">
                  <c:v>1.3164111353003901E-2</c:v>
                </c:pt>
                <c:pt idx="12">
                  <c:v>1.6279046683144199E-2</c:v>
                </c:pt>
                <c:pt idx="13">
                  <c:v>1.7118191404440705E-2</c:v>
                </c:pt>
                <c:pt idx="14">
                  <c:v>1.6191971715766234E-2</c:v>
                </c:pt>
                <c:pt idx="15">
                  <c:v>2.2609750008915838E-2</c:v>
                </c:pt>
                <c:pt idx="16">
                  <c:v>2.1568570962134988E-2</c:v>
                </c:pt>
                <c:pt idx="17">
                  <c:v>2.1797223827833806E-2</c:v>
                </c:pt>
                <c:pt idx="18">
                  <c:v>2.2787133373854632E-2</c:v>
                </c:pt>
                <c:pt idx="19">
                  <c:v>2.0981414916714011E-2</c:v>
                </c:pt>
                <c:pt idx="20">
                  <c:v>2.4683205724030054E-2</c:v>
                </c:pt>
                <c:pt idx="21">
                  <c:v>2.8122725131674676E-2</c:v>
                </c:pt>
                <c:pt idx="22">
                  <c:v>2.9338221470201202E-2</c:v>
                </c:pt>
                <c:pt idx="23">
                  <c:v>2.5218225773709739E-2</c:v>
                </c:pt>
                <c:pt idx="24">
                  <c:v>3.1109193268372002E-2</c:v>
                </c:pt>
                <c:pt idx="25">
                  <c:v>3.0718632755610802E-2</c:v>
                </c:pt>
                <c:pt idx="26">
                  <c:v>2.8505218564148147E-2</c:v>
                </c:pt>
                <c:pt idx="27">
                  <c:v>3.0472407688644457E-2</c:v>
                </c:pt>
                <c:pt idx="28">
                  <c:v>3.2157739255486005E-2</c:v>
                </c:pt>
                <c:pt idx="29">
                  <c:v>3.0560127994092579E-2</c:v>
                </c:pt>
                <c:pt idx="30">
                  <c:v>3.4426460569898294E-2</c:v>
                </c:pt>
                <c:pt idx="31">
                  <c:v>3.3631031602522406E-2</c:v>
                </c:pt>
                <c:pt idx="32">
                  <c:v>3.2597096302673295E-2</c:v>
                </c:pt>
                <c:pt idx="33">
                  <c:v>3.5863098122056611E-2</c:v>
                </c:pt>
                <c:pt idx="34">
                  <c:v>3.5393602827161016E-2</c:v>
                </c:pt>
                <c:pt idx="35">
                  <c:v>3.732817037754111E-2</c:v>
                </c:pt>
                <c:pt idx="36">
                  <c:v>3.5850029604446422E-2</c:v>
                </c:pt>
                <c:pt idx="37">
                  <c:v>3.7076898240327359E-2</c:v>
                </c:pt>
                <c:pt idx="38">
                  <c:v>3.7343594018046614E-2</c:v>
                </c:pt>
                <c:pt idx="39">
                  <c:v>3.7166074829866912E-2</c:v>
                </c:pt>
                <c:pt idx="40">
                  <c:v>4.2101942738388985E-2</c:v>
                </c:pt>
                <c:pt idx="41">
                  <c:v>3.9576980471031004E-2</c:v>
                </c:pt>
                <c:pt idx="42">
                  <c:v>3.8553029938968725E-2</c:v>
                </c:pt>
                <c:pt idx="43">
                  <c:v>4.219823356231607E-2</c:v>
                </c:pt>
                <c:pt idx="44">
                  <c:v>3.9521729133133988E-2</c:v>
                </c:pt>
                <c:pt idx="45">
                  <c:v>4.1433316126267418E-2</c:v>
                </c:pt>
                <c:pt idx="46">
                  <c:v>4.5271460152122599E-2</c:v>
                </c:pt>
                <c:pt idx="47">
                  <c:v>4.1231363722375139E-2</c:v>
                </c:pt>
                <c:pt idx="48">
                  <c:v>3.9542875251289911E-2</c:v>
                </c:pt>
                <c:pt idx="49">
                  <c:v>4.3809346490411495E-2</c:v>
                </c:pt>
                <c:pt idx="50">
                  <c:v>4.307330600434052E-2</c:v>
                </c:pt>
                <c:pt idx="51">
                  <c:v>4.3084068053769485E-2</c:v>
                </c:pt>
                <c:pt idx="52">
                  <c:v>4.3977753058954405E-2</c:v>
                </c:pt>
                <c:pt idx="53">
                  <c:v>4.3564085692556209E-2</c:v>
                </c:pt>
                <c:pt idx="54">
                  <c:v>4.3476321628884623E-2</c:v>
                </c:pt>
                <c:pt idx="55">
                  <c:v>4.3133852624431819E-2</c:v>
                </c:pt>
                <c:pt idx="56">
                  <c:v>4.0464500194205714E-2</c:v>
                </c:pt>
                <c:pt idx="57">
                  <c:v>4.4661236910409123E-2</c:v>
                </c:pt>
                <c:pt idx="58">
                  <c:v>4.0849901290206811E-2</c:v>
                </c:pt>
                <c:pt idx="59">
                  <c:v>4.3031611941440367E-2</c:v>
                </c:pt>
                <c:pt idx="60">
                  <c:v>3.9699175157690544E-2</c:v>
                </c:pt>
                <c:pt idx="61">
                  <c:v>3.8988684644443106E-2</c:v>
                </c:pt>
                <c:pt idx="62">
                  <c:v>3.7718076024883841E-2</c:v>
                </c:pt>
                <c:pt idx="63">
                  <c:v>3.5380549209335713E-2</c:v>
                </c:pt>
                <c:pt idx="64">
                  <c:v>4.0882174663123112E-2</c:v>
                </c:pt>
                <c:pt idx="65">
                  <c:v>3.2997509621915416E-2</c:v>
                </c:pt>
                <c:pt idx="66">
                  <c:v>3.1027419580094355E-2</c:v>
                </c:pt>
                <c:pt idx="67">
                  <c:v>2.8858289759625001E-2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Sheet1!$B$1:$CA$1</c:f>
              <c:strCache>
                <c:ptCount val="78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  <c:pt idx="15">
                  <c:v>T15</c:v>
                </c:pt>
                <c:pt idx="16">
                  <c:v>T16</c:v>
                </c:pt>
                <c:pt idx="17">
                  <c:v>T17</c:v>
                </c:pt>
                <c:pt idx="18">
                  <c:v>T18</c:v>
                </c:pt>
                <c:pt idx="19">
                  <c:v>T19</c:v>
                </c:pt>
                <c:pt idx="20">
                  <c:v>T20</c:v>
                </c:pt>
                <c:pt idx="21">
                  <c:v>T21</c:v>
                </c:pt>
                <c:pt idx="22">
                  <c:v>T22</c:v>
                </c:pt>
                <c:pt idx="23">
                  <c:v>T23</c:v>
                </c:pt>
                <c:pt idx="24">
                  <c:v>T24</c:v>
                </c:pt>
                <c:pt idx="25">
                  <c:v>T25</c:v>
                </c:pt>
                <c:pt idx="26">
                  <c:v>T26</c:v>
                </c:pt>
                <c:pt idx="27">
                  <c:v>T27</c:v>
                </c:pt>
                <c:pt idx="28">
                  <c:v>T28</c:v>
                </c:pt>
                <c:pt idx="29">
                  <c:v>T29</c:v>
                </c:pt>
                <c:pt idx="30">
                  <c:v>T30</c:v>
                </c:pt>
                <c:pt idx="31">
                  <c:v>T31</c:v>
                </c:pt>
                <c:pt idx="32">
                  <c:v>T32</c:v>
                </c:pt>
                <c:pt idx="33">
                  <c:v>T33</c:v>
                </c:pt>
                <c:pt idx="34">
                  <c:v>T34</c:v>
                </c:pt>
                <c:pt idx="35">
                  <c:v>T35</c:v>
                </c:pt>
                <c:pt idx="36">
                  <c:v>T36</c:v>
                </c:pt>
                <c:pt idx="37">
                  <c:v>T37</c:v>
                </c:pt>
                <c:pt idx="38">
                  <c:v>T38</c:v>
                </c:pt>
                <c:pt idx="39">
                  <c:v>T39</c:v>
                </c:pt>
                <c:pt idx="40">
                  <c:v>T40</c:v>
                </c:pt>
                <c:pt idx="41">
                  <c:v>T41</c:v>
                </c:pt>
                <c:pt idx="42">
                  <c:v>T42</c:v>
                </c:pt>
                <c:pt idx="43">
                  <c:v>T43</c:v>
                </c:pt>
                <c:pt idx="44">
                  <c:v>T44</c:v>
                </c:pt>
                <c:pt idx="45">
                  <c:v>T45</c:v>
                </c:pt>
                <c:pt idx="46">
                  <c:v>T46</c:v>
                </c:pt>
                <c:pt idx="47">
                  <c:v>T47</c:v>
                </c:pt>
                <c:pt idx="48">
                  <c:v>T48</c:v>
                </c:pt>
                <c:pt idx="49">
                  <c:v>T49</c:v>
                </c:pt>
                <c:pt idx="50">
                  <c:v>T50</c:v>
                </c:pt>
                <c:pt idx="51">
                  <c:v>T51</c:v>
                </c:pt>
                <c:pt idx="52">
                  <c:v>T52</c:v>
                </c:pt>
                <c:pt idx="53">
                  <c:v>T53</c:v>
                </c:pt>
                <c:pt idx="54">
                  <c:v>T54</c:v>
                </c:pt>
                <c:pt idx="55">
                  <c:v>T55</c:v>
                </c:pt>
                <c:pt idx="56">
                  <c:v>T56</c:v>
                </c:pt>
                <c:pt idx="57">
                  <c:v>T57</c:v>
                </c:pt>
                <c:pt idx="58">
                  <c:v>T58</c:v>
                </c:pt>
                <c:pt idx="59">
                  <c:v>T59</c:v>
                </c:pt>
                <c:pt idx="60">
                  <c:v>T60</c:v>
                </c:pt>
                <c:pt idx="61">
                  <c:v>T61</c:v>
                </c:pt>
                <c:pt idx="62">
                  <c:v>T62</c:v>
                </c:pt>
                <c:pt idx="63">
                  <c:v>T63</c:v>
                </c:pt>
                <c:pt idx="64">
                  <c:v>T64</c:v>
                </c:pt>
                <c:pt idx="65">
                  <c:v>T65</c:v>
                </c:pt>
                <c:pt idx="66">
                  <c:v>T66</c:v>
                </c:pt>
                <c:pt idx="67">
                  <c:v>T67</c:v>
                </c:pt>
                <c:pt idx="68">
                  <c:v>T68</c:v>
                </c:pt>
                <c:pt idx="69">
                  <c:v>T69</c:v>
                </c:pt>
                <c:pt idx="70">
                  <c:v>T70</c:v>
                </c:pt>
                <c:pt idx="71">
                  <c:v>T71</c:v>
                </c:pt>
                <c:pt idx="72">
                  <c:v>T72</c:v>
                </c:pt>
                <c:pt idx="73">
                  <c:v>T73</c:v>
                </c:pt>
                <c:pt idx="74">
                  <c:v>T74</c:v>
                </c:pt>
                <c:pt idx="75">
                  <c:v>T75</c:v>
                </c:pt>
                <c:pt idx="76">
                  <c:v>T76</c:v>
                </c:pt>
                <c:pt idx="77">
                  <c:v>T77</c:v>
                </c:pt>
              </c:strCache>
            </c:strRef>
          </c:cat>
          <c:val>
            <c:numRef>
              <c:f>Sheet1!$B$7:$CA$7</c:f>
            </c:numRef>
          </c:val>
        </c:ser>
        <c:marker val="1"/>
        <c:axId val="107355136"/>
        <c:axId val="107373312"/>
      </c:lineChart>
      <c:catAx>
        <c:axId val="1073551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900" baseline="0"/>
            </a:pPr>
            <a:endParaRPr lang="fr-FR"/>
          </a:p>
        </c:txPr>
        <c:crossAx val="107373312"/>
        <c:crosses val="autoZero"/>
        <c:auto val="1"/>
        <c:lblAlgn val="ctr"/>
        <c:lblOffset val="100"/>
      </c:catAx>
      <c:valAx>
        <c:axId val="107373312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GB" sz="1400" baseline="0"/>
                </a:pPr>
                <a:r>
                  <a:rPr lang="en-GB" sz="1200" baseline="0" dirty="0" err="1" smtClean="0"/>
                  <a:t>Pénétration</a:t>
                </a:r>
                <a:r>
                  <a:rPr lang="en-GB" sz="1200" baseline="0" dirty="0" smtClean="0"/>
                  <a:t> US, %</a:t>
                </a:r>
                <a:endParaRPr lang="en-GB" sz="1200" baseline="0" dirty="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lang="en-GB" sz="1100" baseline="0"/>
            </a:pPr>
            <a:endParaRPr lang="fr-FR"/>
          </a:p>
        </c:txPr>
        <c:crossAx val="107355136"/>
        <c:crosses val="autoZero"/>
        <c:crossBetween val="between"/>
        <c:majorUnit val="0.2"/>
      </c:valAx>
      <c:spPr>
        <a:solidFill>
          <a:schemeClr val="bg2">
            <a:lumMod val="20000"/>
            <a:lumOff val="80000"/>
          </a:schemeClr>
        </a:solidFill>
        <a:ln w="25400">
          <a:solidFill>
            <a:srgbClr val="2E8D9E"/>
          </a:solidFill>
        </a:ln>
      </c:spPr>
    </c:plotArea>
    <c:legend>
      <c:legendPos val="b"/>
      <c:layout>
        <c:manualLayout>
          <c:xMode val="edge"/>
          <c:yMode val="edge"/>
          <c:x val="8.0852193719348098E-2"/>
          <c:y val="0.87655948163692898"/>
          <c:w val="0.86914766052181103"/>
          <c:h val="0.11255941766405084"/>
        </c:manualLayout>
      </c:layout>
      <c:txPr>
        <a:bodyPr/>
        <a:lstStyle/>
        <a:p>
          <a:pPr>
            <a:defRPr lang="en-GB" sz="1000" baseline="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F8C94-7495-47EA-9563-12A5685D2F8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D0D97-12B7-4F3F-B218-C8E6BA35B9F7}">
      <dgm:prSet phldrT="[Texte]" custT="1"/>
      <dgm:spPr/>
      <dgm:t>
        <a:bodyPr/>
        <a:lstStyle/>
        <a:p>
          <a:r>
            <a:rPr lang="fr-FR" sz="2400" dirty="0" smtClean="0"/>
            <a:t>Le Répertoire</a:t>
          </a:r>
          <a:endParaRPr lang="fr-FR" sz="2400" dirty="0"/>
        </a:p>
      </dgm:t>
    </dgm:pt>
    <dgm:pt modelId="{7CA1F211-51AB-4E70-8D85-8FCE0034CE3D}" type="parTrans" cxnId="{CCE65B7E-175F-4382-B06B-57B6BDC6144B}">
      <dgm:prSet/>
      <dgm:spPr/>
      <dgm:t>
        <a:bodyPr/>
        <a:lstStyle/>
        <a:p>
          <a:endParaRPr lang="fr-FR"/>
        </a:p>
      </dgm:t>
    </dgm:pt>
    <dgm:pt modelId="{06EC1B35-1327-43A6-841D-814F8E15A4FA}" type="sibTrans" cxnId="{CCE65B7E-175F-4382-B06B-57B6BDC6144B}">
      <dgm:prSet/>
      <dgm:spPr/>
      <dgm:t>
        <a:bodyPr/>
        <a:lstStyle/>
        <a:p>
          <a:endParaRPr lang="fr-FR"/>
        </a:p>
      </dgm:t>
    </dgm:pt>
    <dgm:pt modelId="{F02C8EAD-1058-44BF-B109-8BAA6A6CBBD6}">
      <dgm:prSet phldrT="[Texte]" custT="1"/>
      <dgm:spPr/>
      <dgm:t>
        <a:bodyPr/>
        <a:lstStyle/>
        <a:p>
          <a:r>
            <a:rPr lang="fr-FR" sz="2400" dirty="0" smtClean="0"/>
            <a:t>La Substitution</a:t>
          </a:r>
          <a:endParaRPr lang="fr-FR" sz="2400" dirty="0"/>
        </a:p>
      </dgm:t>
    </dgm:pt>
    <dgm:pt modelId="{3C405EE9-F279-4E19-94D0-1515035B335D}" type="parTrans" cxnId="{F86CAF54-C82C-4A1E-9DE7-468A84904129}">
      <dgm:prSet/>
      <dgm:spPr/>
      <dgm:t>
        <a:bodyPr/>
        <a:lstStyle/>
        <a:p>
          <a:endParaRPr lang="fr-FR"/>
        </a:p>
      </dgm:t>
    </dgm:pt>
    <dgm:pt modelId="{FDA41650-B05F-4922-9382-01FE90BD458C}" type="sibTrans" cxnId="{F86CAF54-C82C-4A1E-9DE7-468A84904129}">
      <dgm:prSet/>
      <dgm:spPr/>
      <dgm:t>
        <a:bodyPr/>
        <a:lstStyle/>
        <a:p>
          <a:endParaRPr lang="fr-FR"/>
        </a:p>
      </dgm:t>
    </dgm:pt>
    <dgm:pt modelId="{1D089A57-76D9-4A91-8B49-A29CA937FF24}">
      <dgm:prSet phldrT="[Texte]" custT="1"/>
      <dgm:spPr/>
      <dgm:t>
        <a:bodyPr/>
        <a:lstStyle/>
        <a:p>
          <a:r>
            <a:rPr lang="fr-FR" sz="2400" dirty="0" smtClean="0"/>
            <a:t>Les Incitations</a:t>
          </a:r>
          <a:endParaRPr lang="fr-FR" sz="2400" dirty="0"/>
        </a:p>
      </dgm:t>
    </dgm:pt>
    <dgm:pt modelId="{4F11F97B-463E-4459-8B35-559BF012FE9A}" type="parTrans" cxnId="{EC4E707F-2185-42D0-A1C3-0ED2D2E1EBB6}">
      <dgm:prSet/>
      <dgm:spPr/>
      <dgm:t>
        <a:bodyPr/>
        <a:lstStyle/>
        <a:p>
          <a:endParaRPr lang="fr-FR"/>
        </a:p>
      </dgm:t>
    </dgm:pt>
    <dgm:pt modelId="{8C464222-FA68-423B-8838-5E63416F9C81}" type="sibTrans" cxnId="{EC4E707F-2185-42D0-A1C3-0ED2D2E1EBB6}">
      <dgm:prSet/>
      <dgm:spPr/>
      <dgm:t>
        <a:bodyPr/>
        <a:lstStyle/>
        <a:p>
          <a:endParaRPr lang="fr-FR"/>
        </a:p>
      </dgm:t>
    </dgm:pt>
    <dgm:pt modelId="{66A9E4AB-BC27-4E91-BF82-676829961C07}">
      <dgm:prSet custT="1"/>
      <dgm:spPr/>
      <dgm:t>
        <a:bodyPr/>
        <a:lstStyle/>
        <a:p>
          <a:r>
            <a:rPr lang="fr-FR" sz="1300" dirty="0" smtClean="0"/>
            <a:t>Une disposition : marge </a:t>
          </a:r>
          <a:r>
            <a:rPr lang="fr-FR" sz="1400" dirty="0" smtClean="0"/>
            <a:t>biosimilaire=marge</a:t>
          </a:r>
          <a:r>
            <a:rPr lang="fr-FR" sz="1300" dirty="0" smtClean="0"/>
            <a:t> référence ?</a:t>
          </a:r>
        </a:p>
      </dgm:t>
    </dgm:pt>
    <dgm:pt modelId="{3D67BFDF-97F8-4432-9A16-24F43AA069F9}" type="parTrans" cxnId="{67F21648-E458-4F2C-90C5-BBDF2D4F09D1}">
      <dgm:prSet/>
      <dgm:spPr/>
      <dgm:t>
        <a:bodyPr/>
        <a:lstStyle/>
        <a:p>
          <a:endParaRPr lang="fr-FR"/>
        </a:p>
      </dgm:t>
    </dgm:pt>
    <dgm:pt modelId="{7BEB82F3-B600-408E-A078-F56F723B7254}" type="sibTrans" cxnId="{67F21648-E458-4F2C-90C5-BBDF2D4F09D1}">
      <dgm:prSet/>
      <dgm:spPr/>
      <dgm:t>
        <a:bodyPr/>
        <a:lstStyle/>
        <a:p>
          <a:endParaRPr lang="fr-FR"/>
        </a:p>
      </dgm:t>
    </dgm:pt>
    <dgm:pt modelId="{31A0C346-F28E-4A90-80FA-9D7CE426BB75}">
      <dgm:prSet custT="1"/>
      <dgm:spPr/>
      <dgm:t>
        <a:bodyPr/>
        <a:lstStyle/>
        <a:p>
          <a:r>
            <a:rPr lang="fr-FR" sz="1400" dirty="0" smtClean="0"/>
            <a:t>Création d’un acte de substitution pour le biosimilaire ?</a:t>
          </a:r>
        </a:p>
      </dgm:t>
    </dgm:pt>
    <dgm:pt modelId="{69101F8B-FB09-46E5-815F-DE132CAC1414}" type="parTrans" cxnId="{2C1AB0B3-75AE-4669-AB54-2AC708234FF1}">
      <dgm:prSet/>
      <dgm:spPr/>
      <dgm:t>
        <a:bodyPr/>
        <a:lstStyle/>
        <a:p>
          <a:endParaRPr lang="fr-FR"/>
        </a:p>
      </dgm:t>
    </dgm:pt>
    <dgm:pt modelId="{79F17C34-C310-475C-AEEF-E7ED51614AC8}" type="sibTrans" cxnId="{2C1AB0B3-75AE-4669-AB54-2AC708234FF1}">
      <dgm:prSet/>
      <dgm:spPr/>
      <dgm:t>
        <a:bodyPr/>
        <a:lstStyle/>
        <a:p>
          <a:endParaRPr lang="fr-FR"/>
        </a:p>
      </dgm:t>
    </dgm:pt>
    <dgm:pt modelId="{69C51438-1C79-4013-956F-F6393CA17317}">
      <dgm:prSet custT="1"/>
      <dgm:spPr/>
      <dgm:t>
        <a:bodyPr/>
        <a:lstStyle/>
        <a:p>
          <a:r>
            <a:rPr lang="fr-FR" sz="1400" dirty="0" smtClean="0"/>
            <a:t>Une disposition: « tiers-payant contre biosimilaire » ?</a:t>
          </a:r>
        </a:p>
      </dgm:t>
    </dgm:pt>
    <dgm:pt modelId="{C00FFF67-3D3B-4CC8-9352-AD00DF1AB604}" type="parTrans" cxnId="{818FC6A4-9B9B-494B-A081-3DA8B62ABECD}">
      <dgm:prSet/>
      <dgm:spPr/>
      <dgm:t>
        <a:bodyPr/>
        <a:lstStyle/>
        <a:p>
          <a:endParaRPr lang="fr-FR"/>
        </a:p>
      </dgm:t>
    </dgm:pt>
    <dgm:pt modelId="{7F384291-DE84-4A2D-99E5-14A7BA5FC44E}" type="sibTrans" cxnId="{818FC6A4-9B9B-494B-A081-3DA8B62ABECD}">
      <dgm:prSet/>
      <dgm:spPr/>
      <dgm:t>
        <a:bodyPr/>
        <a:lstStyle/>
        <a:p>
          <a:endParaRPr lang="fr-FR"/>
        </a:p>
      </dgm:t>
    </dgm:pt>
    <dgm:pt modelId="{69BA118B-61D8-4B1D-82F8-F3CC15EB974D}">
      <dgm:prSet custT="1"/>
      <dgm:spPr/>
      <dgm:t>
        <a:bodyPr/>
        <a:lstStyle/>
        <a:p>
          <a:r>
            <a:rPr lang="fr-FR" sz="1400" smtClean="0"/>
            <a:t>Quelle </a:t>
          </a:r>
          <a:r>
            <a:rPr lang="fr-FR" sz="1400" b="1" smtClean="0"/>
            <a:t>identification des initiations </a:t>
          </a:r>
          <a:r>
            <a:rPr lang="fr-FR" sz="1400" smtClean="0"/>
            <a:t>de traitement ?</a:t>
          </a:r>
          <a:endParaRPr lang="fr-FR" sz="1400" dirty="0" smtClean="0"/>
        </a:p>
      </dgm:t>
    </dgm:pt>
    <dgm:pt modelId="{E6306DF7-62C6-4547-A468-D7A33F63CC8C}" type="parTrans" cxnId="{8BEDECE9-BAB3-413C-BAA1-B884177E45E9}">
      <dgm:prSet/>
      <dgm:spPr/>
      <dgm:t>
        <a:bodyPr/>
        <a:lstStyle/>
        <a:p>
          <a:endParaRPr lang="fr-FR"/>
        </a:p>
      </dgm:t>
    </dgm:pt>
    <dgm:pt modelId="{0A4A683A-2766-4DA5-A54B-6236C802CDF0}" type="sibTrans" cxnId="{8BEDECE9-BAB3-413C-BAA1-B884177E45E9}">
      <dgm:prSet/>
      <dgm:spPr/>
      <dgm:t>
        <a:bodyPr/>
        <a:lstStyle/>
        <a:p>
          <a:endParaRPr lang="fr-FR"/>
        </a:p>
      </dgm:t>
    </dgm:pt>
    <dgm:pt modelId="{D2E35C9A-3A84-4070-8C9A-F496F4558D5C}">
      <dgm:prSet custT="1"/>
      <dgm:spPr/>
      <dgm:t>
        <a:bodyPr/>
        <a:lstStyle/>
        <a:p>
          <a:r>
            <a:rPr lang="fr-FR" sz="1400" smtClean="0"/>
            <a:t>Quelle </a:t>
          </a:r>
          <a:r>
            <a:rPr lang="fr-FR" sz="1400" b="1" smtClean="0"/>
            <a:t>modalités d’information </a:t>
          </a:r>
          <a:r>
            <a:rPr lang="fr-FR" sz="1400" smtClean="0"/>
            <a:t>des prescripteurs ?</a:t>
          </a:r>
          <a:endParaRPr lang="fr-FR" sz="1400" dirty="0" smtClean="0"/>
        </a:p>
      </dgm:t>
    </dgm:pt>
    <dgm:pt modelId="{CE176E86-F97C-4150-8D35-30AC2B1E1281}" type="parTrans" cxnId="{0BC2D07C-2DFB-45D5-A856-C254E092CBA0}">
      <dgm:prSet/>
      <dgm:spPr/>
      <dgm:t>
        <a:bodyPr/>
        <a:lstStyle/>
        <a:p>
          <a:endParaRPr lang="fr-FR"/>
        </a:p>
      </dgm:t>
    </dgm:pt>
    <dgm:pt modelId="{512120F3-4DE1-4973-8C1F-A83D684C4048}" type="sibTrans" cxnId="{0BC2D07C-2DFB-45D5-A856-C254E092CBA0}">
      <dgm:prSet/>
      <dgm:spPr/>
      <dgm:t>
        <a:bodyPr/>
        <a:lstStyle/>
        <a:p>
          <a:endParaRPr lang="fr-FR"/>
        </a:p>
      </dgm:t>
    </dgm:pt>
    <dgm:pt modelId="{C44B2716-016A-44DE-9C83-3FD9A21A490C}">
      <dgm:prSet custT="1"/>
      <dgm:spPr/>
      <dgm:t>
        <a:bodyPr/>
        <a:lstStyle/>
        <a:p>
          <a:r>
            <a:rPr lang="fr-FR" sz="1400" dirty="0" smtClean="0"/>
            <a:t>Comment dispenser le </a:t>
          </a:r>
          <a:r>
            <a:rPr lang="fr-FR" sz="1400" b="1" dirty="0" smtClean="0"/>
            <a:t>même biosimilaire </a:t>
          </a:r>
          <a:r>
            <a:rPr lang="fr-FR" sz="1400" b="0" dirty="0" smtClean="0"/>
            <a:t>(</a:t>
          </a:r>
          <a:r>
            <a:rPr lang="fr-FR" sz="1400" dirty="0" smtClean="0"/>
            <a:t>renouvellement) dans le réseau ? </a:t>
          </a:r>
        </a:p>
      </dgm:t>
    </dgm:pt>
    <dgm:pt modelId="{33A3DE11-E735-41E2-8E4B-870ECF3221D1}" type="parTrans" cxnId="{7CD59D3A-DA5B-4C3E-A8EB-49019AD55A76}">
      <dgm:prSet/>
      <dgm:spPr/>
      <dgm:t>
        <a:bodyPr/>
        <a:lstStyle/>
        <a:p>
          <a:endParaRPr lang="fr-FR"/>
        </a:p>
      </dgm:t>
    </dgm:pt>
    <dgm:pt modelId="{09DD1ACA-DC87-4941-B183-13C27702EBC4}" type="sibTrans" cxnId="{7CD59D3A-DA5B-4C3E-A8EB-49019AD55A76}">
      <dgm:prSet/>
      <dgm:spPr/>
      <dgm:t>
        <a:bodyPr/>
        <a:lstStyle/>
        <a:p>
          <a:endParaRPr lang="fr-FR"/>
        </a:p>
      </dgm:t>
    </dgm:pt>
    <dgm:pt modelId="{4BC52556-43EF-49DF-A648-06ECD6FFA102}">
      <dgm:prSet custT="1"/>
      <dgm:spPr/>
      <dgm:t>
        <a:bodyPr/>
        <a:lstStyle/>
        <a:p>
          <a:r>
            <a:rPr lang="fr-FR" sz="1400" dirty="0" smtClean="0"/>
            <a:t>Un répertoire </a:t>
          </a:r>
          <a:r>
            <a:rPr lang="fr-FR" sz="1400" b="1" dirty="0" smtClean="0"/>
            <a:t>des « biosimilaires » </a:t>
          </a:r>
          <a:r>
            <a:rPr lang="fr-FR" sz="1400" dirty="0" smtClean="0"/>
            <a:t>ou étendu aux « bio-comparables »?</a:t>
          </a:r>
        </a:p>
      </dgm:t>
    </dgm:pt>
    <dgm:pt modelId="{B82934F8-8881-4E8E-83C1-C6E63ADE27F7}" type="parTrans" cxnId="{4FC6F87E-0170-40AF-8E88-7B6A842698E5}">
      <dgm:prSet/>
      <dgm:spPr/>
      <dgm:t>
        <a:bodyPr/>
        <a:lstStyle/>
        <a:p>
          <a:endParaRPr lang="fr-FR"/>
        </a:p>
      </dgm:t>
    </dgm:pt>
    <dgm:pt modelId="{6FEDC752-F63B-421A-9494-B5582607114D}" type="sibTrans" cxnId="{4FC6F87E-0170-40AF-8E88-7B6A842698E5}">
      <dgm:prSet/>
      <dgm:spPr/>
      <dgm:t>
        <a:bodyPr/>
        <a:lstStyle/>
        <a:p>
          <a:endParaRPr lang="fr-FR"/>
        </a:p>
      </dgm:t>
    </dgm:pt>
    <dgm:pt modelId="{3288884A-9DA0-4310-AE9C-E15A7F858194}">
      <dgm:prSet custT="1"/>
      <dgm:spPr/>
      <dgm:t>
        <a:bodyPr/>
        <a:lstStyle/>
        <a:p>
          <a:r>
            <a:rPr lang="fr-FR" sz="1400" smtClean="0"/>
            <a:t>Des possibilités de </a:t>
          </a:r>
          <a:r>
            <a:rPr lang="fr-FR" sz="1400" b="1" smtClean="0"/>
            <a:t>biologiques non substituables </a:t>
          </a:r>
          <a:r>
            <a:rPr lang="fr-FR" sz="1400" smtClean="0"/>
            <a:t>(non inscrits) ? </a:t>
          </a:r>
          <a:endParaRPr lang="fr-FR" sz="1400" dirty="0" smtClean="0"/>
        </a:p>
      </dgm:t>
    </dgm:pt>
    <dgm:pt modelId="{DD79F2E1-3196-40D1-A605-BDFF5003335A}" type="parTrans" cxnId="{203FEDF6-4500-402C-8239-90DBB551FEB9}">
      <dgm:prSet/>
      <dgm:spPr/>
      <dgm:t>
        <a:bodyPr/>
        <a:lstStyle/>
        <a:p>
          <a:endParaRPr lang="fr-FR"/>
        </a:p>
      </dgm:t>
    </dgm:pt>
    <dgm:pt modelId="{EE1EE9FA-5AB9-452F-AE9F-0FFBE36F00FC}" type="sibTrans" cxnId="{203FEDF6-4500-402C-8239-90DBB551FEB9}">
      <dgm:prSet/>
      <dgm:spPr/>
      <dgm:t>
        <a:bodyPr/>
        <a:lstStyle/>
        <a:p>
          <a:endParaRPr lang="fr-FR"/>
        </a:p>
      </dgm:t>
    </dgm:pt>
    <dgm:pt modelId="{DF6ADBC7-C3C5-4D37-B879-90D48E316E82}">
      <dgm:prSet custT="1"/>
      <dgm:spPr/>
      <dgm:t>
        <a:bodyPr/>
        <a:lstStyle/>
        <a:p>
          <a:r>
            <a:rPr lang="fr-FR" sz="1400" dirty="0" smtClean="0"/>
            <a:t>Quid des </a:t>
          </a:r>
          <a:r>
            <a:rPr lang="fr-FR" sz="1400" b="1" dirty="0" smtClean="0"/>
            <a:t>différences d’indications </a:t>
          </a:r>
          <a:r>
            <a:rPr lang="fr-FR" sz="1400" dirty="0" smtClean="0"/>
            <a:t>entre référence et biosimilaires? </a:t>
          </a:r>
        </a:p>
      </dgm:t>
    </dgm:pt>
    <dgm:pt modelId="{6EED939D-BB87-46A8-9DA4-94828BC6FC4B}" type="parTrans" cxnId="{D71376C9-E6F9-40B3-A9D8-7517FEED4A6E}">
      <dgm:prSet/>
      <dgm:spPr/>
      <dgm:t>
        <a:bodyPr/>
        <a:lstStyle/>
        <a:p>
          <a:endParaRPr lang="fr-FR"/>
        </a:p>
      </dgm:t>
    </dgm:pt>
    <dgm:pt modelId="{06FD24AB-918D-4824-8956-E359B80D1445}" type="sibTrans" cxnId="{D71376C9-E6F9-40B3-A9D8-7517FEED4A6E}">
      <dgm:prSet/>
      <dgm:spPr/>
      <dgm:t>
        <a:bodyPr/>
        <a:lstStyle/>
        <a:p>
          <a:endParaRPr lang="fr-FR"/>
        </a:p>
      </dgm:t>
    </dgm:pt>
    <dgm:pt modelId="{C914A0FC-D1F7-45CE-A297-7F68465F36B2}" type="pres">
      <dgm:prSet presAssocID="{A5AF8C94-7495-47EA-9563-12A5685D2F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E94614-3B36-45C4-8D55-ECAE59E6C700}" type="pres">
      <dgm:prSet presAssocID="{491D0D97-12B7-4F3F-B218-C8E6BA35B9F7}" presName="compNode" presStyleCnt="0"/>
      <dgm:spPr/>
    </dgm:pt>
    <dgm:pt modelId="{79537612-C8E0-4DFE-B1D1-86296512E003}" type="pres">
      <dgm:prSet presAssocID="{491D0D97-12B7-4F3F-B218-C8E6BA35B9F7}" presName="aNode" presStyleLbl="bgShp" presStyleIdx="0" presStyleCnt="3"/>
      <dgm:spPr/>
      <dgm:t>
        <a:bodyPr/>
        <a:lstStyle/>
        <a:p>
          <a:endParaRPr lang="fr-FR"/>
        </a:p>
      </dgm:t>
    </dgm:pt>
    <dgm:pt modelId="{7BD7A558-EFB1-4890-BD49-176D19B3CAD2}" type="pres">
      <dgm:prSet presAssocID="{491D0D97-12B7-4F3F-B218-C8E6BA35B9F7}" presName="textNode" presStyleLbl="bgShp" presStyleIdx="0" presStyleCnt="3"/>
      <dgm:spPr/>
      <dgm:t>
        <a:bodyPr/>
        <a:lstStyle/>
        <a:p>
          <a:endParaRPr lang="fr-FR"/>
        </a:p>
      </dgm:t>
    </dgm:pt>
    <dgm:pt modelId="{B0484376-5E8C-4A20-9264-38B9B06078A9}" type="pres">
      <dgm:prSet presAssocID="{491D0D97-12B7-4F3F-B218-C8E6BA35B9F7}" presName="compChildNode" presStyleCnt="0"/>
      <dgm:spPr/>
    </dgm:pt>
    <dgm:pt modelId="{3DF37844-3016-43CA-86AC-112F210DFC57}" type="pres">
      <dgm:prSet presAssocID="{491D0D97-12B7-4F3F-B218-C8E6BA35B9F7}" presName="theInnerList" presStyleCnt="0"/>
      <dgm:spPr/>
    </dgm:pt>
    <dgm:pt modelId="{17370337-B64B-4F9C-A3FC-9FA60779C227}" type="pres">
      <dgm:prSet presAssocID="{4BC52556-43EF-49DF-A648-06ECD6FFA102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93FC-C402-4C58-AC5C-6A93FC88299A}" type="pres">
      <dgm:prSet presAssocID="{4BC52556-43EF-49DF-A648-06ECD6FFA102}" presName="aSpace2" presStyleCnt="0"/>
      <dgm:spPr/>
    </dgm:pt>
    <dgm:pt modelId="{D398DF13-79D1-4382-8F1A-C23609C1F57C}" type="pres">
      <dgm:prSet presAssocID="{3288884A-9DA0-4310-AE9C-E15A7F858194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7DAA0F-AF8C-4637-A784-E919C5E51CFD}" type="pres">
      <dgm:prSet presAssocID="{3288884A-9DA0-4310-AE9C-E15A7F858194}" presName="aSpace2" presStyleCnt="0"/>
      <dgm:spPr/>
    </dgm:pt>
    <dgm:pt modelId="{2AE5BB16-28E7-4D1F-8398-842A79949FD8}" type="pres">
      <dgm:prSet presAssocID="{DF6ADBC7-C3C5-4D37-B879-90D48E316E82}" presName="childNode" presStyleLbl="node1" presStyleIdx="2" presStyleCnt="9" custScaleY="1220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5EB695-E387-4B6D-BC56-F03069774C82}" type="pres">
      <dgm:prSet presAssocID="{491D0D97-12B7-4F3F-B218-C8E6BA35B9F7}" presName="aSpace" presStyleCnt="0"/>
      <dgm:spPr/>
    </dgm:pt>
    <dgm:pt modelId="{27375595-7B38-46B7-8329-8C8BD3F720A3}" type="pres">
      <dgm:prSet presAssocID="{F02C8EAD-1058-44BF-B109-8BAA6A6CBBD6}" presName="compNode" presStyleCnt="0"/>
      <dgm:spPr/>
    </dgm:pt>
    <dgm:pt modelId="{AB5DF19E-D624-4740-B532-88D1E5FC3A24}" type="pres">
      <dgm:prSet presAssocID="{F02C8EAD-1058-44BF-B109-8BAA6A6CBBD6}" presName="aNode" presStyleLbl="bgShp" presStyleIdx="1" presStyleCnt="3"/>
      <dgm:spPr/>
      <dgm:t>
        <a:bodyPr/>
        <a:lstStyle/>
        <a:p>
          <a:endParaRPr lang="fr-FR"/>
        </a:p>
      </dgm:t>
    </dgm:pt>
    <dgm:pt modelId="{8CB76BC7-9970-4D37-82AE-6F31D7FB0E8E}" type="pres">
      <dgm:prSet presAssocID="{F02C8EAD-1058-44BF-B109-8BAA6A6CBBD6}" presName="textNode" presStyleLbl="bgShp" presStyleIdx="1" presStyleCnt="3"/>
      <dgm:spPr/>
      <dgm:t>
        <a:bodyPr/>
        <a:lstStyle/>
        <a:p>
          <a:endParaRPr lang="fr-FR"/>
        </a:p>
      </dgm:t>
    </dgm:pt>
    <dgm:pt modelId="{EE962125-6DAF-45B1-9C50-A3407F889392}" type="pres">
      <dgm:prSet presAssocID="{F02C8EAD-1058-44BF-B109-8BAA6A6CBBD6}" presName="compChildNode" presStyleCnt="0"/>
      <dgm:spPr/>
    </dgm:pt>
    <dgm:pt modelId="{CA440A1C-F84C-4773-A33D-A82405233B3A}" type="pres">
      <dgm:prSet presAssocID="{F02C8EAD-1058-44BF-B109-8BAA6A6CBBD6}" presName="theInnerList" presStyleCnt="0"/>
      <dgm:spPr/>
    </dgm:pt>
    <dgm:pt modelId="{6DA540CA-62B3-4010-BE72-C94C3570DE08}" type="pres">
      <dgm:prSet presAssocID="{69BA118B-61D8-4B1D-82F8-F3CC15EB974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146EF5-D6AE-419C-9A08-91B7D2401857}" type="pres">
      <dgm:prSet presAssocID="{69BA118B-61D8-4B1D-82F8-F3CC15EB974D}" presName="aSpace2" presStyleCnt="0"/>
      <dgm:spPr/>
    </dgm:pt>
    <dgm:pt modelId="{93C58733-50D4-4CA2-A2AA-FADDEBF65169}" type="pres">
      <dgm:prSet presAssocID="{D2E35C9A-3A84-4070-8C9A-F496F4558D5C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94CD7D-DE40-4D36-94AD-FAFAAE8BECB3}" type="pres">
      <dgm:prSet presAssocID="{D2E35C9A-3A84-4070-8C9A-F496F4558D5C}" presName="aSpace2" presStyleCnt="0"/>
      <dgm:spPr/>
    </dgm:pt>
    <dgm:pt modelId="{F846025A-9C2A-4C06-B9DE-7D357004AA9E}" type="pres">
      <dgm:prSet presAssocID="{C44B2716-016A-44DE-9C83-3FD9A21A490C}" presName="childNode" presStyleLbl="node1" presStyleIdx="5" presStyleCnt="9" custScaleY="1321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38077A-31DF-4AAD-BC2B-18EC7C211098}" type="pres">
      <dgm:prSet presAssocID="{F02C8EAD-1058-44BF-B109-8BAA6A6CBBD6}" presName="aSpace" presStyleCnt="0"/>
      <dgm:spPr/>
    </dgm:pt>
    <dgm:pt modelId="{F26A0689-DA43-425F-84FE-FECE680E856A}" type="pres">
      <dgm:prSet presAssocID="{1D089A57-76D9-4A91-8B49-A29CA937FF24}" presName="compNode" presStyleCnt="0"/>
      <dgm:spPr/>
    </dgm:pt>
    <dgm:pt modelId="{7F9048EA-DBC1-49E2-9754-5BF5D8964B19}" type="pres">
      <dgm:prSet presAssocID="{1D089A57-76D9-4A91-8B49-A29CA937FF24}" presName="aNode" presStyleLbl="bgShp" presStyleIdx="2" presStyleCnt="3"/>
      <dgm:spPr/>
      <dgm:t>
        <a:bodyPr/>
        <a:lstStyle/>
        <a:p>
          <a:endParaRPr lang="fr-FR"/>
        </a:p>
      </dgm:t>
    </dgm:pt>
    <dgm:pt modelId="{F2AB74B7-8FF9-4925-8B0C-21C93BABFC0D}" type="pres">
      <dgm:prSet presAssocID="{1D089A57-76D9-4A91-8B49-A29CA937FF24}" presName="textNode" presStyleLbl="bgShp" presStyleIdx="2" presStyleCnt="3"/>
      <dgm:spPr/>
      <dgm:t>
        <a:bodyPr/>
        <a:lstStyle/>
        <a:p>
          <a:endParaRPr lang="fr-FR"/>
        </a:p>
      </dgm:t>
    </dgm:pt>
    <dgm:pt modelId="{D006A7DB-52CE-4F1A-BB5A-4D5A73D94173}" type="pres">
      <dgm:prSet presAssocID="{1D089A57-76D9-4A91-8B49-A29CA937FF24}" presName="compChildNode" presStyleCnt="0"/>
      <dgm:spPr/>
    </dgm:pt>
    <dgm:pt modelId="{55E52172-BFC6-45B5-BCA7-1802D8A5C5A2}" type="pres">
      <dgm:prSet presAssocID="{1D089A57-76D9-4A91-8B49-A29CA937FF24}" presName="theInnerList" presStyleCnt="0"/>
      <dgm:spPr/>
    </dgm:pt>
    <dgm:pt modelId="{C1C74521-FC80-4DA1-83DC-DE8CA9C7895F}" type="pres">
      <dgm:prSet presAssocID="{66A9E4AB-BC27-4E91-BF82-676829961C07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9AC6CB-3CD7-4126-B396-CBC8069E8C77}" type="pres">
      <dgm:prSet presAssocID="{66A9E4AB-BC27-4E91-BF82-676829961C07}" presName="aSpace2" presStyleCnt="0"/>
      <dgm:spPr/>
    </dgm:pt>
    <dgm:pt modelId="{12F3F59C-B6F9-42C3-A39D-9E2DA8D4B16A}" type="pres">
      <dgm:prSet presAssocID="{31A0C346-F28E-4A90-80FA-9D7CE426BB75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610504-0AD4-4192-B452-874E973DD9A3}" type="pres">
      <dgm:prSet presAssocID="{31A0C346-F28E-4A90-80FA-9D7CE426BB75}" presName="aSpace2" presStyleCnt="0"/>
      <dgm:spPr/>
    </dgm:pt>
    <dgm:pt modelId="{EBA03B8A-75D9-4901-AB85-CEF0311EAE29}" type="pres">
      <dgm:prSet presAssocID="{69C51438-1C79-4013-956F-F6393CA17317}" presName="childNode" presStyleLbl="node1" presStyleIdx="8" presStyleCnt="9" custScaleY="1321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75D0A4-C6DB-443E-B949-58F24AB4DE4D}" type="presOf" srcId="{A5AF8C94-7495-47EA-9563-12A5685D2F8E}" destId="{C914A0FC-D1F7-45CE-A297-7F68465F36B2}" srcOrd="0" destOrd="0" presId="urn:microsoft.com/office/officeart/2005/8/layout/lProcess2"/>
    <dgm:cxn modelId="{2C1AB0B3-75AE-4669-AB54-2AC708234FF1}" srcId="{1D089A57-76D9-4A91-8B49-A29CA937FF24}" destId="{31A0C346-F28E-4A90-80FA-9D7CE426BB75}" srcOrd="1" destOrd="0" parTransId="{69101F8B-FB09-46E5-815F-DE132CAC1414}" sibTransId="{79F17C34-C310-475C-AEEF-E7ED51614AC8}"/>
    <dgm:cxn modelId="{F86CAF54-C82C-4A1E-9DE7-468A84904129}" srcId="{A5AF8C94-7495-47EA-9563-12A5685D2F8E}" destId="{F02C8EAD-1058-44BF-B109-8BAA6A6CBBD6}" srcOrd="1" destOrd="0" parTransId="{3C405EE9-F279-4E19-94D0-1515035B335D}" sibTransId="{FDA41650-B05F-4922-9382-01FE90BD458C}"/>
    <dgm:cxn modelId="{10408689-59BF-4C12-BCBA-26C4B8C46AD8}" type="presOf" srcId="{DF6ADBC7-C3C5-4D37-B879-90D48E316E82}" destId="{2AE5BB16-28E7-4D1F-8398-842A79949FD8}" srcOrd="0" destOrd="0" presId="urn:microsoft.com/office/officeart/2005/8/layout/lProcess2"/>
    <dgm:cxn modelId="{8BEDECE9-BAB3-413C-BAA1-B884177E45E9}" srcId="{F02C8EAD-1058-44BF-B109-8BAA6A6CBBD6}" destId="{69BA118B-61D8-4B1D-82F8-F3CC15EB974D}" srcOrd="0" destOrd="0" parTransId="{E6306DF7-62C6-4547-A468-D7A33F63CC8C}" sibTransId="{0A4A683A-2766-4DA5-A54B-6236C802CDF0}"/>
    <dgm:cxn modelId="{FDA65A46-8FFB-4BEF-9AD5-C591F28F38C7}" type="presOf" srcId="{F02C8EAD-1058-44BF-B109-8BAA6A6CBBD6}" destId="{8CB76BC7-9970-4D37-82AE-6F31D7FB0E8E}" srcOrd="1" destOrd="0" presId="urn:microsoft.com/office/officeart/2005/8/layout/lProcess2"/>
    <dgm:cxn modelId="{20196680-A8FE-4AB1-87D9-B10CDC3723DC}" type="presOf" srcId="{3288884A-9DA0-4310-AE9C-E15A7F858194}" destId="{D398DF13-79D1-4382-8F1A-C23609C1F57C}" srcOrd="0" destOrd="0" presId="urn:microsoft.com/office/officeart/2005/8/layout/lProcess2"/>
    <dgm:cxn modelId="{37F262A1-BEB9-4DE7-9103-EB7062926803}" type="presOf" srcId="{66A9E4AB-BC27-4E91-BF82-676829961C07}" destId="{C1C74521-FC80-4DA1-83DC-DE8CA9C7895F}" srcOrd="0" destOrd="0" presId="urn:microsoft.com/office/officeart/2005/8/layout/lProcess2"/>
    <dgm:cxn modelId="{50ABAC0B-710D-4753-9434-7A52DC23E7D9}" type="presOf" srcId="{1D089A57-76D9-4A91-8B49-A29CA937FF24}" destId="{F2AB74B7-8FF9-4925-8B0C-21C93BABFC0D}" srcOrd="1" destOrd="0" presId="urn:microsoft.com/office/officeart/2005/8/layout/lProcess2"/>
    <dgm:cxn modelId="{CCE65B7E-175F-4382-B06B-57B6BDC6144B}" srcId="{A5AF8C94-7495-47EA-9563-12A5685D2F8E}" destId="{491D0D97-12B7-4F3F-B218-C8E6BA35B9F7}" srcOrd="0" destOrd="0" parTransId="{7CA1F211-51AB-4E70-8D85-8FCE0034CE3D}" sibTransId="{06EC1B35-1327-43A6-841D-814F8E15A4FA}"/>
    <dgm:cxn modelId="{0BC2D07C-2DFB-45D5-A856-C254E092CBA0}" srcId="{F02C8EAD-1058-44BF-B109-8BAA6A6CBBD6}" destId="{D2E35C9A-3A84-4070-8C9A-F496F4558D5C}" srcOrd="1" destOrd="0" parTransId="{CE176E86-F97C-4150-8D35-30AC2B1E1281}" sibTransId="{512120F3-4DE1-4973-8C1F-A83D684C4048}"/>
    <dgm:cxn modelId="{5F37700E-840D-4D1C-A722-282D07A4255A}" type="presOf" srcId="{1D089A57-76D9-4A91-8B49-A29CA937FF24}" destId="{7F9048EA-DBC1-49E2-9754-5BF5D8964B19}" srcOrd="0" destOrd="0" presId="urn:microsoft.com/office/officeart/2005/8/layout/lProcess2"/>
    <dgm:cxn modelId="{4FC6F87E-0170-40AF-8E88-7B6A842698E5}" srcId="{491D0D97-12B7-4F3F-B218-C8E6BA35B9F7}" destId="{4BC52556-43EF-49DF-A648-06ECD6FFA102}" srcOrd="0" destOrd="0" parTransId="{B82934F8-8881-4E8E-83C1-C6E63ADE27F7}" sibTransId="{6FEDC752-F63B-421A-9494-B5582607114D}"/>
    <dgm:cxn modelId="{5B2EB038-37D2-44AA-8FB7-1BD4FA6CD51E}" type="presOf" srcId="{491D0D97-12B7-4F3F-B218-C8E6BA35B9F7}" destId="{79537612-C8E0-4DFE-B1D1-86296512E003}" srcOrd="0" destOrd="0" presId="urn:microsoft.com/office/officeart/2005/8/layout/lProcess2"/>
    <dgm:cxn modelId="{67F21648-E458-4F2C-90C5-BBDF2D4F09D1}" srcId="{1D089A57-76D9-4A91-8B49-A29CA937FF24}" destId="{66A9E4AB-BC27-4E91-BF82-676829961C07}" srcOrd="0" destOrd="0" parTransId="{3D67BFDF-97F8-4432-9A16-24F43AA069F9}" sibTransId="{7BEB82F3-B600-408E-A078-F56F723B7254}"/>
    <dgm:cxn modelId="{AB0E5425-7783-4300-A5FE-EE926C383E71}" type="presOf" srcId="{31A0C346-F28E-4A90-80FA-9D7CE426BB75}" destId="{12F3F59C-B6F9-42C3-A39D-9E2DA8D4B16A}" srcOrd="0" destOrd="0" presId="urn:microsoft.com/office/officeart/2005/8/layout/lProcess2"/>
    <dgm:cxn modelId="{E41954C2-B3F0-4930-8CE0-3AB7B6555F9C}" type="presOf" srcId="{69BA118B-61D8-4B1D-82F8-F3CC15EB974D}" destId="{6DA540CA-62B3-4010-BE72-C94C3570DE08}" srcOrd="0" destOrd="0" presId="urn:microsoft.com/office/officeart/2005/8/layout/lProcess2"/>
    <dgm:cxn modelId="{A3FE1BDB-2BA2-43C7-A882-742DE647D4F6}" type="presOf" srcId="{D2E35C9A-3A84-4070-8C9A-F496F4558D5C}" destId="{93C58733-50D4-4CA2-A2AA-FADDEBF65169}" srcOrd="0" destOrd="0" presId="urn:microsoft.com/office/officeart/2005/8/layout/lProcess2"/>
    <dgm:cxn modelId="{203FEDF6-4500-402C-8239-90DBB551FEB9}" srcId="{491D0D97-12B7-4F3F-B218-C8E6BA35B9F7}" destId="{3288884A-9DA0-4310-AE9C-E15A7F858194}" srcOrd="1" destOrd="0" parTransId="{DD79F2E1-3196-40D1-A605-BDFF5003335A}" sibTransId="{EE1EE9FA-5AB9-452F-AE9F-0FFBE36F00FC}"/>
    <dgm:cxn modelId="{0AD79D34-3D63-4339-8878-084D0E3407E0}" type="presOf" srcId="{C44B2716-016A-44DE-9C83-3FD9A21A490C}" destId="{F846025A-9C2A-4C06-B9DE-7D357004AA9E}" srcOrd="0" destOrd="0" presId="urn:microsoft.com/office/officeart/2005/8/layout/lProcess2"/>
    <dgm:cxn modelId="{BE8E2105-D701-4941-8AFB-3B4BEF61D900}" type="presOf" srcId="{F02C8EAD-1058-44BF-B109-8BAA6A6CBBD6}" destId="{AB5DF19E-D624-4740-B532-88D1E5FC3A24}" srcOrd="0" destOrd="0" presId="urn:microsoft.com/office/officeart/2005/8/layout/lProcess2"/>
    <dgm:cxn modelId="{D71376C9-E6F9-40B3-A9D8-7517FEED4A6E}" srcId="{491D0D97-12B7-4F3F-B218-C8E6BA35B9F7}" destId="{DF6ADBC7-C3C5-4D37-B879-90D48E316E82}" srcOrd="2" destOrd="0" parTransId="{6EED939D-BB87-46A8-9DA4-94828BC6FC4B}" sibTransId="{06FD24AB-918D-4824-8956-E359B80D1445}"/>
    <dgm:cxn modelId="{C3AC4525-3DDE-46C6-9BFF-87CAE0519DEE}" type="presOf" srcId="{69C51438-1C79-4013-956F-F6393CA17317}" destId="{EBA03B8A-75D9-4901-AB85-CEF0311EAE29}" srcOrd="0" destOrd="0" presId="urn:microsoft.com/office/officeart/2005/8/layout/lProcess2"/>
    <dgm:cxn modelId="{C6851FF5-F6D8-4918-B2CB-BE548E246973}" type="presOf" srcId="{4BC52556-43EF-49DF-A648-06ECD6FFA102}" destId="{17370337-B64B-4F9C-A3FC-9FA60779C227}" srcOrd="0" destOrd="0" presId="urn:microsoft.com/office/officeart/2005/8/layout/lProcess2"/>
    <dgm:cxn modelId="{7CD59D3A-DA5B-4C3E-A8EB-49019AD55A76}" srcId="{F02C8EAD-1058-44BF-B109-8BAA6A6CBBD6}" destId="{C44B2716-016A-44DE-9C83-3FD9A21A490C}" srcOrd="2" destOrd="0" parTransId="{33A3DE11-E735-41E2-8E4B-870ECF3221D1}" sibTransId="{09DD1ACA-DC87-4941-B183-13C27702EBC4}"/>
    <dgm:cxn modelId="{69CBFB47-F413-4413-9CD3-6939CB70E524}" type="presOf" srcId="{491D0D97-12B7-4F3F-B218-C8E6BA35B9F7}" destId="{7BD7A558-EFB1-4890-BD49-176D19B3CAD2}" srcOrd="1" destOrd="0" presId="urn:microsoft.com/office/officeart/2005/8/layout/lProcess2"/>
    <dgm:cxn modelId="{818FC6A4-9B9B-494B-A081-3DA8B62ABECD}" srcId="{1D089A57-76D9-4A91-8B49-A29CA937FF24}" destId="{69C51438-1C79-4013-956F-F6393CA17317}" srcOrd="2" destOrd="0" parTransId="{C00FFF67-3D3B-4CC8-9352-AD00DF1AB604}" sibTransId="{7F384291-DE84-4A2D-99E5-14A7BA5FC44E}"/>
    <dgm:cxn modelId="{EC4E707F-2185-42D0-A1C3-0ED2D2E1EBB6}" srcId="{A5AF8C94-7495-47EA-9563-12A5685D2F8E}" destId="{1D089A57-76D9-4A91-8B49-A29CA937FF24}" srcOrd="2" destOrd="0" parTransId="{4F11F97B-463E-4459-8B35-559BF012FE9A}" sibTransId="{8C464222-FA68-423B-8838-5E63416F9C81}"/>
    <dgm:cxn modelId="{D406B817-9FD9-43B5-9A37-E09181FA9711}" type="presParOf" srcId="{C914A0FC-D1F7-45CE-A297-7F68465F36B2}" destId="{60E94614-3B36-45C4-8D55-ECAE59E6C700}" srcOrd="0" destOrd="0" presId="urn:microsoft.com/office/officeart/2005/8/layout/lProcess2"/>
    <dgm:cxn modelId="{25FDFDE0-C9FC-445F-BBD4-8FF6E0E280AB}" type="presParOf" srcId="{60E94614-3B36-45C4-8D55-ECAE59E6C700}" destId="{79537612-C8E0-4DFE-B1D1-86296512E003}" srcOrd="0" destOrd="0" presId="urn:microsoft.com/office/officeart/2005/8/layout/lProcess2"/>
    <dgm:cxn modelId="{12BFA5DF-BB60-47BD-8999-710834FCA558}" type="presParOf" srcId="{60E94614-3B36-45C4-8D55-ECAE59E6C700}" destId="{7BD7A558-EFB1-4890-BD49-176D19B3CAD2}" srcOrd="1" destOrd="0" presId="urn:microsoft.com/office/officeart/2005/8/layout/lProcess2"/>
    <dgm:cxn modelId="{F587C068-4F64-4819-9000-F2DE8DDF5AAB}" type="presParOf" srcId="{60E94614-3B36-45C4-8D55-ECAE59E6C700}" destId="{B0484376-5E8C-4A20-9264-38B9B06078A9}" srcOrd="2" destOrd="0" presId="urn:microsoft.com/office/officeart/2005/8/layout/lProcess2"/>
    <dgm:cxn modelId="{57636156-498F-49CC-BC95-3CF357340242}" type="presParOf" srcId="{B0484376-5E8C-4A20-9264-38B9B06078A9}" destId="{3DF37844-3016-43CA-86AC-112F210DFC57}" srcOrd="0" destOrd="0" presId="urn:microsoft.com/office/officeart/2005/8/layout/lProcess2"/>
    <dgm:cxn modelId="{11D07F73-8929-4E19-B135-9D221ABD1C3D}" type="presParOf" srcId="{3DF37844-3016-43CA-86AC-112F210DFC57}" destId="{17370337-B64B-4F9C-A3FC-9FA60779C227}" srcOrd="0" destOrd="0" presId="urn:microsoft.com/office/officeart/2005/8/layout/lProcess2"/>
    <dgm:cxn modelId="{98A15523-944A-4983-906D-8C725C8D8222}" type="presParOf" srcId="{3DF37844-3016-43CA-86AC-112F210DFC57}" destId="{429B93FC-C402-4C58-AC5C-6A93FC88299A}" srcOrd="1" destOrd="0" presId="urn:microsoft.com/office/officeart/2005/8/layout/lProcess2"/>
    <dgm:cxn modelId="{8FAD8103-B65B-4B54-B595-33A0DC748403}" type="presParOf" srcId="{3DF37844-3016-43CA-86AC-112F210DFC57}" destId="{D398DF13-79D1-4382-8F1A-C23609C1F57C}" srcOrd="2" destOrd="0" presId="urn:microsoft.com/office/officeart/2005/8/layout/lProcess2"/>
    <dgm:cxn modelId="{9D79D21C-91EA-45E8-89BA-A72C2256A29B}" type="presParOf" srcId="{3DF37844-3016-43CA-86AC-112F210DFC57}" destId="{187DAA0F-AF8C-4637-A784-E919C5E51CFD}" srcOrd="3" destOrd="0" presId="urn:microsoft.com/office/officeart/2005/8/layout/lProcess2"/>
    <dgm:cxn modelId="{AF553054-C543-47A5-827D-94420EDE7FC6}" type="presParOf" srcId="{3DF37844-3016-43CA-86AC-112F210DFC57}" destId="{2AE5BB16-28E7-4D1F-8398-842A79949FD8}" srcOrd="4" destOrd="0" presId="urn:microsoft.com/office/officeart/2005/8/layout/lProcess2"/>
    <dgm:cxn modelId="{FD751F4B-5F7B-43A7-9945-950A091DE3F3}" type="presParOf" srcId="{C914A0FC-D1F7-45CE-A297-7F68465F36B2}" destId="{8F5EB695-E387-4B6D-BC56-F03069774C82}" srcOrd="1" destOrd="0" presId="urn:microsoft.com/office/officeart/2005/8/layout/lProcess2"/>
    <dgm:cxn modelId="{24EF2EE0-9855-4BFF-8DE1-5A7CF24CB337}" type="presParOf" srcId="{C914A0FC-D1F7-45CE-A297-7F68465F36B2}" destId="{27375595-7B38-46B7-8329-8C8BD3F720A3}" srcOrd="2" destOrd="0" presId="urn:microsoft.com/office/officeart/2005/8/layout/lProcess2"/>
    <dgm:cxn modelId="{23F2FFFC-CBDF-4870-A081-E9E8EACAE6E8}" type="presParOf" srcId="{27375595-7B38-46B7-8329-8C8BD3F720A3}" destId="{AB5DF19E-D624-4740-B532-88D1E5FC3A24}" srcOrd="0" destOrd="0" presId="urn:microsoft.com/office/officeart/2005/8/layout/lProcess2"/>
    <dgm:cxn modelId="{6B2DBECF-D4E0-4A55-A306-B85A627DE4DF}" type="presParOf" srcId="{27375595-7B38-46B7-8329-8C8BD3F720A3}" destId="{8CB76BC7-9970-4D37-82AE-6F31D7FB0E8E}" srcOrd="1" destOrd="0" presId="urn:microsoft.com/office/officeart/2005/8/layout/lProcess2"/>
    <dgm:cxn modelId="{67FF2C92-0641-4DC1-A234-7B668B1337A8}" type="presParOf" srcId="{27375595-7B38-46B7-8329-8C8BD3F720A3}" destId="{EE962125-6DAF-45B1-9C50-A3407F889392}" srcOrd="2" destOrd="0" presId="urn:microsoft.com/office/officeart/2005/8/layout/lProcess2"/>
    <dgm:cxn modelId="{47A5FBDE-CF80-4526-B1FE-36E3FE6A0F91}" type="presParOf" srcId="{EE962125-6DAF-45B1-9C50-A3407F889392}" destId="{CA440A1C-F84C-4773-A33D-A82405233B3A}" srcOrd="0" destOrd="0" presId="urn:microsoft.com/office/officeart/2005/8/layout/lProcess2"/>
    <dgm:cxn modelId="{ED0C4295-271C-44A5-B747-AF68654A1F28}" type="presParOf" srcId="{CA440A1C-F84C-4773-A33D-A82405233B3A}" destId="{6DA540CA-62B3-4010-BE72-C94C3570DE08}" srcOrd="0" destOrd="0" presId="urn:microsoft.com/office/officeart/2005/8/layout/lProcess2"/>
    <dgm:cxn modelId="{257B8831-6385-4D64-83D1-943918AFB184}" type="presParOf" srcId="{CA440A1C-F84C-4773-A33D-A82405233B3A}" destId="{4D146EF5-D6AE-419C-9A08-91B7D2401857}" srcOrd="1" destOrd="0" presId="urn:microsoft.com/office/officeart/2005/8/layout/lProcess2"/>
    <dgm:cxn modelId="{C6070D3D-9DDD-497F-9065-255996B8B9EE}" type="presParOf" srcId="{CA440A1C-F84C-4773-A33D-A82405233B3A}" destId="{93C58733-50D4-4CA2-A2AA-FADDEBF65169}" srcOrd="2" destOrd="0" presId="urn:microsoft.com/office/officeart/2005/8/layout/lProcess2"/>
    <dgm:cxn modelId="{AA44E8FB-E0EC-4031-862F-80978FBE8EF0}" type="presParOf" srcId="{CA440A1C-F84C-4773-A33D-A82405233B3A}" destId="{A794CD7D-DE40-4D36-94AD-FAFAAE8BECB3}" srcOrd="3" destOrd="0" presId="urn:microsoft.com/office/officeart/2005/8/layout/lProcess2"/>
    <dgm:cxn modelId="{372ED078-3244-4781-A19B-3C6B3E5B2EE7}" type="presParOf" srcId="{CA440A1C-F84C-4773-A33D-A82405233B3A}" destId="{F846025A-9C2A-4C06-B9DE-7D357004AA9E}" srcOrd="4" destOrd="0" presId="urn:microsoft.com/office/officeart/2005/8/layout/lProcess2"/>
    <dgm:cxn modelId="{0BD82CBA-F690-4504-80CD-8207272A8ED2}" type="presParOf" srcId="{C914A0FC-D1F7-45CE-A297-7F68465F36B2}" destId="{1338077A-31DF-4AAD-BC2B-18EC7C211098}" srcOrd="3" destOrd="0" presId="urn:microsoft.com/office/officeart/2005/8/layout/lProcess2"/>
    <dgm:cxn modelId="{022B281B-7E00-4405-A394-FF39B5D54D33}" type="presParOf" srcId="{C914A0FC-D1F7-45CE-A297-7F68465F36B2}" destId="{F26A0689-DA43-425F-84FE-FECE680E856A}" srcOrd="4" destOrd="0" presId="urn:microsoft.com/office/officeart/2005/8/layout/lProcess2"/>
    <dgm:cxn modelId="{B20B19C6-B743-482F-A60A-E9510B350CFC}" type="presParOf" srcId="{F26A0689-DA43-425F-84FE-FECE680E856A}" destId="{7F9048EA-DBC1-49E2-9754-5BF5D8964B19}" srcOrd="0" destOrd="0" presId="urn:microsoft.com/office/officeart/2005/8/layout/lProcess2"/>
    <dgm:cxn modelId="{51916A3A-0DF7-4BCC-8194-58FFA51F7126}" type="presParOf" srcId="{F26A0689-DA43-425F-84FE-FECE680E856A}" destId="{F2AB74B7-8FF9-4925-8B0C-21C93BABFC0D}" srcOrd="1" destOrd="0" presId="urn:microsoft.com/office/officeart/2005/8/layout/lProcess2"/>
    <dgm:cxn modelId="{328385A9-4CC0-433A-84DA-5E22245E5E53}" type="presParOf" srcId="{F26A0689-DA43-425F-84FE-FECE680E856A}" destId="{D006A7DB-52CE-4F1A-BB5A-4D5A73D94173}" srcOrd="2" destOrd="0" presId="urn:microsoft.com/office/officeart/2005/8/layout/lProcess2"/>
    <dgm:cxn modelId="{BD71A67B-939A-4B10-812F-CBB47C55B8A3}" type="presParOf" srcId="{D006A7DB-52CE-4F1A-BB5A-4D5A73D94173}" destId="{55E52172-BFC6-45B5-BCA7-1802D8A5C5A2}" srcOrd="0" destOrd="0" presId="urn:microsoft.com/office/officeart/2005/8/layout/lProcess2"/>
    <dgm:cxn modelId="{F1628540-6FC3-4CCF-A069-1437782AF9C9}" type="presParOf" srcId="{55E52172-BFC6-45B5-BCA7-1802D8A5C5A2}" destId="{C1C74521-FC80-4DA1-83DC-DE8CA9C7895F}" srcOrd="0" destOrd="0" presId="urn:microsoft.com/office/officeart/2005/8/layout/lProcess2"/>
    <dgm:cxn modelId="{ADE152D8-45D5-4AE3-9B80-31BF67B8D65D}" type="presParOf" srcId="{55E52172-BFC6-45B5-BCA7-1802D8A5C5A2}" destId="{2F9AC6CB-3CD7-4126-B396-CBC8069E8C77}" srcOrd="1" destOrd="0" presId="urn:microsoft.com/office/officeart/2005/8/layout/lProcess2"/>
    <dgm:cxn modelId="{B53EFA41-A684-4897-ADCE-4328A1B17DE4}" type="presParOf" srcId="{55E52172-BFC6-45B5-BCA7-1802D8A5C5A2}" destId="{12F3F59C-B6F9-42C3-A39D-9E2DA8D4B16A}" srcOrd="2" destOrd="0" presId="urn:microsoft.com/office/officeart/2005/8/layout/lProcess2"/>
    <dgm:cxn modelId="{62D8199E-D802-4F09-B64A-1BE0C413D81E}" type="presParOf" srcId="{55E52172-BFC6-45B5-BCA7-1802D8A5C5A2}" destId="{8D610504-0AD4-4192-B452-874E973DD9A3}" srcOrd="3" destOrd="0" presId="urn:microsoft.com/office/officeart/2005/8/layout/lProcess2"/>
    <dgm:cxn modelId="{1123AD03-1232-43EF-B56B-D395B5AC6870}" type="presParOf" srcId="{55E52172-BFC6-45B5-BCA7-1802D8A5C5A2}" destId="{EBA03B8A-75D9-4901-AB85-CEF0311EAE2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37612-C8E0-4DFE-B1D1-86296512E003}">
      <dsp:nvSpPr>
        <dsp:cNvPr id="0" name=""/>
        <dsp:cNvSpPr/>
      </dsp:nvSpPr>
      <dsp:spPr>
        <a:xfrm>
          <a:off x="1001" y="0"/>
          <a:ext cx="2602753" cy="4665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Le Répertoire</a:t>
          </a:r>
          <a:endParaRPr lang="fr-FR" sz="2400" kern="1200" dirty="0"/>
        </a:p>
      </dsp:txBody>
      <dsp:txXfrm>
        <a:off x="1001" y="0"/>
        <a:ext cx="2602753" cy="1399641"/>
      </dsp:txXfrm>
    </dsp:sp>
    <dsp:sp modelId="{17370337-B64B-4F9C-A3FC-9FA60779C227}">
      <dsp:nvSpPr>
        <dsp:cNvPr id="0" name=""/>
        <dsp:cNvSpPr/>
      </dsp:nvSpPr>
      <dsp:spPr>
        <a:xfrm>
          <a:off x="261276" y="1400771"/>
          <a:ext cx="2082203" cy="858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répertoire </a:t>
          </a:r>
          <a:r>
            <a:rPr lang="fr-FR" sz="1400" b="1" kern="1200" dirty="0" smtClean="0"/>
            <a:t>des « biosimilaires » </a:t>
          </a:r>
          <a:r>
            <a:rPr lang="fr-FR" sz="1400" kern="1200" dirty="0" smtClean="0"/>
            <a:t>ou étendu aux « bio-comparables »?</a:t>
          </a:r>
        </a:p>
      </dsp:txBody>
      <dsp:txXfrm>
        <a:off x="261276" y="1400771"/>
        <a:ext cx="2082203" cy="858829"/>
      </dsp:txXfrm>
    </dsp:sp>
    <dsp:sp modelId="{D398DF13-79D1-4382-8F1A-C23609C1F57C}">
      <dsp:nvSpPr>
        <dsp:cNvPr id="0" name=""/>
        <dsp:cNvSpPr/>
      </dsp:nvSpPr>
      <dsp:spPr>
        <a:xfrm>
          <a:off x="261276" y="2391729"/>
          <a:ext cx="2082203" cy="858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Des possibilités de </a:t>
          </a:r>
          <a:r>
            <a:rPr lang="fr-FR" sz="1400" b="1" kern="1200" smtClean="0"/>
            <a:t>biologiques non substituables </a:t>
          </a:r>
          <a:r>
            <a:rPr lang="fr-FR" sz="1400" kern="1200" smtClean="0"/>
            <a:t>(non inscrits) ? </a:t>
          </a:r>
          <a:endParaRPr lang="fr-FR" sz="1400" kern="1200" dirty="0" smtClean="0"/>
        </a:p>
      </dsp:txBody>
      <dsp:txXfrm>
        <a:off x="261276" y="2391729"/>
        <a:ext cx="2082203" cy="858829"/>
      </dsp:txXfrm>
    </dsp:sp>
    <dsp:sp modelId="{2AE5BB16-28E7-4D1F-8398-842A79949FD8}">
      <dsp:nvSpPr>
        <dsp:cNvPr id="0" name=""/>
        <dsp:cNvSpPr/>
      </dsp:nvSpPr>
      <dsp:spPr>
        <a:xfrm>
          <a:off x="261276" y="3382686"/>
          <a:ext cx="2082203" cy="1048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Quid des </a:t>
          </a:r>
          <a:r>
            <a:rPr lang="fr-FR" sz="1400" b="1" kern="1200" dirty="0" smtClean="0"/>
            <a:t>différences d’indications </a:t>
          </a:r>
          <a:r>
            <a:rPr lang="fr-FR" sz="1400" kern="1200" dirty="0" smtClean="0"/>
            <a:t>entre référence et biosimilaires? </a:t>
          </a:r>
        </a:p>
      </dsp:txBody>
      <dsp:txXfrm>
        <a:off x="261276" y="3382686"/>
        <a:ext cx="2082203" cy="1048381"/>
      </dsp:txXfrm>
    </dsp:sp>
    <dsp:sp modelId="{AB5DF19E-D624-4740-B532-88D1E5FC3A24}">
      <dsp:nvSpPr>
        <dsp:cNvPr id="0" name=""/>
        <dsp:cNvSpPr/>
      </dsp:nvSpPr>
      <dsp:spPr>
        <a:xfrm>
          <a:off x="2798961" y="0"/>
          <a:ext cx="2602753" cy="4665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La Substitution</a:t>
          </a:r>
          <a:endParaRPr lang="fr-FR" sz="2400" kern="1200" dirty="0"/>
        </a:p>
      </dsp:txBody>
      <dsp:txXfrm>
        <a:off x="2798961" y="0"/>
        <a:ext cx="2602753" cy="1399641"/>
      </dsp:txXfrm>
    </dsp:sp>
    <dsp:sp modelId="{6DA540CA-62B3-4010-BE72-C94C3570DE08}">
      <dsp:nvSpPr>
        <dsp:cNvPr id="0" name=""/>
        <dsp:cNvSpPr/>
      </dsp:nvSpPr>
      <dsp:spPr>
        <a:xfrm>
          <a:off x="3059236" y="1400678"/>
          <a:ext cx="2082203" cy="8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Quelle </a:t>
          </a:r>
          <a:r>
            <a:rPr lang="fr-FR" sz="1400" b="1" kern="1200" smtClean="0"/>
            <a:t>identification des initiations </a:t>
          </a:r>
          <a:r>
            <a:rPr lang="fr-FR" sz="1400" kern="1200" smtClean="0"/>
            <a:t>de traitement ?</a:t>
          </a:r>
          <a:endParaRPr lang="fr-FR" sz="1400" kern="1200" dirty="0" smtClean="0"/>
        </a:p>
      </dsp:txBody>
      <dsp:txXfrm>
        <a:off x="3059236" y="1400678"/>
        <a:ext cx="2082203" cy="835137"/>
      </dsp:txXfrm>
    </dsp:sp>
    <dsp:sp modelId="{93C58733-50D4-4CA2-A2AA-FADDEBF65169}">
      <dsp:nvSpPr>
        <dsp:cNvPr id="0" name=""/>
        <dsp:cNvSpPr/>
      </dsp:nvSpPr>
      <dsp:spPr>
        <a:xfrm>
          <a:off x="3059236" y="2364299"/>
          <a:ext cx="2082203" cy="8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Quelle </a:t>
          </a:r>
          <a:r>
            <a:rPr lang="fr-FR" sz="1400" b="1" kern="1200" smtClean="0"/>
            <a:t>modalités d’information </a:t>
          </a:r>
          <a:r>
            <a:rPr lang="fr-FR" sz="1400" kern="1200" smtClean="0"/>
            <a:t>des prescripteurs ?</a:t>
          </a:r>
          <a:endParaRPr lang="fr-FR" sz="1400" kern="1200" dirty="0" smtClean="0"/>
        </a:p>
      </dsp:txBody>
      <dsp:txXfrm>
        <a:off x="3059236" y="2364299"/>
        <a:ext cx="2082203" cy="835137"/>
      </dsp:txXfrm>
    </dsp:sp>
    <dsp:sp modelId="{F846025A-9C2A-4C06-B9DE-7D357004AA9E}">
      <dsp:nvSpPr>
        <dsp:cNvPr id="0" name=""/>
        <dsp:cNvSpPr/>
      </dsp:nvSpPr>
      <dsp:spPr>
        <a:xfrm>
          <a:off x="3059236" y="3327919"/>
          <a:ext cx="2082203" cy="110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Comment dispenser le </a:t>
          </a:r>
          <a:r>
            <a:rPr lang="fr-FR" sz="1400" b="1" kern="1200" dirty="0" smtClean="0"/>
            <a:t>même biosimilaire </a:t>
          </a:r>
          <a:r>
            <a:rPr lang="fr-FR" sz="1400" b="0" kern="1200" dirty="0" smtClean="0"/>
            <a:t>(</a:t>
          </a:r>
          <a:r>
            <a:rPr lang="fr-FR" sz="1400" kern="1200" dirty="0" smtClean="0"/>
            <a:t>renouvellement) dans le réseau ? </a:t>
          </a:r>
        </a:p>
      </dsp:txBody>
      <dsp:txXfrm>
        <a:off x="3059236" y="3327919"/>
        <a:ext cx="2082203" cy="1103241"/>
      </dsp:txXfrm>
    </dsp:sp>
    <dsp:sp modelId="{7F9048EA-DBC1-49E2-9754-5BF5D8964B19}">
      <dsp:nvSpPr>
        <dsp:cNvPr id="0" name=""/>
        <dsp:cNvSpPr/>
      </dsp:nvSpPr>
      <dsp:spPr>
        <a:xfrm>
          <a:off x="5596922" y="0"/>
          <a:ext cx="2602753" cy="4665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Les Incitations</a:t>
          </a:r>
          <a:endParaRPr lang="fr-FR" sz="2400" kern="1200" dirty="0"/>
        </a:p>
      </dsp:txBody>
      <dsp:txXfrm>
        <a:off x="5596922" y="0"/>
        <a:ext cx="2602753" cy="1399641"/>
      </dsp:txXfrm>
    </dsp:sp>
    <dsp:sp modelId="{C1C74521-FC80-4DA1-83DC-DE8CA9C7895F}">
      <dsp:nvSpPr>
        <dsp:cNvPr id="0" name=""/>
        <dsp:cNvSpPr/>
      </dsp:nvSpPr>
      <dsp:spPr>
        <a:xfrm>
          <a:off x="5857197" y="1400678"/>
          <a:ext cx="2082203" cy="8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Une disposition : marge </a:t>
          </a:r>
          <a:r>
            <a:rPr lang="fr-FR" sz="1400" kern="1200" dirty="0" smtClean="0"/>
            <a:t>biosimilaire=marge</a:t>
          </a:r>
          <a:r>
            <a:rPr lang="fr-FR" sz="1300" kern="1200" dirty="0" smtClean="0"/>
            <a:t> référence ?</a:t>
          </a:r>
        </a:p>
      </dsp:txBody>
      <dsp:txXfrm>
        <a:off x="5857197" y="1400678"/>
        <a:ext cx="2082203" cy="835137"/>
      </dsp:txXfrm>
    </dsp:sp>
    <dsp:sp modelId="{12F3F59C-B6F9-42C3-A39D-9E2DA8D4B16A}">
      <dsp:nvSpPr>
        <dsp:cNvPr id="0" name=""/>
        <dsp:cNvSpPr/>
      </dsp:nvSpPr>
      <dsp:spPr>
        <a:xfrm>
          <a:off x="5857197" y="2364299"/>
          <a:ext cx="2082203" cy="8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Création d’un acte de substitution pour le biosimilaire ?</a:t>
          </a:r>
        </a:p>
      </dsp:txBody>
      <dsp:txXfrm>
        <a:off x="5857197" y="2364299"/>
        <a:ext cx="2082203" cy="835137"/>
      </dsp:txXfrm>
    </dsp:sp>
    <dsp:sp modelId="{EBA03B8A-75D9-4901-AB85-CEF0311EAE29}">
      <dsp:nvSpPr>
        <dsp:cNvPr id="0" name=""/>
        <dsp:cNvSpPr/>
      </dsp:nvSpPr>
      <dsp:spPr>
        <a:xfrm>
          <a:off x="5857197" y="3327919"/>
          <a:ext cx="2082203" cy="110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Une disposition: « tiers-payant contre biosimilaire » ?</a:t>
          </a:r>
        </a:p>
      </dsp:txBody>
      <dsp:txXfrm>
        <a:off x="5857197" y="3327919"/>
        <a:ext cx="2082203" cy="1103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0.16505</cdr:x>
      <cdr:y>0.48819</cdr:y>
    </cdr:from>
    <cdr:to>
      <cdr:x>0.25618</cdr:x>
      <cdr:y>0.60268</cdr:y>
    </cdr:to>
    <cdr:pic>
      <cdr:nvPicPr>
        <cdr:cNvPr id="2" name="Picture 1" descr="enbrel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57745" y="2142114"/>
          <a:ext cx="749733" cy="50237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0.24146</cdr:x>
      <cdr:y>0.19349</cdr:y>
    </cdr:from>
    <cdr:to>
      <cdr:x>0.32718</cdr:x>
      <cdr:y>0.25654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980159" y="817385"/>
          <a:ext cx="702962" cy="266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fr-FR" sz="1200" b="1" dirty="0">
              <a:solidFill>
                <a:schemeClr val="accent2"/>
              </a:solidFill>
            </a:rPr>
            <a:t>-24%</a:t>
          </a:r>
        </a:p>
      </cdr:txBody>
    </cdr:sp>
  </cdr:relSizeAnchor>
  <cdr:relSizeAnchor xmlns:cdr="http://schemas.openxmlformats.org/drawingml/2006/chartDrawing">
    <cdr:from>
      <cdr:x>0.52134</cdr:x>
      <cdr:y>0.46313</cdr:y>
    </cdr:from>
    <cdr:to>
      <cdr:x>0.60705</cdr:x>
      <cdr:y>0.52617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275305" y="1956503"/>
          <a:ext cx="702880" cy="26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solidFill>
                <a:schemeClr val="accent2"/>
              </a:solidFill>
            </a:rPr>
            <a:t>-8%</a:t>
          </a:r>
        </a:p>
      </cdr:txBody>
    </cdr:sp>
  </cdr:relSizeAnchor>
  <cdr:relSizeAnchor xmlns:cdr="http://schemas.openxmlformats.org/drawingml/2006/chartDrawing">
    <cdr:from>
      <cdr:x>0.88711</cdr:x>
      <cdr:y>0.14286</cdr:y>
    </cdr:from>
    <cdr:to>
      <cdr:x>0.97282</cdr:x>
      <cdr:y>0.2059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7274926" y="603504"/>
          <a:ext cx="702880" cy="266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fr-FR" sz="1200" b="1" dirty="0" smtClean="0">
              <a:solidFill>
                <a:srgbClr val="FAA53A"/>
              </a:solidFill>
            </a:rPr>
            <a:t>-5%</a:t>
          </a:r>
          <a:endParaRPr lang="fr-FR" sz="1200" b="1" dirty="0">
            <a:solidFill>
              <a:srgbClr val="FAA53A"/>
            </a:solidFill>
          </a:endParaRPr>
        </a:p>
      </cdr:txBody>
    </cdr:sp>
  </cdr:relSizeAnchor>
  <cdr:relSizeAnchor xmlns:cdr="http://schemas.openxmlformats.org/drawingml/2006/chartDrawing">
    <cdr:from>
      <cdr:x>0.5506</cdr:x>
      <cdr:y>0.3828</cdr:y>
    </cdr:from>
    <cdr:to>
      <cdr:x>0.67926</cdr:x>
      <cdr:y>0.44837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515291" y="1617147"/>
          <a:ext cx="1055099" cy="2770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fr-FR" sz="1200" b="1" dirty="0" err="1" smtClean="0">
              <a:solidFill>
                <a:schemeClr val="tx2"/>
              </a:solidFill>
            </a:rPr>
            <a:t>Filgrastim</a:t>
          </a:r>
          <a:endParaRPr lang="fr-FR" sz="1200" b="1" dirty="0" smtClean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0.21693</cdr:x>
      <cdr:y>0.05626</cdr:y>
    </cdr:from>
    <cdr:to>
      <cdr:x>0.33816</cdr:x>
      <cdr:y>0.12183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1778987" y="237665"/>
          <a:ext cx="994168" cy="2770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fr-FR" sz="1200" b="1" dirty="0" err="1" smtClean="0">
              <a:solidFill>
                <a:srgbClr val="002868"/>
              </a:solidFill>
            </a:rPr>
            <a:t>Epoiétine</a:t>
          </a:r>
          <a:endParaRPr lang="fr-FR" sz="1200" b="1" dirty="0" smtClean="0">
            <a:solidFill>
              <a:srgbClr val="002868"/>
            </a:solidFill>
          </a:endParaRPr>
        </a:p>
      </cdr:txBody>
    </cdr:sp>
  </cdr:relSizeAnchor>
  <cdr:relSizeAnchor xmlns:cdr="http://schemas.openxmlformats.org/drawingml/2006/chartDrawing">
    <cdr:from>
      <cdr:x>0.81169</cdr:x>
      <cdr:y>0.05808</cdr:y>
    </cdr:from>
    <cdr:to>
      <cdr:x>0.98882</cdr:x>
      <cdr:y>0.12365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6656388" y="245375"/>
          <a:ext cx="145264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fr-FR" sz="1200" b="1" dirty="0" smtClean="0">
              <a:solidFill>
                <a:srgbClr val="002868"/>
              </a:solidFill>
            </a:rPr>
            <a:t>Somatropine 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CAEA-EC09-4CA4-9ABD-583949AAF894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9FF33-D94A-4E97-A032-FFC23DC811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0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D352C-202D-4D46-A037-4D635D4A198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11EEA-3F9F-4E4E-A8B7-FE830E302D8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C32DC-F3FF-4713-BC88-577934EDC49D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99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68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8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 descr="IMSHlogo_RGB_300px_TM_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80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34842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253336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60569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5841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70634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83731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9081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28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52682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9138601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30194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16088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</a:t>
            </a:r>
            <a:r>
              <a:rPr lang="en-US" dirty="0" err="1" smtClean="0"/>
              <a:t>selction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Fixed Date [via Insert tab &gt; Header &amp; Footer]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63311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fr-FR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3713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fr-FR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3787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fr-FR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7301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083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1052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131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1198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9438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fr-FR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6134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8141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sp>
        <p:nvSpPr>
          <p:cNvPr id="7" name="Symbol zastępczy stopki 10"/>
          <p:cNvSpPr>
            <a:spLocks noGrp="1"/>
          </p:cNvSpPr>
          <p:nvPr>
            <p:ph type="ftr" sz="quarter" idx="11"/>
          </p:nvPr>
        </p:nvSpPr>
        <p:spPr bwMode="auto">
          <a:xfrm>
            <a:off x="481330" y="6356350"/>
            <a:ext cx="6858000" cy="137160"/>
          </a:xfrm>
          <a:prstGeom prst="rect">
            <a:avLst/>
          </a:prstGeom>
          <a:effectLst/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r>
              <a:rPr lang="en-GB" dirty="0" smtClean="0"/>
              <a:t>Biosimilars</a:t>
            </a:r>
            <a:endParaRPr lang="pl-PL" dirty="0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2"/>
          </p:nvPr>
        </p:nvSpPr>
        <p:spPr bwMode="auto">
          <a:xfrm>
            <a:off x="481330" y="6492875"/>
            <a:ext cx="228600" cy="137160"/>
          </a:xfrm>
          <a:prstGeom prst="rect">
            <a:avLst/>
          </a:prstGeom>
          <a:effectLst/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fld id="{1C8D7ED8-D4A1-4F8E-86AE-C0E6151267EA}" type="slidenum">
              <a:rPr lang="pl-PL" smtClean="0"/>
              <a:pPr/>
              <a:t>‹N°›</a:t>
            </a:fld>
            <a:endParaRPr lang="pl-PL"/>
          </a:p>
        </p:txBody>
      </p:sp>
      <p:sp>
        <p:nvSpPr>
          <p:cNvPr id="9" name="Symbol zastępczy daty 12"/>
          <p:cNvSpPr>
            <a:spLocks noGrp="1"/>
          </p:cNvSpPr>
          <p:nvPr>
            <p:ph type="dt" sz="quarter" idx="13"/>
          </p:nvPr>
        </p:nvSpPr>
        <p:spPr bwMode="auto">
          <a:xfrm>
            <a:off x="716929" y="6492875"/>
            <a:ext cx="6629400" cy="137160"/>
          </a:xfrm>
          <a:prstGeom prst="rect">
            <a:avLst/>
          </a:prstGeom>
          <a:effectLst/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r>
              <a:rPr lang="en-GB" dirty="0" smtClean="0"/>
              <a:t>26 September</a:t>
            </a:r>
            <a:r>
              <a:rPr lang="pl-PL" dirty="0" smtClean="0"/>
              <a:t>, 2013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8969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63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93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4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5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3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8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6735C9-AE77-494F-A657-9E0C06C5DA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11/09/2015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F04F0A-B38F-2C46-8B9E-1EE676D265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4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Fixed Date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Presentation Title [via Insert tab &gt; Header &amp; Footer]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78CA1E6-1B09-488D-A1FF-E8A47C315D27}" type="slidenum">
              <a:rPr lang="en-GB" smtClean="0">
                <a:solidFill>
                  <a:prstClr val="white"/>
                </a:solidFill>
              </a:rPr>
              <a:pPr/>
              <a:t>‹N°›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6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Office_Excel_97-20031.xls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60154" cy="1050925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0070C0"/>
                </a:solidFill>
              </a:rPr>
              <a:t>Les </a:t>
            </a:r>
            <a:r>
              <a:rPr lang="en-GB" sz="3200" b="1" dirty="0" err="1" smtClean="0">
                <a:solidFill>
                  <a:srgbClr val="0070C0"/>
                </a:solidFill>
              </a:rPr>
              <a:t>Biosimilaires</a:t>
            </a:r>
            <a:r>
              <a:rPr lang="en-GB" sz="3200" b="1" dirty="0" smtClean="0">
                <a:solidFill>
                  <a:srgbClr val="0070C0"/>
                </a:solidFill>
              </a:rPr>
              <a:t> : </a:t>
            </a:r>
            <a:r>
              <a:rPr lang="en-GB" sz="3200" b="1" dirty="0" err="1" smtClean="0">
                <a:solidFill>
                  <a:srgbClr val="0070C0"/>
                </a:solidFill>
              </a:rPr>
              <a:t>une</a:t>
            </a:r>
            <a:r>
              <a:rPr lang="en-GB" sz="3200" b="1" dirty="0" smtClean="0">
                <a:solidFill>
                  <a:srgbClr val="0070C0"/>
                </a:solidFill>
              </a:rPr>
              <a:t> nouvelle </a:t>
            </a:r>
            <a:r>
              <a:rPr lang="en-GB" sz="3200" b="1" dirty="0" err="1" smtClean="0">
                <a:solidFill>
                  <a:srgbClr val="0070C0"/>
                </a:solidFill>
              </a:rPr>
              <a:t>donne</a:t>
            </a:r>
            <a:r>
              <a:rPr lang="en-GB" sz="3200" b="1" dirty="0" smtClean="0">
                <a:solidFill>
                  <a:srgbClr val="0070C0"/>
                </a:solidFill>
              </a:rPr>
              <a:t>…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970212"/>
            <a:ext cx="7448550" cy="3247707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Marc Lambert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800" b="1" dirty="0" smtClean="0">
                <a:solidFill>
                  <a:schemeClr val="tx1"/>
                </a:solidFill>
              </a:rPr>
              <a:t>ORPHEM - 17 </a:t>
            </a:r>
            <a:r>
              <a:rPr lang="en-GB" sz="2800" b="1" dirty="0" err="1" smtClean="0">
                <a:solidFill>
                  <a:schemeClr val="tx1"/>
                </a:solidFill>
              </a:rPr>
              <a:t>septembre</a:t>
            </a:r>
            <a:r>
              <a:rPr lang="en-GB" sz="2800" b="1" dirty="0" smtClean="0">
                <a:solidFill>
                  <a:schemeClr val="tx1"/>
                </a:solidFill>
              </a:rPr>
              <a:t> 2015 - </a:t>
            </a:r>
            <a:r>
              <a:rPr lang="en-GB" sz="2800" b="1" dirty="0" err="1" smtClean="0">
                <a:solidFill>
                  <a:schemeClr val="tx1"/>
                </a:solidFill>
              </a:rPr>
              <a:t>Bendor</a:t>
            </a:r>
            <a:endParaRPr lang="en-GB" sz="2800" b="1" dirty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fr-FR" b="1" dirty="0" smtClean="0"/>
              <a:t> </a:t>
            </a:r>
            <a:endParaRPr lang="fr-FR" dirty="0" smtClean="0"/>
          </a:p>
          <a:p>
            <a:endParaRPr lang="en-GB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906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0161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/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Une intense activité de autour des 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biosimilaires</a:t>
            </a:r>
            <a:r>
              <a:rPr lang="fr-FR" sz="2800" b="1" dirty="0" smtClean="0">
                <a:solidFill>
                  <a:srgbClr val="0070C0"/>
                </a:solidFill>
              </a:rPr>
              <a:t/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L’exemple des anti-TNF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7ED8-D4A1-4F8E-86AE-C0E6151267EA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21" name="TextBox 120"/>
          <p:cNvSpPr txBox="1"/>
          <p:nvPr/>
        </p:nvSpPr>
        <p:spPr>
          <a:xfrm>
            <a:off x="304800" y="6022067"/>
            <a:ext cx="31242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Source: IMS consolidation from public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The list is not exhaustive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Trials may have moved forward or being discontinued</a:t>
            </a:r>
          </a:p>
        </p:txBody>
      </p:sp>
      <p:sp>
        <p:nvSpPr>
          <p:cNvPr id="122" name="Oval 2"/>
          <p:cNvSpPr>
            <a:spLocks noChangeArrowheads="1"/>
          </p:cNvSpPr>
          <p:nvPr/>
        </p:nvSpPr>
        <p:spPr bwMode="gray">
          <a:xfrm>
            <a:off x="1981200" y="1176047"/>
            <a:ext cx="5105400" cy="5029200"/>
          </a:xfrm>
          <a:prstGeom prst="ellipse">
            <a:avLst/>
          </a:prstGeom>
          <a:solidFill>
            <a:srgbClr val="69C0C9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23" name="Oval 3"/>
          <p:cNvSpPr>
            <a:spLocks noChangeAspect="1" noChangeArrowheads="1"/>
          </p:cNvSpPr>
          <p:nvPr/>
        </p:nvSpPr>
        <p:spPr bwMode="gray">
          <a:xfrm>
            <a:off x="2406650" y="1607847"/>
            <a:ext cx="4265613" cy="4202112"/>
          </a:xfrm>
          <a:prstGeom prst="ellipse">
            <a:avLst/>
          </a:prstGeom>
          <a:solidFill>
            <a:srgbClr val="69C0C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24" name="Oval 4"/>
          <p:cNvSpPr>
            <a:spLocks noChangeArrowheads="1"/>
          </p:cNvSpPr>
          <p:nvPr/>
        </p:nvSpPr>
        <p:spPr bwMode="gray">
          <a:xfrm>
            <a:off x="2841625" y="2052347"/>
            <a:ext cx="3402013" cy="3311525"/>
          </a:xfrm>
          <a:prstGeom prst="ellipse">
            <a:avLst/>
          </a:prstGeom>
          <a:solidFill>
            <a:srgbClr val="69C0C9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25" name="Oval 5"/>
          <p:cNvSpPr>
            <a:spLocks noChangeAspect="1" noChangeArrowheads="1"/>
          </p:cNvSpPr>
          <p:nvPr/>
        </p:nvSpPr>
        <p:spPr bwMode="gray">
          <a:xfrm>
            <a:off x="3319463" y="2525422"/>
            <a:ext cx="2474912" cy="2374900"/>
          </a:xfrm>
          <a:prstGeom prst="ellipse">
            <a:avLst/>
          </a:prstGeom>
          <a:solidFill>
            <a:srgbClr val="00528A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26" name="Text Box 6"/>
          <p:cNvSpPr txBox="1">
            <a:spLocks noChangeAspect="1" noChangeArrowheads="1"/>
          </p:cNvSpPr>
          <p:nvPr/>
        </p:nvSpPr>
        <p:spPr bwMode="auto">
          <a:xfrm>
            <a:off x="3992563" y="1252247"/>
            <a:ext cx="113823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BE" sz="1200" dirty="0" smtClean="0">
                <a:solidFill>
                  <a:srgbClr val="FFFFFF"/>
                </a:solidFill>
                <a:ea typeface="ＭＳ Ｐゴシック" pitchFamily="-111" charset="-128"/>
              </a:rPr>
              <a:t>Preclinical</a:t>
            </a:r>
            <a:endParaRPr lang="en-US" sz="1200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27" name="Text Box 7"/>
          <p:cNvSpPr txBox="1">
            <a:spLocks noChangeAspect="1" noChangeArrowheads="1"/>
          </p:cNvSpPr>
          <p:nvPr/>
        </p:nvSpPr>
        <p:spPr bwMode="auto">
          <a:xfrm>
            <a:off x="3992563" y="1909348"/>
            <a:ext cx="11382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ea typeface="ＭＳ Ｐゴシック" pitchFamily="-111" charset="-128"/>
              </a:rPr>
              <a:t>Early phase</a:t>
            </a:r>
            <a:endParaRPr lang="en-US" sz="1200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29" name="Line 9"/>
          <p:cNvSpPr>
            <a:spLocks noChangeShapeType="1"/>
          </p:cNvSpPr>
          <p:nvPr/>
        </p:nvSpPr>
        <p:spPr bwMode="auto">
          <a:xfrm>
            <a:off x="4572000" y="3720809"/>
            <a:ext cx="1436914" cy="2006146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30" name="Text Box 10"/>
          <p:cNvSpPr txBox="1">
            <a:spLocks noChangeAspect="1" noChangeArrowheads="1"/>
          </p:cNvSpPr>
          <p:nvPr/>
        </p:nvSpPr>
        <p:spPr bwMode="auto">
          <a:xfrm>
            <a:off x="3994150" y="2623847"/>
            <a:ext cx="113665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ea typeface="ＭＳ Ｐゴシック" pitchFamily="-111" charset="-128"/>
              </a:rPr>
              <a:t>Phase 3</a:t>
            </a:r>
            <a:endParaRPr lang="en-US" sz="1200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3429000" y="1437984"/>
            <a:ext cx="1143000" cy="2282825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32" name="Line 14"/>
          <p:cNvSpPr>
            <a:spLocks noChangeShapeType="1"/>
          </p:cNvSpPr>
          <p:nvPr/>
        </p:nvSpPr>
        <p:spPr bwMode="auto">
          <a:xfrm flipH="1">
            <a:off x="4572000" y="1437984"/>
            <a:ext cx="1066800" cy="2282825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33" name="Line 20"/>
          <p:cNvSpPr>
            <a:spLocks noChangeShapeType="1"/>
          </p:cNvSpPr>
          <p:nvPr/>
        </p:nvSpPr>
        <p:spPr bwMode="auto">
          <a:xfrm flipH="1">
            <a:off x="2231571" y="3723983"/>
            <a:ext cx="2340428" cy="1001484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34" name="Line 85"/>
          <p:cNvSpPr>
            <a:spLocks noChangeShapeType="1"/>
          </p:cNvSpPr>
          <p:nvPr/>
        </p:nvSpPr>
        <p:spPr bwMode="auto">
          <a:xfrm>
            <a:off x="4572000" y="3723984"/>
            <a:ext cx="489857" cy="2427512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35" name="Rectangle 11"/>
          <p:cNvSpPr>
            <a:spLocks noChangeAspect="1" noChangeArrowheads="1"/>
          </p:cNvSpPr>
          <p:nvPr/>
        </p:nvSpPr>
        <p:spPr bwMode="gray">
          <a:xfrm>
            <a:off x="1545771" y="1415643"/>
            <a:ext cx="1644654" cy="327138"/>
          </a:xfrm>
          <a:prstGeom prst="rect">
            <a:avLst/>
          </a:prstGeom>
          <a:solidFill>
            <a:srgbClr val="00528A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rituximab for unknown indication</a:t>
            </a:r>
          </a:p>
        </p:txBody>
      </p:sp>
      <p:sp>
        <p:nvSpPr>
          <p:cNvPr id="136" name="Rectangle 24"/>
          <p:cNvSpPr>
            <a:spLocks noChangeAspect="1" noChangeArrowheads="1"/>
          </p:cNvSpPr>
          <p:nvPr/>
        </p:nvSpPr>
        <p:spPr bwMode="gray">
          <a:xfrm>
            <a:off x="1077685" y="4811875"/>
            <a:ext cx="1492250" cy="284162"/>
          </a:xfrm>
          <a:prstGeom prst="rect">
            <a:avLst/>
          </a:prstGeom>
          <a:solidFill>
            <a:srgbClr val="C072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etanercept</a:t>
            </a:r>
          </a:p>
        </p:txBody>
      </p:sp>
      <p:sp>
        <p:nvSpPr>
          <p:cNvPr id="137" name="Rectangle 26"/>
          <p:cNvSpPr>
            <a:spLocks noChangeAspect="1" noChangeArrowheads="1"/>
          </p:cNvSpPr>
          <p:nvPr/>
        </p:nvSpPr>
        <p:spPr bwMode="gray">
          <a:xfrm>
            <a:off x="5130800" y="6009415"/>
            <a:ext cx="1492250" cy="284162"/>
          </a:xfrm>
          <a:prstGeom prst="rect">
            <a:avLst/>
          </a:prstGeom>
          <a:solidFill>
            <a:srgbClr val="0E0733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Verdana"/>
              </a:rPr>
              <a:t>Abatacept</a:t>
            </a:r>
          </a:p>
        </p:txBody>
      </p:sp>
      <p:sp>
        <p:nvSpPr>
          <p:cNvPr id="138" name="Rectangle 28"/>
          <p:cNvSpPr>
            <a:spLocks noChangeAspect="1" noChangeArrowheads="1"/>
          </p:cNvSpPr>
          <p:nvPr/>
        </p:nvSpPr>
        <p:spPr bwMode="gray">
          <a:xfrm>
            <a:off x="5889167" y="1415643"/>
            <a:ext cx="1492250" cy="284162"/>
          </a:xfrm>
          <a:prstGeom prst="rect">
            <a:avLst/>
          </a:prstGeom>
          <a:solidFill>
            <a:srgbClr val="0F68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infliximab</a:t>
            </a:r>
          </a:p>
        </p:txBody>
      </p:sp>
      <p:sp>
        <p:nvSpPr>
          <p:cNvPr id="139" name="Line 9"/>
          <p:cNvSpPr>
            <a:spLocks noChangeShapeType="1"/>
          </p:cNvSpPr>
          <p:nvPr/>
        </p:nvSpPr>
        <p:spPr bwMode="auto">
          <a:xfrm flipV="1">
            <a:off x="4571999" y="2994638"/>
            <a:ext cx="2394857" cy="729344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40" name="Rectangle 28"/>
          <p:cNvSpPr>
            <a:spLocks noChangeAspect="1" noChangeArrowheads="1"/>
          </p:cNvSpPr>
          <p:nvPr/>
        </p:nvSpPr>
        <p:spPr bwMode="gray">
          <a:xfrm>
            <a:off x="7096571" y="4813232"/>
            <a:ext cx="1492250" cy="284162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Adalimumab</a:t>
            </a:r>
          </a:p>
        </p:txBody>
      </p:sp>
      <p:sp>
        <p:nvSpPr>
          <p:cNvPr id="141" name="Oval 128"/>
          <p:cNvSpPr>
            <a:spLocks noChangeArrowheads="1"/>
          </p:cNvSpPr>
          <p:nvPr/>
        </p:nvSpPr>
        <p:spPr bwMode="auto">
          <a:xfrm>
            <a:off x="5823628" y="1797359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42" name="TextBox 129"/>
          <p:cNvSpPr txBox="1">
            <a:spLocks noChangeArrowheads="1"/>
          </p:cNvSpPr>
          <p:nvPr/>
        </p:nvSpPr>
        <p:spPr bwMode="auto">
          <a:xfrm>
            <a:off x="5987140" y="180416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BioXpress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45" name="TextBox 129"/>
          <p:cNvSpPr txBox="1">
            <a:spLocks noChangeArrowheads="1"/>
          </p:cNvSpPr>
          <p:nvPr/>
        </p:nvSpPr>
        <p:spPr bwMode="auto">
          <a:xfrm>
            <a:off x="1785277" y="5815619"/>
            <a:ext cx="23295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PRX-106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Protalix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46" name="Oval 128"/>
          <p:cNvSpPr>
            <a:spLocks noChangeArrowheads="1"/>
          </p:cNvSpPr>
          <p:nvPr/>
        </p:nvSpPr>
        <p:spPr bwMode="auto">
          <a:xfrm>
            <a:off x="3341685" y="5629131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47" name="TextBox 129"/>
          <p:cNvSpPr txBox="1">
            <a:spLocks noChangeArrowheads="1"/>
          </p:cNvSpPr>
          <p:nvPr/>
        </p:nvSpPr>
        <p:spPr bwMode="auto">
          <a:xfrm>
            <a:off x="1142996" y="5635936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BioXpress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48" name="Oval 128"/>
          <p:cNvSpPr>
            <a:spLocks noChangeArrowheads="1"/>
          </p:cNvSpPr>
          <p:nvPr/>
        </p:nvSpPr>
        <p:spPr bwMode="auto">
          <a:xfrm>
            <a:off x="5816016" y="4759538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49" name="TextBox 129"/>
          <p:cNvSpPr txBox="1">
            <a:spLocks noChangeArrowheads="1"/>
          </p:cNvSpPr>
          <p:nvPr/>
        </p:nvSpPr>
        <p:spPr bwMode="auto">
          <a:xfrm>
            <a:off x="5979528" y="4766343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111111"/>
                </a:solidFill>
                <a:ea typeface="ＭＳ Ｐゴシック" pitchFamily="-111" charset="-128"/>
              </a:rPr>
              <a:t>BI-695501 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(BI)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50" name="TextBox 129"/>
          <p:cNvSpPr txBox="1">
            <a:spLocks noChangeArrowheads="1"/>
          </p:cNvSpPr>
          <p:nvPr/>
        </p:nvSpPr>
        <p:spPr bwMode="auto">
          <a:xfrm>
            <a:off x="6172177" y="5454582"/>
            <a:ext cx="264524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Amgen/Watson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51" name="Oval 128"/>
          <p:cNvSpPr>
            <a:spLocks noChangeArrowheads="1"/>
          </p:cNvSpPr>
          <p:nvPr/>
        </p:nvSpPr>
        <p:spPr bwMode="auto">
          <a:xfrm>
            <a:off x="6063337" y="5259019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52" name="TextBox 129"/>
          <p:cNvSpPr txBox="1">
            <a:spLocks noChangeArrowheads="1"/>
          </p:cNvSpPr>
          <p:nvPr/>
        </p:nvSpPr>
        <p:spPr bwMode="auto">
          <a:xfrm>
            <a:off x="6226849" y="526582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BioXpress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53" name="Oval 128"/>
          <p:cNvSpPr>
            <a:spLocks noChangeArrowheads="1"/>
          </p:cNvSpPr>
          <p:nvPr/>
        </p:nvSpPr>
        <p:spPr bwMode="auto">
          <a:xfrm>
            <a:off x="5268229" y="5776165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54" name="TextBox 129"/>
          <p:cNvSpPr txBox="1">
            <a:spLocks noChangeArrowheads="1"/>
          </p:cNvSpPr>
          <p:nvPr/>
        </p:nvSpPr>
        <p:spPr bwMode="auto">
          <a:xfrm>
            <a:off x="5431741" y="5782970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BioXpress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55" name="TextBox 129"/>
          <p:cNvSpPr txBox="1">
            <a:spLocks noChangeArrowheads="1"/>
          </p:cNvSpPr>
          <p:nvPr/>
        </p:nvSpPr>
        <p:spPr bwMode="auto">
          <a:xfrm>
            <a:off x="533414" y="5457601"/>
            <a:ext cx="23295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Biocon/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Mylan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56" name="TextBox 129"/>
          <p:cNvSpPr txBox="1">
            <a:spLocks noChangeArrowheads="1"/>
          </p:cNvSpPr>
          <p:nvPr/>
        </p:nvSpPr>
        <p:spPr bwMode="auto">
          <a:xfrm>
            <a:off x="6895977" y="4639064"/>
            <a:ext cx="946838" cy="1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Biocon/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Mylan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57" name="Oval 128"/>
          <p:cNvSpPr>
            <a:spLocks noChangeArrowheads="1"/>
          </p:cNvSpPr>
          <p:nvPr/>
        </p:nvSpPr>
        <p:spPr bwMode="auto">
          <a:xfrm>
            <a:off x="4114598" y="5808823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58" name="Oval 128"/>
          <p:cNvSpPr>
            <a:spLocks noChangeArrowheads="1"/>
          </p:cNvSpPr>
          <p:nvPr/>
        </p:nvSpPr>
        <p:spPr bwMode="auto">
          <a:xfrm>
            <a:off x="2998105" y="4777864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59" name="TextBox 129"/>
          <p:cNvSpPr txBox="1">
            <a:spLocks noChangeArrowheads="1"/>
          </p:cNvSpPr>
          <p:nvPr/>
        </p:nvSpPr>
        <p:spPr bwMode="auto">
          <a:xfrm>
            <a:off x="1933125" y="4621645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LBEC0101 (LG Life Sciences)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60" name="Oval 128"/>
          <p:cNvSpPr>
            <a:spLocks noChangeArrowheads="1"/>
          </p:cNvSpPr>
          <p:nvPr/>
        </p:nvSpPr>
        <p:spPr bwMode="auto">
          <a:xfrm>
            <a:off x="6400796" y="5084849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61" name="TextBox 129"/>
          <p:cNvSpPr txBox="1">
            <a:spLocks noChangeArrowheads="1"/>
          </p:cNvSpPr>
          <p:nvPr/>
        </p:nvSpPr>
        <p:spPr bwMode="auto">
          <a:xfrm>
            <a:off x="6564308" y="509165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62" name="Oval 128"/>
          <p:cNvSpPr>
            <a:spLocks noChangeArrowheads="1"/>
          </p:cNvSpPr>
          <p:nvPr/>
        </p:nvSpPr>
        <p:spPr bwMode="auto">
          <a:xfrm>
            <a:off x="6270173" y="2221905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63" name="TextBox 129"/>
          <p:cNvSpPr txBox="1">
            <a:spLocks noChangeArrowheads="1"/>
          </p:cNvSpPr>
          <p:nvPr/>
        </p:nvSpPr>
        <p:spPr bwMode="auto">
          <a:xfrm>
            <a:off x="6433685" y="2228710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64" name="Oval 128"/>
          <p:cNvSpPr>
            <a:spLocks noChangeArrowheads="1"/>
          </p:cNvSpPr>
          <p:nvPr/>
        </p:nvSpPr>
        <p:spPr bwMode="auto">
          <a:xfrm>
            <a:off x="4778846" y="5950337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65" name="TextBox 129"/>
          <p:cNvSpPr txBox="1">
            <a:spLocks noChangeArrowheads="1"/>
          </p:cNvSpPr>
          <p:nvPr/>
        </p:nvSpPr>
        <p:spPr bwMode="auto">
          <a:xfrm>
            <a:off x="2580159" y="5961223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66" name="Oval 128"/>
          <p:cNvSpPr>
            <a:spLocks noChangeArrowheads="1"/>
          </p:cNvSpPr>
          <p:nvPr/>
        </p:nvSpPr>
        <p:spPr bwMode="auto">
          <a:xfrm>
            <a:off x="5638796" y="5596323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67" name="TextBox 129"/>
          <p:cNvSpPr txBox="1">
            <a:spLocks noChangeArrowheads="1"/>
          </p:cNvSpPr>
          <p:nvPr/>
        </p:nvSpPr>
        <p:spPr bwMode="auto">
          <a:xfrm>
            <a:off x="5802312" y="5618095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68" name="Oval 128"/>
          <p:cNvSpPr>
            <a:spLocks noChangeArrowheads="1"/>
          </p:cNvSpPr>
          <p:nvPr/>
        </p:nvSpPr>
        <p:spPr bwMode="auto">
          <a:xfrm>
            <a:off x="2873607" y="5443700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69" name="Oval 128"/>
          <p:cNvSpPr>
            <a:spLocks noChangeArrowheads="1"/>
          </p:cNvSpPr>
          <p:nvPr/>
        </p:nvSpPr>
        <p:spPr bwMode="auto">
          <a:xfrm>
            <a:off x="6727126" y="4629623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4584474" y="3728968"/>
            <a:ext cx="2491240" cy="49441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71" name="Rectangle 28"/>
          <p:cNvSpPr>
            <a:spLocks noChangeAspect="1" noChangeArrowheads="1"/>
          </p:cNvSpPr>
          <p:nvPr/>
        </p:nvSpPr>
        <p:spPr bwMode="gray">
          <a:xfrm>
            <a:off x="6868885" y="3091023"/>
            <a:ext cx="1492250" cy="284162"/>
          </a:xfrm>
          <a:prstGeom prst="rect">
            <a:avLst/>
          </a:prstGeom>
          <a:solidFill>
            <a:srgbClr val="C0C0C0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Golimumab</a:t>
            </a:r>
          </a:p>
        </p:txBody>
      </p:sp>
      <p:sp>
        <p:nvSpPr>
          <p:cNvPr id="172" name="Oval 128"/>
          <p:cNvSpPr>
            <a:spLocks noChangeArrowheads="1"/>
          </p:cNvSpPr>
          <p:nvPr/>
        </p:nvSpPr>
        <p:spPr bwMode="auto">
          <a:xfrm>
            <a:off x="6803573" y="3527589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73" name="TextBox 129"/>
          <p:cNvSpPr txBox="1">
            <a:spLocks noChangeArrowheads="1"/>
          </p:cNvSpPr>
          <p:nvPr/>
        </p:nvSpPr>
        <p:spPr bwMode="auto">
          <a:xfrm>
            <a:off x="6967085" y="3387859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74" name="Line 9"/>
          <p:cNvSpPr>
            <a:spLocks noChangeShapeType="1"/>
          </p:cNvSpPr>
          <p:nvPr/>
        </p:nvSpPr>
        <p:spPr bwMode="auto">
          <a:xfrm flipV="1">
            <a:off x="4573588" y="2330610"/>
            <a:ext cx="2088469" cy="1426029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75" name="Rectangle 28"/>
          <p:cNvSpPr>
            <a:spLocks noChangeAspect="1" noChangeArrowheads="1"/>
          </p:cNvSpPr>
          <p:nvPr/>
        </p:nvSpPr>
        <p:spPr bwMode="gray">
          <a:xfrm>
            <a:off x="6693577" y="2377414"/>
            <a:ext cx="1492250" cy="284162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 err="1" smtClean="0">
                <a:solidFill>
                  <a:srgbClr val="FFFFFF"/>
                </a:solidFill>
                <a:latin typeface="Verdana"/>
              </a:rPr>
              <a:t>Tocilizumab</a:t>
            </a:r>
            <a:endParaRPr lang="en-US" sz="1100" kern="0" dirty="0" smtClea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6" name="Oval 128"/>
          <p:cNvSpPr>
            <a:spLocks noChangeArrowheads="1"/>
          </p:cNvSpPr>
          <p:nvPr/>
        </p:nvSpPr>
        <p:spPr bwMode="auto">
          <a:xfrm>
            <a:off x="6629402" y="2798246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77" name="TextBox 129"/>
          <p:cNvSpPr txBox="1">
            <a:spLocks noChangeArrowheads="1"/>
          </p:cNvSpPr>
          <p:nvPr/>
        </p:nvSpPr>
        <p:spPr bwMode="auto">
          <a:xfrm>
            <a:off x="6792914" y="2658516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78" name="Line 9"/>
          <p:cNvSpPr>
            <a:spLocks noChangeShapeType="1"/>
          </p:cNvSpPr>
          <p:nvPr/>
        </p:nvSpPr>
        <p:spPr bwMode="auto">
          <a:xfrm>
            <a:off x="4573588" y="3745754"/>
            <a:ext cx="2382383" cy="827994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79" name="Rectangle 28"/>
          <p:cNvSpPr>
            <a:spLocks noChangeAspect="1" noChangeArrowheads="1"/>
          </p:cNvSpPr>
          <p:nvPr/>
        </p:nvSpPr>
        <p:spPr bwMode="gray">
          <a:xfrm>
            <a:off x="7015163" y="3756639"/>
            <a:ext cx="1492250" cy="284162"/>
          </a:xfrm>
          <a:prstGeom prst="rect">
            <a:avLst/>
          </a:prstGeom>
          <a:solidFill>
            <a:srgbClr val="ED4F44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kern="0" dirty="0" err="1" smtClean="0">
                <a:solidFill>
                  <a:srgbClr val="FFFFFF"/>
                </a:solidFill>
                <a:latin typeface="Verdana"/>
              </a:rPr>
              <a:t>Certolizumab</a:t>
            </a:r>
            <a:endParaRPr lang="en-US" sz="1100" kern="0" dirty="0" smtClea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0" name="Oval 128"/>
          <p:cNvSpPr>
            <a:spLocks noChangeArrowheads="1"/>
          </p:cNvSpPr>
          <p:nvPr/>
        </p:nvSpPr>
        <p:spPr bwMode="auto">
          <a:xfrm>
            <a:off x="6781801" y="4202503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81" name="TextBox 129"/>
          <p:cNvSpPr txBox="1">
            <a:spLocks noChangeArrowheads="1"/>
          </p:cNvSpPr>
          <p:nvPr/>
        </p:nvSpPr>
        <p:spPr bwMode="auto">
          <a:xfrm>
            <a:off x="6945313" y="4062773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82" name="Oval 128"/>
          <p:cNvSpPr>
            <a:spLocks noChangeArrowheads="1"/>
          </p:cNvSpPr>
          <p:nvPr/>
        </p:nvSpPr>
        <p:spPr bwMode="auto">
          <a:xfrm>
            <a:off x="5486391" y="2047723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83" name="TextBox 129"/>
          <p:cNvSpPr txBox="1">
            <a:spLocks noChangeArrowheads="1"/>
          </p:cNvSpPr>
          <p:nvPr/>
        </p:nvSpPr>
        <p:spPr bwMode="auto">
          <a:xfrm>
            <a:off x="5649903" y="2054528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GS071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Aprogen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 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84" name="Oval 128"/>
          <p:cNvSpPr>
            <a:spLocks noChangeArrowheads="1"/>
          </p:cNvSpPr>
          <p:nvPr/>
        </p:nvSpPr>
        <p:spPr bwMode="auto">
          <a:xfrm>
            <a:off x="4280913" y="4782023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85" name="TextBox 129"/>
          <p:cNvSpPr txBox="1">
            <a:spLocks noChangeArrowheads="1"/>
          </p:cNvSpPr>
          <p:nvPr/>
        </p:nvSpPr>
        <p:spPr bwMode="auto">
          <a:xfrm>
            <a:off x="2082224" y="4788828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TuNEX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86" name="Oval 128"/>
          <p:cNvSpPr>
            <a:spLocks noChangeArrowheads="1"/>
          </p:cNvSpPr>
          <p:nvPr/>
        </p:nvSpPr>
        <p:spPr bwMode="auto">
          <a:xfrm>
            <a:off x="6008910" y="5432585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87" name="Oval 128"/>
          <p:cNvSpPr>
            <a:spLocks noChangeArrowheads="1"/>
          </p:cNvSpPr>
          <p:nvPr/>
        </p:nvSpPr>
        <p:spPr bwMode="auto">
          <a:xfrm>
            <a:off x="2786521" y="5215487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88" name="TextBox 129"/>
          <p:cNvSpPr txBox="1">
            <a:spLocks noChangeArrowheads="1"/>
          </p:cNvSpPr>
          <p:nvPr/>
        </p:nvSpPr>
        <p:spPr bwMode="auto">
          <a:xfrm>
            <a:off x="587832" y="5222292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Coherus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/Daiichi Sankyo 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89" name="Rectangle 24"/>
          <p:cNvSpPr>
            <a:spLocks noChangeAspect="1" noChangeArrowheads="1"/>
          </p:cNvSpPr>
          <p:nvPr/>
        </p:nvSpPr>
        <p:spPr bwMode="gray">
          <a:xfrm>
            <a:off x="533414" y="3374761"/>
            <a:ext cx="1492250" cy="284162"/>
          </a:xfrm>
          <a:prstGeom prst="rect">
            <a:avLst/>
          </a:prstGeom>
          <a:solidFill>
            <a:srgbClr val="00528A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rituximab for RA</a:t>
            </a:r>
          </a:p>
        </p:txBody>
      </p:sp>
      <p:sp>
        <p:nvSpPr>
          <p:cNvPr id="190" name="Rectangle 24"/>
          <p:cNvSpPr>
            <a:spLocks noChangeAspect="1" noChangeArrowheads="1"/>
          </p:cNvSpPr>
          <p:nvPr/>
        </p:nvSpPr>
        <p:spPr bwMode="gray">
          <a:xfrm>
            <a:off x="713012" y="2519777"/>
            <a:ext cx="1492250" cy="284162"/>
          </a:xfrm>
          <a:prstGeom prst="rect">
            <a:avLst/>
          </a:prstGeom>
          <a:solidFill>
            <a:srgbClr val="00528A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FFFFFF"/>
                </a:solidFill>
                <a:latin typeface="Verdana"/>
              </a:rPr>
              <a:t>rituximab for NHL</a:t>
            </a:r>
          </a:p>
        </p:txBody>
      </p:sp>
      <p:sp>
        <p:nvSpPr>
          <p:cNvPr id="191" name="Line 20"/>
          <p:cNvSpPr>
            <a:spLocks noChangeShapeType="1"/>
          </p:cNvSpPr>
          <p:nvPr/>
        </p:nvSpPr>
        <p:spPr bwMode="auto">
          <a:xfrm flipH="1" flipV="1">
            <a:off x="1981200" y="3528038"/>
            <a:ext cx="2592388" cy="195717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92" name="Line 20"/>
          <p:cNvSpPr>
            <a:spLocks noChangeShapeType="1"/>
          </p:cNvSpPr>
          <p:nvPr/>
        </p:nvSpPr>
        <p:spPr bwMode="auto">
          <a:xfrm flipH="1" flipV="1">
            <a:off x="2286000" y="2537439"/>
            <a:ext cx="2287588" cy="1197203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smtClean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93" name="Oval 22"/>
          <p:cNvSpPr>
            <a:spLocks noChangeAspect="1" noChangeArrowheads="1"/>
          </p:cNvSpPr>
          <p:nvPr/>
        </p:nvSpPr>
        <p:spPr bwMode="gray">
          <a:xfrm>
            <a:off x="3940175" y="3095334"/>
            <a:ext cx="1252538" cy="1233488"/>
          </a:xfrm>
          <a:prstGeom prst="ellipse">
            <a:avLst/>
          </a:prstGeom>
          <a:solidFill>
            <a:srgbClr val="00528A"/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94" name="Text Box 23"/>
          <p:cNvSpPr txBox="1">
            <a:spLocks noChangeAspect="1" noChangeArrowheads="1"/>
          </p:cNvSpPr>
          <p:nvPr/>
        </p:nvSpPr>
        <p:spPr bwMode="auto">
          <a:xfrm>
            <a:off x="3994149" y="3390284"/>
            <a:ext cx="119856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ea typeface="ＭＳ Ｐゴシック" pitchFamily="-111" charset="-128"/>
              </a:rPr>
              <a:t>Filed in EU/approved</a:t>
            </a:r>
            <a:endParaRPr lang="en-US" sz="1200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195" name="Oval 128"/>
          <p:cNvSpPr>
            <a:spLocks noChangeArrowheads="1"/>
          </p:cNvSpPr>
          <p:nvPr/>
        </p:nvSpPr>
        <p:spPr bwMode="auto">
          <a:xfrm>
            <a:off x="4789448" y="3289136"/>
            <a:ext cx="152400" cy="152400"/>
          </a:xfrm>
          <a:prstGeom prst="ellipse">
            <a:avLst/>
          </a:prstGeom>
          <a:solidFill>
            <a:srgbClr val="9BB819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96" name="TextBox 129"/>
          <p:cNvSpPr txBox="1">
            <a:spLocks noChangeArrowheads="1"/>
          </p:cNvSpPr>
          <p:nvPr/>
        </p:nvSpPr>
        <p:spPr bwMode="auto">
          <a:xfrm>
            <a:off x="4963617" y="3310909"/>
            <a:ext cx="1624607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Inflectra (</a:t>
            </a:r>
            <a:r>
              <a:rPr lang="en-US" sz="900" b="1" dirty="0" err="1" smtClean="0">
                <a:solidFill>
                  <a:srgbClr val="9BB819"/>
                </a:solidFill>
                <a:ea typeface="ＭＳ Ｐゴシック" pitchFamily="-111" charset="-128"/>
              </a:rPr>
              <a:t>Celltrion</a:t>
            </a: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/</a:t>
            </a:r>
            <a:r>
              <a:rPr lang="en-US" sz="900" b="1" dirty="0" err="1" smtClean="0">
                <a:solidFill>
                  <a:srgbClr val="9BB819"/>
                </a:solidFill>
                <a:ea typeface="ＭＳ Ｐゴシック" pitchFamily="-111" charset="-128"/>
              </a:rPr>
              <a:t>Hospira</a:t>
            </a: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)</a:t>
            </a:r>
            <a:endParaRPr lang="en-US" sz="900" b="1" dirty="0">
              <a:solidFill>
                <a:srgbClr val="9BB819"/>
              </a:solidFill>
              <a:ea typeface="ＭＳ Ｐゴシック" pitchFamily="-111" charset="-128"/>
            </a:endParaRPr>
          </a:p>
        </p:txBody>
      </p:sp>
      <p:sp>
        <p:nvSpPr>
          <p:cNvPr id="197" name="TextBox 129"/>
          <p:cNvSpPr txBox="1">
            <a:spLocks noChangeArrowheads="1"/>
          </p:cNvSpPr>
          <p:nvPr/>
        </p:nvSpPr>
        <p:spPr bwMode="auto">
          <a:xfrm>
            <a:off x="3004458" y="2108970"/>
            <a:ext cx="23295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Richter/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Stada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98" name="TextBox 129"/>
          <p:cNvSpPr txBox="1">
            <a:spLocks noChangeArrowheads="1"/>
          </p:cNvSpPr>
          <p:nvPr/>
        </p:nvSpPr>
        <p:spPr bwMode="auto">
          <a:xfrm>
            <a:off x="402770" y="1956562"/>
            <a:ext cx="23295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Amgen/Watson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199" name="Oval 128"/>
          <p:cNvSpPr>
            <a:spLocks noChangeArrowheads="1"/>
          </p:cNvSpPr>
          <p:nvPr/>
        </p:nvSpPr>
        <p:spPr bwMode="auto">
          <a:xfrm>
            <a:off x="2730730" y="1943038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0" name="Oval 128"/>
          <p:cNvSpPr>
            <a:spLocks noChangeArrowheads="1"/>
          </p:cNvSpPr>
          <p:nvPr/>
        </p:nvSpPr>
        <p:spPr bwMode="auto">
          <a:xfrm>
            <a:off x="2928260" y="1779752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1" name="Oval 128"/>
          <p:cNvSpPr>
            <a:spLocks noChangeArrowheads="1"/>
          </p:cNvSpPr>
          <p:nvPr/>
        </p:nvSpPr>
        <p:spPr bwMode="auto">
          <a:xfrm>
            <a:off x="2568813" y="2149842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2" name="TextBox 129"/>
          <p:cNvSpPr txBox="1">
            <a:spLocks noChangeArrowheads="1"/>
          </p:cNvSpPr>
          <p:nvPr/>
        </p:nvSpPr>
        <p:spPr bwMode="auto">
          <a:xfrm>
            <a:off x="859982" y="2156647"/>
            <a:ext cx="1708829" cy="14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AP052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Aprogen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 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03" name="Oval 128"/>
          <p:cNvSpPr>
            <a:spLocks noChangeArrowheads="1"/>
          </p:cNvSpPr>
          <p:nvPr/>
        </p:nvSpPr>
        <p:spPr bwMode="auto">
          <a:xfrm>
            <a:off x="2710329" y="2249178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4" name="TextBox 129"/>
          <p:cNvSpPr txBox="1">
            <a:spLocks noChangeArrowheads="1"/>
          </p:cNvSpPr>
          <p:nvPr/>
        </p:nvSpPr>
        <p:spPr bwMode="auto">
          <a:xfrm>
            <a:off x="2873842" y="226006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Harvest Moon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05" name="Oval 128"/>
          <p:cNvSpPr>
            <a:spLocks noChangeArrowheads="1"/>
          </p:cNvSpPr>
          <p:nvPr/>
        </p:nvSpPr>
        <p:spPr bwMode="auto">
          <a:xfrm>
            <a:off x="2177482" y="4497025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6" name="TextBox 129"/>
          <p:cNvSpPr txBox="1">
            <a:spLocks noChangeArrowheads="1"/>
          </p:cNvSpPr>
          <p:nvPr/>
        </p:nvSpPr>
        <p:spPr bwMode="auto">
          <a:xfrm>
            <a:off x="838769" y="4492945"/>
            <a:ext cx="13278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BioXpress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07" name="Oval 128"/>
          <p:cNvSpPr>
            <a:spLocks noChangeArrowheads="1"/>
          </p:cNvSpPr>
          <p:nvPr/>
        </p:nvSpPr>
        <p:spPr bwMode="auto">
          <a:xfrm>
            <a:off x="2449043" y="2352515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08" name="TextBox 129"/>
          <p:cNvSpPr txBox="1">
            <a:spLocks noChangeArrowheads="1"/>
          </p:cNvSpPr>
          <p:nvPr/>
        </p:nvSpPr>
        <p:spPr bwMode="auto">
          <a:xfrm>
            <a:off x="544282" y="2359320"/>
            <a:ext cx="190475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Coherus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/Daiichi Sankyo </a:t>
            </a:r>
            <a:r>
              <a:rPr lang="en-US" sz="900" dirty="0" smtClean="0">
                <a:solidFill>
                  <a:srgbClr val="FF0000"/>
                </a:solidFill>
                <a:ea typeface="ＭＳ Ｐゴシック" pitchFamily="-111" charset="-128"/>
              </a:rPr>
              <a:t>–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11" name="Oval 128"/>
          <p:cNvSpPr>
            <a:spLocks noChangeArrowheads="1"/>
          </p:cNvSpPr>
          <p:nvPr/>
        </p:nvSpPr>
        <p:spPr bwMode="auto">
          <a:xfrm>
            <a:off x="3113308" y="3412631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12" name="TextBox 129"/>
          <p:cNvSpPr txBox="1">
            <a:spLocks noChangeArrowheads="1"/>
          </p:cNvSpPr>
          <p:nvPr/>
        </p:nvSpPr>
        <p:spPr bwMode="auto">
          <a:xfrm>
            <a:off x="914619" y="3419436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GP2013(Sandoz)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13" name="Oval 128"/>
          <p:cNvSpPr>
            <a:spLocks noChangeArrowheads="1"/>
          </p:cNvSpPr>
          <p:nvPr/>
        </p:nvSpPr>
        <p:spPr bwMode="auto">
          <a:xfrm>
            <a:off x="2950010" y="3848074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14" name="TextBox 129"/>
          <p:cNvSpPr txBox="1">
            <a:spLocks noChangeArrowheads="1"/>
          </p:cNvSpPr>
          <p:nvPr/>
        </p:nvSpPr>
        <p:spPr bwMode="auto">
          <a:xfrm>
            <a:off x="3091749" y="3854880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TL011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Teva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15" name="Oval 128"/>
          <p:cNvSpPr>
            <a:spLocks noChangeArrowheads="1"/>
          </p:cNvSpPr>
          <p:nvPr/>
        </p:nvSpPr>
        <p:spPr bwMode="auto">
          <a:xfrm>
            <a:off x="3091532" y="4011357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16" name="TextBox 129"/>
          <p:cNvSpPr txBox="1">
            <a:spLocks noChangeArrowheads="1"/>
          </p:cNvSpPr>
          <p:nvPr/>
        </p:nvSpPr>
        <p:spPr bwMode="auto">
          <a:xfrm>
            <a:off x="3244159" y="4031569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GP2013(Sandoz)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17" name="Oval 128"/>
          <p:cNvSpPr>
            <a:spLocks noChangeArrowheads="1"/>
          </p:cNvSpPr>
          <p:nvPr/>
        </p:nvSpPr>
        <p:spPr bwMode="auto">
          <a:xfrm>
            <a:off x="2819410" y="4159577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18" name="TextBox 129"/>
          <p:cNvSpPr txBox="1">
            <a:spLocks noChangeArrowheads="1"/>
          </p:cNvSpPr>
          <p:nvPr/>
        </p:nvSpPr>
        <p:spPr bwMode="auto">
          <a:xfrm>
            <a:off x="620721" y="4166382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PF-05280586 </a:t>
            </a:r>
            <a:r>
              <a:rPr lang="en-US" sz="900" dirty="0" smtClean="0">
                <a:solidFill>
                  <a:srgbClr val="0E0733"/>
                </a:solidFill>
                <a:ea typeface="ＭＳ Ｐゴシック" pitchFamily="-111" charset="-128"/>
              </a:rPr>
              <a:t>(Pfizer)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19" name="Oval 128"/>
          <p:cNvSpPr>
            <a:spLocks noChangeArrowheads="1"/>
          </p:cNvSpPr>
          <p:nvPr/>
        </p:nvSpPr>
        <p:spPr bwMode="auto">
          <a:xfrm>
            <a:off x="2568805" y="4322860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20" name="TextBox 129"/>
          <p:cNvSpPr txBox="1">
            <a:spLocks noChangeArrowheads="1"/>
          </p:cNvSpPr>
          <p:nvPr/>
        </p:nvSpPr>
        <p:spPr bwMode="auto">
          <a:xfrm>
            <a:off x="370116" y="4329665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SAIT101 (Samsung/Quintiles)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21" name="Oval 128"/>
          <p:cNvSpPr>
            <a:spLocks noChangeArrowheads="1"/>
          </p:cNvSpPr>
          <p:nvPr/>
        </p:nvSpPr>
        <p:spPr bwMode="auto">
          <a:xfrm>
            <a:off x="2677886" y="3053392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22" name="TextBox 129"/>
          <p:cNvSpPr txBox="1">
            <a:spLocks noChangeArrowheads="1"/>
          </p:cNvSpPr>
          <p:nvPr/>
        </p:nvSpPr>
        <p:spPr bwMode="auto">
          <a:xfrm>
            <a:off x="479197" y="3060197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CT-P10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Celltrion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23" name="Oval 128"/>
          <p:cNvSpPr>
            <a:spLocks noChangeArrowheads="1"/>
          </p:cNvSpPr>
          <p:nvPr/>
        </p:nvSpPr>
        <p:spPr bwMode="auto">
          <a:xfrm>
            <a:off x="2569022" y="3641232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24" name="TextBox 129"/>
          <p:cNvSpPr txBox="1">
            <a:spLocks noChangeArrowheads="1"/>
          </p:cNvSpPr>
          <p:nvPr/>
        </p:nvSpPr>
        <p:spPr bwMode="auto">
          <a:xfrm>
            <a:off x="2734016" y="3658923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CT-P10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Celltrion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25" name="Oval 128"/>
          <p:cNvSpPr>
            <a:spLocks noChangeArrowheads="1"/>
          </p:cNvSpPr>
          <p:nvPr/>
        </p:nvSpPr>
        <p:spPr bwMode="auto">
          <a:xfrm>
            <a:off x="2602032" y="4006782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26" name="TextBox 129"/>
          <p:cNvSpPr txBox="1">
            <a:spLocks noChangeArrowheads="1"/>
          </p:cNvSpPr>
          <p:nvPr/>
        </p:nvSpPr>
        <p:spPr bwMode="auto">
          <a:xfrm>
            <a:off x="403343" y="4013587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MK-8808 (Merck)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27" name="Oval 128"/>
          <p:cNvSpPr>
            <a:spLocks noChangeArrowheads="1"/>
          </p:cNvSpPr>
          <p:nvPr/>
        </p:nvSpPr>
        <p:spPr bwMode="auto">
          <a:xfrm>
            <a:off x="2373426" y="2879210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28" name="TextBox 129"/>
          <p:cNvSpPr txBox="1">
            <a:spLocks noChangeArrowheads="1"/>
          </p:cNvSpPr>
          <p:nvPr/>
        </p:nvSpPr>
        <p:spPr bwMode="auto">
          <a:xfrm>
            <a:off x="174737" y="2808729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MabionCD20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Mabion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229" name="Oval 128"/>
          <p:cNvSpPr>
            <a:spLocks noChangeArrowheads="1"/>
          </p:cNvSpPr>
          <p:nvPr/>
        </p:nvSpPr>
        <p:spPr bwMode="auto">
          <a:xfrm>
            <a:off x="2840954" y="2096782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30" name="TextBox 129"/>
          <p:cNvSpPr txBox="1">
            <a:spLocks noChangeArrowheads="1"/>
          </p:cNvSpPr>
          <p:nvPr/>
        </p:nvSpPr>
        <p:spPr bwMode="auto">
          <a:xfrm>
            <a:off x="728880" y="178109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Avetux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Avesthagen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 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31" name="Oval 128"/>
          <p:cNvSpPr>
            <a:spLocks noChangeArrowheads="1"/>
          </p:cNvSpPr>
          <p:nvPr/>
        </p:nvSpPr>
        <p:spPr bwMode="auto">
          <a:xfrm>
            <a:off x="2656580" y="4991037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32" name="TextBox 129"/>
          <p:cNvSpPr txBox="1">
            <a:spLocks noChangeArrowheads="1"/>
          </p:cNvSpPr>
          <p:nvPr/>
        </p:nvSpPr>
        <p:spPr bwMode="auto">
          <a:xfrm>
            <a:off x="2810218" y="5003264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Avent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Avesthagen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 </a:t>
            </a:r>
            <a:endParaRPr lang="en-US" sz="900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  <p:sp>
        <p:nvSpPr>
          <p:cNvPr id="233" name="Oval 128"/>
          <p:cNvSpPr>
            <a:spLocks noChangeArrowheads="1"/>
          </p:cNvSpPr>
          <p:nvPr/>
        </p:nvSpPr>
        <p:spPr bwMode="auto">
          <a:xfrm>
            <a:off x="2231347" y="3858931"/>
            <a:ext cx="152400" cy="152400"/>
          </a:xfrm>
          <a:prstGeom prst="ellipse">
            <a:avLst/>
          </a:prstGeom>
          <a:solidFill>
            <a:srgbClr val="860C0E">
              <a:lumMod val="40000"/>
              <a:lumOff val="60000"/>
            </a:srgbClr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234" name="TextBox 129"/>
          <p:cNvSpPr txBox="1">
            <a:spLocks noChangeArrowheads="1"/>
          </p:cNvSpPr>
          <p:nvPr/>
        </p:nvSpPr>
        <p:spPr bwMode="auto">
          <a:xfrm>
            <a:off x="32658" y="3719201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MabionCD20 (</a:t>
            </a:r>
            <a:r>
              <a:rPr lang="en-US" sz="900" dirty="0" err="1" smtClean="0">
                <a:solidFill>
                  <a:srgbClr val="111111"/>
                </a:solidFill>
                <a:ea typeface="ＭＳ Ｐゴシック" pitchFamily="-111" charset="-128"/>
              </a:rPr>
              <a:t>Mabion</a:t>
            </a:r>
            <a:r>
              <a:rPr lang="en-US" sz="900" dirty="0" smtClean="0">
                <a:solidFill>
                  <a:srgbClr val="111111"/>
                </a:solidFill>
                <a:ea typeface="ＭＳ Ｐゴシック" pitchFamily="-111" charset="-128"/>
              </a:rPr>
              <a:t>)</a:t>
            </a:r>
            <a:endParaRPr lang="en-US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20" name="Oval 128"/>
          <p:cNvSpPr>
            <a:spLocks noChangeArrowheads="1"/>
          </p:cNvSpPr>
          <p:nvPr/>
        </p:nvSpPr>
        <p:spPr bwMode="auto">
          <a:xfrm>
            <a:off x="5120602" y="2809960"/>
            <a:ext cx="152400" cy="152400"/>
          </a:xfrm>
          <a:prstGeom prst="ellipse">
            <a:avLst/>
          </a:prstGeom>
          <a:solidFill>
            <a:srgbClr val="860C0E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43" name="TextBox 129"/>
          <p:cNvSpPr txBox="1">
            <a:spLocks noChangeArrowheads="1"/>
          </p:cNvSpPr>
          <p:nvPr/>
        </p:nvSpPr>
        <p:spPr bwMode="auto">
          <a:xfrm>
            <a:off x="5235895" y="2671461"/>
            <a:ext cx="21986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900" dirty="0" smtClean="0">
                <a:solidFill>
                  <a:srgbClr val="111111"/>
                </a:solidFill>
                <a:ea typeface="ＭＳ Ｐゴシック" pitchFamily="-111" charset="-128"/>
              </a:rPr>
              <a:t>BOW 015 (Epirus</a:t>
            </a:r>
            <a:r>
              <a:rPr lang="en-GB" sz="900" dirty="0" smtClean="0">
                <a:solidFill>
                  <a:srgbClr val="111111"/>
                </a:solidFill>
                <a:latin typeface="Verdana" pitchFamily="34" charset="0"/>
                <a:ea typeface="ＭＳ Ｐゴシック" pitchFamily="-111" charset="-128"/>
                <a:cs typeface="Arial" pitchFamily="34" charset="0"/>
              </a:rPr>
              <a:t>)</a:t>
            </a:r>
            <a:endParaRPr lang="en-GB" sz="900" dirty="0">
              <a:solidFill>
                <a:srgbClr val="111111"/>
              </a:solidFill>
              <a:latin typeface="Verdana" pitchFamily="34" charset="0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15" name="Oval 128"/>
          <p:cNvSpPr>
            <a:spLocks noChangeArrowheads="1"/>
          </p:cNvSpPr>
          <p:nvPr/>
        </p:nvSpPr>
        <p:spPr bwMode="auto">
          <a:xfrm>
            <a:off x="4860032" y="3140968"/>
            <a:ext cx="152400" cy="152400"/>
          </a:xfrm>
          <a:prstGeom prst="ellipse">
            <a:avLst/>
          </a:prstGeom>
          <a:solidFill>
            <a:srgbClr val="9BB819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16" name="Oval 128"/>
          <p:cNvSpPr>
            <a:spLocks noChangeArrowheads="1"/>
          </p:cNvSpPr>
          <p:nvPr/>
        </p:nvSpPr>
        <p:spPr bwMode="auto">
          <a:xfrm>
            <a:off x="4139952" y="4149080"/>
            <a:ext cx="152400" cy="152400"/>
          </a:xfrm>
          <a:prstGeom prst="ellipse">
            <a:avLst/>
          </a:prstGeom>
          <a:solidFill>
            <a:srgbClr val="9BB819"/>
          </a:solidFill>
          <a:ln w="9525" algn="ctr">
            <a:solidFill>
              <a:srgbClr val="8888A4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111111"/>
              </a:solidFill>
              <a:latin typeface="Arial" pitchFamily="34" charset="0"/>
              <a:ea typeface="ＭＳ Ｐゴシック" pitchFamily="-111" charset="-128"/>
            </a:endParaRPr>
          </a:p>
        </p:txBody>
      </p:sp>
      <p:sp>
        <p:nvSpPr>
          <p:cNvPr id="117" name="TextBox 129"/>
          <p:cNvSpPr txBox="1">
            <a:spLocks noChangeArrowheads="1"/>
          </p:cNvSpPr>
          <p:nvPr/>
        </p:nvSpPr>
        <p:spPr bwMode="auto">
          <a:xfrm>
            <a:off x="5076057" y="3140968"/>
            <a:ext cx="1440160" cy="144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SB2 (Samsung </a:t>
            </a:r>
            <a:r>
              <a:rPr lang="en-US" sz="900" b="1" dirty="0" err="1" smtClean="0">
                <a:solidFill>
                  <a:srgbClr val="9BB819"/>
                </a:solidFill>
                <a:ea typeface="ＭＳ Ｐゴシック" pitchFamily="-111" charset="-128"/>
              </a:rPr>
              <a:t>Bioepis</a:t>
            </a: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)</a:t>
            </a:r>
            <a:endParaRPr lang="en-US" sz="900" b="1" dirty="0">
              <a:solidFill>
                <a:srgbClr val="9BB819"/>
              </a:solidFill>
              <a:ea typeface="ＭＳ Ｐゴシック" pitchFamily="-111" charset="-128"/>
            </a:endParaRPr>
          </a:p>
        </p:txBody>
      </p:sp>
      <p:sp>
        <p:nvSpPr>
          <p:cNvPr id="118" name="TextBox 129"/>
          <p:cNvSpPr txBox="1">
            <a:spLocks noChangeArrowheads="1"/>
          </p:cNvSpPr>
          <p:nvPr/>
        </p:nvSpPr>
        <p:spPr bwMode="auto">
          <a:xfrm>
            <a:off x="4355976" y="4221088"/>
            <a:ext cx="1440160" cy="144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SB4 (Samsung </a:t>
            </a:r>
            <a:r>
              <a:rPr lang="en-US" sz="900" b="1" dirty="0" err="1" smtClean="0">
                <a:solidFill>
                  <a:srgbClr val="9BB819"/>
                </a:solidFill>
                <a:ea typeface="ＭＳ Ｐゴシック" pitchFamily="-111" charset="-128"/>
              </a:rPr>
              <a:t>Bioepis</a:t>
            </a:r>
            <a:r>
              <a:rPr lang="en-US" sz="900" b="1" dirty="0" smtClean="0">
                <a:solidFill>
                  <a:srgbClr val="9BB819"/>
                </a:solidFill>
                <a:ea typeface="ＭＳ Ｐゴシック" pitchFamily="-111" charset="-128"/>
              </a:rPr>
              <a:t>)</a:t>
            </a:r>
            <a:endParaRPr lang="en-US" sz="900" b="1" dirty="0">
              <a:solidFill>
                <a:srgbClr val="9BB819"/>
              </a:solidFill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50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31" y="620688"/>
            <a:ext cx="8226425" cy="81868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En Europe, quatre molécules sont 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officiellement « 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biosimilarisées</a:t>
            </a:r>
            <a:r>
              <a:rPr lang="fr-FR" sz="2800" b="1" dirty="0" smtClean="0">
                <a:solidFill>
                  <a:srgbClr val="0070C0"/>
                </a:solidFill>
              </a:rPr>
              <a:t> »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6126414"/>
              </p:ext>
            </p:extLst>
          </p:nvPr>
        </p:nvGraphicFramePr>
        <p:xfrm>
          <a:off x="481361" y="1983154"/>
          <a:ext cx="8226425" cy="40279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45285"/>
                <a:gridCol w="1645285"/>
                <a:gridCol w="1645285"/>
                <a:gridCol w="1645285"/>
                <a:gridCol w="1645285"/>
              </a:tblGrid>
              <a:tr h="566526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Hormone de croissance</a:t>
                      </a:r>
                      <a:endParaRPr lang="fr-FR" sz="1400" dirty="0"/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Facteur</a:t>
                      </a:r>
                      <a:r>
                        <a:rPr lang="fr-FR" sz="1400" baseline="0" dirty="0" smtClean="0"/>
                        <a:t> de croissance hématopoïétique</a:t>
                      </a:r>
                      <a:endParaRPr lang="fr-FR" sz="1400" dirty="0"/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Erythropoïétine</a:t>
                      </a:r>
                      <a:endParaRPr lang="fr-FR" sz="1400" dirty="0"/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Anti TNF</a:t>
                      </a:r>
                      <a:endParaRPr lang="fr-FR" sz="1400" dirty="0"/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19"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Molécule (DCI)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Somatropine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Filgrastim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Epoiétine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Infliximab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38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Référence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Génotonorm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Neupogen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Eprex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Remicade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« Biosimilaires » au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sens européen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Omnitrope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Tevagrastim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Ratiograstim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Zarzio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Nivestim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Retacrit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Binocrit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Inflectra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Remsima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(*)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Même DCI mais</a:t>
                      </a:r>
                      <a:r>
                        <a:rPr lang="fr-FR" sz="1400" baseline="0" dirty="0" smtClean="0"/>
                        <a:t> pas « </a:t>
                      </a:r>
                      <a:r>
                        <a:rPr lang="fr-FR" sz="1400" dirty="0" err="1" smtClean="0"/>
                        <a:t>biosimilaires</a:t>
                      </a:r>
                      <a:r>
                        <a:rPr lang="fr-FR" sz="1400" dirty="0" smtClean="0"/>
                        <a:t> »</a:t>
                      </a:r>
                      <a:r>
                        <a:rPr lang="fr-FR" sz="1400" baseline="0" dirty="0" smtClean="0"/>
                        <a:t> au sens européen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Norditropine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Nutropinaq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Zomacton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Saizen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</a:t>
                      </a:r>
                    </a:p>
                    <a:p>
                      <a:pPr algn="ctr"/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Umatrope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®</a:t>
                      </a:r>
                      <a:endParaRPr lang="fr-FR" sz="1600" i="1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600" i="1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Neorecormon</a:t>
                      </a:r>
                      <a:r>
                        <a:rPr lang="fr-FR" sz="1600" i="1" dirty="0" smtClean="0"/>
                        <a:t> ®</a:t>
                      </a:r>
                    </a:p>
                    <a:p>
                      <a:pPr algn="ctr"/>
                      <a:r>
                        <a:rPr lang="fr-FR" sz="1600" i="1" dirty="0" err="1" smtClean="0"/>
                        <a:t>Eporatio</a:t>
                      </a:r>
                      <a:r>
                        <a:rPr lang="fr-FR" sz="1600" i="1" dirty="0" smtClean="0"/>
                        <a:t> ®</a:t>
                      </a:r>
                      <a:endParaRPr lang="fr-FR" sz="1600" i="1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i="1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5053984" y="6185734"/>
            <a:ext cx="3653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(*) Pas encore commercialisé en France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37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6425" cy="817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Les 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biosimilaires</a:t>
            </a:r>
            <a:r>
              <a:rPr lang="fr-FR" sz="2800" b="1" dirty="0" smtClean="0">
                <a:solidFill>
                  <a:srgbClr val="0070C0"/>
                </a:solidFill>
              </a:rPr>
              <a:t> et les «</a:t>
            </a:r>
            <a:r>
              <a:rPr lang="fr-FR" sz="2800" b="1" dirty="0">
                <a:solidFill>
                  <a:srgbClr val="0070C0"/>
                </a:solidFill>
              </a:rPr>
              <a:t> bio-comparables </a:t>
            </a:r>
            <a:r>
              <a:rPr lang="fr-FR" sz="2800" b="1" dirty="0" smtClean="0">
                <a:solidFill>
                  <a:srgbClr val="0070C0"/>
                </a:solidFill>
              </a:rPr>
              <a:t>» dominent leur marché en ville…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3347864" y="1340768"/>
            <a:ext cx="2687303" cy="492443"/>
          </a:xfrm>
          <a:prstGeom prst="rect">
            <a:avLst/>
          </a:prstGeom>
          <a:solidFill>
            <a:schemeClr val="bg1"/>
          </a:solidFill>
          <a:ln>
            <a:solidFill>
              <a:srgbClr val="00286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9213B"/>
                </a:solidFill>
              </a:rPr>
              <a:t>Ventes annuelles marché ville</a:t>
            </a:r>
          </a:p>
          <a:p>
            <a:pPr algn="ctr"/>
            <a:r>
              <a:rPr lang="fr-FR" sz="1200" dirty="0" smtClean="0">
                <a:solidFill>
                  <a:srgbClr val="09213B"/>
                </a:solidFill>
              </a:rPr>
              <a:t>Euros – 2014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0375" y="5826868"/>
            <a:ext cx="625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9213B"/>
                </a:solidFill>
              </a:rPr>
              <a:t>« Biosimilaire : définition au sens de l’EMA (2005)</a:t>
            </a:r>
          </a:p>
          <a:p>
            <a:r>
              <a:rPr lang="fr-FR" sz="1200" dirty="0" smtClean="0">
                <a:solidFill>
                  <a:srgbClr val="09213B"/>
                </a:solidFill>
              </a:rPr>
              <a:t>« Autres DCI » : produits de même DCI sans caractérisation biosimilaire au sens de l’EMA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="" xmlns:p14="http://schemas.microsoft.com/office/powerpoint/2010/main" val="2528572623"/>
              </p:ext>
            </p:extLst>
          </p:nvPr>
        </p:nvGraphicFramePr>
        <p:xfrm>
          <a:off x="827584" y="1916832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2701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6425" cy="8172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… et à l’hôpital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9832" y="1484784"/>
            <a:ext cx="3585306" cy="492443"/>
          </a:xfrm>
          <a:prstGeom prst="rect">
            <a:avLst/>
          </a:prstGeom>
          <a:solidFill>
            <a:schemeClr val="bg1"/>
          </a:solidFill>
          <a:ln>
            <a:solidFill>
              <a:srgbClr val="00286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9213B"/>
                </a:solidFill>
              </a:rPr>
              <a:t>Ventes annuelles marché hôpital (*)</a:t>
            </a:r>
          </a:p>
          <a:p>
            <a:pPr algn="ctr"/>
            <a:r>
              <a:rPr lang="fr-FR" sz="1200" dirty="0" smtClean="0">
                <a:solidFill>
                  <a:srgbClr val="09213B"/>
                </a:solidFill>
              </a:rPr>
              <a:t>Euros – 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0375" y="6133413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9213B"/>
                </a:solidFill>
              </a:rPr>
              <a:t>« Biosimilaire : définition au sens de l’EMA (2005)</a:t>
            </a:r>
          </a:p>
          <a:p>
            <a:r>
              <a:rPr lang="fr-FR" sz="1200" dirty="0" smtClean="0">
                <a:solidFill>
                  <a:srgbClr val="09213B"/>
                </a:solidFill>
              </a:rPr>
              <a:t>« Bio-comparables » : produits de même DCI sans caractérisation biosimilaire au sens de l’EMA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7336" y="6117544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(*) prix catalogue</a:t>
            </a:r>
            <a:endParaRPr lang="fr-FR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1115616" y="1916832"/>
          <a:ext cx="64807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9092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59" y="442552"/>
            <a:ext cx="8226425" cy="817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Des différentiels de prix entre 5 et 25% 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selon les produits (et les pays)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="" xmlns:p14="http://schemas.microsoft.com/office/powerpoint/2010/main" val="62982039"/>
              </p:ext>
            </p:extLst>
          </p:nvPr>
        </p:nvGraphicFramePr>
        <p:xfrm>
          <a:off x="272733" y="1673352"/>
          <a:ext cx="8200677" cy="422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457106" y="5756187"/>
            <a:ext cx="22249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9213B"/>
                </a:solidFill>
              </a:rPr>
              <a:t>*: </a:t>
            </a:r>
            <a:r>
              <a:rPr lang="fr-FR" sz="1100" dirty="0" err="1" smtClean="0">
                <a:solidFill>
                  <a:srgbClr val="09213B"/>
                </a:solidFill>
              </a:rPr>
              <a:t>Genotonorm</a:t>
            </a:r>
            <a:r>
              <a:rPr lang="fr-FR" sz="1100" dirty="0" smtClean="0">
                <a:solidFill>
                  <a:srgbClr val="09213B"/>
                </a:solidFill>
              </a:rPr>
              <a:t>® : 1 </a:t>
            </a:r>
            <a:r>
              <a:rPr lang="fr-FR" sz="1100" dirty="0" err="1" smtClean="0">
                <a:solidFill>
                  <a:srgbClr val="09213B"/>
                </a:solidFill>
              </a:rPr>
              <a:t>cart</a:t>
            </a:r>
            <a:r>
              <a:rPr lang="fr-FR" sz="1100" dirty="0" smtClean="0">
                <a:solidFill>
                  <a:srgbClr val="09213B"/>
                </a:solidFill>
              </a:rPr>
              <a:t>. 12mg/1ml</a:t>
            </a:r>
          </a:p>
          <a:p>
            <a:pPr algn="ctr"/>
            <a:r>
              <a:rPr lang="fr-FR" sz="1100" dirty="0" err="1" smtClean="0">
                <a:solidFill>
                  <a:srgbClr val="09213B"/>
                </a:solidFill>
              </a:rPr>
              <a:t>Omnitrope</a:t>
            </a:r>
            <a:r>
              <a:rPr lang="fr-FR" sz="1100" dirty="0" smtClean="0">
                <a:solidFill>
                  <a:srgbClr val="09213B"/>
                </a:solidFill>
              </a:rPr>
              <a:t> : 1 </a:t>
            </a:r>
            <a:r>
              <a:rPr lang="fr-FR" sz="1100" dirty="0" err="1" smtClean="0">
                <a:solidFill>
                  <a:srgbClr val="09213B"/>
                </a:solidFill>
              </a:rPr>
              <a:t>cart</a:t>
            </a:r>
            <a:r>
              <a:rPr lang="fr-FR" sz="1100" dirty="0" smtClean="0">
                <a:solidFill>
                  <a:srgbClr val="09213B"/>
                </a:solidFill>
              </a:rPr>
              <a:t>. 10 mg/1,5ml</a:t>
            </a:r>
          </a:p>
          <a:p>
            <a:pPr algn="ctr"/>
            <a:r>
              <a:rPr lang="fr-FR" sz="1100" dirty="0" smtClean="0">
                <a:solidFill>
                  <a:srgbClr val="09213B"/>
                </a:solidFill>
              </a:rPr>
              <a:t> (vendu en boite de 5)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28365" y="1587854"/>
            <a:ext cx="3349508" cy="461665"/>
          </a:xfrm>
          <a:prstGeom prst="rect">
            <a:avLst/>
          </a:prstGeom>
          <a:solidFill>
            <a:schemeClr val="bg1"/>
          </a:solidFill>
          <a:ln>
            <a:solidFill>
              <a:srgbClr val="2E8D9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9213B"/>
                </a:solidFill>
              </a:rPr>
              <a:t>Prix moyen (PFHT) de l’unité vendue</a:t>
            </a:r>
          </a:p>
          <a:p>
            <a:pPr algn="ctr"/>
            <a:r>
              <a:rPr lang="fr-FR" sz="1200" dirty="0" smtClean="0">
                <a:solidFill>
                  <a:srgbClr val="09213B"/>
                </a:solidFill>
              </a:rPr>
              <a:t>France - Marché officinal – Octobre 2013</a:t>
            </a:r>
          </a:p>
        </p:txBody>
      </p:sp>
    </p:spTree>
    <p:extLst>
      <p:ext uri="{BB962C8B-B14F-4D97-AF65-F5344CB8AC3E}">
        <p14:creationId xmlns="" xmlns:p14="http://schemas.microsoft.com/office/powerpoint/2010/main" val="34351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327119"/>
            <a:ext cx="8226425" cy="817200"/>
          </a:xfrm>
        </p:spPr>
        <p:txBody>
          <a:bodyPr>
            <a:noAutofit/>
          </a:bodyPr>
          <a:lstStyle/>
          <a:p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En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Europe, les </a:t>
            </a:r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taux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de </a:t>
            </a:r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pénétration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des Bios.</a:t>
            </a:r>
            <a:b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</a:br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sont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différents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ＭＳ Ｐゴシック"/>
                <a:cs typeface="ＭＳ Ｐゴシック"/>
              </a:rPr>
              <a:t>selon</a:t>
            </a:r>
            <a:r>
              <a:rPr lang="en-GB" sz="2800" b="1" dirty="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 les pays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55565945"/>
              </p:ext>
            </p:extLst>
          </p:nvPr>
        </p:nvGraphicFramePr>
        <p:xfrm>
          <a:off x="455613" y="1598613"/>
          <a:ext cx="8226425" cy="430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6451600" y="1576754"/>
            <a:ext cx="2286000" cy="838200"/>
          </a:xfrm>
          <a:prstGeom prst="ellipse">
            <a:avLst/>
          </a:prstGeom>
          <a:solidFill>
            <a:srgbClr val="0028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 smtClean="0">
                <a:solidFill>
                  <a:srgbClr val="FFFFFF"/>
                </a:solidFill>
              </a:rPr>
              <a:t>TOP 5 Europe</a:t>
            </a:r>
          </a:p>
          <a:p>
            <a:pPr algn="ctr">
              <a:defRPr/>
            </a:pPr>
            <a:r>
              <a:rPr lang="en-GB" sz="1400" dirty="0" smtClean="0">
                <a:solidFill>
                  <a:srgbClr val="FFFFFF"/>
                </a:solidFill>
              </a:rPr>
              <a:t>490 M$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000" i="1" dirty="0">
                <a:solidFill>
                  <a:srgbClr val="FFFFFF"/>
                </a:solidFill>
              </a:rPr>
              <a:t>MAT </a:t>
            </a:r>
            <a:r>
              <a:rPr lang="en-GB" sz="1000" i="1" dirty="0" smtClean="0">
                <a:solidFill>
                  <a:srgbClr val="FFFFFF"/>
                </a:solidFill>
              </a:rPr>
              <a:t>12/2013</a:t>
            </a:r>
            <a:endParaRPr lang="en-GB" sz="1000" i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4149" y="2251075"/>
            <a:ext cx="297787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Pénétration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rapide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au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lancement</a:t>
            </a:r>
            <a:endParaRPr lang="en-GB" sz="1050" dirty="0">
              <a:solidFill>
                <a:srgbClr val="002868"/>
              </a:solidFill>
              <a:latin typeface="Verdana" pitchFamily="-111" charset="0"/>
              <a:ea typeface="ＭＳ Ｐゴシック" pitchFamily="-111" charset="-128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Pénétration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constante</a:t>
            </a:r>
            <a:endParaRPr lang="en-GB" sz="1050" dirty="0">
              <a:solidFill>
                <a:srgbClr val="002868"/>
              </a:solidFill>
              <a:latin typeface="Verdana" pitchFamily="-111" charset="0"/>
              <a:ea typeface="ＭＳ Ｐゴシック" pitchFamily="-111" charset="-128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Resistance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culturelle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au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lancement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puis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</a:t>
            </a:r>
            <a:r>
              <a:rPr lang="en-GB" sz="1050" dirty="0" err="1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changement</a:t>
            </a:r>
            <a:r>
              <a:rPr lang="en-GB" sz="1050" dirty="0" smtClean="0">
                <a:solidFill>
                  <a:srgbClr val="002868"/>
                </a:solidFill>
                <a:latin typeface="Verdana" pitchFamily="-111" charset="0"/>
                <a:ea typeface="ＭＳ Ｐゴシック" pitchFamily="-111" charset="-128"/>
              </a:rPr>
              <a:t> et acceptation</a:t>
            </a:r>
            <a:endParaRPr lang="en-GB" sz="1050" dirty="0">
              <a:solidFill>
                <a:srgbClr val="002868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pic>
        <p:nvPicPr>
          <p:cNvPr id="11" name="Picture 21" descr="France_Nl_W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850" y="2547938"/>
            <a:ext cx="2730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Germany_CSA_W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260600"/>
            <a:ext cx="2730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7" descr="Italy_W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6725" y="2838450"/>
            <a:ext cx="2730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Spain_C_W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0113" y="2838450"/>
            <a:ext cx="274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2" descr="United_Kingdom_S_W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4013" y="2551113"/>
            <a:ext cx="2730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49263" y="6034426"/>
            <a:ext cx="8240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i="1" dirty="0">
                <a:solidFill>
                  <a:srgbClr val="002868"/>
                </a:solidFill>
              </a:rPr>
              <a:t>Source: IMS MIDAS, MAT </a:t>
            </a:r>
            <a:r>
              <a:rPr lang="en-GB" sz="900" i="1" dirty="0" smtClean="0">
                <a:solidFill>
                  <a:srgbClr val="002868"/>
                </a:solidFill>
              </a:rPr>
              <a:t>Dec 2013</a:t>
            </a:r>
            <a:endParaRPr lang="en-GB" sz="900" i="1" dirty="0">
              <a:solidFill>
                <a:srgbClr val="00286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51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062" y="306059"/>
            <a:ext cx="8226425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Des taux de pénétration variables selon les produits et les indications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397244" y="2039719"/>
          <a:ext cx="4116387" cy="251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525538" y="2039719"/>
          <a:ext cx="4116388" cy="251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4062" y="1454242"/>
            <a:ext cx="394275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111111"/>
                </a:solidFill>
                <a:ea typeface="ＭＳ Ｐゴシック" pitchFamily="-111" charset="-128"/>
              </a:rPr>
              <a:t>Pénétration </a:t>
            </a:r>
            <a:r>
              <a:rPr lang="fr-FR" sz="1400" b="1" dirty="0" err="1" smtClean="0">
                <a:solidFill>
                  <a:srgbClr val="111111"/>
                </a:solidFill>
                <a:ea typeface="ＭＳ Ｐゴシック" pitchFamily="-111" charset="-128"/>
              </a:rPr>
              <a:t>Filgrastim</a:t>
            </a:r>
            <a:endParaRPr lang="fr-FR" sz="1400" b="1" dirty="0" smtClean="0">
              <a:solidFill>
                <a:srgbClr val="111111"/>
              </a:solidFill>
              <a:ea typeface="ＭＳ Ｐゴシック" pitchFamily="-111" charset="-128"/>
            </a:endParaRPr>
          </a:p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111111"/>
                </a:solidFill>
                <a:ea typeface="ＭＳ Ｐゴシック" pitchFamily="-111" charset="-128"/>
              </a:rPr>
              <a:t>Unités Standards CMA 9/2012</a:t>
            </a:r>
            <a:endParaRPr lang="fr-FR" sz="1400" i="1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381" y="1454242"/>
            <a:ext cx="394275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111111"/>
                </a:solidFill>
                <a:ea typeface="ＭＳ Ｐゴシック" pitchFamily="-111" charset="-128"/>
              </a:rPr>
              <a:t>Pénétration Somatropine</a:t>
            </a:r>
          </a:p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111111"/>
                </a:solidFill>
                <a:ea typeface="ＭＳ Ｐゴシック" pitchFamily="-111" charset="-128"/>
              </a:rPr>
              <a:t>Unités Standards CMA 9/2012</a:t>
            </a:r>
            <a:endParaRPr lang="fr-FR" sz="1200" i="1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603" y="4951379"/>
            <a:ext cx="427202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4625"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9213B"/>
                </a:solidFill>
              </a:rPr>
              <a:t>Forte concurrence </a:t>
            </a:r>
            <a:r>
              <a:rPr lang="fr-FR" sz="1200" dirty="0" smtClean="0">
                <a:solidFill>
                  <a:srgbClr val="09213B"/>
                </a:solidFill>
              </a:rPr>
              <a:t>: Plusieurs biosimilaires</a:t>
            </a:r>
          </a:p>
          <a:p>
            <a:pPr indent="174625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9213B"/>
                </a:solidFill>
              </a:rPr>
              <a:t>Tous dosages et toutes formes disponibles</a:t>
            </a:r>
          </a:p>
          <a:p>
            <a:pPr indent="174625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9213B"/>
                </a:solidFill>
              </a:rPr>
              <a:t>Indiqué comme </a:t>
            </a:r>
            <a:r>
              <a:rPr lang="fr-FR" sz="1200" b="1" dirty="0" smtClean="0">
                <a:solidFill>
                  <a:srgbClr val="09213B"/>
                </a:solidFill>
              </a:rPr>
              <a:t>traitement adjuvant </a:t>
            </a:r>
            <a:r>
              <a:rPr lang="fr-FR" sz="1200" dirty="0" smtClean="0">
                <a:solidFill>
                  <a:srgbClr val="09213B"/>
                </a:solidFill>
              </a:rPr>
              <a:t>(</a:t>
            </a:r>
            <a:r>
              <a:rPr lang="fr-FR" sz="1200" dirty="0" err="1" smtClean="0">
                <a:solidFill>
                  <a:srgbClr val="09213B"/>
                </a:solidFill>
              </a:rPr>
              <a:t>trt</a:t>
            </a:r>
            <a:r>
              <a:rPr lang="fr-FR" sz="1200" dirty="0" smtClean="0">
                <a:solidFill>
                  <a:srgbClr val="09213B"/>
                </a:solidFill>
              </a:rPr>
              <a:t> des </a:t>
            </a:r>
            <a:br>
              <a:rPr lang="fr-FR" sz="1200" dirty="0" smtClean="0">
                <a:solidFill>
                  <a:srgbClr val="09213B"/>
                </a:solidFill>
              </a:rPr>
            </a:br>
            <a:r>
              <a:rPr lang="fr-FR" sz="1200" dirty="0" smtClean="0">
                <a:solidFill>
                  <a:srgbClr val="09213B"/>
                </a:solidFill>
              </a:rPr>
              <a:t>neutropénies entrainées par un traitement principal, chimiothérapie, greffe de moelle, etc.) </a:t>
            </a:r>
          </a:p>
          <a:p>
            <a:endParaRPr lang="fr-FR" sz="1200" dirty="0" err="1" smtClean="0">
              <a:solidFill>
                <a:srgbClr val="09213B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64595" y="4938403"/>
            <a:ext cx="427202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174625"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9213B"/>
                </a:solidFill>
              </a:rPr>
              <a:t>Faible concurrence</a:t>
            </a:r>
            <a:r>
              <a:rPr lang="fr-FR" sz="1200" dirty="0" smtClean="0">
                <a:solidFill>
                  <a:srgbClr val="09213B"/>
                </a:solidFill>
              </a:rPr>
              <a:t>: un seul « vrai » biosimilaire</a:t>
            </a:r>
          </a:p>
          <a:p>
            <a:pPr indent="174625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9213B"/>
                </a:solidFill>
              </a:rPr>
              <a:t>Des dosages et formes non disponibles</a:t>
            </a:r>
          </a:p>
          <a:p>
            <a:pPr indent="174625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9213B"/>
                </a:solidFill>
              </a:rPr>
              <a:t>Indiqué comme </a:t>
            </a:r>
            <a:r>
              <a:rPr lang="fr-FR" sz="1200" b="1" dirty="0" smtClean="0">
                <a:solidFill>
                  <a:srgbClr val="09213B"/>
                </a:solidFill>
              </a:rPr>
              <a:t>traitement principal </a:t>
            </a:r>
            <a:r>
              <a:rPr lang="fr-FR" sz="1200" dirty="0" smtClean="0">
                <a:solidFill>
                  <a:srgbClr val="09213B"/>
                </a:solidFill>
              </a:rPr>
              <a:t>du déficit somatotrope chez l’enfant et l'adulte</a:t>
            </a:r>
          </a:p>
          <a:p>
            <a:pPr indent="174625">
              <a:buFont typeface="Arial" pitchFamily="34" charset="0"/>
              <a:buChar char="•"/>
            </a:pPr>
            <a:endParaRPr lang="fr-FR" sz="1200" dirty="0" smtClean="0">
              <a:solidFill>
                <a:srgbClr val="09213B"/>
              </a:solidFill>
            </a:endParaRPr>
          </a:p>
          <a:p>
            <a:endParaRPr lang="fr-FR" sz="1200" dirty="0" err="1" smtClean="0">
              <a:solidFill>
                <a:srgbClr val="09213B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42423" y="4640253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9213B"/>
                </a:solidFill>
              </a:rPr>
              <a:t>Profil « commodité »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04327" y="4637005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9213B"/>
                </a:solidFill>
              </a:rPr>
              <a:t>Profil « différentié »</a:t>
            </a:r>
          </a:p>
        </p:txBody>
      </p:sp>
    </p:spTree>
    <p:extLst>
      <p:ext uri="{BB962C8B-B14F-4D97-AF65-F5344CB8AC3E}">
        <p14:creationId xmlns="" xmlns:p14="http://schemas.microsoft.com/office/powerpoint/2010/main" val="78856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721" y="287460"/>
            <a:ext cx="8226425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De nouvelles aires thérapeutiques 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et de nouveaux acteurs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</p:nvPr>
        </p:nvGraphicFramePr>
        <p:xfrm>
          <a:off x="544513" y="2168525"/>
          <a:ext cx="3817937" cy="3100388"/>
        </p:xfrm>
        <a:graphic>
          <a:graphicData uri="http://schemas.openxmlformats.org/presentationml/2006/ole">
            <p:oleObj spid="_x0000_s7187" name="Worksheet" r:id="rId8" imgW="5019703" imgH="4076644" progId="Excel.Sheet.8">
              <p:embed/>
            </p:oleObj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1784" y="1203325"/>
            <a:ext cx="8226000" cy="4445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Trois aires thérapeutiques concernées par les biosimilaires dans les cinq prochaines années : </a:t>
            </a:r>
            <a:r>
              <a:rPr lang="fr-FR" b="1" dirty="0" smtClean="0"/>
              <a:t>cancer</a:t>
            </a:r>
            <a:r>
              <a:rPr lang="fr-FR" dirty="0" smtClean="0"/>
              <a:t>, </a:t>
            </a:r>
            <a:r>
              <a:rPr lang="fr-FR" b="1" dirty="0" smtClean="0"/>
              <a:t>polyarthrite rhumatoïde </a:t>
            </a:r>
            <a:r>
              <a:rPr lang="fr-FR" dirty="0" smtClean="0"/>
              <a:t>et </a:t>
            </a:r>
            <a:r>
              <a:rPr lang="fr-FR" b="1" dirty="0" smtClean="0"/>
              <a:t>diabète </a:t>
            </a:r>
            <a:endParaRPr lang="fr-FR" b="1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5065127" y="2352675"/>
            <a:ext cx="3661019" cy="2848315"/>
          </a:xfrm>
          <a:prstGeom prst="rect">
            <a:avLst/>
          </a:prstGeom>
        </p:spPr>
        <p:txBody>
          <a:bodyPr lIns="36000" rIns="36000">
            <a:normAutofit/>
          </a:bodyPr>
          <a:lstStyle/>
          <a:p>
            <a:pPr marL="85725" indent="-8572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fr-FR" sz="1200" b="1" kern="0" dirty="0" smtClean="0">
                <a:solidFill>
                  <a:sysClr val="windowText" lastClr="000000"/>
                </a:solidFill>
              </a:rPr>
              <a:t>Pfizer</a:t>
            </a:r>
            <a:r>
              <a:rPr lang="fr-FR" sz="1200" kern="0" dirty="0" smtClean="0">
                <a:solidFill>
                  <a:sysClr val="windowText" lastClr="000000"/>
                </a:solidFill>
              </a:rPr>
              <a:t> </a:t>
            </a:r>
            <a:r>
              <a:rPr lang="fr-FR" sz="1200" kern="0" dirty="0">
                <a:solidFill>
                  <a:sysClr val="windowText" lastClr="000000"/>
                </a:solidFill>
              </a:rPr>
              <a:t>- accord avec 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Biocon</a:t>
            </a:r>
            <a:r>
              <a:rPr lang="fr-FR" sz="1200" kern="0" dirty="0">
                <a:solidFill>
                  <a:sysClr val="windowText" lastClr="000000"/>
                </a:solidFill>
              </a:rPr>
              <a:t> (</a:t>
            </a:r>
            <a:r>
              <a:rPr lang="fr-FR" sz="1200" kern="0" dirty="0" smtClean="0">
                <a:solidFill>
                  <a:sysClr val="windowText" lastClr="000000"/>
                </a:solidFill>
              </a:rPr>
              <a:t>insulines) / Rachat d’</a:t>
            </a:r>
            <a:r>
              <a:rPr lang="fr-FR" sz="1200" kern="0" dirty="0" err="1" smtClean="0">
                <a:solidFill>
                  <a:sysClr val="windowText" lastClr="000000"/>
                </a:solidFill>
              </a:rPr>
              <a:t>Hospira</a:t>
            </a:r>
            <a:r>
              <a:rPr lang="fr-FR" sz="1200" kern="0" dirty="0" smtClean="0">
                <a:solidFill>
                  <a:sysClr val="windowText" lastClr="000000"/>
                </a:solidFill>
              </a:rPr>
              <a:t> (EPO + G-CSF + </a:t>
            </a:r>
            <a:r>
              <a:rPr lang="fr-FR" sz="1200" kern="0" dirty="0" err="1" smtClean="0">
                <a:solidFill>
                  <a:sysClr val="windowText" lastClr="000000"/>
                </a:solidFill>
              </a:rPr>
              <a:t>Infliximab</a:t>
            </a:r>
            <a:r>
              <a:rPr lang="fr-FR" sz="1200" kern="0" dirty="0" smtClean="0">
                <a:solidFill>
                  <a:sysClr val="windowText" lastClr="000000"/>
                </a:solidFill>
              </a:rPr>
              <a:t>)</a:t>
            </a:r>
            <a:endParaRPr lang="fr-FR" sz="1200" kern="0" dirty="0">
              <a:solidFill>
                <a:sysClr val="windowText" lastClr="000000"/>
              </a:solidFill>
            </a:endParaRPr>
          </a:p>
          <a:p>
            <a:pPr marL="85725" marR="0" lvl="0" indent="-85725" defTabSz="91440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200" b="1" i="0" u="none" strike="noStrike" kern="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Biogen</a:t>
            </a:r>
            <a:r>
              <a:rPr lang="fr-FR" sz="1200" b="1" dirty="0" smtClean="0">
                <a:solidFill>
                  <a:sysClr val="windowText" lastClr="000000"/>
                </a:solidFill>
              </a:rPr>
              <a:t> </a:t>
            </a:r>
            <a:r>
              <a:rPr lang="fr-FR" sz="1200" dirty="0" smtClean="0">
                <a:solidFill>
                  <a:sysClr val="windowText" lastClr="000000"/>
                </a:solidFill>
              </a:rPr>
              <a:t>- </a:t>
            </a:r>
            <a:r>
              <a:rPr kumimoji="0" lang="fr-FR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joint venture avec </a:t>
            </a:r>
            <a:r>
              <a:rPr kumimoji="0" lang="fr-FR" sz="12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Samsung </a:t>
            </a:r>
            <a:r>
              <a:rPr kumimoji="0" lang="fr-FR" sz="1200" b="1" i="0" u="none" strike="noStrike" kern="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Biologics</a:t>
            </a:r>
            <a:r>
              <a:rPr kumimoji="0" lang="fr-FR" sz="12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fr-FR" sz="120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fr-FR" sz="12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Samsung </a:t>
            </a:r>
            <a:r>
              <a:rPr kumimoji="0" lang="fr-FR" sz="1200" b="1" i="0" u="none" strike="noStrike" kern="0" cap="none" spc="0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Bioepis</a:t>
            </a:r>
            <a:r>
              <a:rPr kumimoji="0" lang="fr-FR" sz="12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**)</a:t>
            </a:r>
          </a:p>
          <a:p>
            <a:pPr marL="85725" lvl="0" indent="-8572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fr-FR" sz="1200" b="1" kern="0" dirty="0" err="1">
                <a:solidFill>
                  <a:sysClr val="windowText" lastClr="000000"/>
                </a:solidFill>
              </a:rPr>
              <a:t>Teva</a:t>
            </a:r>
            <a:r>
              <a:rPr lang="fr-FR" sz="1200" b="1" kern="0" dirty="0">
                <a:solidFill>
                  <a:sysClr val="windowText" lastClr="000000"/>
                </a:solidFill>
              </a:rPr>
              <a:t>: 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Rituximab</a:t>
            </a:r>
            <a:r>
              <a:rPr lang="fr-FR" sz="1200" kern="0" dirty="0">
                <a:solidFill>
                  <a:sysClr val="windowText" lastClr="000000"/>
                </a:solidFill>
              </a:rPr>
              <a:t> (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Mabthera</a:t>
            </a:r>
            <a:r>
              <a:rPr lang="fr-FR" sz="1200" kern="0" dirty="0">
                <a:solidFill>
                  <a:sysClr val="windowText" lastClr="000000"/>
                </a:solidFill>
              </a:rPr>
              <a:t>/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Rituxan</a:t>
            </a:r>
            <a:r>
              <a:rPr lang="fr-FR" sz="1200" kern="0" dirty="0">
                <a:solidFill>
                  <a:sysClr val="windowText" lastClr="000000"/>
                </a:solidFill>
              </a:rPr>
              <a:t>), 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Follitropine</a:t>
            </a:r>
            <a:r>
              <a:rPr lang="fr-FR" sz="1200" kern="0" dirty="0">
                <a:solidFill>
                  <a:sysClr val="windowText" lastClr="000000"/>
                </a:solidFill>
              </a:rPr>
              <a:t> alpha (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Gonal</a:t>
            </a:r>
            <a:r>
              <a:rPr lang="fr-FR" sz="1200" kern="0" dirty="0">
                <a:solidFill>
                  <a:sysClr val="windowText" lastClr="000000"/>
                </a:solidFill>
              </a:rPr>
              <a:t>-F)</a:t>
            </a:r>
          </a:p>
          <a:p>
            <a:pPr marL="85725" indent="-85725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fr-FR" sz="1200" b="1" kern="0" dirty="0" err="1" smtClean="0">
                <a:solidFill>
                  <a:sysClr val="windowText" lastClr="000000"/>
                </a:solidFill>
              </a:rPr>
              <a:t>Merck</a:t>
            </a:r>
            <a:r>
              <a:rPr lang="fr-FR" sz="1200" kern="0" dirty="0" smtClean="0">
                <a:solidFill>
                  <a:sysClr val="windowText" lastClr="000000"/>
                </a:solidFill>
              </a:rPr>
              <a:t> </a:t>
            </a:r>
            <a:r>
              <a:rPr lang="fr-FR" sz="1200" kern="0" dirty="0">
                <a:solidFill>
                  <a:sysClr val="windowText" lastClr="000000"/>
                </a:solidFill>
              </a:rPr>
              <a:t>- contrat avec la CRO </a:t>
            </a:r>
            <a:r>
              <a:rPr lang="fr-FR" sz="1200" kern="0" dirty="0" err="1">
                <a:solidFill>
                  <a:sysClr val="windowText" lastClr="000000"/>
                </a:solidFill>
              </a:rPr>
              <a:t>Parexel</a:t>
            </a:r>
            <a:endParaRPr lang="fr-FR" sz="1200" kern="0" dirty="0">
              <a:solidFill>
                <a:sysClr val="windowText" lastClr="000000"/>
              </a:solidFill>
            </a:endParaRPr>
          </a:p>
          <a:p>
            <a:pPr marL="85725" marR="0" lvl="0" indent="-85725" defTabSz="91440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1200" b="1" kern="0" dirty="0" smtClean="0">
                <a:solidFill>
                  <a:sysClr val="windowText" lastClr="000000"/>
                </a:solidFill>
              </a:rPr>
              <a:t>Amgen, Lilly, etc.</a:t>
            </a:r>
            <a:endParaRPr kumimoji="0" lang="fr-FR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507048" y="2352675"/>
            <a:ext cx="3461095" cy="1171575"/>
          </a:xfrm>
          <a:prstGeom prst="rect">
            <a:avLst/>
          </a:prstGeom>
          <a:noFill/>
          <a:ln w="28575" cap="flat" cmpd="sng" algn="ctr">
            <a:solidFill>
              <a:srgbClr val="60AC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FR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0070" y="5207340"/>
            <a:ext cx="12137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kern="0" dirty="0" smtClean="0">
                <a:solidFill>
                  <a:sysClr val="windowText" lastClr="000000"/>
                </a:solidFill>
                <a:latin typeface="Verdana" pitchFamily="34" charset="0"/>
              </a:rPr>
              <a:t>(MAT 12/2010)</a:t>
            </a:r>
            <a:endParaRPr lang="fr-FR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 Placeholder 16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57199" y="1819276"/>
            <a:ext cx="3996000" cy="47305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228600" indent="-228600" algn="ctr" fontAlgn="base">
              <a:spcBef>
                <a:spcPct val="50000"/>
              </a:spcBef>
              <a:spcAft>
                <a:spcPct val="0"/>
              </a:spcAft>
              <a:buClr>
                <a:srgbClr val="2C7C9F"/>
              </a:buClr>
              <a:buFont typeface="Verdana" pitchFamily="34" charset="0"/>
              <a:buChar char="•"/>
              <a:defRPr/>
            </a:pPr>
            <a:r>
              <a:rPr lang="fr-FR" sz="1200" kern="0" smtClean="0">
                <a:solidFill>
                  <a:prstClr val="white"/>
                </a:solidFill>
                <a:latin typeface="Verdana" pitchFamily="34" charset="0"/>
              </a:rPr>
              <a:t>Domaines clés pour les biologiques</a:t>
            </a:r>
            <a:endParaRPr lang="fr-FR" sz="1100" kern="0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03769" y="1819276"/>
            <a:ext cx="3996000" cy="47305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fr-FR" sz="1200" dirty="0" smtClean="0">
                <a:solidFill>
                  <a:prstClr val="white"/>
                </a:solidFill>
                <a:latin typeface="Verdana" pitchFamily="34" charset="0"/>
              </a:rPr>
              <a:t>Une arène diversifiée, des </a:t>
            </a:r>
            <a:r>
              <a:rPr lang="fr-FR" sz="1200" dirty="0" err="1" smtClean="0">
                <a:solidFill>
                  <a:prstClr val="white"/>
                </a:solidFill>
                <a:latin typeface="Verdana" pitchFamily="34" charset="0"/>
              </a:rPr>
              <a:t>génériqueurs</a:t>
            </a:r>
            <a:r>
              <a:rPr lang="fr-FR" sz="1200" dirty="0" smtClean="0">
                <a:solidFill>
                  <a:prstClr val="white"/>
                </a:solidFill>
                <a:latin typeface="Verdana" pitchFamily="34" charset="0"/>
              </a:rPr>
              <a:t> </a:t>
            </a:r>
            <a:br>
              <a:rPr lang="fr-FR" sz="1200" dirty="0" smtClean="0">
                <a:solidFill>
                  <a:prstClr val="white"/>
                </a:solidFill>
                <a:latin typeface="Verdana" pitchFamily="34" charset="0"/>
              </a:rPr>
            </a:br>
            <a:r>
              <a:rPr lang="fr-FR" sz="1200" dirty="0" smtClean="0">
                <a:solidFill>
                  <a:prstClr val="white"/>
                </a:solidFill>
                <a:latin typeface="Verdana" pitchFamily="34" charset="0"/>
              </a:rPr>
              <a:t>aux </a:t>
            </a:r>
            <a:r>
              <a:rPr lang="fr-FR" sz="1200" dirty="0" err="1" smtClean="0">
                <a:solidFill>
                  <a:prstClr val="white"/>
                </a:solidFill>
                <a:latin typeface="Verdana" pitchFamily="34" charset="0"/>
              </a:rPr>
              <a:t>big</a:t>
            </a:r>
            <a:r>
              <a:rPr lang="fr-FR" sz="1200" dirty="0" smtClean="0">
                <a:solidFill>
                  <a:prstClr val="white"/>
                </a:solidFill>
                <a:latin typeface="Verdana" pitchFamily="34" charset="0"/>
              </a:rPr>
              <a:t> pharma</a:t>
            </a:r>
            <a:endParaRPr lang="fr-FR" sz="1100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374" y="5543550"/>
            <a:ext cx="82296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fr-FR" sz="900" kern="0" dirty="0" smtClean="0">
                <a:solidFill>
                  <a:sysClr val="windowText" lastClr="000000"/>
                </a:solidFill>
                <a:latin typeface="Verdana" pitchFamily="34" charset="0"/>
              </a:rPr>
              <a:t>Source: IMS MIDAS, les chiffres font référence aux ventes de produits biologiques perdant  leur brevet d’ici à 2020</a:t>
            </a:r>
            <a:br>
              <a:rPr lang="fr-FR" sz="900" kern="0" dirty="0" smtClean="0">
                <a:solidFill>
                  <a:sysClr val="windowText" lastClr="000000"/>
                </a:solidFill>
                <a:latin typeface="Verdana" pitchFamily="34" charset="0"/>
              </a:rPr>
            </a:br>
            <a:r>
              <a:rPr lang="fr-FR" sz="900" kern="0" dirty="0" smtClean="0">
                <a:solidFill>
                  <a:sysClr val="windowText" lastClr="000000"/>
                </a:solidFill>
                <a:latin typeface="Verdana" pitchFamily="34" charset="0"/>
              </a:rPr>
              <a:t>*Les vaccins n’ont pas été inclus en raison de la complexité de développement et des réglementations ad hoc conduisant à des évaluations au cas par cas)</a:t>
            </a:r>
          </a:p>
          <a:p>
            <a:pPr>
              <a:defRPr/>
            </a:pPr>
            <a:r>
              <a:rPr lang="fr-FR" sz="900" kern="0" dirty="0" smtClean="0">
                <a:solidFill>
                  <a:sysClr val="windowText" lastClr="000000"/>
                </a:solidFill>
                <a:latin typeface="Verdana" pitchFamily="34" charset="0"/>
              </a:rPr>
              <a:t>**</a:t>
            </a:r>
            <a:r>
              <a:rPr lang="fr-FR" sz="900" kern="0" dirty="0" smtClean="0">
                <a:solidFill>
                  <a:sysClr val="windowText" lastClr="000000"/>
                </a:solidFill>
              </a:rPr>
              <a:t>Nature </a:t>
            </a:r>
            <a:r>
              <a:rPr lang="fr-FR" sz="900" kern="0" dirty="0" err="1" smtClean="0">
                <a:solidFill>
                  <a:sysClr val="windowText" lastClr="000000"/>
                </a:solidFill>
              </a:rPr>
              <a:t>Biotechnology</a:t>
            </a:r>
            <a:r>
              <a:rPr lang="fr-FR" sz="900" kern="0" dirty="0" smtClean="0">
                <a:solidFill>
                  <a:sysClr val="windowText" lastClr="000000"/>
                </a:solidFill>
              </a:rPr>
              <a:t> 30, 297–299 (10</a:t>
            </a:r>
            <a:r>
              <a:rPr lang="fr-FR" sz="900" kern="0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fr-FR" sz="900" kern="0" dirty="0" smtClean="0">
                <a:solidFill>
                  <a:sysClr val="windowText" lastClr="000000"/>
                </a:solidFill>
              </a:rPr>
              <a:t> April 2012)</a:t>
            </a:r>
            <a:endParaRPr lang="fr-FR" sz="900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96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613" y="205153"/>
            <a:ext cx="8226425" cy="818685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Une nouvelle donne : la substitution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762" y="2178538"/>
            <a:ext cx="8042276" cy="39116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Création d’un « </a:t>
            </a:r>
            <a:r>
              <a:rPr lang="fr-FR" sz="1800" b="1" dirty="0" smtClean="0"/>
              <a:t>liste des biosimilaires </a:t>
            </a:r>
            <a:r>
              <a:rPr lang="fr-FR" sz="1800" dirty="0" smtClean="0"/>
              <a:t>» mentionnant :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 Produit biologique de référence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Les </a:t>
            </a:r>
            <a:r>
              <a:rPr lang="fr-FR" sz="1600" dirty="0" err="1" smtClean="0"/>
              <a:t>Biosimilaires</a:t>
            </a:r>
            <a:r>
              <a:rPr lang="fr-FR" sz="1600" dirty="0" smtClean="0"/>
              <a:t> substituables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« </a:t>
            </a:r>
            <a:r>
              <a:rPr lang="fr-FR" sz="1600" i="1" dirty="0" smtClean="0"/>
              <a:t>D’éventuelles mises en garde ou restrictions complémentaires</a:t>
            </a:r>
            <a:r>
              <a:rPr lang="fr-FR" sz="1600" dirty="0" smtClean="0"/>
              <a:t>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Définition des </a:t>
            </a:r>
            <a:r>
              <a:rPr lang="fr-FR" sz="1800" b="1" dirty="0" smtClean="0"/>
              <a:t>conditions de la substitution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 biologique de référence doit être prescrit </a:t>
            </a:r>
            <a:r>
              <a:rPr lang="fr-FR" sz="1600" b="1" i="1" dirty="0" smtClean="0"/>
              <a:t>en initiation de traitement</a:t>
            </a:r>
            <a:r>
              <a:rPr lang="fr-FR" sz="1600" i="1" dirty="0" smtClean="0"/>
              <a:t> ;</a:t>
            </a:r>
            <a:endParaRPr lang="fr-FR" sz="1600" dirty="0" smtClean="0"/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 pharmacien doit mentionner sur l’ordonnance </a:t>
            </a:r>
            <a:r>
              <a:rPr lang="fr-FR" sz="1600" b="1" dirty="0" smtClean="0"/>
              <a:t>le nom du biosimilaire </a:t>
            </a:r>
            <a:r>
              <a:rPr lang="fr-FR" sz="1600" dirty="0" smtClean="0"/>
              <a:t>dispensé ;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 pharmacien doit </a:t>
            </a:r>
            <a:r>
              <a:rPr lang="fr-FR" sz="1600" b="1" dirty="0" smtClean="0"/>
              <a:t>informer le prescripteur </a:t>
            </a:r>
            <a:r>
              <a:rPr lang="fr-FR" sz="1600" dirty="0" smtClean="0"/>
              <a:t>de la substitution ;</a:t>
            </a:r>
          </a:p>
          <a:p>
            <a:pPr marL="685800" lvl="1" indent="-342900">
              <a:buFont typeface="+mj-lt"/>
              <a:buAutoNum type="alphaLcParenR"/>
            </a:pPr>
            <a:r>
              <a:rPr lang="fr-FR" sz="1600" dirty="0" smtClean="0"/>
              <a:t>Le </a:t>
            </a:r>
            <a:r>
              <a:rPr lang="fr-FR" sz="1600" b="1" dirty="0" smtClean="0"/>
              <a:t>même</a:t>
            </a:r>
            <a:r>
              <a:rPr lang="fr-FR" sz="1600" dirty="0" smtClean="0"/>
              <a:t> </a:t>
            </a:r>
            <a:r>
              <a:rPr lang="fr-FR" sz="1600" b="1" dirty="0" smtClean="0"/>
              <a:t>biosimilaire</a:t>
            </a:r>
            <a:r>
              <a:rPr lang="fr-FR" sz="1600" dirty="0" smtClean="0"/>
              <a:t> doit être dispensé lors des renouvellements de traitements</a:t>
            </a:r>
          </a:p>
          <a:p>
            <a:pPr>
              <a:buNone/>
            </a:pP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49275" y="1292469"/>
            <a:ext cx="8226000" cy="444500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>
                <a:solidFill>
                  <a:srgbClr val="0070C0"/>
                </a:solidFill>
              </a:rPr>
              <a:t>La France introduit la première législation pro-substitution en Europe</a:t>
            </a:r>
            <a:br>
              <a:rPr lang="fr-FR" sz="1800" b="1" dirty="0" smtClean="0">
                <a:solidFill>
                  <a:srgbClr val="0070C0"/>
                </a:solidFill>
              </a:rPr>
            </a:br>
            <a:r>
              <a:rPr lang="fr-FR" sz="1800" b="1" dirty="0" smtClean="0">
                <a:solidFill>
                  <a:srgbClr val="0070C0"/>
                </a:solidFill>
              </a:rPr>
              <a:t> (Art. 47 LFSS pour 2014)</a:t>
            </a:r>
            <a:endParaRPr lang="fr-F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75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8387" cy="818685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La substitution : de nombreuses questions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8" name="Diagramme 7"/>
          <p:cNvGraphicFramePr/>
          <p:nvPr/>
        </p:nvGraphicFramePr>
        <p:xfrm>
          <a:off x="481361" y="1397000"/>
          <a:ext cx="8200677" cy="466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2102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62390"/>
            <a:ext cx="8226425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Qu’est ce qu’un médicament 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biosimilaire</a:t>
            </a:r>
            <a:r>
              <a:rPr lang="fr-FR" sz="2800" b="1" dirty="0" smtClean="0">
                <a:solidFill>
                  <a:srgbClr val="0070C0"/>
                </a:solidFill>
              </a:rPr>
              <a:t> ?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« </a:t>
            </a:r>
            <a:r>
              <a:rPr lang="fr-FR" sz="1800" i="1" dirty="0" smtClean="0"/>
              <a:t>Un </a:t>
            </a:r>
            <a:r>
              <a:rPr lang="fr-FR" sz="1800" i="1" u="sng" dirty="0" smtClean="0"/>
              <a:t>médicament biologique </a:t>
            </a:r>
            <a:r>
              <a:rPr lang="fr-FR" sz="1800" i="1" dirty="0" smtClean="0"/>
              <a:t>de </a:t>
            </a:r>
            <a:r>
              <a:rPr lang="fr-FR" sz="1800" b="1" i="1" dirty="0" smtClean="0"/>
              <a:t>même composition qualitative et quantitative </a:t>
            </a:r>
            <a:r>
              <a:rPr lang="fr-FR" sz="1800" i="1" dirty="0" smtClean="0"/>
              <a:t>en substance active et de même forme pharmaceutique qu'un </a:t>
            </a:r>
            <a:r>
              <a:rPr lang="fr-FR" sz="1800" b="1" i="1" dirty="0" smtClean="0"/>
              <a:t>médicament biologique de référence …</a:t>
            </a:r>
            <a:endParaRPr lang="fr-FR" sz="1800" i="1" dirty="0" smtClean="0"/>
          </a:p>
          <a:p>
            <a:r>
              <a:rPr lang="fr-FR" sz="1800" b="1" i="1" dirty="0" smtClean="0"/>
              <a:t>… </a:t>
            </a:r>
            <a:r>
              <a:rPr lang="fr-FR" sz="1800" b="1" i="1" u="sng" dirty="0" smtClean="0"/>
              <a:t>qui ne remplit pas les conditions prévues (…) pour être regardé comme une spécialité générique </a:t>
            </a:r>
            <a:r>
              <a:rPr lang="fr-FR" sz="1800" i="1" dirty="0" smtClean="0"/>
              <a:t>en raison de différences liées notamment </a:t>
            </a:r>
            <a:r>
              <a:rPr lang="fr-FR" sz="1800" b="1" i="1" dirty="0" smtClean="0"/>
              <a:t>à la variabilité de la matière première</a:t>
            </a:r>
            <a:r>
              <a:rPr lang="fr-FR" sz="1800" i="1" dirty="0" smtClean="0"/>
              <a:t> ou aux </a:t>
            </a:r>
            <a:r>
              <a:rPr lang="fr-FR" sz="1800" b="1" i="1" dirty="0" smtClean="0"/>
              <a:t>procédés de fabrication </a:t>
            </a:r>
          </a:p>
          <a:p>
            <a:r>
              <a:rPr lang="fr-FR" sz="1800" b="1" i="1" dirty="0" smtClean="0"/>
              <a:t>… nécessitant que soient produites </a:t>
            </a:r>
            <a:r>
              <a:rPr lang="fr-FR" sz="1800" b="1" i="1" u="sng" dirty="0" smtClean="0"/>
              <a:t>des données précliniques et cliniques </a:t>
            </a:r>
            <a:r>
              <a:rPr lang="fr-FR" sz="1800" b="1" i="1" dirty="0" smtClean="0"/>
              <a:t>supplémentaires</a:t>
            </a:r>
            <a:r>
              <a:rPr lang="fr-FR" sz="1800" i="1" dirty="0" smtClean="0"/>
              <a:t> dans des conditions déterminées par voie réglementaire </a:t>
            </a:r>
            <a:r>
              <a:rPr lang="fr-FR" sz="1800" dirty="0" smtClean="0"/>
              <a:t>»</a:t>
            </a:r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7544" y="1052736"/>
            <a:ext cx="8226000" cy="4445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Une définition française et Européenne </a:t>
            </a:r>
            <a:r>
              <a:rPr lang="en-GB" sz="1600" b="1" dirty="0" smtClean="0">
                <a:solidFill>
                  <a:srgbClr val="0070C0"/>
                </a:solidFill>
              </a:rPr>
              <a:t>(</a:t>
            </a:r>
            <a:r>
              <a:rPr lang="fr-FR" sz="1600" b="1" dirty="0" smtClean="0">
                <a:solidFill>
                  <a:srgbClr val="0070C0"/>
                </a:solidFill>
              </a:rPr>
              <a:t>CSP, Art L.5121-1 §15)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42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42276" cy="83290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Un Décret en Préparation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200" b="1" dirty="0" smtClean="0"/>
              <a:t>Un décret en deux parties</a:t>
            </a:r>
            <a:r>
              <a:rPr lang="fr-FR" sz="1200" dirty="0" smtClean="0"/>
              <a:t>, annoncé par </a:t>
            </a:r>
            <a:r>
              <a:rPr lang="fr-FR" sz="1200" dirty="0" err="1" smtClean="0"/>
              <a:t>Marisol</a:t>
            </a:r>
            <a:r>
              <a:rPr lang="fr-FR" sz="1200" dirty="0" smtClean="0"/>
              <a:t> Touraine lors de l’audition de l’OPECST, à l’Assemblée Nationale, </a:t>
            </a:r>
            <a:r>
              <a:rPr lang="fr-FR" sz="1200" b="1" dirty="0" smtClean="0"/>
              <a:t>le 29 Janvier 2015</a:t>
            </a:r>
          </a:p>
          <a:p>
            <a:r>
              <a:rPr lang="fr-FR" sz="1200" b="1" dirty="0" smtClean="0"/>
              <a:t>1</a:t>
            </a:r>
            <a:r>
              <a:rPr lang="fr-FR" sz="1200" b="1" baseline="30000" dirty="0" smtClean="0"/>
              <a:t>ère</a:t>
            </a:r>
            <a:r>
              <a:rPr lang="fr-FR" sz="1200" b="1" dirty="0" smtClean="0"/>
              <a:t> partie : La « liste de référence » des </a:t>
            </a:r>
            <a:r>
              <a:rPr lang="fr-FR" sz="1200" b="1" dirty="0" err="1" smtClean="0"/>
              <a:t>biosimilaires</a:t>
            </a:r>
            <a:r>
              <a:rPr lang="fr-FR" sz="1200" b="1" dirty="0" smtClean="0"/>
              <a:t> et des biologiques de référence </a:t>
            </a:r>
          </a:p>
          <a:p>
            <a:pPr lvl="1"/>
            <a:r>
              <a:rPr lang="fr-FR" sz="1200" dirty="0" smtClean="0"/>
              <a:t>Etablie par l’ANSM</a:t>
            </a:r>
          </a:p>
          <a:p>
            <a:pPr lvl="1"/>
            <a:r>
              <a:rPr lang="fr-FR" sz="1200" b="1" dirty="0" smtClean="0"/>
              <a:t>Double objectif </a:t>
            </a:r>
            <a:r>
              <a:rPr lang="fr-FR" sz="1200" dirty="0" smtClean="0"/>
              <a:t>: information des prescripteurs et autorisation de substitution</a:t>
            </a:r>
          </a:p>
          <a:p>
            <a:pPr lvl="1"/>
            <a:r>
              <a:rPr lang="fr-FR" sz="1200" dirty="0" smtClean="0"/>
              <a:t>Inscription d’un </a:t>
            </a:r>
            <a:r>
              <a:rPr lang="fr-FR" sz="1200" dirty="0" err="1" smtClean="0"/>
              <a:t>biosimilaire</a:t>
            </a:r>
            <a:r>
              <a:rPr lang="fr-FR" sz="1200" dirty="0" smtClean="0"/>
              <a:t> pas automatique</a:t>
            </a:r>
          </a:p>
          <a:p>
            <a:pPr lvl="1"/>
            <a:r>
              <a:rPr lang="fr-FR" sz="1200" dirty="0" smtClean="0"/>
              <a:t>Des recommandations et des mises en garde</a:t>
            </a:r>
          </a:p>
          <a:p>
            <a:r>
              <a:rPr lang="fr-FR" sz="1200" b="1" dirty="0" smtClean="0"/>
              <a:t> 2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Partie : Les conditions de la substitution officinale</a:t>
            </a:r>
          </a:p>
          <a:p>
            <a:pPr lvl="1"/>
            <a:r>
              <a:rPr lang="fr-FR" sz="1200" dirty="0" smtClean="0"/>
              <a:t>En Initiation de traitement seulement (indiquée par le prescripteur)</a:t>
            </a:r>
          </a:p>
          <a:p>
            <a:pPr lvl="1"/>
            <a:r>
              <a:rPr lang="fr-FR" sz="1200" dirty="0" smtClean="0"/>
              <a:t>Prescription obligatoire en nom de marque (en dérogation de la prescription en DCI)</a:t>
            </a:r>
          </a:p>
          <a:p>
            <a:pPr lvl="1"/>
            <a:r>
              <a:rPr lang="fr-FR" sz="1200" dirty="0" smtClean="0"/>
              <a:t>Substitution conditionnée à l’ouverture d’un DP (refus d’ouverture =&gt; pas de substitution)</a:t>
            </a:r>
          </a:p>
          <a:p>
            <a:pPr lvl="2"/>
            <a:r>
              <a:rPr lang="fr-FR" sz="1100" dirty="0" smtClean="0"/>
              <a:t>Conservation des données de prescription d’un biologique pendant 3 ans</a:t>
            </a:r>
          </a:p>
          <a:p>
            <a:pPr lvl="1"/>
            <a:r>
              <a:rPr lang="fr-FR" sz="1200" dirty="0" smtClean="0"/>
              <a:t>Information du prescripteur « </a:t>
            </a:r>
            <a:r>
              <a:rPr lang="fr-FR" sz="1200" i="1" dirty="0" smtClean="0"/>
              <a:t>dans les meilleurs délais par tous moyens possibles</a:t>
            </a:r>
            <a:r>
              <a:rPr lang="fr-FR" sz="1200" dirty="0" smtClean="0"/>
              <a:t> »</a:t>
            </a:r>
          </a:p>
          <a:p>
            <a:pPr lvl="2"/>
            <a:r>
              <a:rPr lang="fr-FR" sz="1100" dirty="0" smtClean="0"/>
              <a:t>A terme utilisation de la « messagerie sécurisée entre professionnels »</a:t>
            </a:r>
          </a:p>
          <a:p>
            <a:pPr lvl="1"/>
            <a:r>
              <a:rPr lang="fr-FR" sz="1200" dirty="0" smtClean="0"/>
              <a:t>Inclusion des </a:t>
            </a:r>
            <a:r>
              <a:rPr lang="fr-FR" sz="1200" dirty="0" err="1" smtClean="0"/>
              <a:t>biosimilaires</a:t>
            </a:r>
            <a:r>
              <a:rPr lang="fr-FR" sz="1200" dirty="0" smtClean="0"/>
              <a:t> dans les LAP agrées (amendement à la loi santé)</a:t>
            </a:r>
          </a:p>
          <a:p>
            <a:pPr lvl="2">
              <a:buNone/>
            </a:pPr>
            <a:endParaRPr lang="fr-FR" sz="11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2276" cy="1048924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Un avenir qui reste ouvert :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1800" b="1" dirty="0" smtClean="0"/>
              <a:t>Un décret en léger repli…</a:t>
            </a:r>
          </a:p>
          <a:p>
            <a:pPr lvl="1"/>
            <a:r>
              <a:rPr lang="fr-FR" sz="1800" dirty="0" smtClean="0"/>
              <a:t>Présenté comme </a:t>
            </a:r>
            <a:r>
              <a:rPr lang="fr-FR" sz="1800" b="1" dirty="0" smtClean="0"/>
              <a:t>l’un des moyens </a:t>
            </a:r>
            <a:r>
              <a:rPr lang="fr-FR" sz="1800" dirty="0" smtClean="0"/>
              <a:t>d’encourager le </a:t>
            </a:r>
            <a:r>
              <a:rPr lang="fr-FR" sz="1800" dirty="0" err="1" smtClean="0"/>
              <a:t>biosimliaire</a:t>
            </a:r>
            <a:endParaRPr lang="fr-FR" sz="1800" dirty="0" smtClean="0"/>
          </a:p>
          <a:p>
            <a:pPr lvl="1"/>
            <a:r>
              <a:rPr lang="fr-FR" sz="1800" dirty="0" smtClean="0"/>
              <a:t>Présenté comme un </a:t>
            </a:r>
            <a:r>
              <a:rPr lang="fr-FR" sz="1800" b="1" dirty="0" smtClean="0"/>
              <a:t>source d’information pour les prescripteurs</a:t>
            </a:r>
          </a:p>
          <a:p>
            <a:pPr lvl="1"/>
            <a:r>
              <a:rPr lang="fr-FR" sz="1800" b="1" dirty="0" smtClean="0"/>
              <a:t>Pas d’automaticité </a:t>
            </a:r>
            <a:r>
              <a:rPr lang="fr-FR" sz="1800" dirty="0" smtClean="0"/>
              <a:t>de l’inscription</a:t>
            </a:r>
          </a:p>
          <a:p>
            <a:pPr lvl="1"/>
            <a:r>
              <a:rPr lang="fr-FR" sz="1800" dirty="0" smtClean="0"/>
              <a:t>Nom de marque </a:t>
            </a:r>
            <a:r>
              <a:rPr lang="fr-FR" sz="1800" b="1" dirty="0" smtClean="0"/>
              <a:t>obligatoire</a:t>
            </a:r>
          </a:p>
          <a:p>
            <a:r>
              <a:rPr lang="fr-FR" sz="1800" dirty="0" smtClean="0"/>
              <a:t>Un décret qui ne résout pas tout…</a:t>
            </a:r>
          </a:p>
          <a:p>
            <a:pPr lvl="1"/>
            <a:r>
              <a:rPr lang="fr-FR" sz="1800" dirty="0" smtClean="0"/>
              <a:t>Information du prescripteur</a:t>
            </a:r>
          </a:p>
          <a:p>
            <a:pPr lvl="1"/>
            <a:r>
              <a:rPr lang="fr-FR" sz="1800" dirty="0" smtClean="0"/>
              <a:t>Définition de la primo-prescription</a:t>
            </a:r>
          </a:p>
          <a:p>
            <a:r>
              <a:rPr lang="fr-FR" sz="1800" dirty="0" smtClean="0"/>
              <a:t>Un décret qui aura du mal à être appliqué en absence de toute incitation financière pour les pharmaciens</a:t>
            </a:r>
          </a:p>
          <a:p>
            <a:r>
              <a:rPr lang="fr-FR" sz="1800" dirty="0" smtClean="0"/>
              <a:t>La formation et l’information des prescripteurs, des patients reste l’élément clé du développement</a:t>
            </a:r>
          </a:p>
          <a:p>
            <a:r>
              <a:rPr lang="fr-FR" sz="1800" dirty="0" smtClean="0"/>
              <a:t>Le </a:t>
            </a:r>
            <a:r>
              <a:rPr lang="fr-FR" sz="1800" dirty="0" err="1" smtClean="0"/>
              <a:t>biosimilaire</a:t>
            </a:r>
            <a:r>
              <a:rPr lang="fr-FR" sz="1800" dirty="0" smtClean="0"/>
              <a:t> se développera, vraisemblablement au cas par cas :</a:t>
            </a:r>
          </a:p>
          <a:p>
            <a:pPr lvl="1"/>
            <a:r>
              <a:rPr lang="fr-FR" sz="1800" dirty="0" smtClean="0"/>
              <a:t>En fonction des </a:t>
            </a:r>
            <a:r>
              <a:rPr lang="fr-FR" sz="1800" b="1" dirty="0" smtClean="0"/>
              <a:t>politiques d’interchangeabilité adoptées dans les hôpitaux</a:t>
            </a:r>
          </a:p>
          <a:p>
            <a:pPr lvl="1"/>
            <a:r>
              <a:rPr lang="fr-FR" sz="1800" dirty="0" smtClean="0"/>
              <a:t>Des </a:t>
            </a:r>
            <a:r>
              <a:rPr lang="fr-FR" sz="1800" b="1" dirty="0" smtClean="0"/>
              <a:t>convictions des cliniciens </a:t>
            </a:r>
            <a:r>
              <a:rPr lang="fr-FR" sz="1800" dirty="0" smtClean="0"/>
              <a:t>quant aux qualités thérapeutiques des produits</a:t>
            </a:r>
          </a:p>
          <a:p>
            <a:pPr lvl="1"/>
            <a:endParaRPr lang="fr-FR" sz="1800" dirty="0" smtClean="0"/>
          </a:p>
          <a:p>
            <a:endParaRPr lang="fr-FR" sz="1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2276" cy="1048924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70C0"/>
                </a:solidFill>
              </a:rPr>
              <a:t>Conclusion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042276" cy="36724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800" dirty="0" smtClean="0"/>
              <a:t>Rôle prépondérant des COMEDIMS</a:t>
            </a:r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smtClean="0"/>
              <a:t> Un investissement en confiance du corps médical</a:t>
            </a:r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800" dirty="0" smtClean="0"/>
              <a:t> « L’interchangeabilité »</a:t>
            </a:r>
          </a:p>
          <a:p>
            <a:pPr>
              <a:buNone/>
              <a:tabLst>
                <a:tab pos="361950" algn="l"/>
              </a:tabLst>
            </a:pPr>
            <a:r>
              <a:rPr lang="fr-FR" sz="1800" dirty="0" smtClean="0"/>
              <a:t>	</a:t>
            </a:r>
            <a:r>
              <a:rPr lang="fr-FR" sz="1800" dirty="0" err="1" smtClean="0"/>
              <a:t>Rq</a:t>
            </a:r>
            <a:r>
              <a:rPr lang="fr-FR" sz="1800" dirty="0" smtClean="0"/>
              <a:t> : Positions des agences finlandaise et néerlandaise</a:t>
            </a:r>
          </a:p>
          <a:p>
            <a:pPr>
              <a:buNone/>
              <a:tabLst>
                <a:tab pos="361950" algn="l"/>
              </a:tabLst>
            </a:pPr>
            <a:endParaRPr lang="fr-FR" sz="1800" dirty="0" smtClean="0"/>
          </a:p>
          <a:p>
            <a:pPr>
              <a:buNone/>
              <a:tabLst>
                <a:tab pos="361950" algn="l"/>
              </a:tabLst>
            </a:pPr>
            <a:endParaRPr lang="fr-FR" sz="1800" dirty="0" smtClean="0"/>
          </a:p>
          <a:p>
            <a:pPr>
              <a:buNone/>
              <a:tabLst>
                <a:tab pos="361950" algn="l"/>
              </a:tabLst>
            </a:pPr>
            <a:endParaRPr lang="fr-FR" sz="1800" dirty="0" smtClean="0"/>
          </a:p>
          <a:p>
            <a:pPr>
              <a:buNone/>
              <a:tabLst>
                <a:tab pos="361950" algn="l"/>
              </a:tabLst>
            </a:pPr>
            <a:endParaRPr lang="fr-FR" sz="1800" dirty="0" smtClean="0"/>
          </a:p>
          <a:p>
            <a:endParaRPr lang="fr-FR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70" b="6290"/>
          <a:stretch/>
        </p:blipFill>
        <p:spPr>
          <a:xfrm>
            <a:off x="395288" y="1265274"/>
            <a:ext cx="8355012" cy="404332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0375" y="162390"/>
            <a:ext cx="8226425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Pourquoi « 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Biosimilaires</a:t>
            </a:r>
            <a:r>
              <a:rPr lang="fr-FR" sz="2800" b="1" dirty="0" smtClean="0">
                <a:solidFill>
                  <a:srgbClr val="0070C0"/>
                </a:solidFill>
              </a:rPr>
              <a:t> » et pas « Génériques » ?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0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61" y="188640"/>
            <a:ext cx="8226425" cy="81868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Un statut légal et réglementaire original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954681"/>
              </p:ext>
            </p:extLst>
          </p:nvPr>
        </p:nvGraphicFramePr>
        <p:xfrm>
          <a:off x="969264" y="1900546"/>
          <a:ext cx="7141464" cy="3999831"/>
        </p:xfrm>
        <a:graphic>
          <a:graphicData uri="http://schemas.openxmlformats.org/drawingml/2006/table">
            <a:tbl>
              <a:tblPr/>
              <a:tblGrid>
                <a:gridCol w="1975104"/>
                <a:gridCol w="2569464"/>
                <a:gridCol w="2596896"/>
              </a:tblGrid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Génériques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Biosimilaires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Définition légale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Art. L.5121-1 §.5 du CSP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Art. L.5121-1 §.15 du CSP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Production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Synthèse chimique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Synthèse biologique 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(ADN recombinant)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Concept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Bioéquivalence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Similarité biologique et clinique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8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Circuit réglementaire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Dossier simplifié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Dossier bibliographique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Europe : « Guidelines pour l’enregistrement des bio similaires » 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Dossier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Pharmacologique  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Phase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I)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Pharmacologique et Clinique (Phase I-II-III) 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Temps de développement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Court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Plusieurs années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9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Coûts estimés de développement 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 à 4 M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 50 à 400 M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€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Dénomination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(France)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DCI +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Nom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fabricant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Nom commercial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Substituabilité (France)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Limitée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67544" y="1067289"/>
            <a:ext cx="8226000" cy="4445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Un modèle intermédiaire entre innovation et générique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00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23"/>
          <p:cNvSpPr/>
          <p:nvPr/>
        </p:nvSpPr>
        <p:spPr>
          <a:xfrm>
            <a:off x="449263" y="4523623"/>
            <a:ext cx="3014662" cy="1519238"/>
          </a:xfrm>
          <a:prstGeom prst="wedgeRectCallout">
            <a:avLst>
              <a:gd name="adj1" fmla="val 63345"/>
              <a:gd name="adj2" fmla="val -53534"/>
            </a:avLst>
          </a:prstGeom>
          <a:noFill/>
          <a:ln w="190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COUTS “MANUFACTURING”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endParaRPr lang="en-US" sz="11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Procédés de fabrication délicats</a:t>
            </a:r>
          </a:p>
          <a:p>
            <a:pPr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Echelle de production limitée</a:t>
            </a:r>
          </a:p>
          <a:p>
            <a:pPr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Peu d’économies d’échelle </a:t>
            </a:r>
          </a:p>
          <a:p>
            <a:pPr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(à court terme)</a:t>
            </a:r>
          </a:p>
          <a:p>
            <a:pPr>
              <a:lnSpc>
                <a:spcPts val="1900"/>
              </a:lnSpc>
              <a:spcBef>
                <a:spcPts val="600"/>
              </a:spcBef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61" y="116632"/>
            <a:ext cx="8226425" cy="81720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Un « modèle économique »  </a:t>
            </a:r>
            <a:r>
              <a:rPr lang="fr-FR" sz="2800" b="1" dirty="0">
                <a:solidFill>
                  <a:srgbClr val="0070C0"/>
                </a:solidFill>
              </a:rPr>
              <a:t>original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127978" y="1002461"/>
            <a:ext cx="7029329" cy="4445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 modèle intermédiaire entre innovation et générique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56707" y="3451440"/>
            <a:ext cx="2203050" cy="10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Verdana" pitchFamily="34" charset="0"/>
              </a:rPr>
              <a:t>Biosimilaires vs. Génériques </a:t>
            </a:r>
            <a:endParaRPr lang="fr-FR" sz="2000" b="1" i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Rectangular Callout 25"/>
          <p:cNvSpPr/>
          <p:nvPr/>
        </p:nvSpPr>
        <p:spPr>
          <a:xfrm>
            <a:off x="5832028" y="1951160"/>
            <a:ext cx="2854348" cy="1628296"/>
          </a:xfrm>
          <a:prstGeom prst="wedgeRectCallout">
            <a:avLst>
              <a:gd name="adj1" fmla="val -62770"/>
              <a:gd name="adj2" fmla="val 46866"/>
            </a:avLst>
          </a:prstGeom>
          <a:noFill/>
          <a:ln w="19050">
            <a:solidFill>
              <a:schemeClr val="tx1"/>
            </a:solidFill>
          </a:ln>
        </p:spPr>
        <p:txBody>
          <a:bodyPr/>
          <a:lstStyle/>
          <a:p>
            <a:pPr algn="r"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AFFAIRES REGLEMENTAIRES ET “MARKET ACCESS”</a:t>
            </a:r>
            <a:br>
              <a:rPr lang="fr-FR" sz="1400" b="1" dirty="0" smtClean="0">
                <a:solidFill>
                  <a:prstClr val="black"/>
                </a:solidFill>
              </a:rPr>
            </a:br>
            <a:r>
              <a:rPr lang="fr-FR" sz="1400" b="1" dirty="0" smtClean="0">
                <a:solidFill>
                  <a:prstClr val="black"/>
                </a:solidFill>
              </a:rPr>
              <a:t>	</a:t>
            </a:r>
            <a:r>
              <a:rPr lang="fr-FR" sz="1200" dirty="0" smtClean="0">
                <a:solidFill>
                  <a:prstClr val="black"/>
                </a:solidFill>
              </a:rPr>
              <a:t>Dossier Prix et transparence spécifiques</a:t>
            </a:r>
          </a:p>
          <a:p>
            <a:pPr algn="r"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Différentiels de prix moins importants   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12" name="Rectangular Callout 26"/>
          <p:cNvSpPr/>
          <p:nvPr/>
        </p:nvSpPr>
        <p:spPr>
          <a:xfrm>
            <a:off x="5759757" y="4523623"/>
            <a:ext cx="3017838" cy="1579114"/>
          </a:xfrm>
          <a:prstGeom prst="wedgeRectCallout">
            <a:avLst>
              <a:gd name="adj1" fmla="val -63522"/>
              <a:gd name="adj2" fmla="val -56864"/>
            </a:avLst>
          </a:prstGeom>
          <a:noFill/>
          <a:ln w="19050">
            <a:solidFill>
              <a:schemeClr val="tx1"/>
            </a:solidFill>
          </a:ln>
        </p:spPr>
        <p:txBody>
          <a:bodyPr/>
          <a:lstStyle/>
          <a:p>
            <a:pPr algn="r">
              <a:spcBef>
                <a:spcPts val="600"/>
              </a:spcBef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MARKETING - VENTES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endParaRPr lang="en-US" sz="1400" b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Une </a:t>
            </a:r>
            <a:r>
              <a:rPr lang="fr-FR" sz="1200" b="1" dirty="0" smtClean="0">
                <a:solidFill>
                  <a:prstClr val="black"/>
                </a:solidFill>
              </a:rPr>
              <a:t>logique de marque</a:t>
            </a:r>
          </a:p>
          <a:p>
            <a:pPr algn="r"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Importance du </a:t>
            </a:r>
            <a:r>
              <a:rPr lang="fr-FR" sz="1200" b="1" dirty="0" smtClean="0">
                <a:solidFill>
                  <a:prstClr val="black"/>
                </a:solidFill>
              </a:rPr>
              <a:t>prescripteur</a:t>
            </a:r>
          </a:p>
          <a:p>
            <a:pPr algn="r">
              <a:defRPr/>
            </a:pPr>
            <a:r>
              <a:rPr lang="fr-FR" sz="1200" b="1" dirty="0" smtClean="0">
                <a:solidFill>
                  <a:prstClr val="black"/>
                </a:solidFill>
              </a:rPr>
              <a:t>Référencement </a:t>
            </a:r>
            <a:r>
              <a:rPr lang="fr-FR" sz="1200" dirty="0" smtClean="0">
                <a:solidFill>
                  <a:prstClr val="black"/>
                </a:solidFill>
              </a:rPr>
              <a:t>à l’hôpital</a:t>
            </a:r>
          </a:p>
          <a:p>
            <a:pPr algn="r"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Etablissement de la </a:t>
            </a:r>
            <a:r>
              <a:rPr lang="fr-FR" sz="1200" b="1" dirty="0" smtClean="0">
                <a:solidFill>
                  <a:prstClr val="black"/>
                </a:solidFill>
              </a:rPr>
              <a:t>confiance</a:t>
            </a:r>
          </a:p>
          <a:p>
            <a:pPr algn="r">
              <a:spcBef>
                <a:spcPts val="600"/>
              </a:spcBef>
              <a:defRPr/>
            </a:pPr>
            <a:endParaRPr lang="fr-FR" sz="1200" dirty="0" smtClean="0">
              <a:solidFill>
                <a:prstClr val="black"/>
              </a:solidFill>
            </a:endParaRPr>
          </a:p>
        </p:txBody>
      </p:sp>
      <p:grpSp>
        <p:nvGrpSpPr>
          <p:cNvPr id="13" name="Group 24"/>
          <p:cNvGrpSpPr/>
          <p:nvPr/>
        </p:nvGrpSpPr>
        <p:grpSpPr>
          <a:xfrm>
            <a:off x="5759757" y="3664631"/>
            <a:ext cx="1210178" cy="748346"/>
            <a:chOff x="7479797" y="1598613"/>
            <a:chExt cx="1210178" cy="74834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20" descr="eme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9797" y="1598613"/>
              <a:ext cx="995547" cy="345123"/>
            </a:xfrm>
            <a:prstGeom prst="rect">
              <a:avLst/>
            </a:prstGeom>
            <a:grpFill/>
          </p:spPr>
        </p:pic>
        <p:pic>
          <p:nvPicPr>
            <p:cNvPr id="15" name="Picture 21" descr="f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0174" y="1975288"/>
              <a:ext cx="789801" cy="371671"/>
            </a:xfrm>
            <a:prstGeom prst="rect">
              <a:avLst/>
            </a:prstGeom>
            <a:grpFill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r="85030" b="78011"/>
          <a:stretch>
            <a:fillRect/>
          </a:stretch>
        </p:blipFill>
        <p:spPr bwMode="auto">
          <a:xfrm>
            <a:off x="4075202" y="2235874"/>
            <a:ext cx="1009592" cy="8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82013" t="29735" r="6718" b="44815"/>
          <a:stretch>
            <a:fillRect/>
          </a:stretch>
        </p:blipFill>
        <p:spPr bwMode="auto">
          <a:xfrm>
            <a:off x="2683359" y="3553985"/>
            <a:ext cx="780566" cy="85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31" descr="rb6848_Man&amp;WomanTalkingbyWindow.jpg"/>
          <p:cNvPicPr>
            <a:picLocks noChangeAspect="1"/>
          </p:cNvPicPr>
          <p:nvPr/>
        </p:nvPicPr>
        <p:blipFill>
          <a:blip r:embed="rId5" cstate="print"/>
          <a:srcRect l="8761" r="11648"/>
          <a:stretch>
            <a:fillRect/>
          </a:stretch>
        </p:blipFill>
        <p:spPr>
          <a:xfrm>
            <a:off x="4075202" y="4863426"/>
            <a:ext cx="1091954" cy="1040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ular Callout 25"/>
          <p:cNvSpPr/>
          <p:nvPr/>
        </p:nvSpPr>
        <p:spPr>
          <a:xfrm flipH="1">
            <a:off x="449262" y="1835873"/>
            <a:ext cx="3014663" cy="1628296"/>
          </a:xfrm>
          <a:prstGeom prst="wedgeRectCallout">
            <a:avLst>
              <a:gd name="adj1" fmla="val -62770"/>
              <a:gd name="adj2" fmla="val 46866"/>
            </a:avLst>
          </a:prstGeom>
          <a:noFill/>
          <a:ln w="19050">
            <a:solidFill>
              <a:schemeClr val="tx1"/>
            </a:solidFill>
          </a:ln>
        </p:spPr>
        <p:txBody>
          <a:bodyPr/>
          <a:lstStyle/>
          <a:p>
            <a:pPr algn="r">
              <a:spcBef>
                <a:spcPts val="600"/>
              </a:spcBef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DEVELOPPEMENT CLINIQUE</a:t>
            </a:r>
            <a:br>
              <a:rPr lang="fr-FR" sz="1400" b="1" dirty="0" smtClean="0">
                <a:solidFill>
                  <a:prstClr val="black"/>
                </a:solidFill>
              </a:rPr>
            </a:br>
            <a:endParaRPr lang="fr-FR" sz="1400" b="1" dirty="0" smtClean="0">
              <a:solidFill>
                <a:prstClr val="black"/>
              </a:solidFill>
            </a:endParaRPr>
          </a:p>
          <a:p>
            <a:pPr algn="r">
              <a:spcBef>
                <a:spcPts val="600"/>
              </a:spcBef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Coût moyen de développement de l’ordre de 200M$ avec une large variation (40 à 375 M$) contre de 1 à 4 M$ pour les génériques</a:t>
            </a:r>
            <a:endParaRPr lang="fr-F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97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6425" cy="13095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Les “</a:t>
            </a:r>
            <a:r>
              <a:rPr lang="en-US" sz="2800" b="1" dirty="0" err="1" smtClean="0">
                <a:solidFill>
                  <a:srgbClr val="0070C0"/>
                </a:solidFill>
              </a:rPr>
              <a:t>biologiques</a:t>
            </a:r>
            <a:r>
              <a:rPr lang="en-US" sz="2800" b="1" dirty="0" smtClean="0">
                <a:solidFill>
                  <a:srgbClr val="0070C0"/>
                </a:solidFill>
              </a:rPr>
              <a:t>” </a:t>
            </a:r>
            <a:r>
              <a:rPr lang="en-US" sz="2800" b="1" dirty="0" err="1" smtClean="0">
                <a:solidFill>
                  <a:srgbClr val="0070C0"/>
                </a:solidFill>
              </a:rPr>
              <a:t>dominent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le </a:t>
            </a:r>
            <a:r>
              <a:rPr lang="en-US" sz="2800" b="1" dirty="0" err="1" smtClean="0">
                <a:solidFill>
                  <a:srgbClr val="0070C0"/>
                </a:solidFill>
              </a:rPr>
              <a:t>marché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mondial</a:t>
            </a:r>
            <a:r>
              <a:rPr lang="en-US" sz="2800" b="1" dirty="0" smtClean="0">
                <a:solidFill>
                  <a:srgbClr val="0070C0"/>
                </a:solidFill>
              </a:rPr>
              <a:t> du </a:t>
            </a:r>
            <a:r>
              <a:rPr lang="en-US" sz="2800" b="1" dirty="0" err="1" smtClean="0">
                <a:solidFill>
                  <a:srgbClr val="0070C0"/>
                </a:solidFill>
              </a:rPr>
              <a:t>médicament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76553274"/>
              </p:ext>
            </p:extLst>
          </p:nvPr>
        </p:nvGraphicFramePr>
        <p:xfrm>
          <a:off x="496013" y="2183997"/>
          <a:ext cx="7902573" cy="3164162"/>
        </p:xfrm>
        <a:graphic>
          <a:graphicData uri="http://schemas.openxmlformats.org/drawingml/2006/table">
            <a:tbl>
              <a:tblPr firstRow="1" bandRow="1"/>
              <a:tblGrid>
                <a:gridCol w="412137"/>
                <a:gridCol w="1248406"/>
                <a:gridCol w="1248406"/>
                <a:gridCol w="1248406"/>
                <a:gridCol w="1248406"/>
                <a:gridCol w="1248406"/>
                <a:gridCol w="1248406"/>
              </a:tblGrid>
              <a:tr h="30295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2012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2013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LIPITOR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LIPITOR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LIPITOR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HUMIRA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HUMIRA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LIPITOR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SERETIDE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PLAVIX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PLAVIX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HUMIRA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HUMIRA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ENBREL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HERCEPTIN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LIPITOR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MABTHERA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ZYPREXA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HUMIRA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MABTHERA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REMICADE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AVASTIN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MABTHERA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LOVENOX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GLIVEC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GLIVEC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MABTHERA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AVASTIN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REMICADE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AVASTIN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PANTOZOL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ZYPREXA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GLIVEC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REMICADE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AVASTIN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LUCENTIS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86121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SYMBICORT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latin typeface="Verdana"/>
                        </a:rPr>
                        <a:t>MABTHERA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ZYPREXA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GLIVEC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SPIRIVA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LYRICA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3DC"/>
                    </a:solidFill>
                  </a:tcPr>
                </a:tc>
              </a:tr>
            </a:tbl>
          </a:graphicData>
        </a:graphic>
      </p:graphicFrame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357438" y="5705197"/>
            <a:ext cx="252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11111"/>
                </a:solidFill>
                <a:cs typeface="Arial" charset="0"/>
              </a:rPr>
              <a:t>Small molecule products</a:t>
            </a:r>
            <a:endParaRPr lang="en-GB" sz="1200" dirty="0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923551" y="5726463"/>
            <a:ext cx="2700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11111"/>
                </a:solidFill>
                <a:cs typeface="Arial" charset="0"/>
              </a:rPr>
              <a:t>Biologic products</a:t>
            </a:r>
            <a:endParaRPr lang="en-GB" sz="1200" dirty="0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3113" y="5757584"/>
            <a:ext cx="357188" cy="171450"/>
          </a:xfrm>
          <a:prstGeom prst="roundRect">
            <a:avLst/>
          </a:prstGeom>
          <a:solidFill>
            <a:srgbClr val="E9E3DC"/>
          </a:solidFill>
          <a:ln w="3175">
            <a:solidFill>
              <a:srgbClr val="2E8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9226" y="5757584"/>
            <a:ext cx="357187" cy="1714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ArtechLink 0"/>
          <p:cNvSpPr txBox="1">
            <a:spLocks noChangeArrowheads="1"/>
          </p:cNvSpPr>
          <p:nvPr/>
        </p:nvSpPr>
        <p:spPr bwMode="auto">
          <a:xfrm>
            <a:off x="395536" y="6093296"/>
            <a:ext cx="67643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873125">
              <a:defRPr/>
            </a:pPr>
            <a:r>
              <a:rPr lang="en-US" sz="900" i="1" dirty="0">
                <a:solidFill>
                  <a:srgbClr val="002868"/>
                </a:solidFill>
                <a:ea typeface="ＭＳ Ｐゴシック" pitchFamily="-111" charset="-128"/>
                <a:cs typeface="Arial" charset="0"/>
              </a:rPr>
              <a:t>Source: IMS Health, MIDAS, MAT </a:t>
            </a:r>
            <a:r>
              <a:rPr lang="en-US" sz="900" i="1" dirty="0" smtClean="0">
                <a:solidFill>
                  <a:srgbClr val="002868"/>
                </a:solidFill>
                <a:ea typeface="ＭＳ Ｐゴシック" pitchFamily="-111" charset="-128"/>
                <a:cs typeface="Arial" charset="0"/>
              </a:rPr>
              <a:t>Dec.2013</a:t>
            </a:r>
            <a:endParaRPr lang="en-US" sz="900" i="1" dirty="0">
              <a:solidFill>
                <a:srgbClr val="002868"/>
              </a:solidFill>
              <a:ea typeface="ＭＳ Ｐゴシック" pitchFamily="-111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20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6425" cy="817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Un marché français des biologiques </a:t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de 7 Mds € en 2013 en croissance de 2,5%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1763716"/>
              </p:ext>
            </p:extLst>
          </p:nvPr>
        </p:nvGraphicFramePr>
        <p:xfrm>
          <a:off x="5326695" y="2479643"/>
          <a:ext cx="3054272" cy="3405322"/>
        </p:xfrm>
        <a:graphic>
          <a:graphicData uri="http://schemas.openxmlformats.org/drawingml/2006/table">
            <a:tbl>
              <a:tblPr firstRow="1" bandRow="1"/>
              <a:tblGrid>
                <a:gridCol w="432726"/>
                <a:gridCol w="1310773"/>
                <a:gridCol w="1310773"/>
              </a:tblGrid>
              <a:tr h="45459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Ville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Hôpital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LUCENTIS  </a:t>
                      </a:r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AVASTIN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HUMIRA  </a:t>
                      </a:r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REMICADE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CRESTOR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HERCEPTIN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SERETIDE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MABTHERA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ENBREL 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LOVENOX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DOLIPRANE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ALIMTA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GLIVEC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REVLIMID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LANTUS 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PROPOFOL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LIPURO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INEGY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SOLIRIS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95073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SYMBICORT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ERBITUX </a:t>
                      </a:r>
                      <a:endParaRPr lang="fr-FR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26696" y="1661441"/>
            <a:ext cx="3054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Top 10 des produits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en CA (</a:t>
            </a:r>
            <a:r>
              <a:rPr lang="fr-FR" sz="1600" dirty="0" err="1" smtClean="0">
                <a:solidFill>
                  <a:prstClr val="black"/>
                </a:solidFill>
              </a:rPr>
              <a:t>pfht</a:t>
            </a:r>
            <a:r>
              <a:rPr lang="fr-FR" sz="1600" dirty="0" smtClean="0">
                <a:solidFill>
                  <a:prstClr val="black"/>
                </a:solidFill>
              </a:rPr>
              <a:t>) -  2013</a:t>
            </a:r>
            <a:endParaRPr lang="fr-FR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1690922"/>
              </p:ext>
            </p:extLst>
          </p:nvPr>
        </p:nvGraphicFramePr>
        <p:xfrm>
          <a:off x="645175" y="2479643"/>
          <a:ext cx="3942141" cy="2174364"/>
        </p:xfrm>
        <a:graphic>
          <a:graphicData uri="http://schemas.openxmlformats.org/drawingml/2006/table">
            <a:tbl>
              <a:tblPr firstRow="1" bandRow="1"/>
              <a:tblGrid>
                <a:gridCol w="1087300"/>
                <a:gridCol w="1071587"/>
                <a:gridCol w="891627"/>
                <a:gridCol w="891627"/>
              </a:tblGrid>
              <a:tr h="448838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Ville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Hôpital</a:t>
                      </a:r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 (*)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D9E"/>
                    </a:solidFill>
                  </a:tcPr>
                </a:tc>
              </a:tr>
              <a:tr h="29507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Marché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lang="fr-FR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19.973</a:t>
                      </a:r>
                      <a:endParaRPr lang="fr-FR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7.928</a:t>
                      </a:r>
                      <a:endParaRPr lang="fr-FR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27.901</a:t>
                      </a:r>
                      <a:endParaRPr lang="fr-FR" sz="12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/>
                    <a:p>
                      <a:endParaRPr lang="fr-FR" sz="1200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Verdana"/>
                          <a:cs typeface="Verdana"/>
                        </a:rPr>
                        <a:t>(-2,4%)</a:t>
                      </a:r>
                      <a:endParaRPr lang="fr-FR" sz="1200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Verdana"/>
                          <a:cs typeface="Verdana"/>
                        </a:rPr>
                        <a:t>(-0,7%)</a:t>
                      </a:r>
                      <a:endParaRPr lang="fr-FR" sz="1200" dirty="0"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Verdana"/>
                          <a:cs typeface="Verdana"/>
                        </a:rPr>
                        <a:t>(-1,9%)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Marché Biologiques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3.920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3.017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6.937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5073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(+2,2%)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(+3,0%)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(+2,5%)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131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Part des biologiques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20%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40%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cs typeface="Verdana"/>
                        </a:rPr>
                        <a:t>25%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35538" y="1661441"/>
            <a:ext cx="30577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CA des biologiques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en M€ (</a:t>
            </a:r>
            <a:r>
              <a:rPr lang="fr-FR" sz="1600" dirty="0" err="1" smtClean="0">
                <a:solidFill>
                  <a:prstClr val="black"/>
                </a:solidFill>
              </a:rPr>
              <a:t>pfht</a:t>
            </a:r>
            <a:r>
              <a:rPr lang="fr-FR" sz="1600" dirty="0" smtClean="0">
                <a:solidFill>
                  <a:prstClr val="black"/>
                </a:solidFill>
              </a:rPr>
              <a:t>) - 2013</a:t>
            </a: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05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61" y="350668"/>
            <a:ext cx="8226425" cy="81868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Les Biosimilaires : des perspectives importantes de développement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</p:nvPr>
        </p:nvGraphicFramePr>
        <p:xfrm>
          <a:off x="608013" y="1613853"/>
          <a:ext cx="8226425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01663" y="1210360"/>
            <a:ext cx="8226000" cy="44450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D’ici 2020, la plupart des biologiques les plus vendus perdront leur brevet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1" name="Picture 7" descr="sandostatin.jpg"/>
          <p:cNvPicPr>
            <a:picLocks noChangeAspect="1"/>
          </p:cNvPicPr>
          <p:nvPr/>
        </p:nvPicPr>
        <p:blipFill>
          <a:blip r:embed="rId3" cstate="print"/>
          <a:srcRect l="8636" t="23310" r="21667" b="63637"/>
          <a:stretch>
            <a:fillRect/>
          </a:stretch>
        </p:blipFill>
        <p:spPr>
          <a:xfrm rot="16200000">
            <a:off x="1205345" y="4434841"/>
            <a:ext cx="1084957" cy="152400"/>
          </a:xfrm>
          <a:prstGeom prst="rect">
            <a:avLst/>
          </a:prstGeom>
        </p:spPr>
      </p:pic>
      <p:pic>
        <p:nvPicPr>
          <p:cNvPr id="12" name="Picture 8" descr="huma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6433" y="4135878"/>
            <a:ext cx="673244" cy="264759"/>
          </a:xfrm>
          <a:prstGeom prst="rect">
            <a:avLst/>
          </a:prstGeom>
        </p:spPr>
      </p:pic>
      <p:pic>
        <p:nvPicPr>
          <p:cNvPr id="13" name="Picture 10" descr="lantus.jpg"/>
          <p:cNvPicPr>
            <a:picLocks noChangeAspect="1"/>
          </p:cNvPicPr>
          <p:nvPr/>
        </p:nvPicPr>
        <p:blipFill>
          <a:blip r:embed="rId5" cstate="print"/>
          <a:srcRect t="15410" b="18958"/>
          <a:stretch>
            <a:fillRect/>
          </a:stretch>
        </p:blipFill>
        <p:spPr>
          <a:xfrm>
            <a:off x="3069650" y="2910843"/>
            <a:ext cx="923925" cy="512618"/>
          </a:xfrm>
          <a:prstGeom prst="rect">
            <a:avLst/>
          </a:prstGeom>
        </p:spPr>
      </p:pic>
      <p:pic>
        <p:nvPicPr>
          <p:cNvPr id="14" name="Picture 13" descr="neulas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2375" y="3866811"/>
            <a:ext cx="799039" cy="435120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01663" y="5847647"/>
            <a:ext cx="412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111111"/>
                </a:solidFill>
                <a:ea typeface="ＭＳ Ｐゴシック" pitchFamily="-111" charset="-128"/>
              </a:rPr>
              <a:t>Source: </a:t>
            </a:r>
            <a:r>
              <a:rPr lang="en-GB" sz="900" dirty="0" smtClean="0">
                <a:solidFill>
                  <a:srgbClr val="111111"/>
                </a:solidFill>
                <a:ea typeface="ＭＳ Ｐゴシック" pitchFamily="-111" charset="-128"/>
              </a:rPr>
              <a:t>IMS MIDAS, MAT Q4/2010</a:t>
            </a:r>
            <a:endParaRPr lang="en-GB" sz="900" dirty="0">
              <a:solidFill>
                <a:srgbClr val="111111"/>
              </a:solidFill>
              <a:ea typeface="ＭＳ Ｐゴシック" pitchFamily="-111" charset="-128"/>
            </a:endParaRPr>
          </a:p>
        </p:txBody>
      </p:sp>
      <p:pic>
        <p:nvPicPr>
          <p:cNvPr id="16" name="Picture 15" descr="humi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6460" y="4116210"/>
            <a:ext cx="614009" cy="251980"/>
          </a:xfrm>
          <a:prstGeom prst="rect">
            <a:avLst/>
          </a:prstGeom>
        </p:spPr>
      </p:pic>
      <p:pic>
        <p:nvPicPr>
          <p:cNvPr id="17" name="Picture 16" descr="aranesp.jpg"/>
          <p:cNvPicPr>
            <a:picLocks noChangeAspect="1"/>
          </p:cNvPicPr>
          <p:nvPr/>
        </p:nvPicPr>
        <p:blipFill>
          <a:blip r:embed="rId8" cstate="print"/>
          <a:srcRect t="22727" b="25524"/>
          <a:stretch>
            <a:fillRect/>
          </a:stretch>
        </p:blipFill>
        <p:spPr>
          <a:xfrm>
            <a:off x="4431118" y="4421008"/>
            <a:ext cx="680558" cy="374073"/>
          </a:xfrm>
          <a:prstGeom prst="rect">
            <a:avLst/>
          </a:prstGeom>
        </p:spPr>
      </p:pic>
      <p:pic>
        <p:nvPicPr>
          <p:cNvPr id="18" name="Picture 17" descr="hercepti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2251" y="4253753"/>
            <a:ext cx="679569" cy="248623"/>
          </a:xfrm>
          <a:prstGeom prst="rect">
            <a:avLst/>
          </a:prstGeom>
        </p:spPr>
      </p:pic>
      <p:pic>
        <p:nvPicPr>
          <p:cNvPr id="19" name="Picture 18" descr="mabthe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0800" y="4447391"/>
            <a:ext cx="665018" cy="159327"/>
          </a:xfrm>
          <a:prstGeom prst="rect">
            <a:avLst/>
          </a:prstGeom>
        </p:spPr>
      </p:pic>
      <p:pic>
        <p:nvPicPr>
          <p:cNvPr id="20" name="Picture 19" descr="remicad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562" y="2636781"/>
            <a:ext cx="800100" cy="257175"/>
          </a:xfrm>
          <a:prstGeom prst="rect">
            <a:avLst/>
          </a:prstGeom>
        </p:spPr>
      </p:pic>
      <p:pic>
        <p:nvPicPr>
          <p:cNvPr id="21" name="Picture 20" descr="avastin.jpg"/>
          <p:cNvPicPr>
            <a:picLocks noChangeAspect="1"/>
          </p:cNvPicPr>
          <p:nvPr/>
        </p:nvPicPr>
        <p:blipFill>
          <a:blip r:embed="rId12" cstate="print"/>
          <a:srcRect t="17366" b="26690"/>
          <a:stretch>
            <a:fillRect/>
          </a:stretch>
        </p:blipFill>
        <p:spPr>
          <a:xfrm rot="5400000">
            <a:off x="4852552" y="3769825"/>
            <a:ext cx="990600" cy="415637"/>
          </a:xfrm>
          <a:prstGeom prst="rect">
            <a:avLst/>
          </a:prstGeom>
        </p:spPr>
      </p:pic>
      <p:pic>
        <p:nvPicPr>
          <p:cNvPr id="22" name="Picture 21" descr="erbitux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5429856" y="4360978"/>
            <a:ext cx="1019175" cy="257175"/>
          </a:xfrm>
          <a:prstGeom prst="rect">
            <a:avLst/>
          </a:prstGeom>
        </p:spPr>
      </p:pic>
      <p:pic>
        <p:nvPicPr>
          <p:cNvPr id="23" name="Picture 22" descr="lucenti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6094777" y="3971330"/>
            <a:ext cx="918294" cy="283212"/>
          </a:xfrm>
          <a:prstGeom prst="rect">
            <a:avLst/>
          </a:prstGeom>
        </p:spPr>
      </p:pic>
      <p:sp>
        <p:nvSpPr>
          <p:cNvPr id="24" name="Espace réservé du numéro de diapositive 23"/>
          <p:cNvSpPr txBox="1">
            <a:spLocks/>
          </p:cNvSpPr>
          <p:nvPr/>
        </p:nvSpPr>
        <p:spPr>
          <a:xfrm>
            <a:off x="633761" y="650811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fld id="{078CA1E6-1B09-488D-A1FF-E8A47C315D27}" type="slidenum">
              <a:rPr lang="en-US" sz="900" smtClean="0">
                <a:solidFill>
                  <a:srgbClr val="002868"/>
                </a:solidFill>
              </a:rPr>
              <a:pPr eaLnBrk="0" hangingPunct="0">
                <a:defRPr/>
              </a:pPr>
              <a:t>8</a:t>
            </a:fld>
            <a:endParaRPr lang="en-US" sz="900" dirty="0">
              <a:solidFill>
                <a:srgbClr val="00286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89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950" y="385325"/>
            <a:ext cx="8226425" cy="817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Un CA annuel des biologiques exposés aux </a:t>
            </a:r>
            <a:r>
              <a:rPr lang="fr-FR" sz="2800" b="1" dirty="0" err="1" smtClean="0">
                <a:solidFill>
                  <a:srgbClr val="0070C0"/>
                </a:solidFill>
              </a:rPr>
              <a:t>biosimilaires</a:t>
            </a:r>
            <a:r>
              <a:rPr lang="fr-FR" sz="2800" b="1" dirty="0" smtClean="0">
                <a:solidFill>
                  <a:srgbClr val="0070C0"/>
                </a:solidFill>
              </a:rPr>
              <a:t> de 3 Mds € à l’horizon 2020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8CA1E6-1B09-488D-A1FF-E8A47C315D2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1359" y="1304595"/>
            <a:ext cx="8226000" cy="4445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Une économie potentielle de 500 à 1000 M€ à l’horizon 2020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="" xmlns:p14="http://schemas.microsoft.com/office/powerpoint/2010/main" val="1007680875"/>
              </p:ext>
            </p:extLst>
          </p:nvPr>
        </p:nvGraphicFramePr>
        <p:xfrm>
          <a:off x="455613" y="1981310"/>
          <a:ext cx="8230762" cy="410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644467" y="1771909"/>
            <a:ext cx="3941064" cy="646331"/>
          </a:xfrm>
          <a:prstGeom prst="rect">
            <a:avLst/>
          </a:prstGeom>
          <a:solidFill>
            <a:schemeClr val="bg1"/>
          </a:solidFill>
          <a:ln>
            <a:solidFill>
              <a:srgbClr val="2E8D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CA cumulé (en valeur constante 2013) </a:t>
            </a: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des biologiques perdant leur brevet </a:t>
            </a:r>
          </a:p>
          <a:p>
            <a:pPr algn="ctr"/>
            <a:r>
              <a:rPr lang="fr-FR" sz="1200" dirty="0" smtClean="0">
                <a:solidFill>
                  <a:prstClr val="black"/>
                </a:solidFill>
              </a:rPr>
              <a:t>entre 2011 et 2019</a:t>
            </a:r>
          </a:p>
        </p:txBody>
      </p:sp>
    </p:spTree>
    <p:extLst>
      <p:ext uri="{BB962C8B-B14F-4D97-AF65-F5344CB8AC3E}">
        <p14:creationId xmlns="" xmlns:p14="http://schemas.microsoft.com/office/powerpoint/2010/main" val="71217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uoaMMG3Ei0iQBppXX_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9dE.prlk.scfN3CHvN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3zsk2R0U.uYkjUX1582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x5q_H3vkq84TSJ5L1x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wcarxju0yEn.yAMoasZw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rgbClr val="002868"/>
    </a:dk1>
    <a:lt1>
      <a:sysClr val="window" lastClr="FFFFFF"/>
    </a:lt1>
    <a:dk2>
      <a:srgbClr val="002868"/>
    </a:dk2>
    <a:lt2>
      <a:srgbClr val="C5C19D"/>
    </a:lt2>
    <a:accent1>
      <a:srgbClr val="2E8D9E"/>
    </a:accent1>
    <a:accent2>
      <a:srgbClr val="FAA53A"/>
    </a:accent2>
    <a:accent3>
      <a:srgbClr val="B7CC37"/>
    </a:accent3>
    <a:accent4>
      <a:srgbClr val="A2255F"/>
    </a:accent4>
    <a:accent5>
      <a:srgbClr val="A6A8AC"/>
    </a:accent5>
    <a:accent6>
      <a:srgbClr val="1B8F9E"/>
    </a:accent6>
    <a:hlink>
      <a:srgbClr val="002868"/>
    </a:hlink>
    <a:folHlink>
      <a:srgbClr val="C5C19D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rgbClr val="002868"/>
    </a:dk1>
    <a:lt1>
      <a:sysClr val="window" lastClr="FFFFFF"/>
    </a:lt1>
    <a:dk2>
      <a:srgbClr val="002868"/>
    </a:dk2>
    <a:lt2>
      <a:srgbClr val="C5C19D"/>
    </a:lt2>
    <a:accent1>
      <a:srgbClr val="2E8D9E"/>
    </a:accent1>
    <a:accent2>
      <a:srgbClr val="FAA53A"/>
    </a:accent2>
    <a:accent3>
      <a:srgbClr val="B7CC37"/>
    </a:accent3>
    <a:accent4>
      <a:srgbClr val="A2255F"/>
    </a:accent4>
    <a:accent5>
      <a:srgbClr val="A6A8AC"/>
    </a:accent5>
    <a:accent6>
      <a:srgbClr val="1B8F9E"/>
    </a:accent6>
    <a:hlink>
      <a:srgbClr val="002868"/>
    </a:hlink>
    <a:folHlink>
      <a:srgbClr val="C5C19D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AEEF"/>
    </a:dk1>
    <a:lt1>
      <a:srgbClr val="002868"/>
    </a:lt1>
    <a:dk2>
      <a:srgbClr val="1B8F9E"/>
    </a:dk2>
    <a:lt2>
      <a:srgbClr val="A6A8AC"/>
    </a:lt2>
    <a:accent1>
      <a:srgbClr val="F8C242"/>
    </a:accent1>
    <a:accent2>
      <a:srgbClr val="FAA53A"/>
    </a:accent2>
    <a:accent3>
      <a:srgbClr val="B7CC37"/>
    </a:accent3>
    <a:accent4>
      <a:srgbClr val="A2255F"/>
    </a:accent4>
    <a:accent5>
      <a:srgbClr val="C5C19D"/>
    </a:accent5>
    <a:accent6>
      <a:srgbClr val="D5E4F3"/>
    </a:accent6>
    <a:hlink>
      <a:srgbClr val="F7F2DB"/>
    </a:hlink>
    <a:folHlink>
      <a:srgbClr val="992135"/>
    </a:folHlink>
  </a:clrScheme>
  <a:fontScheme name="IMS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1345</Words>
  <Application>Microsoft Office PowerPoint</Application>
  <PresentationFormat>Affichage à l'écran (4:3)</PresentationFormat>
  <Paragraphs>464</Paragraphs>
  <Slides>22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Thème Office</vt:lpstr>
      <vt:lpstr>Brise</vt:lpstr>
      <vt:lpstr>Worksheet</vt:lpstr>
      <vt:lpstr>Les Biosimilaires : une nouvelle donne… </vt:lpstr>
      <vt:lpstr>Qu’est ce qu’un médicament biosimilaire ?</vt:lpstr>
      <vt:lpstr>Pourquoi « Biosimilaires » et pas « Génériques » ?</vt:lpstr>
      <vt:lpstr>Un statut légal et réglementaire original</vt:lpstr>
      <vt:lpstr>Un « modèle économique »  original</vt:lpstr>
      <vt:lpstr>Les “biologiques” dominent  le marché mondial du médicament</vt:lpstr>
      <vt:lpstr>Un marché français des biologiques  de 7 Mds € en 2013 en croissance de 2,5% </vt:lpstr>
      <vt:lpstr>Les Biosimilaires : des perspectives importantes de développement</vt:lpstr>
      <vt:lpstr>Un CA annuel des biologiques exposés aux biosimilaires de 3 Mds € à l’horizon 2020</vt:lpstr>
      <vt:lpstr> Une intense activité de autour des biosimilaires L’exemple des anti-TNF</vt:lpstr>
      <vt:lpstr>En Europe, quatre molécules sont  officiellement « biosimilarisées »</vt:lpstr>
      <vt:lpstr>Les biosimilaires et les « bio-comparables » dominent leur marché en ville…</vt:lpstr>
      <vt:lpstr>… et à l’hôpital</vt:lpstr>
      <vt:lpstr>Des différentiels de prix entre 5 et 25%  selon les produits (et les pays)</vt:lpstr>
      <vt:lpstr>En Europe, les taux de pénétration des Bios. sont différents selon les pays </vt:lpstr>
      <vt:lpstr>Des taux de pénétration variables selon les produits et les indications </vt:lpstr>
      <vt:lpstr>De nouvelles aires thérapeutiques  et de nouveaux acteurs</vt:lpstr>
      <vt:lpstr>Une nouvelle donne : la substitution</vt:lpstr>
      <vt:lpstr>La substitution : de nombreuses questions</vt:lpstr>
      <vt:lpstr>Un Décret en Préparation</vt:lpstr>
      <vt:lpstr>Un avenir qui reste ouvert :</vt:lpstr>
      <vt:lpstr>Conclusion</vt:lpstr>
    </vt:vector>
  </TitlesOfParts>
  <Company>Amgen Employee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Pénétration des BIOSIMILAIRES sur les marchés des G-CSF et des ASE</dc:title>
  <dc:creator>edwigef</dc:creator>
  <cp:lastModifiedBy>DR10690</cp:lastModifiedBy>
  <cp:revision>53</cp:revision>
  <dcterms:created xsi:type="dcterms:W3CDTF">2013-04-12T12:14:15Z</dcterms:created>
  <dcterms:modified xsi:type="dcterms:W3CDTF">2015-09-11T13:43:26Z</dcterms:modified>
</cp:coreProperties>
</file>