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1" r:id="rId3"/>
    <p:sldId id="303" r:id="rId4"/>
    <p:sldId id="300" r:id="rId5"/>
    <p:sldId id="302" r:id="rId6"/>
    <p:sldId id="257" r:id="rId7"/>
    <p:sldId id="261" r:id="rId8"/>
    <p:sldId id="263" r:id="rId9"/>
    <p:sldId id="262" r:id="rId10"/>
    <p:sldId id="266" r:id="rId11"/>
    <p:sldId id="267" r:id="rId12"/>
    <p:sldId id="268" r:id="rId13"/>
    <p:sldId id="283" r:id="rId14"/>
    <p:sldId id="269" r:id="rId15"/>
    <p:sldId id="284" r:id="rId16"/>
    <p:sldId id="270" r:id="rId17"/>
    <p:sldId id="271" r:id="rId18"/>
    <p:sldId id="272" r:id="rId19"/>
    <p:sldId id="286" r:id="rId20"/>
    <p:sldId id="289" r:id="rId21"/>
    <p:sldId id="273" r:id="rId22"/>
    <p:sldId id="275" r:id="rId23"/>
    <p:sldId id="290" r:id="rId24"/>
    <p:sldId id="294" r:id="rId25"/>
    <p:sldId id="296" r:id="rId26"/>
    <p:sldId id="291" r:id="rId27"/>
    <p:sldId id="287" r:id="rId28"/>
    <p:sldId id="297" r:id="rId29"/>
    <p:sldId id="298" r:id="rId30"/>
    <p:sldId id="277" r:id="rId31"/>
    <p:sldId id="28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00"/>
    <a:srgbClr val="CC66FF"/>
    <a:srgbClr val="FF99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F3526-CD18-426F-8467-8DB856022A02}" type="datetimeFigureOut">
              <a:rPr lang="fr-FR" smtClean="0"/>
              <a:pPr/>
              <a:t>11/09/2015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BB4E-AC67-4B9A-8083-2967A89A8B3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51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i="1" smtClean="0">
                <a:latin typeface="Calibri" pitchFamily="34" charset="0"/>
                <a:ea typeface="ＭＳ Ｐゴシック" pitchFamily="34" charset="-128"/>
              </a:rPr>
              <a:t>RBV, ribavirin; Nuc, nucleoside inhibitor; PI, protease inhibitor; NS5A, nonstructural protein 5A; NNI, nonnucleoside inhibitor.</a:t>
            </a:r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3A433-27FA-4B60-B569-D78538657EBD}" type="slidenum">
              <a:rPr lang="en-US">
                <a:latin typeface="Calibri" pitchFamily="34" charset="0"/>
              </a:rPr>
              <a:pPr/>
              <a:t>3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Drug status: </a:t>
            </a:r>
          </a:p>
          <a:p>
            <a:pPr>
              <a:spcBef>
                <a:spcPct val="0"/>
              </a:spcBef>
            </a:pPr>
            <a:endParaRPr lang="en-GB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Boceprevir – approved in Europe in July 2011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Telaprevir – approved in Europe in Sept 2011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Sofosbuvir – approved in Europe in Jan 2014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Simeprevir – filed with EMA in Apr 2013, approval expected end May 2014 (approved in US Nov 2013 as Olysio)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Faldaprevir – filed with EMA in Nov 2013 (fast track)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Daclatasvir – filed with EMA in Jan 2014 (fast track)</a:t>
            </a:r>
          </a:p>
          <a:p>
            <a:pPr>
              <a:spcBef>
                <a:spcPct val="0"/>
              </a:spcBef>
            </a:pPr>
            <a:r>
              <a:rPr lang="en-GB" smtClean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SOF + LDV FDC – filed with EMA Mar 2014 (fast track)</a:t>
            </a:r>
          </a:p>
          <a:p>
            <a:pPr>
              <a:spcBef>
                <a:spcPct val="0"/>
              </a:spcBef>
            </a:pPr>
            <a:endParaRPr lang="en-GB" smtClean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BEA9D-432E-42CB-BAD1-62D2711097A5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268" y="141171"/>
            <a:ext cx="7924800" cy="78740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08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n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9543" y="6483955"/>
            <a:ext cx="4152457" cy="307975"/>
          </a:xfrm>
        </p:spPr>
        <p:txBody>
          <a:bodyPr t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77238" y="6483955"/>
            <a:ext cx="4152457" cy="307975"/>
          </a:xfrm>
        </p:spPr>
        <p:txBody>
          <a:bodyPr t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11/09/2015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png"/><Relationship Id="rId2" Type="http://schemas.openxmlformats.org/officeDocument/2006/relationships/tags" Target="../tags/tag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cp-vhc@ap-hm.f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365148" y="198396"/>
            <a:ext cx="8413704" cy="2308324"/>
          </a:xfrm>
        </p:spPr>
        <p:txBody>
          <a:bodyPr wrap="square" anchor="ctr" anchorCtr="0">
            <a:spAutoFit/>
          </a:bodyPr>
          <a:lstStyle/>
          <a:p>
            <a:r>
              <a:rPr lang="fr-FR" altLang="fr-FR" sz="4800" b="1" dirty="0" smtClean="0">
                <a:solidFill>
                  <a:srgbClr val="003399"/>
                </a:solidFill>
              </a:rPr>
              <a:t>Prise en charge du VHC 2015</a:t>
            </a:r>
            <a:br>
              <a:rPr lang="fr-FR" altLang="fr-FR" sz="4800" b="1" dirty="0" smtClean="0">
                <a:solidFill>
                  <a:srgbClr val="003399"/>
                </a:solidFill>
              </a:rPr>
            </a:br>
            <a:r>
              <a:rPr lang="fr-FR" altLang="fr-FR" sz="4800" b="1" dirty="0" smtClean="0">
                <a:solidFill>
                  <a:srgbClr val="003399"/>
                </a:solidFill>
              </a:rPr>
              <a:t>bilan de 2 années d’utilisation des nouveaux AAD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2913" y="5456210"/>
            <a:ext cx="6234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None/>
              <a:tabLst>
                <a:tab pos="1619250" algn="l"/>
              </a:tabLst>
            </a:pPr>
            <a:r>
              <a:rPr lang="fr-FR" altLang="fr-FR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Isabelle Portal - Hôpital de la Timone</a:t>
            </a:r>
            <a:endParaRPr lang="fr-FR" altLang="fr-FR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  <a:p>
            <a:pPr>
              <a:tabLst>
                <a:tab pos="1619250" algn="l"/>
              </a:tabLst>
            </a:pPr>
            <a:r>
              <a:rPr lang="fr-FR" altLang="fr-FR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Albert Darque - Hôpital de la Conception</a:t>
            </a:r>
            <a:endParaRPr lang="fr-FR" sz="2800" b="1" dirty="0">
              <a:solidFill>
                <a:srgbClr val="003399"/>
              </a:solidFill>
            </a:endParaRP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48" t="30428" b="67509"/>
          <a:stretch>
            <a:fillRect/>
          </a:stretch>
        </p:blipFill>
        <p:spPr bwMode="auto">
          <a:xfrm>
            <a:off x="442913" y="6402811"/>
            <a:ext cx="81343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1840" y="3506733"/>
            <a:ext cx="207415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ORPHEM</a:t>
            </a:r>
            <a:br>
              <a:rPr lang="fr-FR" altLang="fr-FR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</a:br>
            <a:r>
              <a:rPr lang="fr-FR" altLang="fr-FR" sz="28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17/09/ 2015</a:t>
            </a:r>
            <a:endParaRPr lang="fr-FR" sz="28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13" descr="new logo ap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867" y="4690994"/>
            <a:ext cx="1287728" cy="128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new lib aphm"/>
          <p:cNvPicPr>
            <a:picLocks noChangeAspect="1" noChangeArrowheads="1"/>
          </p:cNvPicPr>
          <p:nvPr/>
        </p:nvPicPr>
        <p:blipFill>
          <a:blip r:embed="rId4" cstate="print"/>
          <a:srcRect r="19824" b="15642"/>
          <a:stretch>
            <a:fillRect/>
          </a:stretch>
        </p:blipFill>
        <p:spPr bwMode="auto">
          <a:xfrm>
            <a:off x="6766462" y="5919268"/>
            <a:ext cx="1673795" cy="4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038841" y="2689161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C000"/>
                </a:solidFill>
                <a:latin typeface="Calibri" panose="020F0502020204030204" pitchFamily="34" charset="0"/>
                <a:sym typeface="Wingdings"/>
              </a:rPr>
              <a:t>  </a:t>
            </a:r>
            <a:endParaRPr lang="fr-FR" sz="28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3399"/>
                </a:solidFill>
                <a:ea typeface="+mn-ea"/>
                <a:cs typeface="Arial" charset="0"/>
              </a:rPr>
              <a:t>Origine des demandes RCP</a:t>
            </a:r>
            <a:endParaRPr lang="fr-FR" sz="3200" b="1" dirty="0">
              <a:solidFill>
                <a:srgbClr val="003399"/>
              </a:solidFill>
              <a:ea typeface="+mn-ea"/>
              <a:cs typeface="Arial" charset="0"/>
            </a:endParaRPr>
          </a:p>
        </p:txBody>
      </p:sp>
      <p:grpSp>
        <p:nvGrpSpPr>
          <p:cNvPr id="23" name="Groupe 27"/>
          <p:cNvGrpSpPr/>
          <p:nvPr/>
        </p:nvGrpSpPr>
        <p:grpSpPr>
          <a:xfrm>
            <a:off x="7227598" y="1225954"/>
            <a:ext cx="1304890" cy="1283416"/>
            <a:chOff x="7596069" y="3964182"/>
            <a:chExt cx="1304890" cy="1283416"/>
          </a:xfrm>
        </p:grpSpPr>
        <p:pic>
          <p:nvPicPr>
            <p:cNvPr id="27" name="Picture 6" descr="http://balagnelocation.free.fr/images/carte_cors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983" y="3964182"/>
              <a:ext cx="779976" cy="12834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7596069" y="4606981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>
                  <a:latin typeface="Calibri" panose="020F0502020204030204" pitchFamily="34" charset="0"/>
                </a:rPr>
                <a:t>Ajaccio</a:t>
              </a:r>
            </a:p>
          </p:txBody>
        </p:sp>
      </p:grpSp>
      <p:grpSp>
        <p:nvGrpSpPr>
          <p:cNvPr id="24" name="Groupe 25"/>
          <p:cNvGrpSpPr/>
          <p:nvPr/>
        </p:nvGrpSpPr>
        <p:grpSpPr>
          <a:xfrm>
            <a:off x="7261434" y="3043947"/>
            <a:ext cx="1561439" cy="985323"/>
            <a:chOff x="126675" y="4416723"/>
            <a:chExt cx="1561439" cy="985323"/>
          </a:xfrm>
        </p:grpSpPr>
        <p:pic>
          <p:nvPicPr>
            <p:cNvPr id="30" name="Picture 4" descr="http://www.carte-grise-par-internet.fr/images_dep/3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75" y="4416723"/>
              <a:ext cx="1561439" cy="9853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71493" y="5017536"/>
              <a:ext cx="6365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>
                  <a:latin typeface="Calibri" panose="020F0502020204030204" pitchFamily="34" charset="0"/>
                </a:rPr>
                <a:t>Béziers</a:t>
              </a:r>
            </a:p>
          </p:txBody>
        </p:sp>
      </p:grpSp>
      <p:pic>
        <p:nvPicPr>
          <p:cNvPr id="2051" name="Picture 3" descr="C:\Users\xx\Desktop\gilead 4 sep 2015\2000px-Région-PACA-carte-A4grey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94" y="1111104"/>
            <a:ext cx="5548202" cy="5348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96621" y="4768059"/>
            <a:ext cx="83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Aix en Pce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72259" y="440479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Arles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90113" y="5262328"/>
            <a:ext cx="753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Aubagne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00506" y="3709761"/>
            <a:ext cx="708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Avignon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24313" y="1573425"/>
            <a:ext cx="752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Briançon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58744" y="5010221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Brignoles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55651" y="3432762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 smtClean="0">
                <a:latin typeface="Calibri" panose="020F0502020204030204" pitchFamily="34" charset="0"/>
              </a:rPr>
              <a:t>Digne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390305" y="237087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Gap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89455" y="5648749"/>
            <a:ext cx="620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Hyères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68225" y="5667117"/>
            <a:ext cx="741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La Seyne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02657" y="371760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Manosque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47035" y="5167741"/>
            <a:ext cx="777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Marseille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47353" y="472046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Martigues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64045" y="3313078"/>
            <a:ext cx="647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B050"/>
                </a:solidFill>
              </a:defRPr>
            </a:lvl1pPr>
          </a:lstStyle>
          <a:p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</a:rPr>
              <a:t>Orange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81996" y="4439301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Salon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097354" y="5424624"/>
            <a:ext cx="620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fr-FR" dirty="0">
                <a:latin typeface="Calibri" panose="020F0502020204030204" pitchFamily="34" charset="0"/>
              </a:rPr>
              <a:t>Toulon</a:t>
            </a:r>
          </a:p>
        </p:txBody>
      </p:sp>
      <p:grpSp>
        <p:nvGrpSpPr>
          <p:cNvPr id="26" name="Groupe 28"/>
          <p:cNvGrpSpPr/>
          <p:nvPr/>
        </p:nvGrpSpPr>
        <p:grpSpPr>
          <a:xfrm>
            <a:off x="7260773" y="4577800"/>
            <a:ext cx="1562100" cy="1492909"/>
            <a:chOff x="7466773" y="2005427"/>
            <a:chExt cx="1562100" cy="1492909"/>
          </a:xfrm>
        </p:grpSpPr>
        <p:pic>
          <p:nvPicPr>
            <p:cNvPr id="2052" name="Picture 4" descr="C:\Users\xx\Desktop\Sans titr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773" y="2005427"/>
              <a:ext cx="1562100" cy="14668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19"/>
            <p:cNvSpPr txBox="1"/>
            <p:nvPr/>
          </p:nvSpPr>
          <p:spPr>
            <a:xfrm>
              <a:off x="7811834" y="2050145"/>
              <a:ext cx="909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srgbClr val="FF0000"/>
                  </a:solidFill>
                </a:defRPr>
              </a:lvl1pPr>
            </a:lstStyle>
            <a:p>
              <a:r>
                <a:rPr lang="fr-FR" dirty="0">
                  <a:latin typeface="Calibri" panose="020F0502020204030204" pitchFamily="34" charset="0"/>
                </a:rPr>
                <a:t>Saint-Denis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518400" y="3221337"/>
              <a:ext cx="12820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Calibri" panose="020F0502020204030204" pitchFamily="34" charset="0"/>
                </a:rPr>
                <a:t>Île de La Réunion</a:t>
              </a:r>
              <a:endParaRPr lang="fr-FR" sz="12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77800" y="1268760"/>
            <a:ext cx="1866088" cy="203132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8 départements,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18 villes,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113 médecins :</a:t>
            </a:r>
            <a:b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→ 77 Ets publics </a:t>
            </a:r>
            <a:b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</a:rPr>
              <a:t> → 36 </a:t>
            </a: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Ets privés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1235 patients </a:t>
            </a:r>
            <a:b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depuis fév.2014</a:t>
            </a:r>
            <a:endParaRPr lang="fr-F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611560" y="908720"/>
            <a:ext cx="7924800" cy="76200"/>
            <a:chOff x="685800" y="966671"/>
            <a:chExt cx="7924800" cy="76200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3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</p:spTree>
    <p:extLst>
      <p:ext uri="{BB962C8B-B14F-4D97-AF65-F5344CB8AC3E}">
        <p14:creationId xmlns="" xmlns:p14="http://schemas.microsoft.com/office/powerpoint/2010/main" val="41606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2" hidden="1"/>
          <p:cNvGraphicFramePr>
            <a:graphicFrameLocks/>
          </p:cNvGraphicFramePr>
          <p:nvPr/>
        </p:nvGraphicFramePr>
        <p:xfrm>
          <a:off x="0" y="257175"/>
          <a:ext cx="158750" cy="158750"/>
        </p:xfrm>
        <a:graphic>
          <a:graphicData uri="http://schemas.openxmlformats.org/presentationml/2006/ole">
            <p:oleObj spid="_x0000_s20530" name="think-cell Slide" r:id="rId5" imgW="360" imgH="360" progId="">
              <p:embed/>
            </p:oleObj>
          </a:graphicData>
        </a:graphic>
      </p:graphicFrame>
      <p:sp>
        <p:nvSpPr>
          <p:cNvPr id="1027" name="Rectangle 18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57175"/>
            <a:ext cx="158750" cy="158750"/>
          </a:xfrm>
          <a:prstGeom prst="rect">
            <a:avLst/>
          </a:prstGeom>
          <a:solidFill>
            <a:srgbClr val="000000"/>
          </a:solidFill>
          <a:ln w="12700" algn="ctr">
            <a:solidFill>
              <a:srgbClr val="0092F6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294973"/>
              </a:buClr>
            </a:pPr>
            <a:endParaRPr lang="en-GB" altLang="fr-FR" sz="1400">
              <a:solidFill>
                <a:srgbClr val="292929"/>
              </a:solidFill>
              <a:ea typeface="MS PGothic" pitchFamily="34" charset="-128"/>
              <a:sym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268" y="179271"/>
            <a:ext cx="7924800" cy="787400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3399"/>
                </a:solidFill>
                <a:ea typeface="+mn-ea"/>
                <a:cs typeface="Arial" charset="0"/>
              </a:rPr>
              <a:t>Caractéristiques de la population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95536" y="5837202"/>
            <a:ext cx="835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9% des patients étaient transplantés hépatiques ou étaient sur liste d’attente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107504" y="2204864"/>
            <a:ext cx="4248472" cy="3456384"/>
            <a:chOff x="179512" y="1772816"/>
            <a:chExt cx="4248472" cy="3456384"/>
          </a:xfrm>
        </p:grpSpPr>
        <p:pic>
          <p:nvPicPr>
            <p:cNvPr id="20507" name="Picture 27"/>
            <p:cNvPicPr>
              <a:picLocks noChangeAspect="1" noChangeArrowheads="1"/>
            </p:cNvPicPr>
            <p:nvPr/>
          </p:nvPicPr>
          <p:blipFill>
            <a:blip r:embed="rId6" cstate="print"/>
            <a:srcRect r="12227"/>
            <a:stretch>
              <a:fillRect/>
            </a:stretch>
          </p:blipFill>
          <p:spPr bwMode="auto">
            <a:xfrm>
              <a:off x="179512" y="1962125"/>
              <a:ext cx="4248472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e 11"/>
            <p:cNvGrpSpPr/>
            <p:nvPr/>
          </p:nvGrpSpPr>
          <p:grpSpPr>
            <a:xfrm>
              <a:off x="3563888" y="3533212"/>
              <a:ext cx="648072" cy="543860"/>
              <a:chOff x="3275856" y="2813131"/>
              <a:chExt cx="648072" cy="543860"/>
            </a:xfrm>
          </p:grpSpPr>
          <p:sp>
            <p:nvSpPr>
              <p:cNvPr id="17" name="Accolade fermante 16"/>
              <p:cNvSpPr/>
              <p:nvPr/>
            </p:nvSpPr>
            <p:spPr>
              <a:xfrm rot="16200000">
                <a:off x="3527884" y="2960948"/>
                <a:ext cx="144015" cy="648072"/>
              </a:xfrm>
              <a:prstGeom prst="righ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3309723" y="2813131"/>
                <a:ext cx="5838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</a:rPr>
                  <a:t>23%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" name="Groupe 10"/>
            <p:cNvGrpSpPr/>
            <p:nvPr/>
          </p:nvGrpSpPr>
          <p:grpSpPr>
            <a:xfrm>
              <a:off x="2627784" y="2408150"/>
              <a:ext cx="648072" cy="516794"/>
              <a:chOff x="1930283" y="1832084"/>
              <a:chExt cx="648072" cy="516794"/>
            </a:xfrm>
          </p:grpSpPr>
          <p:sp>
            <p:nvSpPr>
              <p:cNvPr id="3" name="Accolade fermante 2"/>
              <p:cNvSpPr/>
              <p:nvPr/>
            </p:nvSpPr>
            <p:spPr>
              <a:xfrm rot="16200000">
                <a:off x="2182311" y="1952835"/>
                <a:ext cx="144015" cy="648072"/>
              </a:xfrm>
              <a:prstGeom prst="righ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1962411" y="1832084"/>
                <a:ext cx="587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</a:rPr>
                  <a:t>77%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778538" y="3614827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30%</a:t>
              </a:r>
              <a:endParaRPr lang="fr-FR" sz="1000" b="1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66570" y="2246675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70%</a:t>
              </a:r>
              <a:endParaRPr lang="fr-FR" sz="1000" b="1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852276" y="4262899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125206" y="4264473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2708454" y="4271777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2981384" y="427335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644558" y="4605183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917488" y="460675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  <p:sp>
          <p:nvSpPr>
            <p:cNvPr id="40" name="Flèche droite 39"/>
            <p:cNvSpPr/>
            <p:nvPr/>
          </p:nvSpPr>
          <p:spPr>
            <a:xfrm>
              <a:off x="1763688" y="4149080"/>
              <a:ext cx="576064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650746" y="3830851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31%</a:t>
              </a:r>
              <a:endParaRPr lang="fr-FR" sz="1000" b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915816" y="2924944"/>
              <a:ext cx="4090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69%</a:t>
              </a:r>
              <a:endParaRPr lang="fr-FR" sz="10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586849" y="4478923"/>
              <a:ext cx="4090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23%</a:t>
              </a:r>
              <a:endParaRPr lang="fr-FR" sz="1000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860798" y="4046875"/>
              <a:ext cx="4090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 smtClean="0"/>
                <a:t>77%</a:t>
              </a:r>
              <a:endParaRPr lang="fr-FR" sz="1000" b="1" dirty="0"/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610447" y="1772816"/>
              <a:ext cx="1085554" cy="516794"/>
              <a:chOff x="1713146" y="1832084"/>
              <a:chExt cx="1085554" cy="516794"/>
            </a:xfrm>
          </p:grpSpPr>
          <p:sp>
            <p:nvSpPr>
              <p:cNvPr id="47" name="Accolade fermante 46"/>
              <p:cNvSpPr/>
              <p:nvPr/>
            </p:nvSpPr>
            <p:spPr>
              <a:xfrm rot="16200000">
                <a:off x="2182311" y="1952835"/>
                <a:ext cx="144015" cy="648072"/>
              </a:xfrm>
              <a:prstGeom prst="rightBrac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b="1" dirty="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1713146" y="1832084"/>
                <a:ext cx="10855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0" b="1" dirty="0" smtClean="0">
                    <a:solidFill>
                      <a:srgbClr val="0070C0"/>
                    </a:solidFill>
                  </a:rPr>
                  <a:t>n = 1155</a:t>
                </a:r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5" name="Groupe 4"/>
          <p:cNvGrpSpPr/>
          <p:nvPr/>
        </p:nvGrpSpPr>
        <p:grpSpPr>
          <a:xfrm>
            <a:off x="4716016" y="2378782"/>
            <a:ext cx="4248472" cy="3246356"/>
            <a:chOff x="4716016" y="1946734"/>
            <a:chExt cx="4248472" cy="3246356"/>
          </a:xfrm>
        </p:grpSpPr>
        <p:pic>
          <p:nvPicPr>
            <p:cNvPr id="20504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 r="11667"/>
            <a:stretch>
              <a:fillRect/>
            </a:stretch>
          </p:blipFill>
          <p:spPr bwMode="auto">
            <a:xfrm>
              <a:off x="4716016" y="1946734"/>
              <a:ext cx="4248472" cy="3246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Flèche droite 48"/>
            <p:cNvSpPr/>
            <p:nvPr/>
          </p:nvSpPr>
          <p:spPr>
            <a:xfrm>
              <a:off x="6228184" y="4149080"/>
              <a:ext cx="576064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5376758" y="4287166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649688" y="4288740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7236296" y="4287166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474898" y="4288740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8145766" y="4293096"/>
              <a:ext cx="26161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F</a:t>
              </a:r>
              <a:endParaRPr lang="fr-FR" sz="1300" b="1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8418696" y="4294670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300" b="1" dirty="0" smtClean="0"/>
                <a:t>H</a:t>
              </a:r>
              <a:endParaRPr lang="fr-FR" sz="1300" b="1" dirty="0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4644008" y="2060848"/>
            <a:ext cx="0" cy="374441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123728" y="2100918"/>
            <a:ext cx="237626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 smtClean="0">
                <a:solidFill>
                  <a:schemeClr val="bg1"/>
                </a:solidFill>
              </a:rPr>
              <a:t>Effectif des patients de </a:t>
            </a:r>
            <a:r>
              <a:rPr lang="fr-FR" sz="1600" dirty="0" err="1" smtClean="0">
                <a:solidFill>
                  <a:schemeClr val="bg1"/>
                </a:solidFill>
              </a:rPr>
              <a:t>Fev</a:t>
            </a:r>
            <a:r>
              <a:rPr lang="fr-FR" sz="1600" dirty="0" smtClean="0">
                <a:solidFill>
                  <a:schemeClr val="bg1"/>
                </a:solidFill>
              </a:rPr>
              <a:t>. 2014 à </a:t>
            </a:r>
            <a:r>
              <a:rPr lang="fr-FR" sz="1600" dirty="0" err="1" smtClean="0">
                <a:solidFill>
                  <a:schemeClr val="bg1"/>
                </a:solidFill>
              </a:rPr>
              <a:t>Juill</a:t>
            </a:r>
            <a:r>
              <a:rPr lang="fr-FR" sz="1600" dirty="0" smtClean="0">
                <a:solidFill>
                  <a:schemeClr val="bg1"/>
                </a:solidFill>
              </a:rPr>
              <a:t>. 2015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32240" y="2102659"/>
            <a:ext cx="208823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r-FR" sz="1600" dirty="0" smtClean="0">
                <a:solidFill>
                  <a:schemeClr val="bg1"/>
                </a:solidFill>
              </a:rPr>
              <a:t>Âge des patients lors de la demande RCP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0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094" y="1156682"/>
            <a:ext cx="8494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3399"/>
                </a:solidFill>
              </a:rPr>
              <a:t>1235 patients de Fév.2014 à Juill.2015, hors </a:t>
            </a:r>
            <a:r>
              <a:rPr lang="fr-FR" sz="2000" b="1" dirty="0">
                <a:solidFill>
                  <a:srgbClr val="003399"/>
                </a:solidFill>
              </a:rPr>
              <a:t>patients traités dans le cadre </a:t>
            </a:r>
            <a:r>
              <a:rPr lang="fr-FR" sz="2000" b="1" dirty="0" smtClean="0">
                <a:solidFill>
                  <a:srgbClr val="003399"/>
                </a:solidFill>
              </a:rPr>
              <a:t>d’ATU</a:t>
            </a:r>
          </a:p>
          <a:p>
            <a:r>
              <a:rPr lang="fr-FR" sz="2000" b="1" dirty="0" smtClean="0">
                <a:solidFill>
                  <a:srgbClr val="003399"/>
                </a:solidFill>
              </a:rPr>
              <a:t>Analyse des données sur 1155 patients (94%)</a:t>
            </a:r>
            <a:endParaRPr lang="fr-FR" sz="20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43268" y="179271"/>
            <a:ext cx="7924800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Génotypes </a:t>
            </a:r>
            <a:r>
              <a:rPr lang="fr-FR" sz="3200" b="1" dirty="0" err="1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monoinfectés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b="6400"/>
          <a:stretch>
            <a:fillRect/>
          </a:stretch>
        </p:blipFill>
        <p:spPr bwMode="auto">
          <a:xfrm>
            <a:off x="971599" y="1638975"/>
            <a:ext cx="7189431" cy="445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Accolade fermante 31"/>
          <p:cNvSpPr/>
          <p:nvPr/>
        </p:nvSpPr>
        <p:spPr>
          <a:xfrm rot="16200000">
            <a:off x="2515469" y="588988"/>
            <a:ext cx="296638" cy="22322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406889" y="11247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68%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08452" y="3861048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22%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69841" y="3878804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39%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067944" y="457183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724128" y="4077072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9%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550271" y="507589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860032" y="292494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17%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203848" y="182665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26%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375264" y="176393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27%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547664" y="328498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445914" y="3861048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</a:rPr>
              <a:t>39%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47664" y="3843292"/>
            <a:ext cx="2232248" cy="28803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</p:spTree>
    <p:extLst>
      <p:ext uri="{BB962C8B-B14F-4D97-AF65-F5344CB8AC3E}">
        <p14:creationId xmlns="" xmlns:p14="http://schemas.microsoft.com/office/powerpoint/2010/main" val="5304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b="5253"/>
          <a:stretch>
            <a:fillRect/>
          </a:stretch>
        </p:blipFill>
        <p:spPr bwMode="auto">
          <a:xfrm>
            <a:off x="971600" y="1593712"/>
            <a:ext cx="7200800" cy="450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43268" y="179271"/>
            <a:ext cx="7924800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Génotypes coinfectés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" name="Accolade fermante 9"/>
          <p:cNvSpPr/>
          <p:nvPr/>
        </p:nvSpPr>
        <p:spPr>
          <a:xfrm rot="16200000">
            <a:off x="2515469" y="733004"/>
            <a:ext cx="296638" cy="223224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06889" y="126876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58%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67943" y="4941168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65619" y="30596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23%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49076" y="363573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16%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62358" y="440118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8%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75264" y="188132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35%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47664" y="377974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7664" y="4869160"/>
            <a:ext cx="2232248" cy="2880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414367" y="5085184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1%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20191" y="4877826"/>
            <a:ext cx="431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FF00"/>
                </a:solidFill>
              </a:rPr>
              <a:t>25%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269840" y="4895582"/>
            <a:ext cx="431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FF00"/>
                </a:solidFill>
              </a:rPr>
              <a:t>14%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461709" y="4877826"/>
            <a:ext cx="431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FF00"/>
                </a:solidFill>
              </a:rPr>
              <a:t>61%</a:t>
            </a:r>
            <a:endParaRPr lang="fr-FR" sz="1100" b="1" dirty="0">
              <a:solidFill>
                <a:srgbClr val="FFFF00"/>
              </a:solidFill>
            </a:endParaRPr>
          </a:p>
        </p:txBody>
      </p:sp>
      <p:sp>
        <p:nvSpPr>
          <p:cNvPr id="26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43268" y="179271"/>
            <a:ext cx="7924800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Fibrose </a:t>
            </a:r>
            <a:r>
              <a:rPr lang="fr-FR" sz="3200" b="1" dirty="0" err="1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monoinfectés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200800" cy="434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ZoneTexte 29"/>
          <p:cNvSpPr txBox="1"/>
          <p:nvPr/>
        </p:nvSpPr>
        <p:spPr>
          <a:xfrm>
            <a:off x="2843808" y="50131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4%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09578" y="5219908"/>
            <a:ext cx="64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0,2%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23927" y="4941168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966095" y="4670892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9%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87706" y="364502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25%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081324" y="170080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56%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9" name="Accolade fermante 18"/>
          <p:cNvSpPr/>
          <p:nvPr/>
        </p:nvSpPr>
        <p:spPr>
          <a:xfrm rot="16200000">
            <a:off x="6099848" y="316976"/>
            <a:ext cx="328681" cy="280831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6073212" y="122560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90%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9" name="Titre 1"/>
          <p:cNvSpPr txBox="1">
            <a:spLocks/>
          </p:cNvSpPr>
          <p:nvPr/>
        </p:nvSpPr>
        <p:spPr>
          <a:xfrm>
            <a:off x="643268" y="179271"/>
            <a:ext cx="7924800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Fibrose coinfectés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272808" cy="42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861563" y="4701492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81444" y="513354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83174" y="44854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83851" y="4917516"/>
            <a:ext cx="47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05462" y="419743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9080" y="203719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54%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80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43268" y="179271"/>
            <a:ext cx="7924800" cy="787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Évolution du nombre de patients </a:t>
            </a:r>
            <a:r>
              <a:rPr lang="fr-FR" sz="3200" b="1" dirty="0" err="1">
                <a:solidFill>
                  <a:srgbClr val="003399"/>
                </a:solidFill>
                <a:latin typeface="Calibri" panose="020F0502020204030204" pitchFamily="34" charset="0"/>
                <a:ea typeface="+mn-ea"/>
                <a:cs typeface="Arial" charset="0"/>
              </a:rPr>
              <a:t>coinfectés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7" y="1556792"/>
            <a:ext cx="8314427" cy="39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39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7649" y="190381"/>
            <a:ext cx="8334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Évolution du stade de fibrose des coinfectés VIH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9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8" y="1450855"/>
            <a:ext cx="7960236" cy="421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3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51755" y="190381"/>
            <a:ext cx="3386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Statut des patients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39753" y="1484784"/>
            <a:ext cx="2185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2538" algn="l"/>
              </a:tabLst>
            </a:pPr>
            <a:r>
              <a:rPr lang="fr-FR" sz="2400" b="1" dirty="0" smtClean="0">
                <a:solidFill>
                  <a:srgbClr val="92D050"/>
                </a:solidFill>
              </a:rPr>
              <a:t>Naïfs : 44%</a:t>
            </a:r>
          </a:p>
          <a:p>
            <a:pPr>
              <a:tabLst>
                <a:tab pos="1252538" algn="l"/>
              </a:tabLst>
            </a:pPr>
            <a:r>
              <a:rPr lang="fr-FR" sz="2400" b="1" dirty="0" smtClean="0">
                <a:solidFill>
                  <a:srgbClr val="003399"/>
                </a:solidFill>
              </a:rPr>
              <a:t>Prétraités </a:t>
            </a:r>
            <a:r>
              <a:rPr lang="fr-FR" sz="2400" b="1" dirty="0">
                <a:solidFill>
                  <a:srgbClr val="003399"/>
                </a:solidFill>
              </a:rPr>
              <a:t>: 56%</a:t>
            </a:r>
          </a:p>
          <a:p>
            <a:pPr>
              <a:tabLst>
                <a:tab pos="1252538" algn="l"/>
              </a:tabLst>
            </a:pP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51520" y="5229200"/>
            <a:ext cx="6039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3399"/>
                </a:solidFill>
              </a:rPr>
              <a:t>47% des prétraités sont non-répondeurs vrais</a:t>
            </a:r>
            <a:endParaRPr lang="fr-FR" sz="2400" b="1" dirty="0">
              <a:solidFill>
                <a:srgbClr val="003399"/>
              </a:solidFill>
            </a:endParaRPr>
          </a:p>
        </p:txBody>
      </p:sp>
      <p:cxnSp>
        <p:nvCxnSpPr>
          <p:cNvPr id="13" name="Connecteur en angle 12"/>
          <p:cNvCxnSpPr>
            <a:stCxn id="3" idx="2"/>
          </p:cNvCxnSpPr>
          <p:nvPr/>
        </p:nvCxnSpPr>
        <p:spPr>
          <a:xfrm rot="16200000" flipH="1">
            <a:off x="3570307" y="2362468"/>
            <a:ext cx="1295762" cy="1571720"/>
          </a:xfrm>
          <a:prstGeom prst="bentConnector2">
            <a:avLst/>
          </a:prstGeom>
          <a:ln w="57150">
            <a:solidFill>
              <a:srgbClr val="00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4" r="7526"/>
          <a:stretch/>
        </p:blipFill>
        <p:spPr bwMode="auto">
          <a:xfrm>
            <a:off x="4515556" y="1974503"/>
            <a:ext cx="4115311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649995"/>
            <a:ext cx="1913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1155 Patients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Accolade ouvrante 15"/>
          <p:cNvSpPr/>
          <p:nvPr/>
        </p:nvSpPr>
        <p:spPr>
          <a:xfrm>
            <a:off x="2195737" y="1484784"/>
            <a:ext cx="144016" cy="792088"/>
          </a:xfrm>
          <a:prstGeom prst="leftBrac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1919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683" y="186285"/>
            <a:ext cx="7998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Évolution du statut des patients </a:t>
            </a:r>
            <a:r>
              <a:rPr lang="fr-FR" sz="3200" b="1" dirty="0" err="1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monoinfectés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954"/>
          <a:stretch/>
        </p:blipFill>
        <p:spPr bwMode="auto">
          <a:xfrm>
            <a:off x="395537" y="1372020"/>
            <a:ext cx="7560839" cy="476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318"/>
          <a:stretch/>
        </p:blipFill>
        <p:spPr bwMode="auto">
          <a:xfrm>
            <a:off x="7483358" y="1484784"/>
            <a:ext cx="1571986" cy="37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67" b="52550"/>
          <a:stretch/>
        </p:blipFill>
        <p:spPr bwMode="auto">
          <a:xfrm>
            <a:off x="7506463" y="1844824"/>
            <a:ext cx="1548881" cy="49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90" b="26124"/>
          <a:stretch/>
        </p:blipFill>
        <p:spPr bwMode="auto">
          <a:xfrm>
            <a:off x="7524328" y="2492896"/>
            <a:ext cx="15011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3" t="79355" r="-5793" b="-6396"/>
          <a:stretch/>
        </p:blipFill>
        <p:spPr bwMode="auto">
          <a:xfrm>
            <a:off x="7607911" y="2741400"/>
            <a:ext cx="1488109" cy="5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85725" y="1878013"/>
            <a:ext cx="587375" cy="465137"/>
          </a:xfrm>
          <a:prstGeom prst="rect">
            <a:avLst/>
          </a:prstGeom>
          <a:solidFill>
            <a:srgbClr val="8EB4E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275" name="Rectangle 10"/>
          <p:cNvSpPr>
            <a:spLocks noChangeArrowheads="1"/>
          </p:cNvSpPr>
          <p:nvPr/>
        </p:nvSpPr>
        <p:spPr bwMode="auto">
          <a:xfrm>
            <a:off x="800100" y="1878013"/>
            <a:ext cx="587375" cy="465137"/>
          </a:xfrm>
          <a:prstGeom prst="rect">
            <a:avLst/>
          </a:prstGeom>
          <a:solidFill>
            <a:srgbClr val="8EB4E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276" name="Rectangle 11"/>
          <p:cNvSpPr>
            <a:spLocks noChangeArrowheads="1"/>
          </p:cNvSpPr>
          <p:nvPr/>
        </p:nvSpPr>
        <p:spPr bwMode="auto">
          <a:xfrm>
            <a:off x="1503363" y="1878013"/>
            <a:ext cx="877887" cy="465137"/>
          </a:xfrm>
          <a:prstGeom prst="rect">
            <a:avLst/>
          </a:prstGeom>
          <a:solidFill>
            <a:srgbClr val="8EB4E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-4763" y="1412875"/>
            <a:ext cx="96361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Capsid</a:t>
            </a:r>
            <a:endParaRPr lang="fr-FR" sz="14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415925" y="1727200"/>
            <a:ext cx="1588" cy="12700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7599363" y="1212850"/>
            <a:ext cx="13366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RNA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Polymerase</a:t>
            </a:r>
            <a:endParaRPr lang="fr-FR" sz="14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467100" y="925513"/>
            <a:ext cx="2363788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Metalloprotease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Serine </a:t>
            </a: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protease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RNA </a:t>
            </a: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helicase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95325" y="1027113"/>
            <a:ext cx="20732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Envelope</a:t>
            </a:r>
            <a:endParaRPr lang="fr-FR" sz="14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ＭＳ Ｐゴシック" charset="0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Glycoproteins</a:t>
            </a:r>
            <a:endParaRPr lang="fr-FR" sz="14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282" name="ZoneTexte 22"/>
          <p:cNvSpPr txBox="1">
            <a:spLocks noChangeArrowheads="1"/>
          </p:cNvSpPr>
          <p:nvPr/>
        </p:nvSpPr>
        <p:spPr bwMode="auto">
          <a:xfrm>
            <a:off x="865188" y="1949450"/>
            <a:ext cx="436562" cy="338138"/>
          </a:xfrm>
          <a:prstGeom prst="rect">
            <a:avLst/>
          </a:prstGeom>
          <a:solidFill>
            <a:srgbClr val="8EB4E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E1</a:t>
            </a:r>
          </a:p>
        </p:txBody>
      </p:sp>
      <p:sp>
        <p:nvSpPr>
          <p:cNvPr id="54283" name="ZoneTexte 23"/>
          <p:cNvSpPr txBox="1">
            <a:spLocks noChangeArrowheads="1"/>
          </p:cNvSpPr>
          <p:nvPr/>
        </p:nvSpPr>
        <p:spPr bwMode="auto">
          <a:xfrm>
            <a:off x="220663" y="1949450"/>
            <a:ext cx="33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C</a:t>
            </a:r>
          </a:p>
        </p:txBody>
      </p:sp>
      <p:sp>
        <p:nvSpPr>
          <p:cNvPr id="54284" name="ZoneTexte 25"/>
          <p:cNvSpPr txBox="1">
            <a:spLocks noChangeArrowheads="1"/>
          </p:cNvSpPr>
          <p:nvPr/>
        </p:nvSpPr>
        <p:spPr bwMode="auto">
          <a:xfrm>
            <a:off x="1749425" y="1949450"/>
            <a:ext cx="434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E2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93700" y="528638"/>
            <a:ext cx="1246188" cy="4397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639888" y="528638"/>
            <a:ext cx="2244725" cy="439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b="1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287" name="Rectangle 10"/>
          <p:cNvSpPr>
            <a:spLocks noChangeArrowheads="1"/>
          </p:cNvSpPr>
          <p:nvPr/>
        </p:nvSpPr>
        <p:spPr bwMode="auto">
          <a:xfrm>
            <a:off x="3884613" y="528638"/>
            <a:ext cx="3330575" cy="4397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21240000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4288" name="Rectangle 10"/>
          <p:cNvSpPr>
            <a:spLocks noChangeArrowheads="1"/>
          </p:cNvSpPr>
          <p:nvPr/>
        </p:nvSpPr>
        <p:spPr bwMode="auto">
          <a:xfrm>
            <a:off x="7215188" y="528638"/>
            <a:ext cx="1077912" cy="439737"/>
          </a:xfrm>
          <a:prstGeom prst="rect">
            <a:avLst/>
          </a:prstGeom>
          <a:solidFill>
            <a:srgbClr val="C3D69B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600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4125913" y="601663"/>
            <a:ext cx="239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Nonstructural</a:t>
            </a:r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proteins</a:t>
            </a:r>
            <a:endParaRPr lang="fr-FR" sz="16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1735138" y="601663"/>
            <a:ext cx="2017712" cy="334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Structural </a:t>
            </a:r>
            <a:r>
              <a:rPr lang="fr-FR" sz="1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proteins</a:t>
            </a:r>
            <a:endParaRPr lang="fr-FR" sz="16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506413" y="601663"/>
            <a:ext cx="8239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5</a:t>
            </a:r>
            <a:r>
              <a:rPr lang="ja-JP" alt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’</a:t>
            </a:r>
            <a:r>
              <a:rPr lang="fr-FR" altLang="ja-JP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NTR</a:t>
            </a:r>
            <a:endParaRPr lang="fr-FR" sz="16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7337425" y="601663"/>
            <a:ext cx="8239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3</a:t>
            </a:r>
            <a:r>
              <a:rPr lang="ja-JP" alt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’</a:t>
            </a:r>
            <a:r>
              <a:rPr lang="fr-FR" altLang="ja-JP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NTR</a:t>
            </a:r>
            <a:endParaRPr lang="fr-FR" sz="16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 flipH="1">
            <a:off x="2381250" y="968375"/>
            <a:ext cx="1503363" cy="768350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44" name="Line 18"/>
          <p:cNvSpPr>
            <a:spLocks noChangeShapeType="1"/>
          </p:cNvSpPr>
          <p:nvPr/>
        </p:nvSpPr>
        <p:spPr bwMode="auto">
          <a:xfrm>
            <a:off x="1117600" y="1565275"/>
            <a:ext cx="0" cy="2889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1925638" y="1566863"/>
            <a:ext cx="0" cy="28733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H="1">
            <a:off x="85725" y="968375"/>
            <a:ext cx="1554163" cy="461963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2557463" y="1881188"/>
            <a:ext cx="623887" cy="463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4298" name="ZoneTexte 48"/>
          <p:cNvSpPr txBox="1">
            <a:spLocks noChangeArrowheads="1"/>
          </p:cNvSpPr>
          <p:nvPr/>
        </p:nvSpPr>
        <p:spPr bwMode="auto">
          <a:xfrm>
            <a:off x="2597150" y="1951038"/>
            <a:ext cx="584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NS1</a:t>
            </a:r>
          </a:p>
        </p:txBody>
      </p:sp>
      <p:sp>
        <p:nvSpPr>
          <p:cNvPr id="54299" name="Rectangle 11"/>
          <p:cNvSpPr>
            <a:spLocks noChangeArrowheads="1"/>
          </p:cNvSpPr>
          <p:nvPr/>
        </p:nvSpPr>
        <p:spPr bwMode="auto">
          <a:xfrm>
            <a:off x="3308350" y="1882775"/>
            <a:ext cx="542925" cy="463550"/>
          </a:xfrm>
          <a:prstGeom prst="rect">
            <a:avLst/>
          </a:prstGeom>
          <a:solidFill>
            <a:srgbClr val="E6B9B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300" name="ZoneTexte 50"/>
          <p:cNvSpPr txBox="1">
            <a:spLocks noChangeArrowheads="1"/>
          </p:cNvSpPr>
          <p:nvPr/>
        </p:nvSpPr>
        <p:spPr bwMode="auto">
          <a:xfrm>
            <a:off x="3308350" y="1954213"/>
            <a:ext cx="58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NS2</a:t>
            </a: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3959225" y="1882775"/>
            <a:ext cx="1238250" cy="46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4302" name="ZoneTexte 52"/>
          <p:cNvSpPr txBox="1">
            <a:spLocks noChangeArrowheads="1"/>
          </p:cNvSpPr>
          <p:nvPr/>
        </p:nvSpPr>
        <p:spPr bwMode="auto">
          <a:xfrm>
            <a:off x="4332288" y="1954213"/>
            <a:ext cx="58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NS3</a:t>
            </a: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4614863" y="1662113"/>
            <a:ext cx="0" cy="192087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4304" name="Rectangle 11"/>
          <p:cNvSpPr>
            <a:spLocks noChangeArrowheads="1"/>
          </p:cNvSpPr>
          <p:nvPr/>
        </p:nvSpPr>
        <p:spPr bwMode="auto">
          <a:xfrm>
            <a:off x="5330825" y="1882775"/>
            <a:ext cx="623888" cy="463550"/>
          </a:xfrm>
          <a:prstGeom prst="rect">
            <a:avLst/>
          </a:prstGeom>
          <a:solidFill>
            <a:srgbClr val="D996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305" name="ZoneTexte 55"/>
          <p:cNvSpPr txBox="1">
            <a:spLocks noChangeArrowheads="1"/>
          </p:cNvSpPr>
          <p:nvPr/>
        </p:nvSpPr>
        <p:spPr bwMode="auto">
          <a:xfrm>
            <a:off x="5289550" y="1954213"/>
            <a:ext cx="723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NS4A</a:t>
            </a:r>
          </a:p>
        </p:txBody>
      </p:sp>
      <p:sp>
        <p:nvSpPr>
          <p:cNvPr id="54306" name="Rectangle 11"/>
          <p:cNvSpPr>
            <a:spLocks noChangeArrowheads="1"/>
          </p:cNvSpPr>
          <p:nvPr/>
        </p:nvSpPr>
        <p:spPr bwMode="auto">
          <a:xfrm>
            <a:off x="6069013" y="1885950"/>
            <a:ext cx="611187" cy="463550"/>
          </a:xfrm>
          <a:prstGeom prst="rect">
            <a:avLst/>
          </a:prstGeom>
          <a:solidFill>
            <a:srgbClr val="D9969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307" name="ZoneTexte 57"/>
          <p:cNvSpPr txBox="1">
            <a:spLocks noChangeArrowheads="1"/>
          </p:cNvSpPr>
          <p:nvPr/>
        </p:nvSpPr>
        <p:spPr bwMode="auto">
          <a:xfrm>
            <a:off x="6015038" y="1955800"/>
            <a:ext cx="731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NS4B</a:t>
            </a: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5414963" y="1412875"/>
            <a:ext cx="1236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488" tIns="44450" rIns="90488" bIns="4445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ＭＳ Ｐゴシック" charset="0"/>
                <a:cs typeface="Arial"/>
              </a:rPr>
              <a:t>Cofactors</a:t>
            </a:r>
            <a:endParaRPr lang="fr-FR" sz="1400" b="1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0" name="Line 18"/>
          <p:cNvSpPr>
            <a:spLocks noChangeShapeType="1"/>
          </p:cNvSpPr>
          <p:nvPr/>
        </p:nvSpPr>
        <p:spPr bwMode="auto">
          <a:xfrm>
            <a:off x="5668963" y="1717675"/>
            <a:ext cx="0" cy="1365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6367463" y="1717675"/>
            <a:ext cx="0" cy="136525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54311" name="Rectangle 11"/>
          <p:cNvSpPr>
            <a:spLocks noChangeArrowheads="1"/>
          </p:cNvSpPr>
          <p:nvPr/>
        </p:nvSpPr>
        <p:spPr bwMode="auto">
          <a:xfrm>
            <a:off x="6775450" y="1885950"/>
            <a:ext cx="1023938" cy="463550"/>
          </a:xfrm>
          <a:prstGeom prst="rect">
            <a:avLst/>
          </a:prstGeom>
          <a:solidFill>
            <a:srgbClr val="F750B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312" name="ZoneTexte 62"/>
          <p:cNvSpPr txBox="1">
            <a:spLocks noChangeArrowheads="1"/>
          </p:cNvSpPr>
          <p:nvPr/>
        </p:nvSpPr>
        <p:spPr bwMode="auto">
          <a:xfrm>
            <a:off x="6875463" y="1955800"/>
            <a:ext cx="723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NS5A</a:t>
            </a:r>
          </a:p>
        </p:txBody>
      </p:sp>
      <p:sp>
        <p:nvSpPr>
          <p:cNvPr id="54313" name="Rectangle 11"/>
          <p:cNvSpPr>
            <a:spLocks noChangeArrowheads="1"/>
          </p:cNvSpPr>
          <p:nvPr/>
        </p:nvSpPr>
        <p:spPr bwMode="auto">
          <a:xfrm>
            <a:off x="7874000" y="1887538"/>
            <a:ext cx="1114425" cy="463550"/>
          </a:xfrm>
          <a:prstGeom prst="rect">
            <a:avLst/>
          </a:prstGeom>
          <a:solidFill>
            <a:srgbClr val="FF00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 eaLnBrk="1" hangingPunct="1"/>
            <a:endParaRPr lang="fr-FR" sz="180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4314" name="ZoneTexte 64"/>
          <p:cNvSpPr txBox="1">
            <a:spLocks noChangeArrowheads="1"/>
          </p:cNvSpPr>
          <p:nvPr/>
        </p:nvSpPr>
        <p:spPr bwMode="auto">
          <a:xfrm>
            <a:off x="8043863" y="1957388"/>
            <a:ext cx="733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1" hangingPunct="1"/>
            <a:r>
              <a:rPr lang="fr-FR" sz="1600" b="1">
                <a:solidFill>
                  <a:srgbClr val="000000"/>
                </a:solidFill>
                <a:ea typeface="ＭＳ Ｐゴシック" pitchFamily="34" charset="-128"/>
              </a:rPr>
              <a:t>NS5B</a:t>
            </a:r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>
            <a:off x="8385175" y="1697038"/>
            <a:ext cx="0" cy="157162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7215188" y="955675"/>
            <a:ext cx="1773237" cy="446088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pic>
        <p:nvPicPr>
          <p:cNvPr id="54317" name="Picture 4" descr="Article hepatite 1"/>
          <p:cNvPicPr>
            <a:picLocks noChangeAspect="1" noChangeArrowheads="1"/>
          </p:cNvPicPr>
          <p:nvPr/>
        </p:nvPicPr>
        <p:blipFill>
          <a:blip r:embed="rId2" cstate="print"/>
          <a:srcRect l="15097" t="59619" r="60912" b="5534"/>
          <a:stretch>
            <a:fillRect/>
          </a:stretch>
        </p:blipFill>
        <p:spPr bwMode="auto">
          <a:xfrm>
            <a:off x="449263" y="2366963"/>
            <a:ext cx="1784350" cy="18700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4318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 l="17229" t="15694" r="540"/>
          <a:stretch>
            <a:fillRect/>
          </a:stretch>
        </p:blipFill>
        <p:spPr bwMode="auto">
          <a:xfrm>
            <a:off x="3606800" y="2425700"/>
            <a:ext cx="1719263" cy="17621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54319" name="Picture 4" descr="Article hepatite 1"/>
          <p:cNvPicPr>
            <a:picLocks noChangeAspect="1" noChangeArrowheads="1"/>
          </p:cNvPicPr>
          <p:nvPr/>
        </p:nvPicPr>
        <p:blipFill>
          <a:blip r:embed="rId4" cstate="print"/>
          <a:srcRect l="44820" t="60352" r="31151" b="6293"/>
          <a:stretch>
            <a:fillRect/>
          </a:stretch>
        </p:blipFill>
        <p:spPr bwMode="auto">
          <a:xfrm>
            <a:off x="7113588" y="2476500"/>
            <a:ext cx="1708150" cy="170973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sp>
        <p:nvSpPr>
          <p:cNvPr id="68" name="Line 18"/>
          <p:cNvSpPr>
            <a:spLocks noChangeShapeType="1"/>
          </p:cNvSpPr>
          <p:nvPr/>
        </p:nvSpPr>
        <p:spPr bwMode="auto">
          <a:xfrm flipH="1">
            <a:off x="8385175" y="2371725"/>
            <a:ext cx="14288" cy="179388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 type="none"/>
            <a:tailEnd type="triangle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69" name="Line 18"/>
          <p:cNvSpPr>
            <a:spLocks noChangeShapeType="1"/>
          </p:cNvSpPr>
          <p:nvPr/>
        </p:nvSpPr>
        <p:spPr bwMode="auto">
          <a:xfrm flipH="1">
            <a:off x="5414963" y="2351088"/>
            <a:ext cx="1800225" cy="452437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 type="none"/>
            <a:tailEnd type="triangle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 flipH="1">
            <a:off x="2184400" y="2352675"/>
            <a:ext cx="2246313" cy="414338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sysDash"/>
            <a:round/>
            <a:headEnd type="none"/>
            <a:tailEnd type="triangle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>
              <a:solidFill>
                <a:prstClr val="black"/>
              </a:solidFill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6013" y="3498850"/>
            <a:ext cx="128587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39738" y="2790825"/>
            <a:ext cx="128587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63" y="4211638"/>
            <a:ext cx="2071687" cy="2246312"/>
          </a:xfrm>
          <a:prstGeom prst="rect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Protease</a:t>
            </a: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Inhibitors</a:t>
            </a: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B050"/>
                </a:solidFill>
                <a:latin typeface="Arial"/>
                <a:ea typeface="ＭＳ Ｐゴシック" charset="0"/>
                <a:cs typeface="Arial"/>
              </a:rPr>
              <a:t>Telaprevir</a:t>
            </a:r>
            <a:endParaRPr lang="fr-FR" sz="1400" b="1" dirty="0">
              <a:solidFill>
                <a:srgbClr val="00B05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B050"/>
                </a:solidFill>
                <a:latin typeface="Arial"/>
                <a:ea typeface="ＭＳ Ｐゴシック" charset="0"/>
                <a:cs typeface="Arial"/>
              </a:rPr>
              <a:t>Boceprevir</a:t>
            </a:r>
            <a:endParaRPr lang="fr-FR" sz="1400" b="1" dirty="0">
              <a:solidFill>
                <a:srgbClr val="00B05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Simeprevir</a:t>
            </a:r>
            <a:endParaRPr lang="fr-FR" sz="1400" b="1" dirty="0">
              <a:solidFill>
                <a:srgbClr val="FF660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Asunaprevir</a:t>
            </a: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Paritaprevir</a:t>
            </a:r>
            <a:r>
              <a:rPr lang="fr-FR" sz="14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/r</a:t>
            </a:r>
            <a:endParaRPr lang="fr-FR" sz="14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MK-5172</a:t>
            </a: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Sovaprevir</a:t>
            </a: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lvl="1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ACH-2684</a:t>
            </a:r>
          </a:p>
        </p:txBody>
      </p:sp>
      <p:sp>
        <p:nvSpPr>
          <p:cNvPr id="54326" name="Rectangle 4"/>
          <p:cNvSpPr>
            <a:spLocks noChangeArrowheads="1"/>
          </p:cNvSpPr>
          <p:nvPr/>
        </p:nvSpPr>
        <p:spPr bwMode="auto">
          <a:xfrm>
            <a:off x="3406775" y="4186238"/>
            <a:ext cx="1908175" cy="2462212"/>
          </a:xfrm>
          <a:prstGeom prst="rect">
            <a:avLst/>
          </a:prstGeom>
          <a:noFill/>
          <a:ln w="57150">
            <a:solidFill>
              <a:srgbClr val="F750B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NS5A </a:t>
            </a:r>
            <a:r>
              <a:rPr lang="fr-FR" sz="1400" b="1" dirty="0" err="1">
                <a:solidFill>
                  <a:srgbClr val="000000"/>
                </a:solidFill>
                <a:ea typeface="ＭＳ Ｐゴシック" pitchFamily="34" charset="-128"/>
              </a:rPr>
              <a:t>Inhibitors</a:t>
            </a:r>
            <a:endParaRPr lang="fr-FR" sz="14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defTabSz="457200" eaLnBrk="1" hangingPunct="1"/>
            <a:endParaRPr lang="fr-FR" sz="14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defTabSz="457200" eaLnBrk="1" hangingPunct="1"/>
            <a:r>
              <a:rPr lang="fr-FR" sz="1400" b="1" dirty="0" err="1">
                <a:solidFill>
                  <a:srgbClr val="FF6600"/>
                </a:solidFill>
                <a:ea typeface="ＭＳ Ｐゴシック" pitchFamily="34" charset="-128"/>
              </a:rPr>
              <a:t>Daclatasvir</a:t>
            </a:r>
            <a:endParaRPr lang="fr-FR" sz="14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pPr lvl="1" defTabSz="457200" eaLnBrk="1" hangingPunct="1"/>
            <a:r>
              <a:rPr lang="fr-FR" sz="1400" b="1" dirty="0" err="1">
                <a:solidFill>
                  <a:srgbClr val="FF0000"/>
                </a:solidFill>
                <a:ea typeface="ＭＳ Ｐゴシック" pitchFamily="34" charset="-128"/>
              </a:rPr>
              <a:t>Ledipasvir</a:t>
            </a:r>
            <a:endParaRPr lang="fr-FR" sz="14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defTabSz="457200" eaLnBrk="1" hangingPunct="1"/>
            <a:r>
              <a:rPr lang="fr-FR" sz="1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ombitasvir</a:t>
            </a:r>
            <a:endParaRPr lang="fr-FR" sz="1400" b="1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GS-5816</a:t>
            </a:r>
          </a:p>
          <a:p>
            <a:pPr lvl="1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ACH-3102</a:t>
            </a:r>
          </a:p>
          <a:p>
            <a:pPr lvl="1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PPI-668</a:t>
            </a:r>
          </a:p>
          <a:p>
            <a:pPr lvl="1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GSK-2336805</a:t>
            </a:r>
          </a:p>
          <a:p>
            <a:pPr lvl="1" defTabSz="457200" eaLnBrk="1" hangingPunct="1"/>
            <a:r>
              <a:rPr lang="fr-FR" sz="1400" b="1" dirty="0" err="1">
                <a:solidFill>
                  <a:srgbClr val="000000"/>
                </a:solidFill>
                <a:ea typeface="ＭＳ Ｐゴシック" pitchFamily="34" charset="-128"/>
              </a:rPr>
              <a:t>Samatasvir</a:t>
            </a:r>
            <a:endParaRPr lang="fr-FR" sz="14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lvl="1" defTabSz="457200" eaLnBrk="1" hangingPunct="1"/>
            <a:r>
              <a:rPr lang="fr-FR" sz="1400" b="1" dirty="0">
                <a:solidFill>
                  <a:srgbClr val="000000"/>
                </a:solidFill>
                <a:ea typeface="ＭＳ Ｐゴシック" pitchFamily="34" charset="-128"/>
              </a:rPr>
              <a:t>MK-8742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3813" y="4162425"/>
            <a:ext cx="2598737" cy="2462213"/>
          </a:xfrm>
          <a:prstGeom prst="rect">
            <a:avLst/>
          </a:prstGeom>
          <a:ln w="5715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Polymerase</a:t>
            </a: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Inhibitors</a:t>
            </a: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342900" indent="-342900"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Nucs</a:t>
            </a: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		Non-</a:t>
            </a:r>
            <a:r>
              <a:rPr lang="fr-FR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Nucs</a:t>
            </a: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Sofosbuvir</a:t>
            </a:r>
            <a:r>
              <a:rPr lang="fr-FR" sz="1400" b="1" dirty="0">
                <a:solidFill>
                  <a:srgbClr val="FF66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	</a:t>
            </a:r>
            <a:r>
              <a:rPr lang="fr-FR" sz="1400" b="1" dirty="0" err="1" smtClean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Dasabuvir</a:t>
            </a:r>
            <a:endParaRPr lang="fr-FR" sz="1400" b="1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VX-135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IDX-20963 		BMS-791325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ACH-3422 		PPI-383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			GS-9669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			TMC-647055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328" name="Titre 1"/>
          <p:cNvSpPr>
            <a:spLocks/>
          </p:cNvSpPr>
          <p:nvPr/>
        </p:nvSpPr>
        <p:spPr bwMode="auto">
          <a:xfrm>
            <a:off x="0" y="52388"/>
            <a:ext cx="9144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 defTabSz="457200" eaLnBrk="1" hangingPunct="1">
              <a:lnSpc>
                <a:spcPct val="85000"/>
              </a:lnSpc>
            </a:pPr>
            <a:r>
              <a:rPr lang="fr-FR" sz="2400" b="1">
                <a:solidFill>
                  <a:srgbClr val="000000"/>
                </a:solidFill>
                <a:ea typeface="ＭＳ Ｐゴシック" pitchFamily="34" charset="-128"/>
              </a:rPr>
              <a:t>Les anti-viraux d’action directe, Direct-acting antivirals (DAAs)</a:t>
            </a:r>
          </a:p>
        </p:txBody>
      </p:sp>
      <p:sp>
        <p:nvSpPr>
          <p:cNvPr id="54329" name="Line 19"/>
          <p:cNvSpPr>
            <a:spLocks noChangeShapeType="1"/>
          </p:cNvSpPr>
          <p:nvPr/>
        </p:nvSpPr>
        <p:spPr bwMode="auto">
          <a:xfrm>
            <a:off x="0" y="454025"/>
            <a:ext cx="914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4330" name="Text Box 3"/>
          <p:cNvSpPr txBox="1">
            <a:spLocks noChangeArrowheads="1"/>
          </p:cNvSpPr>
          <p:nvPr/>
        </p:nvSpPr>
        <p:spPr bwMode="auto">
          <a:xfrm>
            <a:off x="5106988" y="6681788"/>
            <a:ext cx="3914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457200" eaLnBrk="1" hangingPunct="1"/>
            <a:r>
              <a:rPr lang="fr-FR" sz="1000" i="1">
                <a:solidFill>
                  <a:srgbClr val="000000"/>
                </a:solidFill>
                <a:ea typeface="ＭＳ Ｐゴシック" pitchFamily="34" charset="-128"/>
              </a:rPr>
              <a:t>Schinazi R, Halfon P, Marcellin P, Asselah T. Liver International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387"/>
          <a:stretch/>
        </p:blipFill>
        <p:spPr bwMode="auto">
          <a:xfrm>
            <a:off x="395536" y="1412776"/>
            <a:ext cx="71968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94178" y="186285"/>
            <a:ext cx="809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Évolution du statut des patients </a:t>
            </a:r>
            <a:r>
              <a:rPr lang="fr-FR" sz="3200" b="1" dirty="0" err="1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coinfectés</a:t>
            </a:r>
            <a:r>
              <a:rPr lang="fr-FR" sz="3200" b="1" dirty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 VIH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85" b="70245"/>
          <a:stretch>
            <a:fillRect/>
          </a:stretch>
        </p:blipFill>
        <p:spPr bwMode="auto">
          <a:xfrm>
            <a:off x="0" y="6505622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85" b="70245"/>
          <a:stretch>
            <a:fillRect/>
          </a:stretch>
        </p:blipFill>
        <p:spPr bwMode="auto">
          <a:xfrm flipH="1">
            <a:off x="8116517" y="6488848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Hépatologie et Perspectives, 4 septembre 2015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318"/>
          <a:stretch/>
        </p:blipFill>
        <p:spPr bwMode="auto">
          <a:xfrm>
            <a:off x="7464510" y="1556792"/>
            <a:ext cx="1571986" cy="37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67" b="52550"/>
          <a:stretch/>
        </p:blipFill>
        <p:spPr bwMode="auto">
          <a:xfrm>
            <a:off x="7465037" y="4373849"/>
            <a:ext cx="1548881" cy="49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90" b="26124"/>
          <a:stretch/>
        </p:blipFill>
        <p:spPr bwMode="auto">
          <a:xfrm>
            <a:off x="7474898" y="2996952"/>
            <a:ext cx="15011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3" t="79355" r="-5793" b="-6396"/>
          <a:stretch/>
        </p:blipFill>
        <p:spPr bwMode="auto">
          <a:xfrm>
            <a:off x="7548387" y="4980696"/>
            <a:ext cx="1488109" cy="53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7997"/>
            <a:ext cx="59499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17684" y="186285"/>
            <a:ext cx="4895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Avis émis par la RCP AP-HM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3" name="Connecteur en angle 2"/>
          <p:cNvCxnSpPr>
            <a:endCxn id="7176" idx="1"/>
          </p:cNvCxnSpPr>
          <p:nvPr/>
        </p:nvCxnSpPr>
        <p:spPr bwMode="auto">
          <a:xfrm rot="5400000">
            <a:off x="2661879" y="2730150"/>
            <a:ext cx="3214921" cy="1420045"/>
          </a:xfrm>
          <a:prstGeom prst="bentConnector4">
            <a:avLst>
              <a:gd name="adj1" fmla="val 33824"/>
              <a:gd name="adj2" fmla="val 116098"/>
            </a:avLst>
          </a:prstGeom>
          <a:solidFill>
            <a:schemeClr val="accent1"/>
          </a:solidFill>
          <a:ln w="38100" cap="flat" cmpd="sng" algn="ctr">
            <a:solidFill>
              <a:srgbClr val="FF9900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16" y="4007556"/>
            <a:ext cx="4838036" cy="208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0023 L -0.09444 -0.12604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6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140587" y="1436272"/>
            <a:ext cx="8751894" cy="4657024"/>
            <a:chOff x="140587" y="1436272"/>
            <a:chExt cx="8751894" cy="4657024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87" y="1436272"/>
              <a:ext cx="8751894" cy="413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4306546" y="5369174"/>
              <a:ext cx="870136" cy="695123"/>
              <a:chOff x="4554121" y="4933245"/>
              <a:chExt cx="844847" cy="673289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4554121" y="5329535"/>
                <a:ext cx="844847" cy="276999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Janv</a:t>
                </a:r>
                <a:r>
                  <a:rPr lang="fr-FR" sz="12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.</a:t>
                </a:r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2015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" name="Connecteur droit avec flèche 3"/>
              <p:cNvCxnSpPr>
                <a:stCxn id="6" idx="0"/>
              </p:cNvCxnSpPr>
              <p:nvPr/>
            </p:nvCxnSpPr>
            <p:spPr bwMode="auto">
              <a:xfrm flipV="1">
                <a:off x="4976545" y="4933245"/>
                <a:ext cx="0" cy="39629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" name="Groupe 8"/>
            <p:cNvGrpSpPr/>
            <p:nvPr/>
          </p:nvGrpSpPr>
          <p:grpSpPr>
            <a:xfrm>
              <a:off x="3299286" y="5369174"/>
              <a:ext cx="843391" cy="695123"/>
              <a:chOff x="3469556" y="4933245"/>
              <a:chExt cx="818879" cy="673289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3469556" y="5329535"/>
                <a:ext cx="818879" cy="276999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Sept 2014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8" name="Connecteur droit avec flèche 7"/>
              <p:cNvCxnSpPr>
                <a:stCxn id="2" idx="0"/>
              </p:cNvCxnSpPr>
              <p:nvPr/>
            </p:nvCxnSpPr>
            <p:spPr bwMode="auto">
              <a:xfrm flipV="1">
                <a:off x="3878996" y="4933245"/>
                <a:ext cx="0" cy="39629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3" name="Groupe 2"/>
            <p:cNvGrpSpPr/>
            <p:nvPr/>
          </p:nvGrpSpPr>
          <p:grpSpPr>
            <a:xfrm>
              <a:off x="6368420" y="5369969"/>
              <a:ext cx="755335" cy="673689"/>
              <a:chOff x="6556070" y="4934015"/>
              <a:chExt cx="733382" cy="652528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556070" y="5318245"/>
                <a:ext cx="733382" cy="268298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Juin2015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1" name="Connecteur droit avec flèche 10"/>
              <p:cNvCxnSpPr>
                <a:stCxn id="5" idx="0"/>
              </p:cNvCxnSpPr>
              <p:nvPr/>
            </p:nvCxnSpPr>
            <p:spPr bwMode="auto">
              <a:xfrm rot="5400000" flipH="1" flipV="1">
                <a:off x="6731032" y="5125744"/>
                <a:ext cx="384230" cy="77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" name="ZoneTexte 9"/>
            <p:cNvSpPr txBox="1"/>
            <p:nvPr/>
          </p:nvSpPr>
          <p:spPr>
            <a:xfrm>
              <a:off x="418114" y="5743763"/>
              <a:ext cx="2335023" cy="34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 smtClean="0">
                  <a:solidFill>
                    <a:srgbClr val="CC66FF"/>
                  </a:solidFill>
                  <a:latin typeface="Calibri" panose="020F0502020204030204" pitchFamily="34" charset="0"/>
                </a:rPr>
                <a:t> Recommandations Afef </a:t>
              </a:r>
              <a:endParaRPr lang="fr-FR" sz="1600" dirty="0">
                <a:solidFill>
                  <a:srgbClr val="CC66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28625" y="186285"/>
            <a:ext cx="7473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Évolution des traitements chez le non-cirrhotique</a:t>
            </a:r>
            <a:endParaRPr lang="fr-FR" sz="28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1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85" b="70245"/>
          <a:stretch>
            <a:fillRect/>
          </a:stretch>
        </p:blipFill>
        <p:spPr bwMode="auto">
          <a:xfrm>
            <a:off x="0" y="6505622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85" b="70245"/>
          <a:stretch>
            <a:fillRect/>
          </a:stretch>
        </p:blipFill>
        <p:spPr bwMode="auto">
          <a:xfrm flipH="1">
            <a:off x="8116517" y="6488848"/>
            <a:ext cx="102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Hépatologie et Perspectives, 4 septembre 2015</a:t>
            </a:r>
          </a:p>
        </p:txBody>
      </p:sp>
    </p:spTree>
    <p:extLst>
      <p:ext uri="{BB962C8B-B14F-4D97-AF65-F5344CB8AC3E}">
        <p14:creationId xmlns="" xmlns:p14="http://schemas.microsoft.com/office/powerpoint/2010/main" val="1388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</a:t>
            </a: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tients non cirrhotiques, tous génotypes</a:t>
            </a:r>
            <a:endParaRPr lang="fr-FR" sz="2600" b="1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98110" y="1615899"/>
            <a:ext cx="8681725" cy="4045349"/>
            <a:chOff x="198110" y="1615899"/>
            <a:chExt cx="8681725" cy="4045349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15899"/>
              <a:ext cx="8628315" cy="4045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e 8"/>
            <p:cNvGrpSpPr/>
            <p:nvPr/>
          </p:nvGrpSpPr>
          <p:grpSpPr>
            <a:xfrm>
              <a:off x="198110" y="1795394"/>
              <a:ext cx="3513774" cy="3411228"/>
              <a:chOff x="198110" y="1795394"/>
              <a:chExt cx="3513774" cy="3411228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342126" y="1795394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Sofosbuvir + Ribavirine</a:t>
                </a:r>
                <a:endParaRPr lang="fr-F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346106" y="2143889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Sofosbuvir + Ribavirine + Peg-INF</a:t>
                </a:r>
                <a:endParaRPr lang="fr-F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342126" y="2503929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Sofosbuvir + Daclatasvir 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323528" y="2852936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Sofosbuvir + </a:t>
                </a:r>
                <a:r>
                  <a:rPr lang="fr-FR" sz="1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Daclatasvir </a:t>
                </a:r>
                <a:r>
                  <a:rPr lang="fr-FR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+ Ribavirine</a:t>
                </a:r>
                <a:r>
                  <a:rPr lang="fr-FR" sz="12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 </a:t>
                </a:r>
                <a:endParaRPr lang="fr-F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2126" y="3898933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chemeClr val="accent4"/>
                    </a:solidFill>
                  </a:rPr>
                  <a:t>Sofosbuvir </a:t>
                </a:r>
                <a:r>
                  <a:rPr lang="fr-FR" sz="1200" b="1" dirty="0" smtClean="0">
                    <a:solidFill>
                      <a:schemeClr val="accent4"/>
                    </a:solidFill>
                  </a:rPr>
                  <a:t>+ Simeprevir </a:t>
                </a:r>
                <a:endParaRPr lang="fr-FR" sz="12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42126" y="3190142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00B050"/>
                    </a:solidFill>
                  </a:rPr>
                  <a:t>Sofosbuvir </a:t>
                </a:r>
                <a:r>
                  <a:rPr lang="fr-FR" sz="1200" b="1" dirty="0" smtClean="0">
                    <a:solidFill>
                      <a:srgbClr val="00B050"/>
                    </a:solidFill>
                  </a:rPr>
                  <a:t>+ Ledipasvir </a:t>
                </a:r>
                <a:endParaRPr lang="fr-FR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23528" y="3550182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00B050"/>
                    </a:solidFill>
                  </a:rPr>
                  <a:t>Sofosbuvir + Ledipasvir </a:t>
                </a:r>
                <a:r>
                  <a:rPr lang="fr-FR" sz="1200" b="1" dirty="0" smtClean="0">
                    <a:solidFill>
                      <a:srgbClr val="00B050"/>
                    </a:solidFill>
                  </a:rPr>
                  <a:t>+ </a:t>
                </a:r>
                <a:r>
                  <a:rPr lang="fr-FR" sz="1200" b="1" dirty="0">
                    <a:solidFill>
                      <a:srgbClr val="00B050"/>
                    </a:solidFill>
                  </a:rPr>
                  <a:t>Ribavirine</a:t>
                </a:r>
                <a:r>
                  <a:rPr lang="fr-FR" sz="1200" b="1" dirty="0" smtClean="0">
                    <a:solidFill>
                      <a:srgbClr val="00B050"/>
                    </a:solidFill>
                  </a:rPr>
                  <a:t> </a:t>
                </a:r>
                <a:endParaRPr lang="fr-FR" sz="1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42126" y="4581128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FF9900"/>
                    </a:solidFill>
                  </a:rPr>
                  <a:t>Ombitasvir + Paritaprevir/r + Dasabuvir 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98110" y="4929623"/>
                <a:ext cx="350979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FF9900"/>
                    </a:solidFill>
                  </a:rPr>
                  <a:t>Ombitasvir + Paritaprevir/r + Dasabuvir + Ribavirine </a:t>
                </a: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342126" y="4232377"/>
                <a:ext cx="336577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b="1" dirty="0">
                    <a:solidFill>
                      <a:srgbClr val="FF9900"/>
                    </a:solidFill>
                  </a:rPr>
                  <a:t>Ombitasvir + Paritaprevir/r + Ribavirine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11184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Patients non cirrhotiques, génotypes 1 et 4</a:t>
            </a:r>
            <a:endParaRPr lang="fr-FR" sz="2600" b="1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</a:t>
            </a:r>
            <a:r>
              <a:rPr lang="fr-FR" altLang="fr-FR" sz="16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Darque</a:t>
            </a: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 -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5540" y="2287905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15540" y="2636400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 + Peg-INF</a:t>
            </a:r>
            <a:endParaRPr lang="fr-FR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15540" y="2942700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Daclatasvir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5540" y="3284984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Daclatasvir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 Ribavirine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5540" y="4221088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4"/>
                </a:solidFill>
              </a:rPr>
              <a:t>Sofosbuvir </a:t>
            </a:r>
            <a:r>
              <a:rPr lang="fr-FR" sz="1200" b="1" dirty="0" smtClean="0">
                <a:solidFill>
                  <a:schemeClr val="accent4"/>
                </a:solidFill>
              </a:rPr>
              <a:t>+ Simeprevir 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5540" y="3584049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</a:t>
            </a:r>
            <a:r>
              <a:rPr lang="fr-FR" sz="1200" b="1" dirty="0" smtClean="0">
                <a:solidFill>
                  <a:srgbClr val="00B050"/>
                </a:solidFill>
              </a:rPr>
              <a:t>+ Ledipasvir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540" y="3933056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+ Ledipasvir </a:t>
            </a:r>
            <a:r>
              <a:rPr lang="fr-FR" sz="1200" b="1" dirty="0" smtClean="0">
                <a:solidFill>
                  <a:srgbClr val="00B050"/>
                </a:solidFill>
              </a:rPr>
              <a:t>+ </a:t>
            </a:r>
            <a:r>
              <a:rPr lang="fr-FR" sz="1200" b="1" dirty="0">
                <a:solidFill>
                  <a:srgbClr val="00B050"/>
                </a:solidFill>
              </a:rPr>
              <a:t>Ribavirine</a:t>
            </a:r>
            <a:r>
              <a:rPr lang="fr-FR" sz="1200" b="1" dirty="0" smtClean="0">
                <a:solidFill>
                  <a:srgbClr val="00B050"/>
                </a:solidFill>
              </a:rPr>
              <a:t>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2166" y="4869160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Dasabuvir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1520" y="5177103"/>
            <a:ext cx="3816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Dasabuvir + Ribavirine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2166" y="4509120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Ribavirine </a:t>
            </a:r>
          </a:p>
        </p:txBody>
      </p:sp>
    </p:spTree>
    <p:extLst>
      <p:ext uri="{BB962C8B-B14F-4D97-AF65-F5344CB8AC3E}">
        <p14:creationId xmlns="" xmlns:p14="http://schemas.microsoft.com/office/powerpoint/2010/main" val="20070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76" y="1485639"/>
            <a:ext cx="7993684" cy="456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Patients non cirrhotiques, génotype 3</a:t>
            </a:r>
            <a:endParaRPr lang="fr-FR" sz="2600" b="1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8110" y="2382747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2090" y="2924944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 + Peg-INF</a:t>
            </a:r>
            <a:endParaRPr lang="fr-FR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2090" y="3512041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Daclatasvir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83492" y="4042949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Daclatasvir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 Ribavirine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2090" y="4592161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</a:t>
            </a:r>
            <a:r>
              <a:rPr lang="fr-FR" sz="1200" b="1" dirty="0" smtClean="0">
                <a:solidFill>
                  <a:srgbClr val="00B050"/>
                </a:solidFill>
              </a:rPr>
              <a:t>+ Ledipasvir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3492" y="5168225"/>
            <a:ext cx="3577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+ Ledipasvir </a:t>
            </a:r>
            <a:r>
              <a:rPr lang="fr-FR" sz="1200" b="1" dirty="0" smtClean="0">
                <a:solidFill>
                  <a:srgbClr val="00B050"/>
                </a:solidFill>
              </a:rPr>
              <a:t>+ </a:t>
            </a:r>
            <a:r>
              <a:rPr lang="fr-FR" sz="1200" b="1" dirty="0">
                <a:solidFill>
                  <a:srgbClr val="00B050"/>
                </a:solidFill>
              </a:rPr>
              <a:t>Ribavirine</a:t>
            </a:r>
            <a:r>
              <a:rPr lang="fr-FR" sz="1200" b="1" dirty="0" smtClean="0">
                <a:solidFill>
                  <a:srgbClr val="00B050"/>
                </a:solidFill>
              </a:rPr>
              <a:t> 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99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95536" y="1340768"/>
            <a:ext cx="8389470" cy="4729032"/>
            <a:chOff x="358994" y="1196752"/>
            <a:chExt cx="8389470" cy="4729032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94" y="1196752"/>
              <a:ext cx="8389470" cy="4204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4355976" y="5201662"/>
              <a:ext cx="870136" cy="695123"/>
              <a:chOff x="4554121" y="4933245"/>
              <a:chExt cx="844847" cy="673289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4554121" y="5329535"/>
                <a:ext cx="844847" cy="276999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Janv</a:t>
                </a:r>
                <a:r>
                  <a:rPr lang="fr-FR" sz="1200" b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.</a:t>
                </a:r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 2015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" name="Connecteur droit avec flèche 3"/>
              <p:cNvCxnSpPr>
                <a:stCxn id="6" idx="0"/>
              </p:cNvCxnSpPr>
              <p:nvPr/>
            </p:nvCxnSpPr>
            <p:spPr bwMode="auto">
              <a:xfrm flipV="1">
                <a:off x="4976545" y="4933245"/>
                <a:ext cx="0" cy="39629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9" name="Groupe 8"/>
            <p:cNvGrpSpPr/>
            <p:nvPr/>
          </p:nvGrpSpPr>
          <p:grpSpPr>
            <a:xfrm>
              <a:off x="3347864" y="5201662"/>
              <a:ext cx="843391" cy="695123"/>
              <a:chOff x="3469556" y="4933245"/>
              <a:chExt cx="818879" cy="673289"/>
            </a:xfrm>
          </p:grpSpPr>
          <p:sp>
            <p:nvSpPr>
              <p:cNvPr id="2" name="ZoneTexte 1"/>
              <p:cNvSpPr txBox="1"/>
              <p:nvPr/>
            </p:nvSpPr>
            <p:spPr>
              <a:xfrm>
                <a:off x="3469556" y="5329535"/>
                <a:ext cx="818879" cy="276999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Sept 2014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8" name="Connecteur droit avec flèche 7"/>
              <p:cNvCxnSpPr>
                <a:stCxn id="2" idx="0"/>
              </p:cNvCxnSpPr>
              <p:nvPr/>
            </p:nvCxnSpPr>
            <p:spPr bwMode="auto">
              <a:xfrm flipV="1">
                <a:off x="3878996" y="4933245"/>
                <a:ext cx="0" cy="39629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2" name="Groupe 2"/>
            <p:cNvGrpSpPr/>
            <p:nvPr/>
          </p:nvGrpSpPr>
          <p:grpSpPr>
            <a:xfrm>
              <a:off x="6300192" y="5202457"/>
              <a:ext cx="755335" cy="673689"/>
              <a:chOff x="6556070" y="4934015"/>
              <a:chExt cx="733382" cy="652528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556070" y="5318245"/>
                <a:ext cx="733382" cy="268298"/>
              </a:xfrm>
              <a:prstGeom prst="rect">
                <a:avLst/>
              </a:prstGeom>
              <a:solidFill>
                <a:srgbClr val="CC99FF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Juin2015</a:t>
                </a:r>
                <a:endParaRPr lang="fr-FR" sz="12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1" name="Connecteur droit avec flèche 10"/>
              <p:cNvCxnSpPr>
                <a:stCxn id="5" idx="0"/>
              </p:cNvCxnSpPr>
              <p:nvPr/>
            </p:nvCxnSpPr>
            <p:spPr bwMode="auto">
              <a:xfrm rot="5400000" flipH="1" flipV="1">
                <a:off x="6731032" y="5125744"/>
                <a:ext cx="384230" cy="77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C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" name="ZoneTexte 9"/>
            <p:cNvSpPr txBox="1"/>
            <p:nvPr/>
          </p:nvSpPr>
          <p:spPr>
            <a:xfrm>
              <a:off x="597202" y="5576251"/>
              <a:ext cx="2335023" cy="349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1600" dirty="0" smtClean="0">
                  <a:solidFill>
                    <a:srgbClr val="CC66FF"/>
                  </a:solidFill>
                  <a:latin typeface="Calibri" panose="020F0502020204030204" pitchFamily="34" charset="0"/>
                </a:rPr>
                <a:t> Recommandations Afef </a:t>
              </a:r>
              <a:endParaRPr lang="fr-FR" sz="1600" dirty="0">
                <a:solidFill>
                  <a:srgbClr val="CC66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5" name="Groupe 1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3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142012" y="186285"/>
            <a:ext cx="684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Évolution des traitements chez le cirrhotique</a:t>
            </a:r>
            <a:endParaRPr lang="fr-FR" sz="28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51520" y="1585616"/>
            <a:ext cx="8568952" cy="3931616"/>
            <a:chOff x="179512" y="1513608"/>
            <a:chExt cx="8568952" cy="3931616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513608"/>
              <a:ext cx="8568952" cy="3931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342126" y="1685245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Sofosbuvir + Ribavirine</a:t>
              </a:r>
              <a:endPara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23528" y="1999873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Sofosbuvir + Ribavirine + Peg-INF</a:t>
              </a:r>
              <a:endPara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23528" y="2276616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Sofosbuvir + Daclatasvir 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3528" y="2613822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Sofosbuvir + </a:t>
              </a:r>
              <a:r>
                <a:rPr lang="fr-FR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Daclatasvir </a:t>
              </a:r>
              <a:r>
                <a:rPr lang="fr-FR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+ Ribavirine</a:t>
              </a:r>
              <a:r>
                <a:rPr lang="fr-FR" sz="12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endPara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3528" y="3495674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4"/>
                  </a:solidFill>
                </a:rPr>
                <a:t>Sofosbuvir </a:t>
              </a:r>
              <a:r>
                <a:rPr lang="fr-FR" sz="1200" b="1" dirty="0" smtClean="0">
                  <a:solidFill>
                    <a:schemeClr val="accent4"/>
                  </a:solidFill>
                </a:rPr>
                <a:t>+ Simeprevir 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23528" y="3792584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chemeClr val="accent4"/>
                  </a:solidFill>
                </a:rPr>
                <a:t>Sofosbuvir + Simeprevir </a:t>
              </a:r>
              <a:r>
                <a:rPr lang="fr-FR" sz="1200" b="1" dirty="0" smtClean="0">
                  <a:solidFill>
                    <a:schemeClr val="accent4"/>
                  </a:solidFill>
                </a:rPr>
                <a:t>+ </a:t>
              </a:r>
              <a:r>
                <a:rPr lang="fr-FR" sz="1200" b="1" dirty="0">
                  <a:solidFill>
                    <a:schemeClr val="accent4"/>
                  </a:solidFill>
                </a:rPr>
                <a:t>Ribavirine</a:t>
              </a:r>
              <a:r>
                <a:rPr lang="fr-FR" sz="1200" b="1" dirty="0" smtClean="0">
                  <a:solidFill>
                    <a:schemeClr val="accent4"/>
                  </a:solidFill>
                </a:rPr>
                <a:t> </a:t>
              </a:r>
              <a:endParaRPr lang="fr-FR" sz="1200" b="1" dirty="0">
                <a:solidFill>
                  <a:schemeClr val="accent4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3528" y="2890821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00B050"/>
                  </a:solidFill>
                </a:rPr>
                <a:t>Sofosbuvir </a:t>
              </a:r>
              <a:r>
                <a:rPr lang="fr-FR" sz="1200" b="1" dirty="0" smtClean="0">
                  <a:solidFill>
                    <a:srgbClr val="00B050"/>
                  </a:solidFill>
                </a:rPr>
                <a:t>+ Ledipasvir 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3528" y="3205487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00B050"/>
                  </a:solidFill>
                </a:rPr>
                <a:t>Sofosbuvir + Ledipasvir </a:t>
              </a:r>
              <a:r>
                <a:rPr lang="fr-FR" sz="1200" b="1" dirty="0" smtClean="0">
                  <a:solidFill>
                    <a:srgbClr val="00B050"/>
                  </a:solidFill>
                </a:rPr>
                <a:t>+ </a:t>
              </a:r>
              <a:r>
                <a:rPr lang="fr-FR" sz="1200" b="1" dirty="0">
                  <a:solidFill>
                    <a:srgbClr val="00B050"/>
                  </a:solidFill>
                </a:rPr>
                <a:t>Ribavirine</a:t>
              </a:r>
              <a:r>
                <a:rPr lang="fr-FR" sz="1200" b="1" dirty="0" smtClean="0">
                  <a:solidFill>
                    <a:srgbClr val="00B050"/>
                  </a:solidFill>
                </a:rPr>
                <a:t> 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3528" y="4414022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FF9900"/>
                  </a:solidFill>
                </a:rPr>
                <a:t>Ombitasvir + Paritaprevir/r + Dasabuvir 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79512" y="4736177"/>
              <a:ext cx="35097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FF9900"/>
                  </a:solidFill>
                </a:rPr>
                <a:t>Ombitasvir + Paritaprevir/r + Dasabuvir + Ribavirine 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3528" y="4114957"/>
              <a:ext cx="33657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FF9900"/>
                  </a:solidFill>
                </a:rPr>
                <a:t>Ombitasvir + Paritaprevir/r + Ribavirine 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Patients </a:t>
            </a: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cirrhotiques, </a:t>
            </a:r>
            <a:r>
              <a:rPr lang="fr-FR" sz="2600" b="1" dirty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tous génotypes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80920" cy="49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Patients cirrhotiques, génotypes 1 et 4</a:t>
            </a:r>
            <a:endParaRPr lang="fr-FR" sz="2600" b="1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5576" y="2131397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9556" y="2444595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 + Peg-INF</a:t>
            </a:r>
            <a:endParaRPr lang="fr-FR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9556" y="2767352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Daclatasvir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9556" y="3104242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Daclatasvir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 Ribavirine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9556" y="4063496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4"/>
                </a:solidFill>
              </a:rPr>
              <a:t>Sofosbuvir </a:t>
            </a:r>
            <a:r>
              <a:rPr lang="fr-FR" sz="1200" b="1" dirty="0" smtClean="0">
                <a:solidFill>
                  <a:schemeClr val="accent4"/>
                </a:solidFill>
              </a:rPr>
              <a:t>+ Simeprevir 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556" y="3415424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</a:t>
            </a:r>
            <a:r>
              <a:rPr lang="fr-FR" sz="1200" b="1" dirty="0" smtClean="0">
                <a:solidFill>
                  <a:srgbClr val="00B050"/>
                </a:solidFill>
              </a:rPr>
              <a:t>+ Ledipasvir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9556" y="3763889"/>
            <a:ext cx="34524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+ Ledipasvir </a:t>
            </a:r>
            <a:r>
              <a:rPr lang="fr-FR" sz="1200" b="1" dirty="0" smtClean="0">
                <a:solidFill>
                  <a:srgbClr val="00B050"/>
                </a:solidFill>
              </a:rPr>
              <a:t>+ </a:t>
            </a:r>
            <a:r>
              <a:rPr lang="fr-FR" sz="1200" b="1" dirty="0">
                <a:solidFill>
                  <a:srgbClr val="00B050"/>
                </a:solidFill>
              </a:rPr>
              <a:t>Ribavirine</a:t>
            </a:r>
            <a:r>
              <a:rPr lang="fr-FR" sz="1200" b="1" dirty="0" smtClean="0">
                <a:solidFill>
                  <a:srgbClr val="00B050"/>
                </a:solidFill>
              </a:rPr>
              <a:t>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46182" y="4064038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4"/>
                </a:solidFill>
              </a:rPr>
              <a:t>Sofosbuvir + Simeprevir </a:t>
            </a:r>
            <a:r>
              <a:rPr lang="fr-FR" sz="1200" b="1" dirty="0" smtClean="0">
                <a:solidFill>
                  <a:schemeClr val="accent4"/>
                </a:solidFill>
              </a:rPr>
              <a:t>+ </a:t>
            </a:r>
            <a:r>
              <a:rPr lang="fr-FR" sz="1200" b="1" dirty="0">
                <a:solidFill>
                  <a:schemeClr val="accent4"/>
                </a:solidFill>
              </a:rPr>
              <a:t>Ribavirine</a:t>
            </a:r>
            <a:r>
              <a:rPr lang="fr-FR" sz="1200" b="1" dirty="0" smtClean="0">
                <a:solidFill>
                  <a:schemeClr val="accent4"/>
                </a:solidFill>
              </a:rPr>
              <a:t> 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46182" y="4412503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4"/>
                </a:solidFill>
              </a:rPr>
              <a:t>Sofosbuvir + Simeprevir </a:t>
            </a:r>
            <a:r>
              <a:rPr lang="fr-FR" sz="1200" b="1" dirty="0" smtClean="0">
                <a:solidFill>
                  <a:schemeClr val="accent4"/>
                </a:solidFill>
              </a:rPr>
              <a:t>+ </a:t>
            </a:r>
            <a:r>
              <a:rPr lang="fr-FR" sz="1200" b="1" dirty="0">
                <a:solidFill>
                  <a:schemeClr val="accent4"/>
                </a:solidFill>
              </a:rPr>
              <a:t>Ribavirine</a:t>
            </a:r>
            <a:r>
              <a:rPr lang="fr-FR" sz="1200" b="1" dirty="0" smtClean="0">
                <a:solidFill>
                  <a:schemeClr val="accent4"/>
                </a:solidFill>
              </a:rPr>
              <a:t> </a:t>
            </a:r>
            <a:endParaRPr lang="fr-FR" sz="1200" b="1" dirty="0">
              <a:solidFill>
                <a:schemeClr val="accent4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46182" y="5071608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Dasabuvir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7544" y="5405014"/>
            <a:ext cx="37444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Dasabuvir + Ribavirine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46182" y="4738420"/>
            <a:ext cx="33657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FF9900"/>
                </a:solidFill>
              </a:rPr>
              <a:t>Ombitasvir + Paritaprevir/r + Ribavirine </a:t>
            </a:r>
          </a:p>
        </p:txBody>
      </p:sp>
    </p:spTree>
    <p:extLst>
      <p:ext uri="{BB962C8B-B14F-4D97-AF65-F5344CB8AC3E}">
        <p14:creationId xmlns="" xmlns:p14="http://schemas.microsoft.com/office/powerpoint/2010/main" val="11114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8" y="1484784"/>
            <a:ext cx="8557041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98110" y="44624"/>
            <a:ext cx="87663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Associations et durées de traitement  </a:t>
            </a:r>
            <a:br>
              <a:rPr lang="fr-FR" sz="26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fr-FR" sz="2600" b="1" dirty="0" smtClean="0">
                <a:solidFill>
                  <a:srgbClr val="00B050"/>
                </a:solidFill>
                <a:latin typeface="Calibri" panose="020F0502020204030204" pitchFamily="34" charset="0"/>
                <a:cs typeface="Arial" charset="0"/>
              </a:rPr>
              <a:t>Patients cirrhotiques, génotype 3</a:t>
            </a:r>
            <a:endParaRPr lang="fr-FR" sz="2600" b="1" dirty="0">
              <a:solidFill>
                <a:srgbClr val="00B05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3492" y="2337335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</a:t>
            </a:r>
            <a:endParaRPr lang="fr-FR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7472" y="2879532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Sofosbuvir + Ribavirine + Peg-INF</a:t>
            </a:r>
            <a:endParaRPr lang="fr-FR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7472" y="3466629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Daclatasvir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8874" y="3997537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Sofosbuvir + 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Daclatasvir </a:t>
            </a:r>
            <a:r>
              <a:rPr lang="fr-FR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 Ribavirine</a:t>
            </a:r>
            <a:r>
              <a:rPr lang="fr-F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fr-FR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7472" y="4497575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</a:t>
            </a:r>
            <a:r>
              <a:rPr lang="fr-FR" sz="1200" b="1" dirty="0" smtClean="0">
                <a:solidFill>
                  <a:srgbClr val="00B050"/>
                </a:solidFill>
              </a:rPr>
              <a:t>+ Ledipasvir </a:t>
            </a:r>
            <a:endParaRPr lang="fr-FR" sz="1200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8874" y="5024209"/>
            <a:ext cx="3592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>
                <a:solidFill>
                  <a:srgbClr val="00B050"/>
                </a:solidFill>
              </a:rPr>
              <a:t>Sofosbuvir + Ledipasvir </a:t>
            </a:r>
            <a:r>
              <a:rPr lang="fr-FR" sz="1200" b="1" dirty="0" smtClean="0">
                <a:solidFill>
                  <a:srgbClr val="00B050"/>
                </a:solidFill>
              </a:rPr>
              <a:t>+ </a:t>
            </a:r>
            <a:r>
              <a:rPr lang="fr-FR" sz="1200" b="1" dirty="0">
                <a:solidFill>
                  <a:srgbClr val="00B050"/>
                </a:solidFill>
              </a:rPr>
              <a:t>Ribavirine</a:t>
            </a:r>
            <a:r>
              <a:rPr lang="fr-FR" sz="1200" b="1" dirty="0" smtClean="0">
                <a:solidFill>
                  <a:srgbClr val="00B050"/>
                </a:solidFill>
              </a:rPr>
              <a:t> </a:t>
            </a:r>
            <a:endParaRPr lang="fr-FR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8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>
          <a:xfrm>
            <a:off x="323850" y="0"/>
            <a:ext cx="8578850" cy="1143000"/>
          </a:xfrm>
        </p:spPr>
        <p:txBody>
          <a:bodyPr/>
          <a:lstStyle/>
          <a:p>
            <a:pPr algn="ctr"/>
            <a:r>
              <a:rPr lang="fr-FR" smtClean="0">
                <a:latin typeface="Calibri" pitchFamily="34" charset="0"/>
                <a:ea typeface="ＭＳ Ｐゴシック" pitchFamily="34" charset="-128"/>
              </a:rPr>
              <a:t>La boite à outils VHC : Associations </a:t>
            </a:r>
          </a:p>
        </p:txBody>
      </p: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598488" y="3003550"/>
            <a:ext cx="7502525" cy="1577975"/>
            <a:chOff x="374431" y="3075108"/>
            <a:chExt cx="7502457" cy="1577113"/>
          </a:xfrm>
        </p:grpSpPr>
        <p:grpSp>
          <p:nvGrpSpPr>
            <p:cNvPr id="4" name="Group 131"/>
            <p:cNvGrpSpPr>
              <a:grpSpLocks/>
            </p:cNvGrpSpPr>
            <p:nvPr/>
          </p:nvGrpSpPr>
          <p:grpSpPr bwMode="auto">
            <a:xfrm>
              <a:off x="1418685" y="3647011"/>
              <a:ext cx="1734211" cy="955477"/>
              <a:chOff x="1418685" y="3837514"/>
              <a:chExt cx="1734211" cy="955477"/>
            </a:xfrm>
          </p:grpSpPr>
          <p:sp>
            <p:nvSpPr>
              <p:cNvPr id="164" name="Diamond 163"/>
              <p:cNvSpPr>
                <a:spLocks noChangeArrowheads="1"/>
              </p:cNvSpPr>
              <p:nvPr/>
            </p:nvSpPr>
            <p:spPr bwMode="auto">
              <a:xfrm>
                <a:off x="1418997" y="3836798"/>
                <a:ext cx="1733534" cy="956740"/>
              </a:xfrm>
              <a:prstGeom prst="diamond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1418997" y="4119219"/>
                <a:ext cx="1733534" cy="3998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chemeClr val="bg1"/>
                    </a:solidFill>
                    <a:cs typeface="Arial" pitchFamily="34" charset="0"/>
                  </a:rPr>
                  <a:t>Génotype</a:t>
                </a:r>
              </a:p>
            </p:txBody>
          </p:sp>
        </p:grpSp>
        <p:grpSp>
          <p:nvGrpSpPr>
            <p:cNvPr id="5" name="Group 132"/>
            <p:cNvGrpSpPr>
              <a:grpSpLocks/>
            </p:cNvGrpSpPr>
            <p:nvPr/>
          </p:nvGrpSpPr>
          <p:grpSpPr bwMode="auto">
            <a:xfrm>
              <a:off x="3810301" y="3696744"/>
              <a:ext cx="1734211" cy="955477"/>
              <a:chOff x="3810301" y="3887247"/>
              <a:chExt cx="1734211" cy="955477"/>
            </a:xfrm>
          </p:grpSpPr>
          <p:sp>
            <p:nvSpPr>
              <p:cNvPr id="153" name="Diamond 152"/>
              <p:cNvSpPr>
                <a:spLocks noChangeArrowheads="1"/>
              </p:cNvSpPr>
              <p:nvPr/>
            </p:nvSpPr>
            <p:spPr bwMode="auto">
              <a:xfrm>
                <a:off x="3809750" y="3887571"/>
                <a:ext cx="1735121" cy="955153"/>
              </a:xfrm>
              <a:prstGeom prst="diamond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3809750" y="4160472"/>
                <a:ext cx="1735121" cy="3998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>
                    <a:solidFill>
                      <a:schemeClr val="bg1"/>
                    </a:solidFill>
                    <a:latin typeface="+mn-lt"/>
                    <a:ea typeface="+mn-ea"/>
                    <a:cs typeface="Arial" charset="0"/>
                  </a:rPr>
                  <a:t>Sous type</a:t>
                </a:r>
              </a:p>
            </p:txBody>
          </p:sp>
        </p:grpSp>
        <p:grpSp>
          <p:nvGrpSpPr>
            <p:cNvPr id="6" name="Group 142"/>
            <p:cNvGrpSpPr>
              <a:grpSpLocks/>
            </p:cNvGrpSpPr>
            <p:nvPr/>
          </p:nvGrpSpPr>
          <p:grpSpPr bwMode="auto">
            <a:xfrm>
              <a:off x="6142677" y="3688431"/>
              <a:ext cx="1734211" cy="955477"/>
              <a:chOff x="6142677" y="3878934"/>
              <a:chExt cx="1734211" cy="955477"/>
            </a:xfrm>
          </p:grpSpPr>
          <p:sp>
            <p:nvSpPr>
              <p:cNvPr id="151" name="Diamond 150"/>
              <p:cNvSpPr>
                <a:spLocks noChangeArrowheads="1"/>
              </p:cNvSpPr>
              <p:nvPr/>
            </p:nvSpPr>
            <p:spPr bwMode="auto">
              <a:xfrm>
                <a:off x="6143354" y="3879639"/>
                <a:ext cx="1733534" cy="955153"/>
              </a:xfrm>
              <a:prstGeom prst="diamond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lt1"/>
                  </a:solidFill>
                  <a:latin typeface="+mn-lt"/>
                  <a:ea typeface="+mn-ea"/>
                  <a:cs typeface="Arial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6148116" y="4157299"/>
                <a:ext cx="1728772" cy="3998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b="1">
                    <a:solidFill>
                      <a:schemeClr val="bg1"/>
                    </a:solidFill>
                    <a:latin typeface="+mn-lt"/>
                    <a:ea typeface="+mn-ea"/>
                    <a:cs typeface="Arial" charset="0"/>
                  </a:rPr>
                  <a:t>Cirrhose</a:t>
                </a:r>
              </a:p>
            </p:txBody>
          </p:sp>
        </p:grpSp>
        <p:sp>
          <p:nvSpPr>
            <p:cNvPr id="20524" name="TextBox 143"/>
            <p:cNvSpPr txBox="1">
              <a:spLocks noChangeArrowheads="1"/>
            </p:cNvSpPr>
            <p:nvPr/>
          </p:nvSpPr>
          <p:spPr bwMode="auto">
            <a:xfrm>
              <a:off x="374431" y="3075108"/>
              <a:ext cx="2014927" cy="46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/>
                <a:t>Déterminants</a:t>
              </a:r>
            </a:p>
          </p:txBody>
        </p:sp>
      </p:grp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2779713" y="3006725"/>
            <a:ext cx="4608512" cy="400050"/>
          </a:xfrm>
          <a:prstGeom prst="rect">
            <a:avLst/>
          </a:prstGeom>
          <a:gradFill rotWithShape="1">
            <a:gsLst>
              <a:gs pos="0">
                <a:srgbClr val="F5E8FA"/>
              </a:gs>
              <a:gs pos="64999">
                <a:srgbClr val="E5C4EF"/>
              </a:gs>
              <a:gs pos="100000">
                <a:srgbClr val="DBAAEA"/>
              </a:gs>
            </a:gsLst>
            <a:lin ang="5400000" scaled="1"/>
          </a:gradFill>
          <a:ln w="9525">
            <a:solidFill>
              <a:srgbClr val="00051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D0D0D"/>
                </a:solidFill>
                <a:cs typeface="Arial" pitchFamily="34" charset="0"/>
              </a:rPr>
              <a:t>Durée de traitement ( 12 ou 24s) </a:t>
            </a:r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1835150" y="2249488"/>
            <a:ext cx="1003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IP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625475" y="1712913"/>
            <a:ext cx="1008063" cy="539750"/>
            <a:chOff x="1634106" y="2201353"/>
            <a:chExt cx="1007666" cy="540000"/>
          </a:xfrm>
        </p:grpSpPr>
        <p:sp>
          <p:nvSpPr>
            <p:cNvPr id="20519" name="Rounded Rectangle 209"/>
            <p:cNvSpPr>
              <a:spLocks noChangeArrowheads="1"/>
            </p:cNvSpPr>
            <p:nvPr/>
          </p:nvSpPr>
          <p:spPr bwMode="auto">
            <a:xfrm>
              <a:off x="1634106" y="2201353"/>
              <a:ext cx="1007666" cy="54000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634106" y="2233118"/>
              <a:ext cx="1007666" cy="462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Arial" charset="0"/>
                </a:rPr>
                <a:t>RBV</a:t>
              </a: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625475" y="1712913"/>
            <a:ext cx="1008063" cy="541337"/>
            <a:chOff x="1634106" y="2201353"/>
            <a:chExt cx="1007666" cy="540000"/>
          </a:xfrm>
        </p:grpSpPr>
        <p:sp>
          <p:nvSpPr>
            <p:cNvPr id="20517" name="Rounded Rectangle 255"/>
            <p:cNvSpPr>
              <a:spLocks noChangeArrowheads="1"/>
            </p:cNvSpPr>
            <p:nvPr/>
          </p:nvSpPr>
          <p:spPr bwMode="auto">
            <a:xfrm>
              <a:off x="1634106" y="2201353"/>
              <a:ext cx="1007666" cy="54000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1634106" y="2234608"/>
              <a:ext cx="1007666" cy="462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Arial" charset="0"/>
                </a:rPr>
                <a:t>RBV</a:t>
              </a:r>
            </a:p>
          </p:txBody>
        </p:sp>
      </p:grpSp>
      <p:grpSp>
        <p:nvGrpSpPr>
          <p:cNvPr id="9" name="Group 263"/>
          <p:cNvGrpSpPr>
            <a:grpSpLocks/>
          </p:cNvGrpSpPr>
          <p:nvPr/>
        </p:nvGrpSpPr>
        <p:grpSpPr bwMode="auto">
          <a:xfrm>
            <a:off x="1908175" y="4652963"/>
            <a:ext cx="1008063" cy="541337"/>
            <a:chOff x="2950728" y="2690775"/>
            <a:chExt cx="1008140" cy="541495"/>
          </a:xfrm>
        </p:grpSpPr>
        <p:sp>
          <p:nvSpPr>
            <p:cNvPr id="20515" name="Rounded Rectangle 6"/>
            <p:cNvSpPr>
              <a:spLocks noChangeArrowheads="1"/>
            </p:cNvSpPr>
            <p:nvPr/>
          </p:nvSpPr>
          <p:spPr bwMode="auto">
            <a:xfrm>
              <a:off x="2950728" y="2690775"/>
              <a:ext cx="1008140" cy="541495"/>
            </a:xfrm>
            <a:prstGeom prst="roundRect">
              <a:avLst>
                <a:gd name="adj" fmla="val 16667"/>
              </a:avLst>
            </a:prstGeom>
            <a:solidFill>
              <a:srgbClr val="6C44A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0516" name="TextBox 7"/>
            <p:cNvSpPr txBox="1">
              <a:spLocks noChangeArrowheads="1"/>
            </p:cNvSpPr>
            <p:nvPr/>
          </p:nvSpPr>
          <p:spPr bwMode="auto">
            <a:xfrm>
              <a:off x="2950399" y="2735359"/>
              <a:ext cx="1003441" cy="46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10" name="Group 269"/>
          <p:cNvGrpSpPr>
            <a:grpSpLocks/>
          </p:cNvGrpSpPr>
          <p:nvPr/>
        </p:nvGrpSpPr>
        <p:grpSpPr bwMode="auto">
          <a:xfrm>
            <a:off x="627063" y="1716088"/>
            <a:ext cx="1008062" cy="539750"/>
            <a:chOff x="1634106" y="2203734"/>
            <a:chExt cx="1007666" cy="540000"/>
          </a:xfrm>
        </p:grpSpPr>
        <p:sp>
          <p:nvSpPr>
            <p:cNvPr id="20513" name="Rounded Rectangle 270"/>
            <p:cNvSpPr>
              <a:spLocks noChangeArrowheads="1"/>
            </p:cNvSpPr>
            <p:nvPr/>
          </p:nvSpPr>
          <p:spPr bwMode="auto">
            <a:xfrm>
              <a:off x="1634106" y="2203734"/>
              <a:ext cx="1007666" cy="54000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634106" y="2235499"/>
              <a:ext cx="1007666" cy="462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Arial" charset="0"/>
                </a:rPr>
                <a:t>RBV</a:t>
              </a:r>
            </a:p>
          </p:txBody>
        </p:sp>
      </p:grpSp>
      <p:sp>
        <p:nvSpPr>
          <p:cNvPr id="2" name="Rectangle à coins arrondis 1"/>
          <p:cNvSpPr>
            <a:spLocks noChangeArrowheads="1"/>
          </p:cNvSpPr>
          <p:nvPr/>
        </p:nvSpPr>
        <p:spPr bwMode="auto">
          <a:xfrm>
            <a:off x="1908175" y="1412875"/>
            <a:ext cx="1655763" cy="5762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 err="1">
                <a:solidFill>
                  <a:schemeClr val="lt1"/>
                </a:solidFill>
                <a:latin typeface="+mn-lt"/>
                <a:ea typeface="+mn-ea"/>
              </a:rPr>
              <a:t>I.Nuc</a:t>
            </a:r>
            <a:r>
              <a:rPr lang="fr-FR" sz="2000" b="1" dirty="0">
                <a:solidFill>
                  <a:schemeClr val="lt1"/>
                </a:solidFill>
                <a:latin typeface="+mn-lt"/>
                <a:ea typeface="+mn-ea"/>
              </a:rPr>
              <a:t> NS5B</a:t>
            </a:r>
          </a:p>
        </p:txBody>
      </p:sp>
      <p:sp>
        <p:nvSpPr>
          <p:cNvPr id="64" name="Rectangle à coins arrondis 63"/>
          <p:cNvSpPr>
            <a:spLocks noChangeArrowheads="1"/>
          </p:cNvSpPr>
          <p:nvPr/>
        </p:nvSpPr>
        <p:spPr bwMode="auto">
          <a:xfrm>
            <a:off x="250825" y="5373688"/>
            <a:ext cx="1657350" cy="5762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 err="1">
                <a:solidFill>
                  <a:schemeClr val="lt1"/>
                </a:solidFill>
                <a:latin typeface="+mn-lt"/>
                <a:ea typeface="+mn-ea"/>
              </a:rPr>
              <a:t>I.Nuc</a:t>
            </a:r>
            <a:r>
              <a:rPr lang="fr-FR" sz="2000" b="1" dirty="0">
                <a:solidFill>
                  <a:schemeClr val="lt1"/>
                </a:solidFill>
                <a:latin typeface="+mn-lt"/>
                <a:ea typeface="+mn-ea"/>
              </a:rPr>
              <a:t> NS5B</a:t>
            </a:r>
          </a:p>
        </p:txBody>
      </p:sp>
      <p:sp>
        <p:nvSpPr>
          <p:cNvPr id="65" name="Rectangle à coins arrondis 64"/>
          <p:cNvSpPr>
            <a:spLocks noChangeArrowheads="1"/>
          </p:cNvSpPr>
          <p:nvPr/>
        </p:nvSpPr>
        <p:spPr bwMode="auto">
          <a:xfrm>
            <a:off x="250825" y="4652963"/>
            <a:ext cx="1657350" cy="5762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 err="1">
                <a:solidFill>
                  <a:schemeClr val="lt1"/>
                </a:solidFill>
                <a:latin typeface="+mn-lt"/>
                <a:ea typeface="+mn-ea"/>
              </a:rPr>
              <a:t>I.Nuc</a:t>
            </a:r>
            <a:r>
              <a:rPr lang="fr-FR" sz="2000" b="1" dirty="0">
                <a:solidFill>
                  <a:schemeClr val="lt1"/>
                </a:solidFill>
                <a:latin typeface="+mn-lt"/>
                <a:ea typeface="+mn-ea"/>
              </a:rPr>
              <a:t> NS5B</a:t>
            </a:r>
          </a:p>
        </p:txBody>
      </p:sp>
      <p:grpSp>
        <p:nvGrpSpPr>
          <p:cNvPr id="11" name="Group 269"/>
          <p:cNvGrpSpPr>
            <a:grpSpLocks/>
          </p:cNvGrpSpPr>
          <p:nvPr/>
        </p:nvGrpSpPr>
        <p:grpSpPr bwMode="auto">
          <a:xfrm>
            <a:off x="6372225" y="5445125"/>
            <a:ext cx="1008063" cy="539750"/>
            <a:chOff x="1634106" y="2203735"/>
            <a:chExt cx="1007666" cy="540000"/>
          </a:xfrm>
        </p:grpSpPr>
        <p:sp>
          <p:nvSpPr>
            <p:cNvPr id="20511" name="Rounded Rectangle 270"/>
            <p:cNvSpPr>
              <a:spLocks noChangeArrowheads="1"/>
            </p:cNvSpPr>
            <p:nvPr/>
          </p:nvSpPr>
          <p:spPr bwMode="auto">
            <a:xfrm>
              <a:off x="1634106" y="2203735"/>
              <a:ext cx="1007666" cy="54000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68" name="TextBox 271"/>
            <p:cNvSpPr txBox="1"/>
            <p:nvPr/>
          </p:nvSpPr>
          <p:spPr>
            <a:xfrm>
              <a:off x="1634106" y="2235500"/>
              <a:ext cx="1007666" cy="4621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Arial" charset="0"/>
                </a:rPr>
                <a:t>RBV</a:t>
              </a:r>
            </a:p>
          </p:txBody>
        </p:sp>
      </p:grpSp>
      <p:grpSp>
        <p:nvGrpSpPr>
          <p:cNvPr id="12" name="Group 269"/>
          <p:cNvGrpSpPr>
            <a:grpSpLocks/>
          </p:cNvGrpSpPr>
          <p:nvPr/>
        </p:nvGrpSpPr>
        <p:grpSpPr bwMode="auto">
          <a:xfrm>
            <a:off x="3203575" y="5373688"/>
            <a:ext cx="1008063" cy="539750"/>
            <a:chOff x="1634106" y="2203734"/>
            <a:chExt cx="1007666" cy="540000"/>
          </a:xfrm>
        </p:grpSpPr>
        <p:sp>
          <p:nvSpPr>
            <p:cNvPr id="20509" name="Rounded Rectangle 270"/>
            <p:cNvSpPr>
              <a:spLocks noChangeArrowheads="1"/>
            </p:cNvSpPr>
            <p:nvPr/>
          </p:nvSpPr>
          <p:spPr bwMode="auto">
            <a:xfrm>
              <a:off x="1634106" y="2203734"/>
              <a:ext cx="1007666" cy="540000"/>
            </a:xfrm>
            <a:prstGeom prst="roundRect">
              <a:avLst>
                <a:gd name="adj" fmla="val 16667"/>
              </a:avLst>
            </a:prstGeom>
            <a:solidFill>
              <a:srgbClr val="FF6FC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74" name="TextBox 271"/>
            <p:cNvSpPr txBox="1"/>
            <p:nvPr/>
          </p:nvSpPr>
          <p:spPr>
            <a:xfrm>
              <a:off x="1634106" y="2235499"/>
              <a:ext cx="1007666" cy="4621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Arial" charset="0"/>
                </a:rPr>
                <a:t>RBV</a:t>
              </a:r>
            </a:p>
          </p:txBody>
        </p:sp>
      </p:grpSp>
      <p:sp>
        <p:nvSpPr>
          <p:cNvPr id="59" name="Rectangle à coins arrondis 58"/>
          <p:cNvSpPr>
            <a:spLocks noChangeArrowheads="1"/>
          </p:cNvSpPr>
          <p:nvPr/>
        </p:nvSpPr>
        <p:spPr bwMode="auto">
          <a:xfrm>
            <a:off x="4932363" y="1700213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latin typeface="+mn-lt"/>
                <a:ea typeface="+mn-ea"/>
              </a:rPr>
              <a:t>I. NS5A</a:t>
            </a:r>
          </a:p>
        </p:txBody>
      </p:sp>
      <p:sp>
        <p:nvSpPr>
          <p:cNvPr id="60" name="Rectangle à coins arrondis 59"/>
          <p:cNvSpPr>
            <a:spLocks noChangeArrowheads="1"/>
          </p:cNvSpPr>
          <p:nvPr/>
        </p:nvSpPr>
        <p:spPr bwMode="auto">
          <a:xfrm>
            <a:off x="6372225" y="1700213"/>
            <a:ext cx="2124075" cy="576262"/>
          </a:xfrm>
          <a:prstGeom prst="roundRect">
            <a:avLst>
              <a:gd name="adj" fmla="val 16667"/>
            </a:avLst>
          </a:prstGeom>
          <a:solidFill>
            <a:srgbClr val="FF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400" b="1" dirty="0">
                <a:latin typeface="+mn-lt"/>
                <a:ea typeface="+mn-ea"/>
              </a:rPr>
              <a:t>I. </a:t>
            </a:r>
            <a:r>
              <a:rPr lang="fr-FR" sz="2400" b="1" dirty="0" err="1">
                <a:latin typeface="+mn-lt"/>
                <a:ea typeface="+mn-ea"/>
              </a:rPr>
              <a:t>NNuc</a:t>
            </a:r>
            <a:r>
              <a:rPr lang="fr-FR" sz="2400" b="1" dirty="0">
                <a:latin typeface="+mn-lt"/>
                <a:ea typeface="+mn-ea"/>
              </a:rPr>
              <a:t> NS5B</a:t>
            </a:r>
          </a:p>
        </p:txBody>
      </p:sp>
      <p:sp>
        <p:nvSpPr>
          <p:cNvPr id="76" name="Rectangle à coins arrondis 75"/>
          <p:cNvSpPr>
            <a:spLocks noChangeArrowheads="1"/>
          </p:cNvSpPr>
          <p:nvPr/>
        </p:nvSpPr>
        <p:spPr bwMode="auto">
          <a:xfrm>
            <a:off x="5651500" y="4868863"/>
            <a:ext cx="1296988" cy="57626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latin typeface="+mn-lt"/>
                <a:ea typeface="+mn-ea"/>
              </a:rPr>
              <a:t>I. NS5A</a:t>
            </a:r>
          </a:p>
        </p:txBody>
      </p:sp>
      <p:sp>
        <p:nvSpPr>
          <p:cNvPr id="79" name="Rectangle à coins arrondis 78"/>
          <p:cNvSpPr>
            <a:spLocks noChangeArrowheads="1"/>
          </p:cNvSpPr>
          <p:nvPr/>
        </p:nvSpPr>
        <p:spPr bwMode="auto">
          <a:xfrm>
            <a:off x="1908175" y="5373688"/>
            <a:ext cx="1295400" cy="576262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latin typeface="+mn-lt"/>
                <a:ea typeface="+mn-ea"/>
              </a:rPr>
              <a:t>I. NS5A</a:t>
            </a:r>
          </a:p>
        </p:txBody>
      </p:sp>
      <p:sp>
        <p:nvSpPr>
          <p:cNvPr id="80" name="Rectangle à coins arrondis 79"/>
          <p:cNvSpPr>
            <a:spLocks noChangeArrowheads="1"/>
          </p:cNvSpPr>
          <p:nvPr/>
        </p:nvSpPr>
        <p:spPr bwMode="auto">
          <a:xfrm>
            <a:off x="6372225" y="1700213"/>
            <a:ext cx="2124075" cy="576262"/>
          </a:xfrm>
          <a:prstGeom prst="roundRect">
            <a:avLst>
              <a:gd name="adj" fmla="val 16667"/>
            </a:avLst>
          </a:prstGeom>
          <a:solidFill>
            <a:srgbClr val="FF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latin typeface="+mn-lt"/>
                <a:ea typeface="+mn-ea"/>
              </a:rPr>
              <a:t>I. </a:t>
            </a:r>
            <a:r>
              <a:rPr lang="fr-FR" sz="2000" b="1" dirty="0" err="1">
                <a:latin typeface="+mn-lt"/>
                <a:ea typeface="+mn-ea"/>
              </a:rPr>
              <a:t>NNuc</a:t>
            </a:r>
            <a:r>
              <a:rPr lang="fr-FR" sz="2000" b="1" dirty="0">
                <a:latin typeface="+mn-lt"/>
                <a:ea typeface="+mn-ea"/>
              </a:rPr>
              <a:t> NS5B</a:t>
            </a:r>
          </a:p>
        </p:txBody>
      </p:sp>
      <p:sp>
        <p:nvSpPr>
          <p:cNvPr id="81" name="Rectangle à coins arrondis 80"/>
          <p:cNvSpPr>
            <a:spLocks noChangeArrowheads="1"/>
          </p:cNvSpPr>
          <p:nvPr/>
        </p:nvSpPr>
        <p:spPr bwMode="auto">
          <a:xfrm>
            <a:off x="6894513" y="4868863"/>
            <a:ext cx="2124075" cy="576262"/>
          </a:xfrm>
          <a:prstGeom prst="roundRect">
            <a:avLst>
              <a:gd name="adj" fmla="val 16667"/>
            </a:avLst>
          </a:prstGeom>
          <a:solidFill>
            <a:srgbClr val="FF0000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2000" b="1" dirty="0">
                <a:latin typeface="+mn-lt"/>
                <a:ea typeface="+mn-ea"/>
              </a:rPr>
              <a:t>I. </a:t>
            </a:r>
            <a:r>
              <a:rPr lang="fr-FR" sz="2000" b="1" dirty="0" err="1">
                <a:latin typeface="+mn-lt"/>
                <a:ea typeface="+mn-ea"/>
              </a:rPr>
              <a:t>NNuc</a:t>
            </a:r>
            <a:r>
              <a:rPr lang="fr-FR" sz="2000" b="1" dirty="0">
                <a:latin typeface="+mn-lt"/>
                <a:ea typeface="+mn-ea"/>
              </a:rPr>
              <a:t> NS5B</a:t>
            </a:r>
          </a:p>
        </p:txBody>
      </p:sp>
      <p:grpSp>
        <p:nvGrpSpPr>
          <p:cNvPr id="13" name="Group 263"/>
          <p:cNvGrpSpPr>
            <a:grpSpLocks/>
          </p:cNvGrpSpPr>
          <p:nvPr/>
        </p:nvGrpSpPr>
        <p:grpSpPr bwMode="auto">
          <a:xfrm>
            <a:off x="1908175" y="2205038"/>
            <a:ext cx="1008063" cy="541337"/>
            <a:chOff x="2950728" y="2690775"/>
            <a:chExt cx="1008140" cy="541495"/>
          </a:xfrm>
        </p:grpSpPr>
        <p:sp>
          <p:nvSpPr>
            <p:cNvPr id="20507" name="Rounded Rectangle 6"/>
            <p:cNvSpPr>
              <a:spLocks noChangeArrowheads="1"/>
            </p:cNvSpPr>
            <p:nvPr/>
          </p:nvSpPr>
          <p:spPr bwMode="auto">
            <a:xfrm>
              <a:off x="2950728" y="2690775"/>
              <a:ext cx="1008140" cy="541495"/>
            </a:xfrm>
            <a:prstGeom prst="roundRect">
              <a:avLst>
                <a:gd name="adj" fmla="val 16667"/>
              </a:avLst>
            </a:prstGeom>
            <a:solidFill>
              <a:srgbClr val="6C44A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0508" name="TextBox 7"/>
            <p:cNvSpPr txBox="1">
              <a:spLocks noChangeArrowheads="1"/>
            </p:cNvSpPr>
            <p:nvPr/>
          </p:nvSpPr>
          <p:spPr bwMode="auto">
            <a:xfrm>
              <a:off x="2950399" y="2735359"/>
              <a:ext cx="1003441" cy="46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IP</a:t>
              </a:r>
            </a:p>
          </p:txBody>
        </p:sp>
      </p:grpSp>
      <p:grpSp>
        <p:nvGrpSpPr>
          <p:cNvPr id="14" name="Group 263"/>
          <p:cNvGrpSpPr>
            <a:grpSpLocks/>
          </p:cNvGrpSpPr>
          <p:nvPr/>
        </p:nvGrpSpPr>
        <p:grpSpPr bwMode="auto">
          <a:xfrm>
            <a:off x="4643438" y="4903788"/>
            <a:ext cx="1008062" cy="541337"/>
            <a:chOff x="2950399" y="2690776"/>
            <a:chExt cx="1008470" cy="541495"/>
          </a:xfrm>
        </p:grpSpPr>
        <p:sp>
          <p:nvSpPr>
            <p:cNvPr id="20505" name="Rounded Rectangle 6"/>
            <p:cNvSpPr>
              <a:spLocks noChangeArrowheads="1"/>
            </p:cNvSpPr>
            <p:nvPr/>
          </p:nvSpPr>
          <p:spPr bwMode="auto">
            <a:xfrm>
              <a:off x="2950729" y="2690776"/>
              <a:ext cx="1008140" cy="541495"/>
            </a:xfrm>
            <a:prstGeom prst="roundRect">
              <a:avLst>
                <a:gd name="adj" fmla="val 16667"/>
              </a:avLst>
            </a:prstGeom>
            <a:solidFill>
              <a:srgbClr val="6C44AF"/>
            </a:solidFill>
            <a:ln w="12700">
              <a:solidFill>
                <a:srgbClr val="000514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20506" name="TextBox 7"/>
            <p:cNvSpPr txBox="1">
              <a:spLocks noChangeArrowheads="1"/>
            </p:cNvSpPr>
            <p:nvPr/>
          </p:nvSpPr>
          <p:spPr bwMode="auto">
            <a:xfrm>
              <a:off x="2950399" y="2735359"/>
              <a:ext cx="1003441" cy="461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</a:rPr>
                <a:t>IP</a:t>
              </a:r>
            </a:p>
          </p:txBody>
        </p:sp>
      </p:grpSp>
      <p:sp>
        <p:nvSpPr>
          <p:cNvPr id="20502" name="TextBox 60"/>
          <p:cNvSpPr txBox="1">
            <a:spLocks noChangeArrowheads="1"/>
          </p:cNvSpPr>
          <p:nvPr/>
        </p:nvSpPr>
        <p:spPr bwMode="auto">
          <a:xfrm>
            <a:off x="3563938" y="1393825"/>
            <a:ext cx="13414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Forte barrière </a:t>
            </a:r>
          </a:p>
          <a:p>
            <a:r>
              <a:rPr lang="fr-FR" sz="1400"/>
              <a:t>à la résistance</a:t>
            </a:r>
          </a:p>
        </p:txBody>
      </p:sp>
      <p:sp>
        <p:nvSpPr>
          <p:cNvPr id="20503" name="TextBox 60"/>
          <p:cNvSpPr txBox="1">
            <a:spLocks noChangeArrowheads="1"/>
          </p:cNvSpPr>
          <p:nvPr/>
        </p:nvSpPr>
        <p:spPr bwMode="auto">
          <a:xfrm>
            <a:off x="2941638" y="2238375"/>
            <a:ext cx="2011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moyenne barrière </a:t>
            </a:r>
          </a:p>
          <a:p>
            <a:r>
              <a:rPr lang="fr-FR" sz="1400"/>
              <a:t>à la résistance (GT-1a)</a:t>
            </a:r>
          </a:p>
        </p:txBody>
      </p:sp>
      <p:sp>
        <p:nvSpPr>
          <p:cNvPr id="20504" name="TextBox 60"/>
          <p:cNvSpPr txBox="1">
            <a:spLocks noChangeArrowheads="1"/>
          </p:cNvSpPr>
          <p:nvPr/>
        </p:nvSpPr>
        <p:spPr bwMode="auto">
          <a:xfrm>
            <a:off x="5729288" y="2257425"/>
            <a:ext cx="2011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Faible barrière </a:t>
            </a:r>
          </a:p>
          <a:p>
            <a:r>
              <a:rPr lang="fr-FR" sz="1400"/>
              <a:t>à la résistance (GT-1a)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5870" y="186285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Réponses virologiques soutenues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2530" t="2601" r="6023" b="3767"/>
          <a:stretch>
            <a:fillRect/>
          </a:stretch>
        </p:blipFill>
        <p:spPr bwMode="auto">
          <a:xfrm>
            <a:off x="507548" y="2924944"/>
            <a:ext cx="384842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12565" r="4192"/>
          <a:stretch>
            <a:fillRect/>
          </a:stretch>
        </p:blipFill>
        <p:spPr bwMode="auto">
          <a:xfrm>
            <a:off x="4860032" y="2775988"/>
            <a:ext cx="4032448" cy="291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oneTexte 11"/>
          <p:cNvSpPr txBox="1"/>
          <p:nvPr/>
        </p:nvSpPr>
        <p:spPr>
          <a:xfrm>
            <a:off x="539552" y="1268760"/>
            <a:ext cx="342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3399"/>
                </a:solidFill>
              </a:rPr>
              <a:t>Données sur 213 patients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75656" y="2267580"/>
            <a:ext cx="67217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RVS4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43050" y="2276872"/>
            <a:ext cx="78919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RVS12</a:t>
            </a:r>
          </a:p>
        </p:txBody>
      </p:sp>
    </p:spTree>
    <p:extLst>
      <p:ext uri="{BB962C8B-B14F-4D97-AF65-F5344CB8AC3E}">
        <p14:creationId xmlns="" xmlns:p14="http://schemas.microsoft.com/office/powerpoint/2010/main" val="32327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40723" y="186285"/>
            <a:ext cx="2204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3399"/>
                </a:solidFill>
                <a:latin typeface="Calibri" panose="020F0502020204030204" pitchFamily="34" charset="0"/>
                <a:cs typeface="Arial" charset="0"/>
              </a:rPr>
              <a:t>Conclusions</a:t>
            </a:r>
            <a:endParaRPr lang="fr-FR" sz="3200" b="1" dirty="0">
              <a:solidFill>
                <a:srgbClr val="003399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1412776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sz="2400" b="1" dirty="0" smtClean="0">
                <a:solidFill>
                  <a:srgbClr val="003399"/>
                </a:solidFill>
              </a:rPr>
              <a:t> Fiche de demande RCP harmonisée</a:t>
            </a:r>
          </a:p>
          <a:p>
            <a:pPr>
              <a:buFontTx/>
              <a:buChar char="-"/>
            </a:pPr>
            <a:endParaRPr lang="fr-FR" sz="1000" b="1" dirty="0" smtClean="0">
              <a:solidFill>
                <a:srgbClr val="003399"/>
              </a:solidFill>
            </a:endParaRPr>
          </a:p>
          <a:p>
            <a:pPr marL="180975" indent="-180975">
              <a:buFontTx/>
              <a:buChar char="-"/>
            </a:pPr>
            <a:r>
              <a:rPr lang="fr-FR" sz="2400" b="1" dirty="0" smtClean="0">
                <a:solidFill>
                  <a:srgbClr val="003399"/>
                </a:solidFill>
              </a:rPr>
              <a:t>Respect des recommandations dans la quasi-totalité des demandes</a:t>
            </a:r>
          </a:p>
          <a:p>
            <a:pPr>
              <a:buFontTx/>
              <a:buChar char="-"/>
            </a:pPr>
            <a:endParaRPr lang="fr-FR" sz="1000" b="1" dirty="0" smtClean="0">
              <a:solidFill>
                <a:srgbClr val="003399"/>
              </a:solidFill>
            </a:endParaRPr>
          </a:p>
          <a:p>
            <a:pPr>
              <a:buFontTx/>
              <a:buChar char="-"/>
            </a:pPr>
            <a:r>
              <a:rPr lang="fr-FR" sz="2400" b="1" dirty="0" smtClean="0">
                <a:solidFill>
                  <a:srgbClr val="003399"/>
                </a:solidFill>
              </a:rPr>
              <a:t> </a:t>
            </a:r>
            <a:r>
              <a:rPr lang="fr-FR" sz="2400" b="1" dirty="0">
                <a:solidFill>
                  <a:srgbClr val="003399"/>
                </a:solidFill>
              </a:rPr>
              <a:t>Traçabilité</a:t>
            </a:r>
            <a:r>
              <a:rPr lang="fr-FR" sz="2400" b="1" dirty="0" smtClean="0">
                <a:solidFill>
                  <a:srgbClr val="003399"/>
                </a:solidFill>
              </a:rPr>
              <a:t> des décisions auprès des instances</a:t>
            </a:r>
          </a:p>
          <a:p>
            <a:pPr>
              <a:buFontTx/>
              <a:buChar char="-"/>
            </a:pPr>
            <a:endParaRPr lang="fr-FR" sz="1000" b="1" dirty="0" smtClean="0">
              <a:solidFill>
                <a:srgbClr val="003399"/>
              </a:solidFill>
            </a:endParaRPr>
          </a:p>
          <a:p>
            <a:pPr marL="180975" indent="-180975">
              <a:buFontTx/>
              <a:buChar char="-"/>
            </a:pPr>
            <a:r>
              <a:rPr lang="fr-FR" sz="2400" b="1" dirty="0" smtClean="0">
                <a:solidFill>
                  <a:srgbClr val="003399"/>
                </a:solidFill>
              </a:rPr>
              <a:t>Suivi </a:t>
            </a:r>
            <a:r>
              <a:rPr lang="fr-FR" sz="2400" b="1" dirty="0">
                <a:solidFill>
                  <a:srgbClr val="003399"/>
                </a:solidFill>
              </a:rPr>
              <a:t>de l'adhésion des patients au traitement </a:t>
            </a:r>
            <a:r>
              <a:rPr lang="fr-FR" sz="2400" b="1" dirty="0" smtClean="0">
                <a:solidFill>
                  <a:srgbClr val="003399"/>
                </a:solidFill>
              </a:rPr>
              <a:t>par suivi de la dispensation </a:t>
            </a:r>
            <a:r>
              <a:rPr lang="fr-FR" sz="2400" b="1" dirty="0">
                <a:solidFill>
                  <a:srgbClr val="003399"/>
                </a:solidFill>
              </a:rPr>
              <a:t>des traitements</a:t>
            </a:r>
          </a:p>
          <a:p>
            <a:pPr>
              <a:buFontTx/>
              <a:buChar char="-"/>
            </a:pPr>
            <a:endParaRPr lang="fr-FR" sz="1000" b="1" dirty="0" smtClean="0">
              <a:solidFill>
                <a:srgbClr val="003399"/>
              </a:solidFill>
            </a:endParaRPr>
          </a:p>
          <a:p>
            <a:pPr marL="180975" indent="-180975">
              <a:buFontTx/>
              <a:buChar char="-"/>
            </a:pPr>
            <a:r>
              <a:rPr lang="fr-FR" sz="2400" b="1" dirty="0" smtClean="0">
                <a:solidFill>
                  <a:srgbClr val="003399"/>
                </a:solidFill>
              </a:rPr>
              <a:t>Suivi de la prise en charge dans la vraie vie, à l’échelle d’une région Provence-Alpes-Corse</a:t>
            </a:r>
          </a:p>
          <a:p>
            <a:pPr>
              <a:buFontTx/>
              <a:buChar char="-"/>
            </a:pPr>
            <a:endParaRPr lang="fr-FR" sz="1000" b="1" dirty="0" smtClean="0">
              <a:solidFill>
                <a:srgbClr val="003399"/>
              </a:solidFill>
            </a:endParaRPr>
          </a:p>
          <a:p>
            <a:pPr marL="180975" indent="-180975"/>
            <a:r>
              <a:rPr lang="fr-FR" sz="2400" b="1" dirty="0" smtClean="0">
                <a:solidFill>
                  <a:srgbClr val="003399"/>
                </a:solidFill>
              </a:rPr>
              <a:t>- Intérêt du renvoi des RVS afin d’estimer le taux de guérison et détecter les échappements thérapeutiques</a:t>
            </a:r>
            <a:endParaRPr lang="fr-FR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4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395288" y="31750"/>
            <a:ext cx="8229600" cy="1143000"/>
          </a:xfrm>
        </p:spPr>
        <p:txBody>
          <a:bodyPr/>
          <a:lstStyle/>
          <a:p>
            <a:r>
              <a:rPr lang="fr-FR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En 2015</a:t>
            </a:r>
          </a:p>
        </p:txBody>
      </p:sp>
      <p:cxnSp>
        <p:nvCxnSpPr>
          <p:cNvPr id="55299" name="Straight Connector 58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gray">
          <a:xfrm>
            <a:off x="6175375" y="3879850"/>
            <a:ext cx="0" cy="315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2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 rot="-1680000" flipH="1">
            <a:off x="6819900" y="3681413"/>
            <a:ext cx="857250" cy="3571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9600" tIns="44806" rIns="89600" bIns="44806" anchor="ctr"/>
          <a:lstStyle/>
          <a:p>
            <a:pPr defTabSz="914034">
              <a:defRPr/>
            </a:pPr>
            <a:endParaRPr lang="en-US" sz="900" kern="0" dirty="0">
              <a:solidFill>
                <a:srgbClr val="505050">
                  <a:lumMod val="50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143750" y="2286000"/>
            <a:ext cx="1363663" cy="1138238"/>
          </a:xfrm>
          <a:prstGeom prst="roundRect">
            <a:avLst>
              <a:gd name="adj" fmla="val 79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en-GB" sz="27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55302" name="Straight Connector 131"/>
          <p:cNvCxnSpPr>
            <a:cxnSpLocks noChangeShapeType="1"/>
            <a:stCxn id="4" idx="2"/>
          </p:cNvCxnSpPr>
          <p:nvPr>
            <p:custDataLst>
              <p:tags r:id="rId3"/>
            </p:custDataLst>
          </p:nvPr>
        </p:nvCxnSpPr>
        <p:spPr bwMode="gray">
          <a:xfrm>
            <a:off x="6326188" y="2668588"/>
            <a:ext cx="7937" cy="13112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4" name="Rounded Rectangle 3"/>
          <p:cNvSpPr/>
          <p:nvPr/>
        </p:nvSpPr>
        <p:spPr>
          <a:xfrm>
            <a:off x="5775325" y="1311275"/>
            <a:ext cx="1101725" cy="1357313"/>
          </a:xfrm>
          <a:prstGeom prst="roundRect">
            <a:avLst>
              <a:gd name="adj" fmla="val 79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en-GB" sz="27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645150" y="2832100"/>
            <a:ext cx="1238250" cy="1173163"/>
          </a:xfrm>
          <a:prstGeom prst="roundRect">
            <a:avLst>
              <a:gd name="adj" fmla="val 79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en-GB" sz="27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55305" name="Straight Connector 14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gray">
          <a:xfrm flipH="1" flipV="1">
            <a:off x="5761038" y="4640263"/>
            <a:ext cx="174625" cy="25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" name="Rectangle 6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968375" y="4195763"/>
            <a:ext cx="685800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Jul–Dec</a:t>
            </a:r>
          </a:p>
        </p:txBody>
      </p:sp>
      <p:sp>
        <p:nvSpPr>
          <p:cNvPr id="8" name="Rectangle 6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697038" y="4195763"/>
            <a:ext cx="685800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Jan–Jun</a:t>
            </a:r>
          </a:p>
        </p:txBody>
      </p:sp>
      <p:sp>
        <p:nvSpPr>
          <p:cNvPr id="9" name="Rectangle 6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2427288" y="4195763"/>
            <a:ext cx="644525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Jul–Dec</a:t>
            </a:r>
          </a:p>
        </p:txBody>
      </p:sp>
      <p:sp>
        <p:nvSpPr>
          <p:cNvPr id="10" name="Rectangle 6"/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3113088" y="4195763"/>
            <a:ext cx="687387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Jan–Jun</a:t>
            </a:r>
          </a:p>
        </p:txBody>
      </p:sp>
      <p:sp>
        <p:nvSpPr>
          <p:cNvPr id="11" name="Rectangle 6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3841750" y="4195763"/>
            <a:ext cx="688975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Jul–Dec</a:t>
            </a:r>
          </a:p>
        </p:txBody>
      </p:sp>
      <p:sp>
        <p:nvSpPr>
          <p:cNvPr id="12" name="Rectangle 6"/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572000" y="4195763"/>
            <a:ext cx="687388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Jan–Jun</a:t>
            </a:r>
          </a:p>
        </p:txBody>
      </p:sp>
      <p:sp>
        <p:nvSpPr>
          <p:cNvPr id="13" name="Rectangle 6"/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5300663" y="4195763"/>
            <a:ext cx="687387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Jul–Dec</a:t>
            </a:r>
          </a:p>
        </p:txBody>
      </p:sp>
      <p:sp>
        <p:nvSpPr>
          <p:cNvPr id="14" name="Rectangle 6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6032500" y="4195763"/>
            <a:ext cx="685800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Jan–Jun</a:t>
            </a:r>
          </a:p>
        </p:txBody>
      </p:sp>
      <p:sp>
        <p:nvSpPr>
          <p:cNvPr id="15" name="Rectangle 6"/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6761163" y="4195763"/>
            <a:ext cx="685800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/>
          <a:p>
            <a:pPr algn="ctr" defTabSz="893763">
              <a:buClr>
                <a:srgbClr val="505050"/>
              </a:buClr>
              <a:defRPr/>
            </a:pPr>
            <a:r>
              <a:rPr lang="en-US" sz="900" b="1">
                <a:solidFill>
                  <a:srgbClr val="000000"/>
                </a:solidFill>
              </a:rPr>
              <a:t>Jul–Dec</a:t>
            </a:r>
          </a:p>
        </p:txBody>
      </p:sp>
      <p:cxnSp>
        <p:nvCxnSpPr>
          <p:cNvPr id="55315" name="Straight Arrow Connector 22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gray">
          <a:xfrm flipH="1" flipV="1">
            <a:off x="1344613" y="4641850"/>
            <a:ext cx="0" cy="223838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142395" y="4865644"/>
            <a:ext cx="1240405" cy="249707"/>
          </a:xfrm>
          <a:prstGeom prst="round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  <a:extLst/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Telaprevir</a:t>
            </a:r>
          </a:p>
        </p:txBody>
      </p:sp>
      <p:sp>
        <p:nvSpPr>
          <p:cNvPr id="25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967750" y="5253499"/>
            <a:ext cx="1044534" cy="242903"/>
          </a:xfrm>
          <a:prstGeom prst="round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  <a:extLst/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Boceprevir</a:t>
            </a:r>
            <a:endParaRPr lang="en-US" sz="1100" kern="0" dirty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25"/>
          <p:cNvSpPr txBox="1"/>
          <p:nvPr>
            <p:custDataLst>
              <p:tags r:id="rId17"/>
            </p:custDataLst>
          </p:nvPr>
        </p:nvSpPr>
        <p:spPr bwMode="gray">
          <a:xfrm>
            <a:off x="835025" y="1887538"/>
            <a:ext cx="846138" cy="144462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defTabSz="914034"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Interferon Free</a:t>
            </a:r>
          </a:p>
        </p:txBody>
      </p:sp>
      <p:sp>
        <p:nvSpPr>
          <p:cNvPr id="27" name="TextBox 26"/>
          <p:cNvSpPr txBox="1"/>
          <p:nvPr>
            <p:custDataLst>
              <p:tags r:id="rId18"/>
            </p:custDataLst>
          </p:nvPr>
        </p:nvSpPr>
        <p:spPr bwMode="gray">
          <a:xfrm>
            <a:off x="835025" y="6003925"/>
            <a:ext cx="793750" cy="144463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defTabSz="914034">
              <a:defRPr/>
            </a:pPr>
            <a:r>
              <a:rPr lang="en-US" sz="900" b="1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Triple therapy</a:t>
            </a:r>
          </a:p>
        </p:txBody>
      </p:sp>
      <p:sp>
        <p:nvSpPr>
          <p:cNvPr id="35" name="Rectangle 20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014152" y="4865644"/>
            <a:ext cx="1133810" cy="499422"/>
          </a:xfrm>
          <a:prstGeom prst="roundRect">
            <a:avLst>
              <a:gd name="adj" fmla="val 10787"/>
            </a:avLst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Sofosbuvir</a:t>
            </a:r>
          </a:p>
          <a:p>
            <a:pPr algn="ctr" defTabSz="914034">
              <a:defRPr/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(G1,4,5,6)</a:t>
            </a:r>
          </a:p>
        </p:txBody>
      </p:sp>
      <p:sp>
        <p:nvSpPr>
          <p:cNvPr id="40" name="Rectangle 13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127064" y="3223534"/>
            <a:ext cx="1151585" cy="242307"/>
          </a:xfrm>
          <a:prstGeom prst="round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Sofosbuvir </a:t>
            </a:r>
            <a:endParaRPr lang="el-GR" sz="1100" kern="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21"/>
            </p:custDataLst>
          </p:nvPr>
        </p:nvSpPr>
        <p:spPr bwMode="gray">
          <a:xfrm>
            <a:off x="4702175" y="3457575"/>
            <a:ext cx="66675" cy="139700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 defTabSz="914034">
              <a:defRPr/>
            </a:pPr>
            <a:r>
              <a:rPr lang="en-US" sz="900" b="1" kern="0" dirty="0">
                <a:solidFill>
                  <a:srgbClr val="505050">
                    <a:lumMod val="50000"/>
                  </a:srgbClr>
                </a:solidFill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127064" y="3581189"/>
            <a:ext cx="1151585" cy="24230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latin typeface="Arial" charset="0"/>
                <a:ea typeface="ＭＳ Ｐゴシック" charset="0"/>
                <a:cs typeface="ＭＳ Ｐゴシック" charset="0"/>
              </a:rPr>
              <a:t>RBV</a:t>
            </a:r>
            <a:endParaRPr lang="el-GR" sz="11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4530725" y="2962275"/>
            <a:ext cx="342900" cy="169863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/>
          <a:p>
            <a:pPr defTabSz="914034">
              <a:defRPr/>
            </a:pPr>
            <a:r>
              <a:rPr lang="en-US" sz="1100" kern="0" dirty="0">
                <a:solidFill>
                  <a:srgbClr val="505050">
                    <a:lumMod val="50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G2/3 </a:t>
            </a:r>
            <a:endParaRPr lang="el-GR" sz="1100" kern="0" dirty="0">
              <a:solidFill>
                <a:srgbClr val="505050">
                  <a:lumMod val="50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24"/>
            </p:custDataLst>
          </p:nvPr>
        </p:nvSpPr>
        <p:spPr bwMode="gray">
          <a:xfrm>
            <a:off x="7872413" y="3024188"/>
            <a:ext cx="117475" cy="1444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 defTabSz="914034">
              <a:defRPr/>
            </a:pPr>
            <a:r>
              <a:rPr lang="en-US" sz="900" b="1" kern="0" dirty="0">
                <a:solidFill>
                  <a:srgbClr val="505050">
                    <a:lumMod val="50000"/>
                  </a:srgbClr>
                </a:solidFill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47" name="Rectangle 20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7255158" y="2428868"/>
            <a:ext cx="1245932" cy="235707"/>
          </a:xfrm>
          <a:prstGeom prst="round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  <a:extLst/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Asunaprevir</a:t>
            </a:r>
            <a:r>
              <a:rPr lang="en-US" sz="1100" kern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</p:txBody>
      </p:sp>
      <p:sp>
        <p:nvSpPr>
          <p:cNvPr id="48" name="Rectangle 95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7255158" y="2786058"/>
            <a:ext cx="1245932" cy="235707"/>
          </a:xfrm>
          <a:prstGeom prst="round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Daclatasvir</a:t>
            </a: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l-GR" sz="1100" kern="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42" name="TextBox 4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7872413" y="3000375"/>
            <a:ext cx="1174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2813"/>
            <a:r>
              <a:rPr lang="en-US" sz="900" b="1">
                <a:solidFill>
                  <a:srgbClr val="282828"/>
                </a:solidFill>
                <a:latin typeface="Calibri" pitchFamily="34" charset="0"/>
              </a:rPr>
              <a:t>±</a:t>
            </a:r>
          </a:p>
        </p:txBody>
      </p:sp>
      <p:sp>
        <p:nvSpPr>
          <p:cNvPr id="50" name="Rectangle 9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7255158" y="3193293"/>
            <a:ext cx="1245932" cy="235707"/>
          </a:xfrm>
          <a:prstGeom prst="round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45718" tIns="60953" rIns="45718" bIns="60953" anchor="ctr"/>
          <a:lstStyle/>
          <a:p>
            <a:pPr algn="ctr" defTabSz="914034">
              <a:defRPr/>
            </a:pPr>
            <a:r>
              <a:rPr lang="en-US" sz="1100" kern="0" dirty="0">
                <a:latin typeface="Arial" charset="0"/>
                <a:ea typeface="ＭＳ Ｐゴシック" charset="0"/>
                <a:cs typeface="ＭＳ Ｐゴシック" charset="0"/>
              </a:rPr>
              <a:t>BMS-325*</a:t>
            </a:r>
            <a:endParaRPr lang="el-GR" sz="11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Rectangle 138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5369297" y="4893602"/>
            <a:ext cx="1133811" cy="479614"/>
          </a:xfrm>
          <a:prstGeom prst="roundRect">
            <a:avLst>
              <a:gd name="adj" fmla="val 13347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Daclatasvir</a:t>
            </a: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algn="ctr" defTabSz="914034">
              <a:defRPr/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(G1, 2, 3, 4)</a:t>
            </a:r>
          </a:p>
        </p:txBody>
      </p:sp>
      <p:cxnSp>
        <p:nvCxnSpPr>
          <p:cNvPr id="55349" name="Straight Connector 57"/>
          <p:cNvCxnSpPr>
            <a:cxnSpLocks noChangeShapeType="1"/>
          </p:cNvCxnSpPr>
          <p:nvPr>
            <p:custDataLst>
              <p:tags r:id="rId30"/>
            </p:custDataLst>
          </p:nvPr>
        </p:nvCxnSpPr>
        <p:spPr bwMode="gray">
          <a:xfrm>
            <a:off x="4795838" y="3887788"/>
            <a:ext cx="0" cy="3333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1" name="Rectangle 138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5715526" y="2876036"/>
            <a:ext cx="1122058" cy="69397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Sofosbuvir</a:t>
            </a: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+ </a:t>
            </a:r>
          </a:p>
          <a:p>
            <a:pPr algn="ctr" defTabSz="914034">
              <a:defRPr/>
            </a:pPr>
            <a:r>
              <a:rPr lang="en-US" sz="1100" kern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Ledipasvir</a:t>
            </a: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 defTabSz="914034">
              <a:defRPr/>
            </a:pP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FDC*</a:t>
            </a:r>
            <a:endParaRPr lang="el-GR" sz="1100" kern="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Rectangle 95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5851149" y="1712841"/>
            <a:ext cx="964708" cy="203449"/>
          </a:xfrm>
          <a:prstGeom prst="round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Ombitasvir</a:t>
            </a:r>
            <a:r>
              <a:rPr lang="en-US" sz="110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l-GR" sz="1100" kern="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Rectangle 95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5857884" y="2071678"/>
            <a:ext cx="964708" cy="203449"/>
          </a:xfrm>
          <a:prstGeom prst="round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45718" tIns="60953" rIns="45718" bIns="60953" anchor="ctr"/>
          <a:lstStyle/>
          <a:p>
            <a:pPr algn="ctr" defTabSz="914034">
              <a:defRPr/>
            </a:pPr>
            <a:r>
              <a:rPr lang="en-US" sz="1100" kern="0" dirty="0" err="1">
                <a:latin typeface="Arial" charset="0"/>
                <a:ea typeface="ＭＳ Ｐゴシック" charset="0"/>
                <a:cs typeface="ＭＳ Ｐゴシック" charset="0"/>
              </a:rPr>
              <a:t>Dasabuvir</a:t>
            </a:r>
            <a:r>
              <a:rPr lang="en-US" sz="1100" kern="0" dirty="0"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l-GR" sz="11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Box 67"/>
          <p:cNvSpPr txBox="1"/>
          <p:nvPr>
            <p:custDataLst>
              <p:tags r:id="rId34"/>
            </p:custDataLst>
          </p:nvPr>
        </p:nvSpPr>
        <p:spPr bwMode="gray">
          <a:xfrm>
            <a:off x="6299200" y="1573213"/>
            <a:ext cx="68263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 algn="ctr" defTabSz="914034">
              <a:defRPr/>
            </a:pPr>
            <a:r>
              <a:rPr lang="en-US" sz="900" b="1" kern="0" dirty="0">
                <a:solidFill>
                  <a:srgbClr val="505050">
                    <a:lumMod val="50000"/>
                  </a:srgbClr>
                </a:solidFill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69" name="Rectangle 20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851149" y="1365231"/>
            <a:ext cx="964708" cy="203449"/>
          </a:xfrm>
          <a:prstGeom prst="roundRect">
            <a:avLst/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  <a:extLst/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ABT-450*/r</a:t>
            </a:r>
          </a:p>
        </p:txBody>
      </p:sp>
      <p:sp>
        <p:nvSpPr>
          <p:cNvPr id="70" name="Rectangle 21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5786446" y="2285992"/>
            <a:ext cx="964708" cy="2034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RBV</a:t>
            </a:r>
            <a:endParaRPr lang="el-GR" sz="1100" kern="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Rectangle 70"/>
          <p:cNvSpPr/>
          <p:nvPr>
            <p:custDataLst>
              <p:tags r:id="rId37"/>
            </p:custDataLst>
          </p:nvPr>
        </p:nvSpPr>
        <p:spPr bwMode="gray">
          <a:xfrm>
            <a:off x="6299200" y="1919288"/>
            <a:ext cx="68263" cy="138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defTabSz="914034">
              <a:defRPr/>
            </a:pPr>
            <a:r>
              <a:rPr lang="en-US" sz="900" b="1" kern="0" dirty="0">
                <a:solidFill>
                  <a:srgbClr val="505050">
                    <a:lumMod val="50000"/>
                  </a:srgbClr>
                </a:solidFill>
                <a:latin typeface="Arial" charset="0"/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55367" name="Rectangle 71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6300788" y="2266950"/>
            <a:ext cx="650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2813"/>
            <a:r>
              <a:rPr lang="en-US" sz="900" b="1">
                <a:solidFill>
                  <a:srgbClr val="282828"/>
                </a:solidFill>
              </a:rPr>
              <a:t>±</a:t>
            </a:r>
          </a:p>
        </p:txBody>
      </p:sp>
      <p:sp>
        <p:nvSpPr>
          <p:cNvPr id="79" name="Freeform 78"/>
          <p:cNvSpPr/>
          <p:nvPr>
            <p:custDataLst>
              <p:tags r:id="rId39"/>
            </p:custDataLst>
          </p:nvPr>
        </p:nvSpPr>
        <p:spPr bwMode="gray">
          <a:xfrm>
            <a:off x="3597275" y="4646613"/>
            <a:ext cx="1022350" cy="198437"/>
          </a:xfrm>
          <a:custGeom>
            <a:avLst/>
            <a:gdLst>
              <a:gd name="connsiteX0" fmla="*/ 0 w 863600"/>
              <a:gd name="connsiteY0" fmla="*/ 203200 h 203200"/>
              <a:gd name="connsiteX1" fmla="*/ 0 w 863600"/>
              <a:gd name="connsiteY1" fmla="*/ 152400 h 203200"/>
              <a:gd name="connsiteX2" fmla="*/ 863600 w 863600"/>
              <a:gd name="connsiteY2" fmla="*/ 152400 h 203200"/>
              <a:gd name="connsiteX3" fmla="*/ 863600 w 863600"/>
              <a:gd name="connsiteY3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" h="203200">
                <a:moveTo>
                  <a:pt x="0" y="203200"/>
                </a:moveTo>
                <a:lnTo>
                  <a:pt x="0" y="152400"/>
                </a:lnTo>
                <a:lnTo>
                  <a:pt x="863600" y="152400"/>
                </a:lnTo>
                <a:lnTo>
                  <a:pt x="863600" y="0"/>
                </a:lnTo>
              </a:path>
            </a:pathLst>
          </a:cu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/>
        </p:spPr>
        <p:txBody>
          <a:bodyPr lIns="121906" tIns="60953" rIns="121906" bIns="60953" anchor="ctr"/>
          <a:lstStyle/>
          <a:p>
            <a:pPr defTabSz="914034">
              <a:defRPr/>
            </a:pPr>
            <a:endParaRPr lang="en-US" sz="900" b="1" kern="0" dirty="0">
              <a:solidFill>
                <a:srgbClr val="505050">
                  <a:lumMod val="50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5369" name="Straight Connector 92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gray">
          <a:xfrm flipV="1">
            <a:off x="5162550" y="4640263"/>
            <a:ext cx="0" cy="260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95" name="Rectangle 6"/>
          <p:cNvSpPr txBox="1">
            <a:spLocks/>
          </p:cNvSpPr>
          <p:nvPr>
            <p:custDataLst>
              <p:tags r:id="rId41"/>
            </p:custDataLst>
          </p:nvPr>
        </p:nvSpPr>
        <p:spPr bwMode="gray">
          <a:xfrm>
            <a:off x="968375" y="4438650"/>
            <a:ext cx="685800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94992">
              <a:buClr>
                <a:srgbClr val="505050"/>
              </a:buClr>
              <a:defRPr/>
            </a:pPr>
            <a:r>
              <a:rPr lang="en-US" sz="900" b="1" kern="0" dirty="0">
                <a:solidFill>
                  <a:prstClr val="black"/>
                </a:solidFill>
                <a:ea typeface="ＭＳ Ｐゴシック" charset="0"/>
                <a:cs typeface="Arial"/>
              </a:rPr>
              <a:t>2011</a:t>
            </a:r>
          </a:p>
        </p:txBody>
      </p:sp>
      <p:sp>
        <p:nvSpPr>
          <p:cNvPr id="96" name="Rectangle 6"/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1697038" y="4438650"/>
            <a:ext cx="1374775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94992">
              <a:buClr>
                <a:srgbClr val="505050"/>
              </a:buClr>
              <a:defRPr/>
            </a:pPr>
            <a:r>
              <a:rPr lang="en-US" sz="900" b="1" kern="0" dirty="0">
                <a:solidFill>
                  <a:prstClr val="black"/>
                </a:solidFill>
                <a:ea typeface="ＭＳ Ｐゴシック" charset="0"/>
                <a:cs typeface="Arial"/>
              </a:rPr>
              <a:t>2012</a:t>
            </a:r>
          </a:p>
        </p:txBody>
      </p:sp>
      <p:sp>
        <p:nvSpPr>
          <p:cNvPr id="97" name="Rectangle 6"/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3113088" y="4438650"/>
            <a:ext cx="1417637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94992">
              <a:buClr>
                <a:srgbClr val="505050"/>
              </a:buClr>
              <a:defRPr/>
            </a:pPr>
            <a:r>
              <a:rPr lang="en-US" sz="900" b="1" kern="0" dirty="0">
                <a:solidFill>
                  <a:prstClr val="black"/>
                </a:solidFill>
                <a:ea typeface="ＭＳ Ｐゴシック" charset="0"/>
                <a:cs typeface="Arial"/>
              </a:rPr>
              <a:t>2013</a:t>
            </a:r>
          </a:p>
        </p:txBody>
      </p:sp>
      <p:sp>
        <p:nvSpPr>
          <p:cNvPr id="98" name="Rectangle 6"/>
          <p:cNvSpPr txBox="1">
            <a:spLocks/>
          </p:cNvSpPr>
          <p:nvPr>
            <p:custDataLst>
              <p:tags r:id="rId44"/>
            </p:custDataLst>
          </p:nvPr>
        </p:nvSpPr>
        <p:spPr bwMode="gray">
          <a:xfrm>
            <a:off x="4575175" y="4438650"/>
            <a:ext cx="1417638" cy="203200"/>
          </a:xfrm>
          <a:prstGeom prst="round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  <a:effectLst/>
        </p:spPr>
        <p:txBody>
          <a:bodyPr lIns="45718" tIns="60953" rIns="45718" bIns="60953" anchor="ctr"/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94992">
              <a:buClr>
                <a:srgbClr val="505050"/>
              </a:buClr>
              <a:defRPr/>
            </a:pPr>
            <a:r>
              <a:rPr lang="en-US" sz="900" b="1" kern="0" dirty="0">
                <a:solidFill>
                  <a:srgbClr val="FFFFFF"/>
                </a:solidFill>
                <a:ea typeface="ＭＳ Ｐゴシック" charset="0"/>
                <a:cs typeface="Arial"/>
              </a:rPr>
              <a:t>2014</a:t>
            </a:r>
          </a:p>
        </p:txBody>
      </p:sp>
      <p:sp>
        <p:nvSpPr>
          <p:cNvPr id="99" name="Rectangle 6"/>
          <p:cNvSpPr txBox="1">
            <a:spLocks/>
          </p:cNvSpPr>
          <p:nvPr>
            <p:custDataLst>
              <p:tags r:id="rId45"/>
            </p:custDataLst>
          </p:nvPr>
        </p:nvSpPr>
        <p:spPr bwMode="gray">
          <a:xfrm>
            <a:off x="6034088" y="4438650"/>
            <a:ext cx="1417637" cy="2032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45718" tIns="60953" rIns="45718" bIns="60953" anchor="ctr"/>
          <a:lstStyle>
            <a:lvl1pPr lvl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6125" lvl="4" indent="-130175" defTabSz="895350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 defTabSz="894992">
              <a:buClr>
                <a:srgbClr val="505050"/>
              </a:buClr>
              <a:defRPr/>
            </a:pPr>
            <a:r>
              <a:rPr lang="en-US" sz="900" b="1" kern="0" dirty="0">
                <a:solidFill>
                  <a:prstClr val="black"/>
                </a:solidFill>
                <a:ea typeface="ＭＳ Ｐゴシック" charset="0"/>
                <a:cs typeface="Arial"/>
              </a:rPr>
              <a:t>2015</a:t>
            </a:r>
          </a:p>
        </p:txBody>
      </p:sp>
      <p:sp>
        <p:nvSpPr>
          <p:cNvPr id="55375" name="Rounded Rectangle 1"/>
          <p:cNvSpPr>
            <a:spLocks noChangeArrowheads="1"/>
          </p:cNvSpPr>
          <p:nvPr/>
        </p:nvSpPr>
        <p:spPr bwMode="auto">
          <a:xfrm rot="-5400000">
            <a:off x="-654843" y="2786856"/>
            <a:ext cx="2406650" cy="4111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lIns="121906" tIns="60953" rIns="121906" bIns="60953" anchor="ctr"/>
          <a:lstStyle/>
          <a:p>
            <a:pPr algn="ctr"/>
            <a:r>
              <a:rPr lang="en-US" sz="1500" b="1"/>
              <a:t>IFN-free</a:t>
            </a:r>
          </a:p>
        </p:txBody>
      </p:sp>
      <p:sp>
        <p:nvSpPr>
          <p:cNvPr id="55376" name="Rounded Rectangle 151"/>
          <p:cNvSpPr>
            <a:spLocks noChangeArrowheads="1"/>
          </p:cNvSpPr>
          <p:nvPr/>
        </p:nvSpPr>
        <p:spPr bwMode="auto">
          <a:xfrm rot="-5400000">
            <a:off x="-248443" y="5237956"/>
            <a:ext cx="1593850" cy="4111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4F81BD"/>
            </a:solidFill>
            <a:round/>
            <a:headEnd/>
            <a:tailEnd/>
          </a:ln>
        </p:spPr>
        <p:txBody>
          <a:bodyPr lIns="121906" tIns="60953" rIns="121906" bIns="60953" anchor="ctr"/>
          <a:lstStyle/>
          <a:p>
            <a:pPr algn="ctr"/>
            <a:r>
              <a:rPr lang="en-US" sz="1500" b="1"/>
              <a:t>IFN-based</a:t>
            </a:r>
          </a:p>
        </p:txBody>
      </p:sp>
      <p:sp>
        <p:nvSpPr>
          <p:cNvPr id="37" name="Rectangle 20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4197560" y="4865644"/>
            <a:ext cx="1106755" cy="499422"/>
          </a:xfrm>
          <a:prstGeom prst="roundRect">
            <a:avLst>
              <a:gd name="adj" fmla="val 9807"/>
            </a:avLst>
          </a:prstGeom>
          <a:solidFill>
            <a:schemeClr val="tx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  <a:extLst/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 err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Simeprevir</a:t>
            </a:r>
            <a:r>
              <a:rPr lang="en-US" sz="1100" kern="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algn="ctr" defTabSz="914034">
              <a:defRPr/>
            </a:pPr>
            <a:r>
              <a:rPr lang="en-US" sz="1100" kern="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(G1, 4)</a:t>
            </a:r>
          </a:p>
        </p:txBody>
      </p:sp>
      <p:cxnSp>
        <p:nvCxnSpPr>
          <p:cNvPr id="55380" name="Straight Arrow Connector 22"/>
          <p:cNvCxnSpPr>
            <a:cxnSpLocks noChangeShapeType="1"/>
          </p:cNvCxnSpPr>
          <p:nvPr>
            <p:custDataLst>
              <p:tags r:id="rId47"/>
            </p:custDataLst>
          </p:nvPr>
        </p:nvCxnSpPr>
        <p:spPr bwMode="gray">
          <a:xfrm flipV="1">
            <a:off x="1031875" y="4646613"/>
            <a:ext cx="0" cy="606425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89" name="Rounded Rectangle 88"/>
          <p:cNvSpPr/>
          <p:nvPr/>
        </p:nvSpPr>
        <p:spPr>
          <a:xfrm>
            <a:off x="4108450" y="3189288"/>
            <a:ext cx="1192213" cy="671512"/>
          </a:xfrm>
          <a:prstGeom prst="roundRect">
            <a:avLst>
              <a:gd name="adj" fmla="val 797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en-GB" sz="27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5382" name="TextBox 5"/>
          <p:cNvSpPr txBox="1">
            <a:spLocks noChangeArrowheads="1"/>
          </p:cNvSpPr>
          <p:nvPr/>
        </p:nvSpPr>
        <p:spPr bwMode="auto">
          <a:xfrm>
            <a:off x="233363" y="1344613"/>
            <a:ext cx="1852612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6" tIns="60953" rIns="121906" bIns="60953">
            <a:spAutoFit/>
          </a:bodyPr>
          <a:lstStyle/>
          <a:p>
            <a:r>
              <a:rPr lang="en-GB" sz="1300" b="1"/>
              <a:t>European approvals</a:t>
            </a:r>
          </a:p>
        </p:txBody>
      </p:sp>
      <p:sp>
        <p:nvSpPr>
          <p:cNvPr id="87" name="Rectangle 21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5715527" y="3769789"/>
            <a:ext cx="1085537" cy="20344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100" kern="0" dirty="0">
                <a:latin typeface="Arial" charset="0"/>
                <a:ea typeface="ＭＳ Ｐゴシック" charset="0"/>
                <a:cs typeface="ＭＳ Ｐゴシック" charset="0"/>
              </a:rPr>
              <a:t>RBV</a:t>
            </a:r>
            <a:endParaRPr lang="el-GR" sz="1100" kern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386" name="Rectangle 92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6224588" y="3594100"/>
            <a:ext cx="10318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912813"/>
            <a:r>
              <a:rPr lang="en-US" sz="900" b="1">
                <a:solidFill>
                  <a:srgbClr val="282828"/>
                </a:solidFill>
              </a:rPr>
              <a:t>±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654175" y="2316163"/>
            <a:ext cx="1230313" cy="817562"/>
            <a:chOff x="7399578" y="1848932"/>
            <a:chExt cx="1230064" cy="816848"/>
          </a:xfrm>
        </p:grpSpPr>
        <p:grpSp>
          <p:nvGrpSpPr>
            <p:cNvPr id="3" name="Group 103"/>
            <p:cNvGrpSpPr>
              <a:grpSpLocks/>
            </p:cNvGrpSpPr>
            <p:nvPr/>
          </p:nvGrpSpPr>
          <p:grpSpPr bwMode="auto">
            <a:xfrm>
              <a:off x="7399578" y="1848932"/>
              <a:ext cx="1230064" cy="169277"/>
              <a:chOff x="6986354" y="1848932"/>
              <a:chExt cx="1230064" cy="169277"/>
            </a:xfrm>
          </p:grpSpPr>
          <p:sp>
            <p:nvSpPr>
              <p:cNvPr id="165" name="Legend1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7118090" y="1848932"/>
                <a:ext cx="1098328" cy="1697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defTabSz="894992">
                  <a:buClr>
                    <a:srgbClr val="505050"/>
                  </a:buClr>
                  <a:defRPr/>
                </a:pPr>
                <a:r>
                  <a:rPr lang="en-US" sz="1100" kern="0" dirty="0">
                    <a:latin typeface="Arial" charset="0"/>
                    <a:ea typeface="ＭＳ Ｐゴシック" charset="0"/>
                    <a:cs typeface="ＭＳ Ｐゴシック" charset="0"/>
                  </a:rPr>
                  <a:t>Protease inhibitor</a:t>
                </a:r>
              </a:p>
            </p:txBody>
          </p:sp>
          <p:sp>
            <p:nvSpPr>
              <p:cNvPr id="166" name="LegendRectangle1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6986354" y="1879570"/>
                <a:ext cx="108000" cy="108000"/>
              </a:xfrm>
              <a:prstGeom prst="roundRect">
                <a:avLst/>
              </a:prstGeom>
              <a:solidFill>
                <a:schemeClr val="tx2"/>
              </a:solidFill>
              <a:ln w="19050">
                <a:noFill/>
                <a:miter lim="800000"/>
                <a:headEnd/>
                <a:tailEnd/>
              </a:ln>
              <a:effectLst>
                <a:innerShdw blurRad="38100">
                  <a:prstClr val="black"/>
                </a:innerShdw>
              </a:effectLst>
              <a:extLst/>
            </p:spPr>
            <p:txBody>
              <a:bodyPr wrap="none" lIns="67208" tIns="33605" rIns="67208" bIns="33605" anchor="ctr"/>
              <a:lstStyle/>
              <a:p>
                <a:pPr defTabSz="914034">
                  <a:defRPr/>
                </a:pPr>
                <a:endParaRPr lang="en-US" sz="1100" kern="0" dirty="0">
                  <a:solidFill>
                    <a:srgbClr val="40404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" name="Group 104"/>
            <p:cNvGrpSpPr>
              <a:grpSpLocks/>
            </p:cNvGrpSpPr>
            <p:nvPr/>
          </p:nvGrpSpPr>
          <p:grpSpPr bwMode="auto">
            <a:xfrm>
              <a:off x="7399578" y="2064789"/>
              <a:ext cx="1003884" cy="169277"/>
              <a:chOff x="6986354" y="2064789"/>
              <a:chExt cx="1003884" cy="169277"/>
            </a:xfrm>
          </p:grpSpPr>
          <p:sp>
            <p:nvSpPr>
              <p:cNvPr id="168" name="Legend2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7133962" y="2064643"/>
                <a:ext cx="855489" cy="1697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defTabSz="894992">
                  <a:buClr>
                    <a:srgbClr val="505050"/>
                  </a:buClr>
                  <a:defRPr/>
                </a:pPr>
                <a:r>
                  <a:rPr lang="en-US" sz="1100" kern="0" dirty="0" err="1">
                    <a:latin typeface="Arial" charset="0"/>
                    <a:ea typeface="ＭＳ Ｐゴシック" charset="0"/>
                    <a:cs typeface="ＭＳ Ｐゴシック" charset="0"/>
                  </a:rPr>
                  <a:t>Nuc</a:t>
                </a:r>
                <a:r>
                  <a:rPr lang="en-US" sz="1100" kern="0" dirty="0">
                    <a:latin typeface="Arial" charset="0"/>
                    <a:ea typeface="ＭＳ Ｐゴシック" charset="0"/>
                    <a:cs typeface="ＭＳ Ｐゴシック" charset="0"/>
                  </a:rPr>
                  <a:t> inhibitors</a:t>
                </a:r>
              </a:p>
            </p:txBody>
          </p:sp>
          <p:sp>
            <p:nvSpPr>
              <p:cNvPr id="169" name="LegendRectangle2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6986354" y="2095427"/>
                <a:ext cx="108000" cy="108000"/>
              </a:xfrm>
              <a:prstGeom prst="roundRect">
                <a:avLst/>
              </a:prstGeom>
              <a:solidFill>
                <a:schemeClr val="accent1"/>
              </a:solidFill>
              <a:ln w="19050">
                <a:noFill/>
                <a:miter lim="800000"/>
                <a:headEnd/>
                <a:tailEnd/>
              </a:ln>
              <a:effectLst>
                <a:innerShdw blurRad="38100">
                  <a:prstClr val="black"/>
                </a:innerShdw>
              </a:effectLst>
              <a:extLst/>
            </p:spPr>
            <p:txBody>
              <a:bodyPr wrap="none" lIns="67208" tIns="33605" rIns="67208" bIns="33605" anchor="ctr"/>
              <a:lstStyle/>
              <a:p>
                <a:pPr algn="ctr" defTabSz="914034">
                  <a:defRPr/>
                </a:pPr>
                <a:endParaRPr lang="en-US" sz="1100" kern="0" dirty="0">
                  <a:solidFill>
                    <a:srgbClr val="40404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105"/>
            <p:cNvGrpSpPr>
              <a:grpSpLocks/>
            </p:cNvGrpSpPr>
            <p:nvPr/>
          </p:nvGrpSpPr>
          <p:grpSpPr bwMode="auto">
            <a:xfrm>
              <a:off x="7399578" y="2280646"/>
              <a:ext cx="505477" cy="169277"/>
              <a:chOff x="6986354" y="2280646"/>
              <a:chExt cx="505477" cy="169277"/>
            </a:xfrm>
          </p:grpSpPr>
          <p:sp>
            <p:nvSpPr>
              <p:cNvPr id="171" name="Legend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7121265" y="2280355"/>
                <a:ext cx="369812" cy="1697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defTabSz="894992">
                  <a:buClr>
                    <a:srgbClr val="505050"/>
                  </a:buClr>
                  <a:defRPr/>
                </a:pPr>
                <a:r>
                  <a:rPr lang="en-US" sz="1100" kern="0" dirty="0">
                    <a:latin typeface="Arial" charset="0"/>
                    <a:ea typeface="ＭＳ Ｐゴシック" charset="0"/>
                    <a:cs typeface="ＭＳ Ｐゴシック" charset="0"/>
                  </a:rPr>
                  <a:t>NS5A</a:t>
                </a:r>
              </a:p>
            </p:txBody>
          </p:sp>
          <p:sp>
            <p:nvSpPr>
              <p:cNvPr id="172" name="LegendRectangle3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6986354" y="2311284"/>
                <a:ext cx="108000" cy="108000"/>
              </a:xfrm>
              <a:prstGeom prst="roundRect">
                <a:avLst/>
              </a:prstGeom>
              <a:solidFill>
                <a:schemeClr val="accent2"/>
              </a:solidFill>
              <a:ln w="19050">
                <a:noFill/>
                <a:miter lim="800000"/>
                <a:headEnd/>
                <a:tailEnd/>
              </a:ln>
              <a:effectLst>
                <a:innerShdw blurRad="38100">
                  <a:prstClr val="black"/>
                </a:innerShdw>
              </a:effectLst>
              <a:extLst/>
            </p:spPr>
            <p:txBody>
              <a:bodyPr wrap="none" lIns="67208" tIns="33605" rIns="67208" bIns="33605" anchor="ctr"/>
              <a:lstStyle/>
              <a:p>
                <a:pPr algn="ctr" defTabSz="914034">
                  <a:defRPr/>
                </a:pPr>
                <a:endParaRPr lang="en-US" sz="1100" kern="0" dirty="0">
                  <a:solidFill>
                    <a:srgbClr val="40404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6" name="Group 106"/>
            <p:cNvGrpSpPr>
              <a:grpSpLocks/>
            </p:cNvGrpSpPr>
            <p:nvPr/>
          </p:nvGrpSpPr>
          <p:grpSpPr bwMode="auto">
            <a:xfrm>
              <a:off x="7399578" y="2496503"/>
              <a:ext cx="1039274" cy="169277"/>
              <a:chOff x="6986354" y="2496503"/>
              <a:chExt cx="1039274" cy="169277"/>
            </a:xfrm>
          </p:grpSpPr>
          <p:sp>
            <p:nvSpPr>
              <p:cNvPr id="94" name="Legend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7121265" y="2496066"/>
                <a:ext cx="904692" cy="1697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lIns="0" tIns="0" rIns="0" bIns="0" anchor="ctr">
                <a:spAutoFit/>
              </a:bodyPr>
              <a:lstStyle/>
              <a:p>
                <a:pPr defTabSz="894992">
                  <a:buClr>
                    <a:srgbClr val="505050"/>
                  </a:buClr>
                  <a:defRPr/>
                </a:pPr>
                <a:r>
                  <a:rPr lang="en-US" sz="1100" kern="0" dirty="0">
                    <a:latin typeface="Arial" charset="0"/>
                    <a:ea typeface="ＭＳ Ｐゴシック" charset="0"/>
                    <a:cs typeface="ＭＳ Ｐゴシック" charset="0"/>
                  </a:rPr>
                  <a:t>NS5B inhibitor</a:t>
                </a:r>
              </a:p>
            </p:txBody>
          </p:sp>
          <p:sp>
            <p:nvSpPr>
              <p:cNvPr id="103" name="LegendRectangle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6986354" y="2527141"/>
                <a:ext cx="108000" cy="108000"/>
              </a:xfrm>
              <a:prstGeom prst="roundRect">
                <a:avLst/>
              </a:prstGeom>
              <a:solidFill>
                <a:schemeClr val="bg2"/>
              </a:solidFill>
              <a:ln w="19050">
                <a:noFill/>
                <a:miter lim="800000"/>
                <a:headEnd/>
                <a:tailEnd/>
              </a:ln>
              <a:effectLst>
                <a:innerShdw blurRad="38100">
                  <a:prstClr val="black"/>
                </a:innerShdw>
              </a:effectLst>
              <a:extLst/>
            </p:spPr>
            <p:txBody>
              <a:bodyPr wrap="none" lIns="67208" tIns="33605" rIns="67208" bIns="33605" anchor="ctr"/>
              <a:lstStyle/>
              <a:p>
                <a:pPr algn="ctr" defTabSz="914034">
                  <a:defRPr/>
                </a:pPr>
                <a:endParaRPr lang="en-US" sz="1100" kern="0" dirty="0">
                  <a:solidFill>
                    <a:srgbClr val="404040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5388" name="Text Placeholder 22"/>
          <p:cNvSpPr txBox="1">
            <a:spLocks/>
          </p:cNvSpPr>
          <p:nvPr/>
        </p:nvSpPr>
        <p:spPr bwMode="auto">
          <a:xfrm>
            <a:off x="328613" y="6546850"/>
            <a:ext cx="7231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912813">
              <a:buClr>
                <a:srgbClr val="404040"/>
              </a:buClr>
            </a:pPr>
            <a:r>
              <a:rPr lang="en-GB" sz="1100"/>
              <a:t>Nuc: nucleotide polymerase inhibitor; NS5A: hepatitis C virus non-structural protein 5a protease inhibitor</a:t>
            </a:r>
          </a:p>
          <a:p>
            <a:pPr defTabSz="912813">
              <a:buClr>
                <a:srgbClr val="404040"/>
              </a:buClr>
            </a:pPr>
            <a:r>
              <a:rPr lang="en-US" sz="1100"/>
              <a:t>*Not yet approved in Europe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7929563" y="4000500"/>
            <a:ext cx="900112" cy="2619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chemeClr val="bg1"/>
                </a:solidFill>
                <a:latin typeface="Trebuchet MS" charset="0"/>
              </a:rPr>
              <a:t>MK-8742 </a:t>
            </a:r>
            <a:endParaRPr lang="fr-FR" sz="1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5" name="Rectangle 138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7858148" y="3605628"/>
            <a:ext cx="972000" cy="252000"/>
          </a:xfrm>
          <a:prstGeom prst="roundRect">
            <a:avLst>
              <a:gd name="adj" fmla="val 13347"/>
            </a:avLst>
          </a:prstGeom>
          <a:solidFill>
            <a:schemeClr val="accent2"/>
          </a:solidFill>
          <a:ln w="19050">
            <a:noFill/>
            <a:miter lim="800000"/>
            <a:headEnd/>
            <a:tailEnd/>
          </a:ln>
          <a:effectLst>
            <a:innerShdw blurRad="38100">
              <a:prstClr val="black"/>
            </a:innerShdw>
          </a:effectLst>
        </p:spPr>
        <p:txBody>
          <a:bodyPr wrap="none" lIns="89600" tIns="44806" rIns="89600" bIns="44806" anchor="ctr"/>
          <a:lstStyle/>
          <a:p>
            <a:pPr algn="ctr" defTabSz="914034">
              <a:defRPr/>
            </a:pPr>
            <a:r>
              <a:rPr lang="en-US" sz="1050" kern="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MK-5172</a:t>
            </a:r>
          </a:p>
        </p:txBody>
      </p:sp>
      <p:sp>
        <p:nvSpPr>
          <p:cNvPr id="76" name="Rounded Rectangle 90"/>
          <p:cNvSpPr/>
          <p:nvPr/>
        </p:nvSpPr>
        <p:spPr>
          <a:xfrm>
            <a:off x="7762875" y="3500438"/>
            <a:ext cx="1238250" cy="863600"/>
          </a:xfrm>
          <a:prstGeom prst="roundRect">
            <a:avLst>
              <a:gd name="adj" fmla="val 797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endParaRPr lang="en-GB" sz="2700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7" name="Line 27"/>
          <p:cNvSpPr>
            <a:spLocks noChangeShapeType="1"/>
          </p:cNvSpPr>
          <p:nvPr>
            <p:custDataLst>
              <p:tags r:id="rId51"/>
            </p:custDataLst>
          </p:nvPr>
        </p:nvSpPr>
        <p:spPr bwMode="gray">
          <a:xfrm flipH="1">
            <a:off x="7389813" y="3857625"/>
            <a:ext cx="360362" cy="3571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lIns="89600" tIns="44806" rIns="89600" bIns="44806" anchor="ctr"/>
          <a:lstStyle/>
          <a:p>
            <a:pPr defTabSz="914034">
              <a:defRPr/>
            </a:pPr>
            <a:endParaRPr lang="en-US" sz="900" kern="0" dirty="0">
              <a:solidFill>
                <a:srgbClr val="505050">
                  <a:lumMod val="50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TextBox 40"/>
          <p:cNvSpPr txBox="1"/>
          <p:nvPr>
            <p:custDataLst>
              <p:tags r:id="rId52"/>
            </p:custDataLst>
          </p:nvPr>
        </p:nvSpPr>
        <p:spPr bwMode="gray">
          <a:xfrm>
            <a:off x="8362950" y="3860800"/>
            <a:ext cx="66675" cy="139700"/>
          </a:xfrm>
          <a:prstGeom prst="rect">
            <a:avLst/>
          </a:prstGeom>
          <a:noFill/>
          <a:effectLst/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 defTabSz="914034">
              <a:defRPr/>
            </a:pPr>
            <a:r>
              <a:rPr lang="en-US" sz="900" b="1" kern="0" dirty="0">
                <a:solidFill>
                  <a:srgbClr val="505050">
                    <a:lumMod val="50000"/>
                  </a:srgbClr>
                </a:solidFill>
                <a:ea typeface="ＭＳ Ｐゴシック" charset="0"/>
                <a:cs typeface="ＭＳ Ｐゴシック" charset="0"/>
              </a:rPr>
              <a:t>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98538"/>
          </a:xfrm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1F497D"/>
                </a:solidFill>
                <a:latin typeface="Calibri" pitchFamily="34" charset="0"/>
                <a:ea typeface="ＭＳ Ｐゴシック" pitchFamily="34" charset="-128"/>
              </a:rPr>
              <a:t>Reco</a:t>
            </a:r>
            <a:r>
              <a:rPr lang="fr-FR" dirty="0" smtClean="0">
                <a:solidFill>
                  <a:srgbClr val="1F497D"/>
                </a:solidFill>
                <a:latin typeface="Calibri" pitchFamily="34" charset="0"/>
                <a:ea typeface="ＭＳ Ｐゴシック" pitchFamily="34" charset="-128"/>
              </a:rPr>
              <a:t> AFEF 01/06/2015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663950"/>
          </a:xfrm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100 000 à 150 000 personnes à traiter</a:t>
            </a:r>
          </a:p>
          <a:p>
            <a:endParaRPr lang="fr-FR" smtClean="0">
              <a:ea typeface="ＭＳ Ｐゴシック" pitchFamily="34" charset="-128"/>
            </a:endParaRPr>
          </a:p>
          <a:p>
            <a:r>
              <a:rPr lang="fr-FR" b="1" smtClean="0">
                <a:solidFill>
                  <a:srgbClr val="FF0000"/>
                </a:solidFill>
                <a:ea typeface="ＭＳ Ｐゴシック" pitchFamily="34" charset="-128"/>
              </a:rPr>
              <a:t>L</a:t>
            </a:r>
            <a:r>
              <a:rPr lang="fr-FR" altLang="fr-FR" b="1" smtClean="0">
                <a:solidFill>
                  <a:srgbClr val="FF0000"/>
                </a:solidFill>
                <a:ea typeface="ＭＳ Ｐゴシック" pitchFamily="34" charset="-128"/>
              </a:rPr>
              <a:t>’</a:t>
            </a:r>
            <a:r>
              <a:rPr lang="fr-FR" b="1" smtClean="0">
                <a:solidFill>
                  <a:srgbClr val="FF0000"/>
                </a:solidFill>
                <a:ea typeface="ＭＳ Ｐゴシック" pitchFamily="34" charset="-128"/>
              </a:rPr>
              <a:t>accès à un traitement universel est un objectif à court terme </a:t>
            </a:r>
            <a:endParaRPr lang="fr-FR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fr-FR" smtClean="0">
              <a:ea typeface="ＭＳ Ｐゴシック" pitchFamily="34" charset="-128"/>
            </a:endParaRPr>
          </a:p>
          <a:p>
            <a:r>
              <a:rPr lang="fr-FR" smtClean="0">
                <a:ea typeface="ＭＳ Ｐゴシック" pitchFamily="34" charset="-128"/>
              </a:rPr>
              <a:t>Fin de l</a:t>
            </a:r>
            <a:r>
              <a:rPr lang="fr-FR" altLang="fr-FR" smtClean="0">
                <a:ea typeface="ＭＳ Ｐゴシック" pitchFamily="34" charset="-128"/>
              </a:rPr>
              <a:t>’</a:t>
            </a:r>
            <a:r>
              <a:rPr lang="fr-FR" smtClean="0">
                <a:ea typeface="ＭＳ Ｐゴシック" pitchFamily="34" charset="-128"/>
              </a:rPr>
              <a:t>hépatite C : </a:t>
            </a:r>
            <a:r>
              <a:rPr lang="fr-FR" smtClean="0">
                <a:solidFill>
                  <a:srgbClr val="FF0000"/>
                </a:solidFill>
                <a:ea typeface="ＭＳ Ｐゴシック" pitchFamily="34" charset="-128"/>
              </a:rPr>
              <a:t>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3399"/>
                </a:solidFill>
                <a:ea typeface="+mn-ea"/>
                <a:cs typeface="Arial" charset="0"/>
              </a:rPr>
              <a:t>Une régulation </a:t>
            </a:r>
            <a:r>
              <a:rPr lang="fr-FR" sz="3200" b="1" dirty="0">
                <a:solidFill>
                  <a:srgbClr val="003399"/>
                </a:solidFill>
                <a:ea typeface="+mn-ea"/>
                <a:cs typeface="Arial" charset="0"/>
              </a:rPr>
              <a:t>médico-économique 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51520" y="3429000"/>
            <a:ext cx="8784976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900" b="1" dirty="0" smtClean="0"/>
              <a:t>- Remboursement sur indications de l’ATU jusqu’à fixation du prix par le CEPS</a:t>
            </a:r>
          </a:p>
          <a:p>
            <a:r>
              <a:rPr lang="fr-FR" sz="1900" b="1" dirty="0" smtClean="0"/>
              <a:t>- Prise en charge 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selon le stade de fibrose hépatique</a:t>
            </a:r>
          </a:p>
          <a:p>
            <a:endParaRPr lang="fr-FR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542925" algn="l"/>
              </a:tabLst>
            </a:pPr>
            <a:r>
              <a:rPr lang="fr-FR" sz="1900" b="1" dirty="0" smtClean="0"/>
              <a:t>- Initiation du traitement soumise à </a:t>
            </a:r>
            <a:r>
              <a:rPr lang="fr-FR" sz="1900" b="1" dirty="0"/>
              <a:t>avis d’une 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RCP de pôle de référence hépatites</a:t>
            </a:r>
            <a:endParaRPr lang="fr-FR" sz="1900" b="1" dirty="0" smtClean="0"/>
          </a:p>
          <a:p>
            <a:r>
              <a:rPr lang="fr-FR" sz="1900" b="1" dirty="0" smtClean="0">
                <a:solidFill>
                  <a:srgbClr val="000000"/>
                </a:solidFill>
              </a:rPr>
              <a:t>- Utilisation </a:t>
            </a:r>
            <a:r>
              <a:rPr lang="fr-FR" sz="1900" b="1" dirty="0">
                <a:solidFill>
                  <a:srgbClr val="000000"/>
                </a:solidFill>
              </a:rPr>
              <a:t>d’une 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fiche de synthèse </a:t>
            </a:r>
            <a:r>
              <a:rPr lang="fr-FR" sz="1900" b="1" dirty="0" smtClean="0">
                <a:solidFill>
                  <a:srgbClr val="000000"/>
                </a:solidFill>
              </a:rPr>
              <a:t>et traçabilité de la RCP</a:t>
            </a:r>
          </a:p>
          <a:p>
            <a:endParaRPr lang="fr-FR" sz="800" b="1" dirty="0" smtClean="0"/>
          </a:p>
          <a:p>
            <a:r>
              <a:rPr lang="fr-FR" sz="1900" b="1" dirty="0" smtClean="0"/>
              <a:t>- Prescription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hospitalière </a:t>
            </a:r>
            <a:r>
              <a:rPr lang="fr-FR" sz="1900" b="1" dirty="0"/>
              <a:t>par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Hépato-gastro-entérologue, 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interniste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ou infectiologue</a:t>
            </a:r>
          </a:p>
          <a:p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Absence de 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RCP à l’initiation du traitement 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=&gt; pas </a:t>
            </a:r>
            <a:r>
              <a:rPr lang="fr-FR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 </a:t>
            </a:r>
            <a:r>
              <a:rPr lang="fr-FR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délivrance de traitement</a:t>
            </a:r>
          </a:p>
          <a:p>
            <a:endParaRPr lang="fr-FR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900" b="1" dirty="0" smtClean="0">
                <a:solidFill>
                  <a:srgbClr val="00B050"/>
                </a:solidFill>
              </a:rPr>
              <a:t>- Demande à RCP hors </a:t>
            </a:r>
            <a:r>
              <a:rPr lang="fr-FR" sz="1900" b="1" dirty="0">
                <a:solidFill>
                  <a:srgbClr val="00B050"/>
                </a:solidFill>
              </a:rPr>
              <a:t>centres de </a:t>
            </a:r>
            <a:r>
              <a:rPr lang="fr-FR" sz="1900" b="1" dirty="0" smtClean="0">
                <a:solidFill>
                  <a:srgbClr val="00B050"/>
                </a:solidFill>
              </a:rPr>
              <a:t>référence (autorisation </a:t>
            </a:r>
            <a:r>
              <a:rPr lang="fr-FR" sz="1900" b="1" dirty="0">
                <a:solidFill>
                  <a:srgbClr val="00B050"/>
                </a:solidFill>
              </a:rPr>
              <a:t>par </a:t>
            </a:r>
            <a:r>
              <a:rPr lang="fr-FR" sz="1900" b="1" dirty="0" smtClean="0">
                <a:solidFill>
                  <a:srgbClr val="00B050"/>
                </a:solidFill>
              </a:rPr>
              <a:t>l’ARS)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547664" y="1364155"/>
            <a:ext cx="1512167" cy="1767521"/>
            <a:chOff x="323529" y="1364155"/>
            <a:chExt cx="1512167" cy="1767521"/>
          </a:xfrm>
        </p:grpSpPr>
        <p:sp>
          <p:nvSpPr>
            <p:cNvPr id="7" name="Rectangle 6"/>
            <p:cNvSpPr/>
            <p:nvPr/>
          </p:nvSpPr>
          <p:spPr>
            <a:xfrm>
              <a:off x="323529" y="2854677"/>
              <a:ext cx="1512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Article 48 </a:t>
              </a: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LFSS 2014</a:t>
              </a:r>
              <a:endParaRPr lang="fr-FR" sz="1200" b="1" dirty="0"/>
            </a:p>
          </p:txBody>
        </p:sp>
        <p:pic>
          <p:nvPicPr>
            <p:cNvPr id="21507" name="Picture 3" descr="C:\Users\xx\Desktop\LFSS20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364155"/>
              <a:ext cx="1296145" cy="143767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691972" y="1340768"/>
            <a:ext cx="1729181" cy="1770003"/>
            <a:chOff x="2467837" y="1340768"/>
            <a:chExt cx="1729181" cy="1770003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837" y="1340768"/>
              <a:ext cx="1729180" cy="1432004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467838" y="2833772"/>
              <a:ext cx="1729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Arrêté du 30/10/2014 </a:t>
              </a:r>
              <a:endParaRPr lang="fr-FR" sz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056019" y="1302627"/>
            <a:ext cx="1756341" cy="1946513"/>
            <a:chOff x="4831884" y="1302627"/>
            <a:chExt cx="1756341" cy="1946513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1343"/>
            <a:stretch>
              <a:fillRect/>
            </a:stretch>
          </p:blipFill>
          <p:spPr bwMode="auto">
            <a:xfrm>
              <a:off x="4831884" y="1302627"/>
              <a:ext cx="1756340" cy="14110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831885" y="2787475"/>
              <a:ext cx="17563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Lettre d’instruction du 29/12/2014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7092280" y="1280049"/>
            <a:ext cx="1756340" cy="1959409"/>
            <a:chOff x="7092280" y="1280049"/>
            <a:chExt cx="1756340" cy="195940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3887" b="53363"/>
            <a:stretch/>
          </p:blipFill>
          <p:spPr bwMode="auto">
            <a:xfrm>
              <a:off x="7092280" y="1280049"/>
              <a:ext cx="1740518" cy="14167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7092280" y="2777793"/>
              <a:ext cx="17563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00B050"/>
                  </a:solidFill>
                </a:rPr>
                <a:t>Lettre d’instruction du </a:t>
              </a:r>
              <a:r>
                <a:rPr lang="fr-FR" sz="1200" b="1" dirty="0" smtClean="0">
                  <a:solidFill>
                    <a:srgbClr val="00B050"/>
                  </a:solidFill>
                </a:rPr>
                <a:t>30/04/2015</a:t>
              </a:r>
              <a:endParaRPr lang="fr-FR" sz="1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323528" y="1364155"/>
            <a:ext cx="1512167" cy="1767521"/>
            <a:chOff x="323529" y="1364155"/>
            <a:chExt cx="1512167" cy="1767521"/>
          </a:xfrm>
        </p:grpSpPr>
        <p:sp>
          <p:nvSpPr>
            <p:cNvPr id="26" name="Rectangle 25"/>
            <p:cNvSpPr/>
            <p:nvPr/>
          </p:nvSpPr>
          <p:spPr>
            <a:xfrm>
              <a:off x="323529" y="2854677"/>
              <a:ext cx="151216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Article 48 </a:t>
              </a:r>
              <a:r>
                <a:rPr lang="fr-F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LFSS 2014</a:t>
              </a:r>
              <a:endParaRPr lang="fr-FR" sz="1200" b="1" dirty="0"/>
            </a:p>
          </p:txBody>
        </p:sp>
        <p:pic>
          <p:nvPicPr>
            <p:cNvPr id="27" name="Picture 3" descr="C:\Users\xx\Desktop\LFSS201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1364155"/>
              <a:ext cx="1296145" cy="143767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e 27"/>
          <p:cNvGrpSpPr/>
          <p:nvPr/>
        </p:nvGrpSpPr>
        <p:grpSpPr>
          <a:xfrm>
            <a:off x="2467836" y="1340768"/>
            <a:ext cx="1729181" cy="1770003"/>
            <a:chOff x="2467837" y="1340768"/>
            <a:chExt cx="1729181" cy="1770003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837" y="1340768"/>
              <a:ext cx="1729180" cy="1432004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2467838" y="2833772"/>
              <a:ext cx="17291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Arrêté du 30/10/2014 </a:t>
              </a:r>
              <a:endParaRPr lang="fr-FR" sz="12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831883" y="1302627"/>
            <a:ext cx="1756341" cy="1946513"/>
            <a:chOff x="4831884" y="1302627"/>
            <a:chExt cx="1756341" cy="1946513"/>
          </a:xfrm>
        </p:grpSpPr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 l="1343"/>
            <a:stretch>
              <a:fillRect/>
            </a:stretch>
          </p:blipFill>
          <p:spPr bwMode="auto">
            <a:xfrm>
              <a:off x="4831884" y="1302627"/>
              <a:ext cx="1756340" cy="14110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4831885" y="2787475"/>
              <a:ext cx="17563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2">
                      <a:lumMod val="75000"/>
                    </a:schemeClr>
                  </a:solidFill>
                </a:rPr>
                <a:t>Lettre d’instruction du 29/12/2014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252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003399"/>
                </a:solidFill>
                <a:ea typeface="+mn-ea"/>
                <a:cs typeface="Arial" charset="0"/>
              </a:rPr>
              <a:t>Pourquoi un fichier </a:t>
            </a:r>
            <a:r>
              <a:rPr lang="fr-FR" sz="3200" b="1" dirty="0" smtClean="0">
                <a:solidFill>
                  <a:srgbClr val="003399"/>
                </a:solidFill>
                <a:ea typeface="+mn-ea"/>
                <a:cs typeface="Arial" charset="0"/>
              </a:rPr>
              <a:t>informatique ?</a:t>
            </a:r>
            <a:endParaRPr lang="fr-FR" sz="3200" b="1" dirty="0">
              <a:solidFill>
                <a:srgbClr val="003399"/>
              </a:solidFill>
              <a:ea typeface="+mn-ea"/>
              <a:cs typeface="Arial" charset="0"/>
            </a:endParaRPr>
          </a:p>
        </p:txBody>
      </p:sp>
      <p:pic>
        <p:nvPicPr>
          <p:cNvPr id="8" name="Picture 2" descr="C:\Users\xx\Desktop\rcpvhc\IMG_20150518_182732o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8" r="11364" b="20122"/>
          <a:stretch/>
        </p:blipFill>
        <p:spPr bwMode="auto">
          <a:xfrm>
            <a:off x="3109938" y="2039775"/>
            <a:ext cx="2952328" cy="3981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0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</a:t>
            </a:r>
            <a:r>
              <a:rPr lang="fr-FR" altLang="fr-FR" sz="1600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Darque</a:t>
            </a: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 -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7505" y="1228690"/>
            <a:ext cx="886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3399"/>
                </a:solidFill>
              </a:rPr>
              <a:t>Réception de 30 à 40 demandes hebdomadaires fin 2014</a:t>
            </a:r>
            <a:endParaRPr lang="fr-FR" sz="2400" b="1" dirty="0">
              <a:solidFill>
                <a:srgbClr val="003399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42799" y="2039775"/>
            <a:ext cx="2893690" cy="3981513"/>
            <a:chOff x="251520" y="1628800"/>
            <a:chExt cx="2893690" cy="398151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4075" b="14194"/>
            <a:stretch/>
          </p:blipFill>
          <p:spPr bwMode="auto">
            <a:xfrm>
              <a:off x="251520" y="1628800"/>
              <a:ext cx="2893690" cy="39815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999165" y="1923978"/>
              <a:ext cx="961258" cy="761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7704" y="2170837"/>
              <a:ext cx="1152128" cy="185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8746" y="2203526"/>
              <a:ext cx="961258" cy="123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2848" y="2127146"/>
              <a:ext cx="456824" cy="61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95737" y="2104982"/>
              <a:ext cx="725944" cy="65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6119463" y="2039775"/>
            <a:ext cx="2917033" cy="3981513"/>
            <a:chOff x="2033588" y="188640"/>
            <a:chExt cx="5076825" cy="6408712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harpenSoften amount="-25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588" y="188640"/>
              <a:ext cx="5076825" cy="64087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2843808" y="692696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632234" y="3122695"/>
            <a:ext cx="5879531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Anticiper les demandes institutionnelles et des tutelles sur les données d’activité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13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772"/>
          <a:stretch/>
        </p:blipFill>
        <p:spPr bwMode="auto">
          <a:xfrm>
            <a:off x="175238" y="387568"/>
            <a:ext cx="4718938" cy="614870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43790" y="4800412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</a:rPr>
              <a:t>Possibilité </a:t>
            </a:r>
            <a:r>
              <a:rPr lang="fr-FR" sz="1600" b="1" dirty="0">
                <a:latin typeface="Calibri" panose="020F0502020204030204" pitchFamily="34" charset="0"/>
              </a:rPr>
              <a:t>au 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médecin référent </a:t>
            </a:r>
            <a:r>
              <a:rPr lang="fr-FR" sz="1600" b="1" dirty="0">
                <a:latin typeface="Calibri" panose="020F0502020204030204" pitchFamily="34" charset="0"/>
              </a:rPr>
              <a:t>du patient </a:t>
            </a:r>
            <a:r>
              <a:rPr lang="fr-FR" sz="1600" b="1" dirty="0" smtClean="0">
                <a:latin typeface="Calibri" panose="020F0502020204030204" pitchFamily="34" charset="0"/>
              </a:rPr>
              <a:t>de 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proposer le traitement </a:t>
            </a:r>
            <a:r>
              <a:rPr lang="fr-FR" sz="1600" b="1" dirty="0">
                <a:latin typeface="Calibri" panose="020F0502020204030204" pitchFamily="34" charset="0"/>
              </a:rPr>
              <a:t>qui lui semble le plus </a:t>
            </a:r>
            <a:r>
              <a:rPr lang="fr-FR" sz="1600" b="1" dirty="0" smtClean="0">
                <a:latin typeface="Calibri" panose="020F0502020204030204" pitchFamily="34" charset="0"/>
              </a:rPr>
              <a:t>approprié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7733" y="165386"/>
            <a:ext cx="3699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Format </a:t>
            </a:r>
            <a:r>
              <a:rPr lang="fr-FR" sz="16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word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97-2003</a:t>
            </a:r>
            <a:r>
              <a:rPr lang="fr-FR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/>
            </a:r>
            <a:br>
              <a:rPr lang="fr-FR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fr-FR" sz="1600" b="1" dirty="0">
                <a:latin typeface="Calibri" panose="020F0502020204030204" pitchFamily="34" charset="0"/>
              </a:rPr>
              <a:t>compatible avec tous les logiciels de traitement de texte </a:t>
            </a:r>
          </a:p>
          <a:p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Une </a:t>
            </a:r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seule </a:t>
            </a:r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page</a:t>
            </a:r>
            <a:r>
              <a:rPr lang="fr-FR" sz="1600" b="1" dirty="0" smtClean="0">
                <a:latin typeface="Calibri" panose="020F0502020204030204" pitchFamily="34" charset="0"/>
              </a:rPr>
              <a:t/>
            </a:r>
            <a:br>
              <a:rPr lang="fr-FR" sz="1600" b="1" dirty="0" smtClean="0">
                <a:latin typeface="Calibri" panose="020F0502020204030204" pitchFamily="34" charset="0"/>
              </a:rPr>
            </a:br>
            <a:r>
              <a:rPr lang="fr-FR" sz="1600" b="1" dirty="0" smtClean="0">
                <a:latin typeface="Calibri" panose="020F0502020204030204" pitchFamily="34" charset="0"/>
              </a:rPr>
              <a:t>Saisie informatique, Lisibilité  </a:t>
            </a:r>
            <a:r>
              <a:rPr lang="fr-FR" sz="1600" b="1" dirty="0" smtClean="0">
                <a:latin typeface="Calibri" panose="020F0502020204030204" pitchFamily="34" charset="0"/>
                <a:sym typeface="Wingdings"/>
              </a:rPr>
              <a:t>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790" y="2937161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Remplissage rapide </a:t>
            </a:r>
            <a:r>
              <a:rPr lang="fr-FR" sz="1600" b="1" dirty="0" smtClean="0">
                <a:latin typeface="Calibri" panose="020F0502020204030204" pitchFamily="34" charset="0"/>
              </a:rPr>
              <a:t>:</a:t>
            </a:r>
          </a:p>
          <a:p>
            <a:r>
              <a:rPr lang="fr-FR" sz="1600" b="1" dirty="0">
                <a:latin typeface="Calibri" panose="020F0502020204030204" pitchFamily="34" charset="0"/>
              </a:rPr>
              <a:t>A</a:t>
            </a:r>
            <a:r>
              <a:rPr lang="fr-FR" sz="1600" b="1" dirty="0" smtClean="0">
                <a:latin typeface="Calibri" panose="020F0502020204030204" pitchFamily="34" charset="0"/>
              </a:rPr>
              <a:t>ucune </a:t>
            </a:r>
            <a:r>
              <a:rPr lang="fr-FR" sz="1600" b="1" dirty="0">
                <a:latin typeface="Calibri" panose="020F0502020204030204" pitchFamily="34" charset="0"/>
              </a:rPr>
              <a:t>donnée </a:t>
            </a:r>
            <a:r>
              <a:rPr lang="fr-FR" sz="1600" b="1" dirty="0" smtClean="0">
                <a:latin typeface="Calibri" panose="020F0502020204030204" pitchFamily="34" charset="0"/>
              </a:rPr>
              <a:t>bloquante</a:t>
            </a:r>
          </a:p>
          <a:p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Listes de choix </a:t>
            </a:r>
            <a:r>
              <a:rPr lang="fr-FR" sz="1600" b="1" dirty="0">
                <a:latin typeface="Calibri" panose="020F0502020204030204" pitchFamily="34" charset="0"/>
              </a:rPr>
              <a:t>(pas de saisie)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47733" y="1567848"/>
            <a:ext cx="3699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Anonymat du patient </a:t>
            </a:r>
            <a:b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</a:br>
            <a:r>
              <a:rPr lang="fr-FR" sz="1600" b="1" dirty="0" smtClean="0">
                <a:latin typeface="Calibri" panose="020F0502020204030204" pitchFamily="34" charset="0"/>
              </a:rPr>
              <a:t>initiales et année de naissance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3790" y="2304932"/>
            <a:ext cx="361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Critères AFEF exhaustifs </a:t>
            </a:r>
            <a:r>
              <a:rPr lang="fr-FR" sz="1600" b="1" dirty="0" smtClean="0">
                <a:latin typeface="Calibri" panose="020F0502020204030204" pitchFamily="34" charset="0"/>
              </a:rPr>
              <a:t>pour la partie hépatologie et biologie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43790" y="3868411"/>
            <a:ext cx="400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Coinfection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VIH détaillée </a:t>
            </a:r>
            <a:r>
              <a:rPr lang="fr-FR" sz="1600" b="1" dirty="0" smtClean="0">
                <a:latin typeface="Calibri" panose="020F0502020204030204" pitchFamily="34" charset="0"/>
              </a:rPr>
              <a:t>en collaboration avec le </a:t>
            </a:r>
            <a:r>
              <a:rPr lang="fr-FR" sz="1600" b="1" dirty="0" err="1" smtClean="0">
                <a:latin typeface="Calibri" panose="020F0502020204030204" pitchFamily="34" charset="0"/>
              </a:rPr>
              <a:t>Corevih</a:t>
            </a:r>
            <a:r>
              <a:rPr lang="fr-FR" sz="1600" b="1" dirty="0" smtClean="0">
                <a:latin typeface="Calibri" panose="020F0502020204030204" pitchFamily="34" charset="0"/>
              </a:rPr>
              <a:t> paca ouest et corse, les RCP </a:t>
            </a:r>
            <a:r>
              <a:rPr lang="fr-FR" sz="1600" b="1" dirty="0" err="1" smtClean="0">
                <a:latin typeface="Calibri" panose="020F0502020204030204" pitchFamily="34" charset="0"/>
              </a:rPr>
              <a:t>coinfection</a:t>
            </a:r>
            <a:r>
              <a:rPr lang="fr-FR" sz="1600" b="1" dirty="0" smtClean="0">
                <a:latin typeface="Calibri" panose="020F0502020204030204" pitchFamily="34" charset="0"/>
              </a:rPr>
              <a:t> APHM (St </a:t>
            </a:r>
            <a:r>
              <a:rPr lang="fr-FR" sz="1600" b="1" dirty="0" err="1" smtClean="0">
                <a:latin typeface="Calibri" panose="020F0502020204030204" pitchFamily="34" charset="0"/>
              </a:rPr>
              <a:t>Marg</a:t>
            </a:r>
            <a:r>
              <a:rPr lang="fr-FR" sz="1600" b="1" dirty="0">
                <a:latin typeface="Calibri" panose="020F0502020204030204" pitchFamily="34" charset="0"/>
              </a:rPr>
              <a:t>.</a:t>
            </a:r>
            <a:r>
              <a:rPr lang="fr-FR" sz="1600" b="1" dirty="0" smtClean="0">
                <a:latin typeface="Calibri" panose="020F0502020204030204" pitchFamily="34" charset="0"/>
              </a:rPr>
              <a:t>, Conception)</a:t>
            </a:r>
            <a:endParaRPr lang="fr-FR" sz="1600" b="1" dirty="0">
              <a:latin typeface="Calibri" panose="020F0502020204030204" pitchFamily="34" charset="0"/>
            </a:endParaRPr>
          </a:p>
        </p:txBody>
      </p:sp>
      <p:cxnSp>
        <p:nvCxnSpPr>
          <p:cNvPr id="15" name="Connecteur droit avec flèche 14"/>
          <p:cNvCxnSpPr>
            <a:stCxn id="7" idx="1"/>
          </p:cNvCxnSpPr>
          <p:nvPr/>
        </p:nvCxnSpPr>
        <p:spPr>
          <a:xfrm flipH="1" flipV="1">
            <a:off x="1142469" y="1253067"/>
            <a:ext cx="4005264" cy="6071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1"/>
          </p:cNvCxnSpPr>
          <p:nvPr/>
        </p:nvCxnSpPr>
        <p:spPr>
          <a:xfrm flipH="1" flipV="1">
            <a:off x="3847646" y="2304934"/>
            <a:ext cx="1296144" cy="2923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5" idx="1"/>
          </p:cNvCxnSpPr>
          <p:nvPr/>
        </p:nvCxnSpPr>
        <p:spPr>
          <a:xfrm flipH="1" flipV="1">
            <a:off x="1903430" y="2304934"/>
            <a:ext cx="3240360" cy="10477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5" idx="1"/>
          </p:cNvCxnSpPr>
          <p:nvPr/>
        </p:nvCxnSpPr>
        <p:spPr>
          <a:xfrm flipH="1" flipV="1">
            <a:off x="1142469" y="3138311"/>
            <a:ext cx="4001321" cy="2143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0" idx="1"/>
          </p:cNvCxnSpPr>
          <p:nvPr/>
        </p:nvCxnSpPr>
        <p:spPr>
          <a:xfrm flipH="1" flipV="1">
            <a:off x="1806224" y="3790738"/>
            <a:ext cx="3337566" cy="493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3" idx="1"/>
          </p:cNvCxnSpPr>
          <p:nvPr/>
        </p:nvCxnSpPr>
        <p:spPr>
          <a:xfrm flipH="1">
            <a:off x="1546578" y="5215911"/>
            <a:ext cx="3597212" cy="5075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1"/>
          </p:cNvCxnSpPr>
          <p:nvPr/>
        </p:nvCxnSpPr>
        <p:spPr>
          <a:xfrm flipH="1">
            <a:off x="1855818" y="6164210"/>
            <a:ext cx="3323976" cy="466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179794" y="5871822"/>
            <a:ext cx="374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Avis de la RCP </a:t>
            </a:r>
            <a:r>
              <a:rPr lang="fr-FR" sz="1600" b="1" dirty="0">
                <a:latin typeface="Calibri" panose="020F0502020204030204" pitchFamily="34" charset="0"/>
              </a:rPr>
              <a:t>: validation du traitement, autres propositions</a:t>
            </a:r>
            <a:r>
              <a:rPr lang="fr-FR" sz="1600" b="1" dirty="0" smtClean="0">
                <a:latin typeface="Calibri" panose="020F0502020204030204" pitchFamily="34" charset="0"/>
              </a:rPr>
              <a:t>, ou </a:t>
            </a:r>
            <a:r>
              <a:rPr lang="fr-FR" sz="1600" b="1" dirty="0">
                <a:latin typeface="Calibri" panose="020F0502020204030204" pitchFamily="34" charset="0"/>
              </a:rPr>
              <a:t>modification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4077701" y="1092200"/>
            <a:ext cx="1102094" cy="1608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517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340768"/>
            <a:ext cx="8742197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Données non manuscrites</a:t>
            </a:r>
          </a:p>
          <a:p>
            <a:r>
              <a:rPr lang="fr-FR" sz="2400" b="1" dirty="0" smtClean="0"/>
              <a:t>Lisibilité </a:t>
            </a:r>
            <a:r>
              <a:rPr lang="fr-FR" sz="2400" b="1" dirty="0" smtClean="0">
                <a:sym typeface="Wingdings"/>
              </a:rPr>
              <a:t>, </a:t>
            </a:r>
            <a:r>
              <a:rPr lang="fr-FR" sz="2400" b="1" dirty="0" smtClean="0"/>
              <a:t>pas d’interprétation, gain de temps en RCP </a:t>
            </a:r>
            <a:r>
              <a:rPr lang="fr-FR" sz="1400" b="1" dirty="0" smtClean="0"/>
              <a:t>(30-40 fiches/sem.)</a:t>
            </a:r>
          </a:p>
          <a:p>
            <a:endParaRPr lang="fr-FR" sz="2200" b="1" dirty="0" smtClean="0"/>
          </a:p>
          <a:p>
            <a:r>
              <a:rPr lang="fr-FR" sz="2400" b="1" dirty="0" smtClean="0">
                <a:solidFill>
                  <a:schemeClr val="accent2"/>
                </a:solidFill>
              </a:rPr>
              <a:t>Circulation par échanges d’e-mail : </a:t>
            </a:r>
            <a:r>
              <a:rPr lang="fr-FR" sz="2400" b="1" dirty="0" smtClean="0">
                <a:solidFill>
                  <a:schemeClr val="accent2"/>
                </a:solidFill>
                <a:hlinkClick r:id="rId2"/>
              </a:rPr>
              <a:t>rcp-vhc@ap-hm.fr</a:t>
            </a:r>
            <a:endParaRPr lang="fr-FR" sz="2400" b="1" dirty="0" smtClean="0">
              <a:solidFill>
                <a:schemeClr val="accent2"/>
              </a:solidFill>
            </a:endParaRPr>
          </a:p>
          <a:p>
            <a:r>
              <a:rPr lang="fr-FR" sz="2400" b="1" dirty="0" smtClean="0"/>
              <a:t>confidentialité &gt; fax  ou courrier papier</a:t>
            </a:r>
          </a:p>
          <a:p>
            <a:r>
              <a:rPr lang="fr-FR" sz="2400" b="1" dirty="0" smtClean="0"/>
              <a:t>e-mail = Correspondance privée </a:t>
            </a: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</a:rPr>
              <a:t>(Tribunal d'instance de Puteaux du 28 septembre 1999 + Tribunal correctionnel de Paris 17e ch. 2 novembre 2000 + Article 226-15 du Code pénal)</a:t>
            </a:r>
          </a:p>
          <a:p>
            <a:endParaRPr lang="fr-FR" sz="2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2400" b="1" dirty="0" smtClean="0">
                <a:solidFill>
                  <a:schemeClr val="accent2"/>
                </a:solidFill>
              </a:rPr>
              <a:t>Extraction informatique =&gt; pas de ressaisie </a:t>
            </a:r>
          </a:p>
          <a:p>
            <a:pPr marL="0" lvl="1" defTabSz="879475">
              <a:tabLst>
                <a:tab pos="896938" algn="l"/>
              </a:tabLst>
            </a:pPr>
            <a:r>
              <a:rPr lang="fr-FR" sz="2400" b="1" dirty="0" smtClean="0"/>
              <a:t>Pas d’erreur liée à la ressaisie</a:t>
            </a:r>
            <a:endParaRPr lang="fr-FR" sz="2400" b="1" dirty="0"/>
          </a:p>
          <a:p>
            <a:pPr marL="0" lvl="1">
              <a:tabLst>
                <a:tab pos="896938" algn="l"/>
              </a:tabLst>
            </a:pPr>
            <a:r>
              <a:rPr lang="fr-FR" sz="2400" b="1" dirty="0" smtClean="0"/>
              <a:t>Respect intégral des données fournies par le prescripteur</a:t>
            </a:r>
          </a:p>
          <a:p>
            <a:pPr marL="0" lvl="1">
              <a:tabLst>
                <a:tab pos="896938" algn="l"/>
              </a:tabLst>
            </a:pPr>
            <a:r>
              <a:rPr lang="fr-FR" sz="2400" b="1" dirty="0" smtClean="0"/>
              <a:t>Mise à disposition rapide des données pour analyse (1155 patients)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3399"/>
                </a:solidFill>
                <a:ea typeface="+mn-ea"/>
                <a:cs typeface="Arial" charset="0"/>
              </a:rPr>
              <a:t>Apports du </a:t>
            </a:r>
            <a:r>
              <a:rPr lang="fr-FR" sz="3200" b="1" dirty="0">
                <a:solidFill>
                  <a:srgbClr val="003399"/>
                </a:solidFill>
                <a:ea typeface="+mn-ea"/>
                <a:cs typeface="Arial" charset="0"/>
              </a:rPr>
              <a:t>fichier </a:t>
            </a:r>
            <a:r>
              <a:rPr lang="fr-FR" sz="3200" b="1" dirty="0" smtClean="0">
                <a:solidFill>
                  <a:srgbClr val="003399"/>
                </a:solidFill>
                <a:ea typeface="+mn-ea"/>
                <a:cs typeface="Arial" charset="0"/>
              </a:rPr>
              <a:t>électronique</a:t>
            </a:r>
            <a:endParaRPr lang="fr-FR" sz="3200" b="1" dirty="0">
              <a:solidFill>
                <a:srgbClr val="003399"/>
              </a:solidFill>
              <a:ea typeface="+mn-ea"/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11560" y="966671"/>
            <a:ext cx="7924800" cy="76200"/>
            <a:chOff x="685800" y="966671"/>
            <a:chExt cx="7924800" cy="76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85800" y="966671"/>
              <a:ext cx="7924800" cy="0"/>
            </a:xfrm>
            <a:prstGeom prst="line">
              <a:avLst/>
            </a:prstGeom>
            <a:noFill/>
            <a:ln w="539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685800" y="1042871"/>
              <a:ext cx="7924800" cy="0"/>
            </a:xfrm>
            <a:prstGeom prst="line">
              <a:avLst/>
            </a:prstGeom>
            <a:noFill/>
            <a:ln w="5397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3" name="ZoneTexte 2"/>
          <p:cNvSpPr txBox="1">
            <a:spLocks noChangeArrowheads="1"/>
          </p:cNvSpPr>
          <p:nvPr/>
        </p:nvSpPr>
        <p:spPr bwMode="auto">
          <a:xfrm>
            <a:off x="1028700" y="6490385"/>
            <a:ext cx="7087817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+mn-cs"/>
              </a:rPr>
              <a:t>I. Portal, A. Darque - </a:t>
            </a:r>
          </a:p>
        </p:txBody>
      </p:sp>
    </p:spTree>
    <p:extLst>
      <p:ext uri="{BB962C8B-B14F-4D97-AF65-F5344CB8AC3E}">
        <p14:creationId xmlns="" xmlns:p14="http://schemas.microsoft.com/office/powerpoint/2010/main" val="9043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NwxjzFBE6HJ_TnVPvH0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sqKBbErUOB4bUAPzo1O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ALL2lV0ES.9Q._0LalM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6R6qc48UyZxnhEOpC9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qoRR.fZEipAD25bgsI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xJad.BxESiLCD833AhO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04OTlu99kC.NAZ1wwx7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Eccg6klUqScmt4cST7S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cagGkE0CARtGsXvM.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s1dOZiVEGyK_RJ58AOH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WLEG.4VEq8Si0.eyb0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MM_xCoOkO7QIILJnqc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_x9QoRIE.HsFD2UfkJ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PQQkbU3U2HSIB_bwfG6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uvNeqs2U2m43MaX_AN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VlsbCKEUacC.KqbEfm5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ojAcaBvUeBvxlySO6A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i3KYjx00Gj4U3b26Z9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j2lXo8GE.00EK5FZ8RI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uq0ASiO0qXjHeVPPR_k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IYR9Sf_kKXdZ.lVA3OY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HxM.m8QUqeekgeyQR2x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3NwxjzFBE6HJ_TnVPvH0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ppoc2Mck6VECI_JO4rK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4bTnXQMk23c6NM5QS6b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qiPYE8GUqLY7YCUf61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nN7qmvvUqpMRujfvqX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h7WFs_BECVGGd3q2Fb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WzxFUSSUOWeaFdtWfQ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2W0SxJ0EOKpMmbHjlu5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3FeQ1RHMEWzgkoS.rI17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hrECJ9s0qEVMe4ndd6l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uNfQwz7kOuGSsGnCku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AaztxpZUmbMcVOQihyf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atpFUcvUGYQ74e9v.L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XUZyvVPk6NOgSHA7c1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rd6FuTdUOtEy2uUAR.r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FJbatCvUW7P.w1M..6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b34igBAUO3.xbNBPsT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CEKQS220aeU6qMkBJjh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CjVywpBEGxl5rxbv7u3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xJad.BxESiLCD833AhO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2W0SxJ0EOKpMmbHjlu5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hrECJ9s0qEVMe4ndd6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Q7k1PO1E6f62JEIhaRz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HxM.m8QUqeekgeyQR2x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MM_xCoOkO7QIILJnqc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PQQkbU3U2HSIB_bwfG6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bFww5.ZUaL7QAwzVGQu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znBbHP_kqCfb6Ps8get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bFww5.ZUaL7QAwzVGQu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znBbHP_kqCfb6Ps8get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nuPQe7pEmbCOy38Eu6y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iRP1D7wEKMniw6tHkpL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TzgFEvTkep_qqj69CL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dG2sYXF06CdQzZHtoTa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BnTITx2EO4.CvXMUDl1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5VzL9eiz02J50PhIYjt4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6HUnfJZUWe4uV67ll9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D0Tjy.3k6bUX9o7NnhH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EplSrJqkyLvyD06vH9Ag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1546</Words>
  <Application>Microsoft Office PowerPoint</Application>
  <PresentationFormat>Affichage à l'écran (4:3)</PresentationFormat>
  <Paragraphs>422</Paragraphs>
  <Slides>31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3" baseType="lpstr">
      <vt:lpstr>Thème Office</vt:lpstr>
      <vt:lpstr>think-cell Slide</vt:lpstr>
      <vt:lpstr>Prise en charge du VHC 2015 bilan de 2 années d’utilisation des nouveaux AAD</vt:lpstr>
      <vt:lpstr>Diapositive 2</vt:lpstr>
      <vt:lpstr>La boite à outils VHC : Associations </vt:lpstr>
      <vt:lpstr> En 2015</vt:lpstr>
      <vt:lpstr>Reco AFEF 01/06/2015</vt:lpstr>
      <vt:lpstr>Une régulation médico-économique </vt:lpstr>
      <vt:lpstr>Pourquoi un fichier informatique ?</vt:lpstr>
      <vt:lpstr>Diapositive 8</vt:lpstr>
      <vt:lpstr>Apports du fichier électronique</vt:lpstr>
      <vt:lpstr>Origine des demandes RCP</vt:lpstr>
      <vt:lpstr>Caractéristiques de la population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du VHC 2015  Données de la RCP AP-HM</dc:title>
  <dc:creator>DARQUE Albert</dc:creator>
  <cp:lastModifiedBy>DR10690</cp:lastModifiedBy>
  <cp:revision>245</cp:revision>
  <dcterms:created xsi:type="dcterms:W3CDTF">2015-08-24T08:13:53Z</dcterms:created>
  <dcterms:modified xsi:type="dcterms:W3CDTF">2015-09-11T13:44:53Z</dcterms:modified>
</cp:coreProperties>
</file>