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3.xml" ContentType="application/vnd.openxmlformats-officedocument.drawingml.diagramLayout+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layout2.xml" ContentType="application/vnd.openxmlformats-officedocument.drawingml.diagramLayout+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4061" r:id="rId1"/>
  </p:sldMasterIdLst>
  <p:notesMasterIdLst>
    <p:notesMasterId r:id="rId47"/>
  </p:notesMasterIdLst>
  <p:sldIdLst>
    <p:sldId id="267" r:id="rId2"/>
    <p:sldId id="266" r:id="rId3"/>
    <p:sldId id="265" r:id="rId4"/>
    <p:sldId id="321" r:id="rId5"/>
    <p:sldId id="299" r:id="rId6"/>
    <p:sldId id="322" r:id="rId7"/>
    <p:sldId id="323" r:id="rId8"/>
    <p:sldId id="324" r:id="rId9"/>
    <p:sldId id="262" r:id="rId10"/>
    <p:sldId id="263" r:id="rId11"/>
    <p:sldId id="264" r:id="rId12"/>
    <p:sldId id="270" r:id="rId13"/>
    <p:sldId id="274" r:id="rId14"/>
    <p:sldId id="275" r:id="rId15"/>
    <p:sldId id="278" r:id="rId16"/>
    <p:sldId id="298" r:id="rId17"/>
    <p:sldId id="297" r:id="rId18"/>
    <p:sldId id="288" r:id="rId19"/>
    <p:sldId id="293" r:id="rId20"/>
    <p:sldId id="290" r:id="rId21"/>
    <p:sldId id="287" r:id="rId22"/>
    <p:sldId id="296" r:id="rId23"/>
    <p:sldId id="325" r:id="rId24"/>
    <p:sldId id="283" r:id="rId25"/>
    <p:sldId id="286" r:id="rId26"/>
    <p:sldId id="273" r:id="rId27"/>
    <p:sldId id="312" r:id="rId28"/>
    <p:sldId id="300" r:id="rId29"/>
    <p:sldId id="310" r:id="rId30"/>
    <p:sldId id="311" r:id="rId31"/>
    <p:sldId id="313" r:id="rId32"/>
    <p:sldId id="316" r:id="rId33"/>
    <p:sldId id="315" r:id="rId34"/>
    <p:sldId id="301" r:id="rId35"/>
    <p:sldId id="303" r:id="rId36"/>
    <p:sldId id="304" r:id="rId37"/>
    <p:sldId id="305" r:id="rId38"/>
    <p:sldId id="306" r:id="rId39"/>
    <p:sldId id="307" r:id="rId40"/>
    <p:sldId id="314" r:id="rId41"/>
    <p:sldId id="268" r:id="rId42"/>
    <p:sldId id="317" r:id="rId43"/>
    <p:sldId id="318" r:id="rId44"/>
    <p:sldId id="319" r:id="rId45"/>
    <p:sldId id="320" r:id="rId4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449" autoAdjust="0"/>
    <p:restoredTop sz="93849" autoAdjust="0"/>
  </p:normalViewPr>
  <p:slideViewPr>
    <p:cSldViewPr>
      <p:cViewPr>
        <p:scale>
          <a:sx n="99" d="100"/>
          <a:sy n="99" d="100"/>
        </p:scale>
        <p:origin x="-1974" y="-312"/>
      </p:cViewPr>
      <p:guideLst>
        <p:guide orient="horz" pos="2160"/>
        <p:guide pos="2880"/>
      </p:guideLst>
    </p:cSldViewPr>
  </p:slideViewPr>
  <p:outlineViewPr>
    <p:cViewPr>
      <p:scale>
        <a:sx n="33" d="100"/>
        <a:sy n="33" d="100"/>
      </p:scale>
      <p:origin x="0" y="10904"/>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5D4C8F-FBF4-3B4E-A395-72CD597C2425}" type="doc">
      <dgm:prSet loTypeId="urn:microsoft.com/office/officeart/2005/8/layout/list1" loCatId="" qsTypeId="urn:microsoft.com/office/officeart/2005/8/quickstyle/simple4" qsCatId="simple" csTypeId="urn:microsoft.com/office/officeart/2005/8/colors/accent1_2" csCatId="accent1"/>
      <dgm:spPr/>
      <dgm:t>
        <a:bodyPr/>
        <a:lstStyle/>
        <a:p>
          <a:endParaRPr lang="fr-FR"/>
        </a:p>
      </dgm:t>
    </dgm:pt>
    <dgm:pt modelId="{04177D91-38FF-D540-A569-8640E9501D60}">
      <dgm:prSet/>
      <dgm:spPr/>
      <dgm:t>
        <a:bodyPr/>
        <a:lstStyle/>
        <a:p>
          <a:pPr rtl="0"/>
          <a:r>
            <a:rPr lang="fr-FR" smtClean="0"/>
            <a:t>Efficacité</a:t>
          </a:r>
          <a:endParaRPr lang="fr-FR"/>
        </a:p>
      </dgm:t>
    </dgm:pt>
    <dgm:pt modelId="{2928940C-37F5-9E42-905F-5195A39B7739}" type="parTrans" cxnId="{E59EB2C2-942E-B942-8383-DE42BE93E6E0}">
      <dgm:prSet/>
      <dgm:spPr/>
      <dgm:t>
        <a:bodyPr/>
        <a:lstStyle/>
        <a:p>
          <a:endParaRPr lang="fr-FR"/>
        </a:p>
      </dgm:t>
    </dgm:pt>
    <dgm:pt modelId="{D4BEEFEF-DF85-DF46-B0B1-FBDE1C2C64B7}" type="sibTrans" cxnId="{E59EB2C2-942E-B942-8383-DE42BE93E6E0}">
      <dgm:prSet/>
      <dgm:spPr/>
      <dgm:t>
        <a:bodyPr/>
        <a:lstStyle/>
        <a:p>
          <a:endParaRPr lang="fr-FR"/>
        </a:p>
      </dgm:t>
    </dgm:pt>
    <dgm:pt modelId="{BC0FAB33-7DAB-3E4A-BC0C-3EB341461EC9}">
      <dgm:prSet/>
      <dgm:spPr/>
      <dgm:t>
        <a:bodyPr/>
        <a:lstStyle/>
        <a:p>
          <a:pPr rtl="0"/>
          <a:r>
            <a:rPr lang="fr-FR" smtClean="0"/>
            <a:t>Tolérance</a:t>
          </a:r>
          <a:endParaRPr lang="fr-FR"/>
        </a:p>
      </dgm:t>
    </dgm:pt>
    <dgm:pt modelId="{B4C99F7D-6219-9B48-8C15-A3A2FE7C88EB}" type="parTrans" cxnId="{A03EBF64-30E5-8A49-840B-66CEEB6BC66B}">
      <dgm:prSet/>
      <dgm:spPr/>
      <dgm:t>
        <a:bodyPr/>
        <a:lstStyle/>
        <a:p>
          <a:endParaRPr lang="fr-FR"/>
        </a:p>
      </dgm:t>
    </dgm:pt>
    <dgm:pt modelId="{D6C0E83B-F5B7-D34E-A7A2-68F255DDE3B8}" type="sibTrans" cxnId="{A03EBF64-30E5-8A49-840B-66CEEB6BC66B}">
      <dgm:prSet/>
      <dgm:spPr/>
      <dgm:t>
        <a:bodyPr/>
        <a:lstStyle/>
        <a:p>
          <a:endParaRPr lang="fr-FR"/>
        </a:p>
      </dgm:t>
    </dgm:pt>
    <dgm:pt modelId="{0CA21398-956D-F543-869D-C1B8FA94365A}">
      <dgm:prSet/>
      <dgm:spPr/>
      <dgm:t>
        <a:bodyPr/>
        <a:lstStyle/>
        <a:p>
          <a:pPr rtl="0"/>
          <a:r>
            <a:rPr lang="fr-FR" smtClean="0"/>
            <a:t>Facilité de prise</a:t>
          </a:r>
          <a:endParaRPr lang="fr-FR"/>
        </a:p>
      </dgm:t>
    </dgm:pt>
    <dgm:pt modelId="{04302CA6-7AFC-A84C-B768-6152AF8AA715}" type="parTrans" cxnId="{1912C6FF-822E-FA42-A030-1E7D0BE1773D}">
      <dgm:prSet/>
      <dgm:spPr/>
      <dgm:t>
        <a:bodyPr/>
        <a:lstStyle/>
        <a:p>
          <a:endParaRPr lang="fr-FR"/>
        </a:p>
      </dgm:t>
    </dgm:pt>
    <dgm:pt modelId="{49DC79BD-1A02-E343-9E8D-8AB80E5E04B5}" type="sibTrans" cxnId="{1912C6FF-822E-FA42-A030-1E7D0BE1773D}">
      <dgm:prSet/>
      <dgm:spPr/>
      <dgm:t>
        <a:bodyPr/>
        <a:lstStyle/>
        <a:p>
          <a:endParaRPr lang="fr-FR"/>
        </a:p>
      </dgm:t>
    </dgm:pt>
    <dgm:pt modelId="{7F4C2613-B6AF-A745-B980-1E1BA996E60B}">
      <dgm:prSet/>
      <dgm:spPr/>
      <dgm:t>
        <a:bodyPr/>
        <a:lstStyle/>
        <a:p>
          <a:pPr rtl="0"/>
          <a:r>
            <a:rPr lang="fr-FR" smtClean="0"/>
            <a:t>Cout</a:t>
          </a:r>
          <a:endParaRPr lang="fr-FR"/>
        </a:p>
      </dgm:t>
    </dgm:pt>
    <dgm:pt modelId="{930C9F6C-6E2A-AE48-8CDB-9B61C4EE8CDF}" type="parTrans" cxnId="{B565F849-3B4B-4243-965E-ADCA637B3399}">
      <dgm:prSet/>
      <dgm:spPr/>
      <dgm:t>
        <a:bodyPr/>
        <a:lstStyle/>
        <a:p>
          <a:endParaRPr lang="fr-FR"/>
        </a:p>
      </dgm:t>
    </dgm:pt>
    <dgm:pt modelId="{FCB89312-A7F2-9D47-A6C8-BA1F34D9E952}" type="sibTrans" cxnId="{B565F849-3B4B-4243-965E-ADCA637B3399}">
      <dgm:prSet/>
      <dgm:spPr/>
      <dgm:t>
        <a:bodyPr/>
        <a:lstStyle/>
        <a:p>
          <a:endParaRPr lang="fr-FR"/>
        </a:p>
      </dgm:t>
    </dgm:pt>
    <dgm:pt modelId="{6D6B5B3D-979B-A84A-B981-479E6D4B1309}">
      <dgm:prSet/>
      <dgm:spPr/>
      <dgm:t>
        <a:bodyPr/>
        <a:lstStyle/>
        <a:p>
          <a:pPr rtl="0"/>
          <a:r>
            <a:rPr lang="fr-FR" smtClean="0"/>
            <a:t>Interactions médicamenteuses+++</a:t>
          </a:r>
          <a:endParaRPr lang="fr-FR"/>
        </a:p>
      </dgm:t>
    </dgm:pt>
    <dgm:pt modelId="{A238DA89-E112-1F4B-AB70-CF16C3CC6DB0}" type="parTrans" cxnId="{D3324394-6727-AA4E-9324-DD26CE2B1463}">
      <dgm:prSet/>
      <dgm:spPr/>
      <dgm:t>
        <a:bodyPr/>
        <a:lstStyle/>
        <a:p>
          <a:endParaRPr lang="fr-FR"/>
        </a:p>
      </dgm:t>
    </dgm:pt>
    <dgm:pt modelId="{E1073AD5-5CCB-8B47-AF62-6AB0F28C41FB}" type="sibTrans" cxnId="{D3324394-6727-AA4E-9324-DD26CE2B1463}">
      <dgm:prSet/>
      <dgm:spPr/>
      <dgm:t>
        <a:bodyPr/>
        <a:lstStyle/>
        <a:p>
          <a:endParaRPr lang="fr-FR"/>
        </a:p>
      </dgm:t>
    </dgm:pt>
    <dgm:pt modelId="{85717714-DE28-2048-A914-9850BF552480}" type="pres">
      <dgm:prSet presAssocID="{325D4C8F-FBF4-3B4E-A395-72CD597C2425}" presName="linear" presStyleCnt="0">
        <dgm:presLayoutVars>
          <dgm:dir/>
          <dgm:animLvl val="lvl"/>
          <dgm:resizeHandles val="exact"/>
        </dgm:presLayoutVars>
      </dgm:prSet>
      <dgm:spPr/>
      <dgm:t>
        <a:bodyPr/>
        <a:lstStyle/>
        <a:p>
          <a:endParaRPr lang="fr-FR"/>
        </a:p>
      </dgm:t>
    </dgm:pt>
    <dgm:pt modelId="{90AA4240-AE8B-9C40-91F3-84DBE081D97C}" type="pres">
      <dgm:prSet presAssocID="{04177D91-38FF-D540-A569-8640E9501D60}" presName="parentLin" presStyleCnt="0"/>
      <dgm:spPr/>
    </dgm:pt>
    <dgm:pt modelId="{FB860395-745B-E942-9086-F6FAAADCE8D9}" type="pres">
      <dgm:prSet presAssocID="{04177D91-38FF-D540-A569-8640E9501D60}" presName="parentLeftMargin" presStyleLbl="node1" presStyleIdx="0" presStyleCnt="5"/>
      <dgm:spPr/>
      <dgm:t>
        <a:bodyPr/>
        <a:lstStyle/>
        <a:p>
          <a:endParaRPr lang="fr-FR"/>
        </a:p>
      </dgm:t>
    </dgm:pt>
    <dgm:pt modelId="{97EB5546-37A7-CA46-AAF6-6ED8312B8CA7}" type="pres">
      <dgm:prSet presAssocID="{04177D91-38FF-D540-A569-8640E9501D60}" presName="parentText" presStyleLbl="node1" presStyleIdx="0" presStyleCnt="5">
        <dgm:presLayoutVars>
          <dgm:chMax val="0"/>
          <dgm:bulletEnabled val="1"/>
        </dgm:presLayoutVars>
      </dgm:prSet>
      <dgm:spPr/>
      <dgm:t>
        <a:bodyPr/>
        <a:lstStyle/>
        <a:p>
          <a:endParaRPr lang="fr-FR"/>
        </a:p>
      </dgm:t>
    </dgm:pt>
    <dgm:pt modelId="{14FB2B2B-F3F9-F140-8120-6F414BFA9780}" type="pres">
      <dgm:prSet presAssocID="{04177D91-38FF-D540-A569-8640E9501D60}" presName="negativeSpace" presStyleCnt="0"/>
      <dgm:spPr/>
    </dgm:pt>
    <dgm:pt modelId="{8E91B23A-A513-8949-A0B3-0754A9B190EA}" type="pres">
      <dgm:prSet presAssocID="{04177D91-38FF-D540-A569-8640E9501D60}" presName="childText" presStyleLbl="conFgAcc1" presStyleIdx="0" presStyleCnt="5">
        <dgm:presLayoutVars>
          <dgm:bulletEnabled val="1"/>
        </dgm:presLayoutVars>
      </dgm:prSet>
      <dgm:spPr/>
    </dgm:pt>
    <dgm:pt modelId="{617269FF-4B34-3D44-83FB-E179523B53CB}" type="pres">
      <dgm:prSet presAssocID="{D4BEEFEF-DF85-DF46-B0B1-FBDE1C2C64B7}" presName="spaceBetweenRectangles" presStyleCnt="0"/>
      <dgm:spPr/>
    </dgm:pt>
    <dgm:pt modelId="{B18CB940-B439-8B43-83B2-95E36E0EB9AA}" type="pres">
      <dgm:prSet presAssocID="{BC0FAB33-7DAB-3E4A-BC0C-3EB341461EC9}" presName="parentLin" presStyleCnt="0"/>
      <dgm:spPr/>
    </dgm:pt>
    <dgm:pt modelId="{AC8EBC0C-857D-DA4A-927C-8C604E9BC3ED}" type="pres">
      <dgm:prSet presAssocID="{BC0FAB33-7DAB-3E4A-BC0C-3EB341461EC9}" presName="parentLeftMargin" presStyleLbl="node1" presStyleIdx="0" presStyleCnt="5"/>
      <dgm:spPr/>
      <dgm:t>
        <a:bodyPr/>
        <a:lstStyle/>
        <a:p>
          <a:endParaRPr lang="fr-FR"/>
        </a:p>
      </dgm:t>
    </dgm:pt>
    <dgm:pt modelId="{F103E442-BD47-F042-906D-AF6161B33E2C}" type="pres">
      <dgm:prSet presAssocID="{BC0FAB33-7DAB-3E4A-BC0C-3EB341461EC9}" presName="parentText" presStyleLbl="node1" presStyleIdx="1" presStyleCnt="5">
        <dgm:presLayoutVars>
          <dgm:chMax val="0"/>
          <dgm:bulletEnabled val="1"/>
        </dgm:presLayoutVars>
      </dgm:prSet>
      <dgm:spPr/>
      <dgm:t>
        <a:bodyPr/>
        <a:lstStyle/>
        <a:p>
          <a:endParaRPr lang="fr-FR"/>
        </a:p>
      </dgm:t>
    </dgm:pt>
    <dgm:pt modelId="{370504E6-EB94-CF49-AC7E-F3A0D30974FD}" type="pres">
      <dgm:prSet presAssocID="{BC0FAB33-7DAB-3E4A-BC0C-3EB341461EC9}" presName="negativeSpace" presStyleCnt="0"/>
      <dgm:spPr/>
    </dgm:pt>
    <dgm:pt modelId="{5DA2937A-B055-0440-A626-7BEA96F9FA70}" type="pres">
      <dgm:prSet presAssocID="{BC0FAB33-7DAB-3E4A-BC0C-3EB341461EC9}" presName="childText" presStyleLbl="conFgAcc1" presStyleIdx="1" presStyleCnt="5">
        <dgm:presLayoutVars>
          <dgm:bulletEnabled val="1"/>
        </dgm:presLayoutVars>
      </dgm:prSet>
      <dgm:spPr/>
    </dgm:pt>
    <dgm:pt modelId="{684E04FE-BC75-AD43-9E8D-68E813EDF198}" type="pres">
      <dgm:prSet presAssocID="{D6C0E83B-F5B7-D34E-A7A2-68F255DDE3B8}" presName="spaceBetweenRectangles" presStyleCnt="0"/>
      <dgm:spPr/>
    </dgm:pt>
    <dgm:pt modelId="{C231A39C-0190-CD4F-855D-B62E83B82DA0}" type="pres">
      <dgm:prSet presAssocID="{0CA21398-956D-F543-869D-C1B8FA94365A}" presName="parentLin" presStyleCnt="0"/>
      <dgm:spPr/>
    </dgm:pt>
    <dgm:pt modelId="{F742065F-5CA3-8E4C-8F2F-A9D89AE3416A}" type="pres">
      <dgm:prSet presAssocID="{0CA21398-956D-F543-869D-C1B8FA94365A}" presName="parentLeftMargin" presStyleLbl="node1" presStyleIdx="1" presStyleCnt="5"/>
      <dgm:spPr/>
      <dgm:t>
        <a:bodyPr/>
        <a:lstStyle/>
        <a:p>
          <a:endParaRPr lang="fr-FR"/>
        </a:p>
      </dgm:t>
    </dgm:pt>
    <dgm:pt modelId="{A342947D-BE8B-D249-9EAD-14C23A4C5AFD}" type="pres">
      <dgm:prSet presAssocID="{0CA21398-956D-F543-869D-C1B8FA94365A}" presName="parentText" presStyleLbl="node1" presStyleIdx="2" presStyleCnt="5">
        <dgm:presLayoutVars>
          <dgm:chMax val="0"/>
          <dgm:bulletEnabled val="1"/>
        </dgm:presLayoutVars>
      </dgm:prSet>
      <dgm:spPr/>
      <dgm:t>
        <a:bodyPr/>
        <a:lstStyle/>
        <a:p>
          <a:endParaRPr lang="fr-FR"/>
        </a:p>
      </dgm:t>
    </dgm:pt>
    <dgm:pt modelId="{EA4CCDA9-6D81-0C44-8791-75F46167D3BD}" type="pres">
      <dgm:prSet presAssocID="{0CA21398-956D-F543-869D-C1B8FA94365A}" presName="negativeSpace" presStyleCnt="0"/>
      <dgm:spPr/>
    </dgm:pt>
    <dgm:pt modelId="{A15A72B7-700E-1947-AB91-AE5993D166DF}" type="pres">
      <dgm:prSet presAssocID="{0CA21398-956D-F543-869D-C1B8FA94365A}" presName="childText" presStyleLbl="conFgAcc1" presStyleIdx="2" presStyleCnt="5">
        <dgm:presLayoutVars>
          <dgm:bulletEnabled val="1"/>
        </dgm:presLayoutVars>
      </dgm:prSet>
      <dgm:spPr/>
    </dgm:pt>
    <dgm:pt modelId="{822DDB77-03BA-E840-85CA-576F791696D6}" type="pres">
      <dgm:prSet presAssocID="{49DC79BD-1A02-E343-9E8D-8AB80E5E04B5}" presName="spaceBetweenRectangles" presStyleCnt="0"/>
      <dgm:spPr/>
    </dgm:pt>
    <dgm:pt modelId="{61D10F7F-F2FF-7347-ABA1-51E02373932A}" type="pres">
      <dgm:prSet presAssocID="{7F4C2613-B6AF-A745-B980-1E1BA996E60B}" presName="parentLin" presStyleCnt="0"/>
      <dgm:spPr/>
    </dgm:pt>
    <dgm:pt modelId="{2405F898-54E0-FE43-A12E-66D99E9AEE3C}" type="pres">
      <dgm:prSet presAssocID="{7F4C2613-B6AF-A745-B980-1E1BA996E60B}" presName="parentLeftMargin" presStyleLbl="node1" presStyleIdx="2" presStyleCnt="5"/>
      <dgm:spPr/>
      <dgm:t>
        <a:bodyPr/>
        <a:lstStyle/>
        <a:p>
          <a:endParaRPr lang="fr-FR"/>
        </a:p>
      </dgm:t>
    </dgm:pt>
    <dgm:pt modelId="{B3D55CEF-858A-344B-8C28-1EE05D367063}" type="pres">
      <dgm:prSet presAssocID="{7F4C2613-B6AF-A745-B980-1E1BA996E60B}" presName="parentText" presStyleLbl="node1" presStyleIdx="3" presStyleCnt="5">
        <dgm:presLayoutVars>
          <dgm:chMax val="0"/>
          <dgm:bulletEnabled val="1"/>
        </dgm:presLayoutVars>
      </dgm:prSet>
      <dgm:spPr/>
      <dgm:t>
        <a:bodyPr/>
        <a:lstStyle/>
        <a:p>
          <a:endParaRPr lang="fr-FR"/>
        </a:p>
      </dgm:t>
    </dgm:pt>
    <dgm:pt modelId="{1A34147B-018B-7D4F-BA00-D5E9329BFCCC}" type="pres">
      <dgm:prSet presAssocID="{7F4C2613-B6AF-A745-B980-1E1BA996E60B}" presName="negativeSpace" presStyleCnt="0"/>
      <dgm:spPr/>
    </dgm:pt>
    <dgm:pt modelId="{8C6E0741-E03A-184D-8AE3-F4194A0C257D}" type="pres">
      <dgm:prSet presAssocID="{7F4C2613-B6AF-A745-B980-1E1BA996E60B}" presName="childText" presStyleLbl="conFgAcc1" presStyleIdx="3" presStyleCnt="5">
        <dgm:presLayoutVars>
          <dgm:bulletEnabled val="1"/>
        </dgm:presLayoutVars>
      </dgm:prSet>
      <dgm:spPr/>
    </dgm:pt>
    <dgm:pt modelId="{18542049-6F02-3C49-BE9F-879E31226542}" type="pres">
      <dgm:prSet presAssocID="{FCB89312-A7F2-9D47-A6C8-BA1F34D9E952}" presName="spaceBetweenRectangles" presStyleCnt="0"/>
      <dgm:spPr/>
    </dgm:pt>
    <dgm:pt modelId="{48E23E1B-E305-8E42-B2BA-7FA0342FEC4D}" type="pres">
      <dgm:prSet presAssocID="{6D6B5B3D-979B-A84A-B981-479E6D4B1309}" presName="parentLin" presStyleCnt="0"/>
      <dgm:spPr/>
    </dgm:pt>
    <dgm:pt modelId="{A167164C-7D9E-1443-BECD-243333721566}" type="pres">
      <dgm:prSet presAssocID="{6D6B5B3D-979B-A84A-B981-479E6D4B1309}" presName="parentLeftMargin" presStyleLbl="node1" presStyleIdx="3" presStyleCnt="5"/>
      <dgm:spPr/>
      <dgm:t>
        <a:bodyPr/>
        <a:lstStyle/>
        <a:p>
          <a:endParaRPr lang="fr-FR"/>
        </a:p>
      </dgm:t>
    </dgm:pt>
    <dgm:pt modelId="{055AA01A-5660-4A4E-9415-F152A4B522F1}" type="pres">
      <dgm:prSet presAssocID="{6D6B5B3D-979B-A84A-B981-479E6D4B1309}" presName="parentText" presStyleLbl="node1" presStyleIdx="4" presStyleCnt="5">
        <dgm:presLayoutVars>
          <dgm:chMax val="0"/>
          <dgm:bulletEnabled val="1"/>
        </dgm:presLayoutVars>
      </dgm:prSet>
      <dgm:spPr/>
      <dgm:t>
        <a:bodyPr/>
        <a:lstStyle/>
        <a:p>
          <a:endParaRPr lang="fr-FR"/>
        </a:p>
      </dgm:t>
    </dgm:pt>
    <dgm:pt modelId="{AEDF2BB1-74BB-F742-BEE3-C57BC2A4D103}" type="pres">
      <dgm:prSet presAssocID="{6D6B5B3D-979B-A84A-B981-479E6D4B1309}" presName="negativeSpace" presStyleCnt="0"/>
      <dgm:spPr/>
    </dgm:pt>
    <dgm:pt modelId="{B0B835E0-CF42-F74A-94D9-A3925483CAC6}" type="pres">
      <dgm:prSet presAssocID="{6D6B5B3D-979B-A84A-B981-479E6D4B1309}" presName="childText" presStyleLbl="conFgAcc1" presStyleIdx="4" presStyleCnt="5">
        <dgm:presLayoutVars>
          <dgm:bulletEnabled val="1"/>
        </dgm:presLayoutVars>
      </dgm:prSet>
      <dgm:spPr/>
    </dgm:pt>
  </dgm:ptLst>
  <dgm:cxnLst>
    <dgm:cxn modelId="{178076D5-8937-8643-B992-E6C87B4F63B1}" type="presOf" srcId="{04177D91-38FF-D540-A569-8640E9501D60}" destId="{97EB5546-37A7-CA46-AAF6-6ED8312B8CA7}" srcOrd="1" destOrd="0" presId="urn:microsoft.com/office/officeart/2005/8/layout/list1"/>
    <dgm:cxn modelId="{1E5406AA-D1F7-5F4E-9D6E-899D4243AFE7}" type="presOf" srcId="{6D6B5B3D-979B-A84A-B981-479E6D4B1309}" destId="{055AA01A-5660-4A4E-9415-F152A4B522F1}" srcOrd="1" destOrd="0" presId="urn:microsoft.com/office/officeart/2005/8/layout/list1"/>
    <dgm:cxn modelId="{8F75D6D5-6F36-1645-9055-2994D38E1B5E}" type="presOf" srcId="{7F4C2613-B6AF-A745-B980-1E1BA996E60B}" destId="{B3D55CEF-858A-344B-8C28-1EE05D367063}" srcOrd="1" destOrd="0" presId="urn:microsoft.com/office/officeart/2005/8/layout/list1"/>
    <dgm:cxn modelId="{2EA84171-519E-4C4D-820E-DF69DCC1D967}" type="presOf" srcId="{BC0FAB33-7DAB-3E4A-BC0C-3EB341461EC9}" destId="{AC8EBC0C-857D-DA4A-927C-8C604E9BC3ED}" srcOrd="0" destOrd="0" presId="urn:microsoft.com/office/officeart/2005/8/layout/list1"/>
    <dgm:cxn modelId="{1912C6FF-822E-FA42-A030-1E7D0BE1773D}" srcId="{325D4C8F-FBF4-3B4E-A395-72CD597C2425}" destId="{0CA21398-956D-F543-869D-C1B8FA94365A}" srcOrd="2" destOrd="0" parTransId="{04302CA6-7AFC-A84C-B768-6152AF8AA715}" sibTransId="{49DC79BD-1A02-E343-9E8D-8AB80E5E04B5}"/>
    <dgm:cxn modelId="{D3324394-6727-AA4E-9324-DD26CE2B1463}" srcId="{325D4C8F-FBF4-3B4E-A395-72CD597C2425}" destId="{6D6B5B3D-979B-A84A-B981-479E6D4B1309}" srcOrd="4" destOrd="0" parTransId="{A238DA89-E112-1F4B-AB70-CF16C3CC6DB0}" sibTransId="{E1073AD5-5CCB-8B47-AF62-6AB0F28C41FB}"/>
    <dgm:cxn modelId="{BE878302-9BB6-BD45-943B-C6FDEC7F4B33}" type="presOf" srcId="{0CA21398-956D-F543-869D-C1B8FA94365A}" destId="{A342947D-BE8B-D249-9EAD-14C23A4C5AFD}" srcOrd="1" destOrd="0" presId="urn:microsoft.com/office/officeart/2005/8/layout/list1"/>
    <dgm:cxn modelId="{24452ED8-1E48-144D-AFFC-1E8AEEEFE8F7}" type="presOf" srcId="{04177D91-38FF-D540-A569-8640E9501D60}" destId="{FB860395-745B-E942-9086-F6FAAADCE8D9}" srcOrd="0" destOrd="0" presId="urn:microsoft.com/office/officeart/2005/8/layout/list1"/>
    <dgm:cxn modelId="{B565F849-3B4B-4243-965E-ADCA637B3399}" srcId="{325D4C8F-FBF4-3B4E-A395-72CD597C2425}" destId="{7F4C2613-B6AF-A745-B980-1E1BA996E60B}" srcOrd="3" destOrd="0" parTransId="{930C9F6C-6E2A-AE48-8CDB-9B61C4EE8CDF}" sibTransId="{FCB89312-A7F2-9D47-A6C8-BA1F34D9E952}"/>
    <dgm:cxn modelId="{E642FB1C-6636-754F-9FC8-5AF8BD56D149}" type="presOf" srcId="{BC0FAB33-7DAB-3E4A-BC0C-3EB341461EC9}" destId="{F103E442-BD47-F042-906D-AF6161B33E2C}" srcOrd="1" destOrd="0" presId="urn:microsoft.com/office/officeart/2005/8/layout/list1"/>
    <dgm:cxn modelId="{E520D72F-B45B-B242-9AB2-BE845E229854}" type="presOf" srcId="{0CA21398-956D-F543-869D-C1B8FA94365A}" destId="{F742065F-5CA3-8E4C-8F2F-A9D89AE3416A}" srcOrd="0" destOrd="0" presId="urn:microsoft.com/office/officeart/2005/8/layout/list1"/>
    <dgm:cxn modelId="{28C11E7C-251C-4944-A6C3-243BC2CD30BC}" type="presOf" srcId="{325D4C8F-FBF4-3B4E-A395-72CD597C2425}" destId="{85717714-DE28-2048-A914-9850BF552480}" srcOrd="0" destOrd="0" presId="urn:microsoft.com/office/officeart/2005/8/layout/list1"/>
    <dgm:cxn modelId="{EEA2E901-FC78-5443-A6CC-D572BD0A650E}" type="presOf" srcId="{6D6B5B3D-979B-A84A-B981-479E6D4B1309}" destId="{A167164C-7D9E-1443-BECD-243333721566}" srcOrd="0" destOrd="0" presId="urn:microsoft.com/office/officeart/2005/8/layout/list1"/>
    <dgm:cxn modelId="{E59EB2C2-942E-B942-8383-DE42BE93E6E0}" srcId="{325D4C8F-FBF4-3B4E-A395-72CD597C2425}" destId="{04177D91-38FF-D540-A569-8640E9501D60}" srcOrd="0" destOrd="0" parTransId="{2928940C-37F5-9E42-905F-5195A39B7739}" sibTransId="{D4BEEFEF-DF85-DF46-B0B1-FBDE1C2C64B7}"/>
    <dgm:cxn modelId="{A03EBF64-30E5-8A49-840B-66CEEB6BC66B}" srcId="{325D4C8F-FBF4-3B4E-A395-72CD597C2425}" destId="{BC0FAB33-7DAB-3E4A-BC0C-3EB341461EC9}" srcOrd="1" destOrd="0" parTransId="{B4C99F7D-6219-9B48-8C15-A3A2FE7C88EB}" sibTransId="{D6C0E83B-F5B7-D34E-A7A2-68F255DDE3B8}"/>
    <dgm:cxn modelId="{D3ED6CBB-2AFE-D445-96EA-46AA8D194216}" type="presOf" srcId="{7F4C2613-B6AF-A745-B980-1E1BA996E60B}" destId="{2405F898-54E0-FE43-A12E-66D99E9AEE3C}" srcOrd="0" destOrd="0" presId="urn:microsoft.com/office/officeart/2005/8/layout/list1"/>
    <dgm:cxn modelId="{6ADBF230-C0E9-B34B-A4E0-028AEC115DCA}" type="presParOf" srcId="{85717714-DE28-2048-A914-9850BF552480}" destId="{90AA4240-AE8B-9C40-91F3-84DBE081D97C}" srcOrd="0" destOrd="0" presId="urn:microsoft.com/office/officeart/2005/8/layout/list1"/>
    <dgm:cxn modelId="{34A61062-B87C-4147-9A5D-5E03818F8AAA}" type="presParOf" srcId="{90AA4240-AE8B-9C40-91F3-84DBE081D97C}" destId="{FB860395-745B-E942-9086-F6FAAADCE8D9}" srcOrd="0" destOrd="0" presId="urn:microsoft.com/office/officeart/2005/8/layout/list1"/>
    <dgm:cxn modelId="{FDF55041-0D36-CA42-A74C-4CAB8AA02901}" type="presParOf" srcId="{90AA4240-AE8B-9C40-91F3-84DBE081D97C}" destId="{97EB5546-37A7-CA46-AAF6-6ED8312B8CA7}" srcOrd="1" destOrd="0" presId="urn:microsoft.com/office/officeart/2005/8/layout/list1"/>
    <dgm:cxn modelId="{7B294301-B216-5C4D-91EE-2174C31F68AC}" type="presParOf" srcId="{85717714-DE28-2048-A914-9850BF552480}" destId="{14FB2B2B-F3F9-F140-8120-6F414BFA9780}" srcOrd="1" destOrd="0" presId="urn:microsoft.com/office/officeart/2005/8/layout/list1"/>
    <dgm:cxn modelId="{5BF779F3-2391-3D49-99B5-9996E88C1320}" type="presParOf" srcId="{85717714-DE28-2048-A914-9850BF552480}" destId="{8E91B23A-A513-8949-A0B3-0754A9B190EA}" srcOrd="2" destOrd="0" presId="urn:microsoft.com/office/officeart/2005/8/layout/list1"/>
    <dgm:cxn modelId="{2D78DEF0-32F9-1545-9696-2D1C3085E685}" type="presParOf" srcId="{85717714-DE28-2048-A914-9850BF552480}" destId="{617269FF-4B34-3D44-83FB-E179523B53CB}" srcOrd="3" destOrd="0" presId="urn:microsoft.com/office/officeart/2005/8/layout/list1"/>
    <dgm:cxn modelId="{D7DEFE63-F727-4D41-A13B-DFDAA617942F}" type="presParOf" srcId="{85717714-DE28-2048-A914-9850BF552480}" destId="{B18CB940-B439-8B43-83B2-95E36E0EB9AA}" srcOrd="4" destOrd="0" presId="urn:microsoft.com/office/officeart/2005/8/layout/list1"/>
    <dgm:cxn modelId="{25C36EDE-0F0A-7A47-9E9A-A48BF56E9A6C}" type="presParOf" srcId="{B18CB940-B439-8B43-83B2-95E36E0EB9AA}" destId="{AC8EBC0C-857D-DA4A-927C-8C604E9BC3ED}" srcOrd="0" destOrd="0" presId="urn:microsoft.com/office/officeart/2005/8/layout/list1"/>
    <dgm:cxn modelId="{186C2FBD-C480-AF40-85FA-326463A2C7A1}" type="presParOf" srcId="{B18CB940-B439-8B43-83B2-95E36E0EB9AA}" destId="{F103E442-BD47-F042-906D-AF6161B33E2C}" srcOrd="1" destOrd="0" presId="urn:microsoft.com/office/officeart/2005/8/layout/list1"/>
    <dgm:cxn modelId="{F65E7993-C79A-8144-AA76-60CABAA8F700}" type="presParOf" srcId="{85717714-DE28-2048-A914-9850BF552480}" destId="{370504E6-EB94-CF49-AC7E-F3A0D30974FD}" srcOrd="5" destOrd="0" presId="urn:microsoft.com/office/officeart/2005/8/layout/list1"/>
    <dgm:cxn modelId="{5B496DCB-CE27-B840-A397-162145A47D76}" type="presParOf" srcId="{85717714-DE28-2048-A914-9850BF552480}" destId="{5DA2937A-B055-0440-A626-7BEA96F9FA70}" srcOrd="6" destOrd="0" presId="urn:microsoft.com/office/officeart/2005/8/layout/list1"/>
    <dgm:cxn modelId="{E1198B31-0C29-E041-B2C4-2126963D5922}" type="presParOf" srcId="{85717714-DE28-2048-A914-9850BF552480}" destId="{684E04FE-BC75-AD43-9E8D-68E813EDF198}" srcOrd="7" destOrd="0" presId="urn:microsoft.com/office/officeart/2005/8/layout/list1"/>
    <dgm:cxn modelId="{98D8B44D-D7F8-014C-BBE3-AC62DEDED68E}" type="presParOf" srcId="{85717714-DE28-2048-A914-9850BF552480}" destId="{C231A39C-0190-CD4F-855D-B62E83B82DA0}" srcOrd="8" destOrd="0" presId="urn:microsoft.com/office/officeart/2005/8/layout/list1"/>
    <dgm:cxn modelId="{61D80E7B-6A25-4C4B-901E-6A07DD8BD9F0}" type="presParOf" srcId="{C231A39C-0190-CD4F-855D-B62E83B82DA0}" destId="{F742065F-5CA3-8E4C-8F2F-A9D89AE3416A}" srcOrd="0" destOrd="0" presId="urn:microsoft.com/office/officeart/2005/8/layout/list1"/>
    <dgm:cxn modelId="{25B7E1A4-7411-E846-873D-7B022B242787}" type="presParOf" srcId="{C231A39C-0190-CD4F-855D-B62E83B82DA0}" destId="{A342947D-BE8B-D249-9EAD-14C23A4C5AFD}" srcOrd="1" destOrd="0" presId="urn:microsoft.com/office/officeart/2005/8/layout/list1"/>
    <dgm:cxn modelId="{ECFFDBF3-1F9A-004A-94CD-4E72566949BE}" type="presParOf" srcId="{85717714-DE28-2048-A914-9850BF552480}" destId="{EA4CCDA9-6D81-0C44-8791-75F46167D3BD}" srcOrd="9" destOrd="0" presId="urn:microsoft.com/office/officeart/2005/8/layout/list1"/>
    <dgm:cxn modelId="{357F08B1-23F4-7348-B4B5-C8E7E3678DBB}" type="presParOf" srcId="{85717714-DE28-2048-A914-9850BF552480}" destId="{A15A72B7-700E-1947-AB91-AE5993D166DF}" srcOrd="10" destOrd="0" presId="urn:microsoft.com/office/officeart/2005/8/layout/list1"/>
    <dgm:cxn modelId="{5BA722C8-0570-A04C-8FDF-A395967D9E62}" type="presParOf" srcId="{85717714-DE28-2048-A914-9850BF552480}" destId="{822DDB77-03BA-E840-85CA-576F791696D6}" srcOrd="11" destOrd="0" presId="urn:microsoft.com/office/officeart/2005/8/layout/list1"/>
    <dgm:cxn modelId="{5764F1B7-9CB1-A649-9C76-DDD976BD4338}" type="presParOf" srcId="{85717714-DE28-2048-A914-9850BF552480}" destId="{61D10F7F-F2FF-7347-ABA1-51E02373932A}" srcOrd="12" destOrd="0" presId="urn:microsoft.com/office/officeart/2005/8/layout/list1"/>
    <dgm:cxn modelId="{4063FF99-0A0C-F844-B9B6-D10D076823A6}" type="presParOf" srcId="{61D10F7F-F2FF-7347-ABA1-51E02373932A}" destId="{2405F898-54E0-FE43-A12E-66D99E9AEE3C}" srcOrd="0" destOrd="0" presId="urn:microsoft.com/office/officeart/2005/8/layout/list1"/>
    <dgm:cxn modelId="{E6173D23-743E-1742-8488-0EB298A41550}" type="presParOf" srcId="{61D10F7F-F2FF-7347-ABA1-51E02373932A}" destId="{B3D55CEF-858A-344B-8C28-1EE05D367063}" srcOrd="1" destOrd="0" presId="urn:microsoft.com/office/officeart/2005/8/layout/list1"/>
    <dgm:cxn modelId="{73DF5256-AFBD-AB43-9E01-A99DBF1FF6A4}" type="presParOf" srcId="{85717714-DE28-2048-A914-9850BF552480}" destId="{1A34147B-018B-7D4F-BA00-D5E9329BFCCC}" srcOrd="13" destOrd="0" presId="urn:microsoft.com/office/officeart/2005/8/layout/list1"/>
    <dgm:cxn modelId="{D653BB67-DF8F-204A-9F63-DB34E48EC48D}" type="presParOf" srcId="{85717714-DE28-2048-A914-9850BF552480}" destId="{8C6E0741-E03A-184D-8AE3-F4194A0C257D}" srcOrd="14" destOrd="0" presId="urn:microsoft.com/office/officeart/2005/8/layout/list1"/>
    <dgm:cxn modelId="{8C0B2661-4D42-2A4E-9C6B-DA8526A06FE4}" type="presParOf" srcId="{85717714-DE28-2048-A914-9850BF552480}" destId="{18542049-6F02-3C49-BE9F-879E31226542}" srcOrd="15" destOrd="0" presId="urn:microsoft.com/office/officeart/2005/8/layout/list1"/>
    <dgm:cxn modelId="{9E08C1DF-240E-2D47-81AC-76392AE87379}" type="presParOf" srcId="{85717714-DE28-2048-A914-9850BF552480}" destId="{48E23E1B-E305-8E42-B2BA-7FA0342FEC4D}" srcOrd="16" destOrd="0" presId="urn:microsoft.com/office/officeart/2005/8/layout/list1"/>
    <dgm:cxn modelId="{BDF8C85A-15CA-9B45-AEA8-D3FA058299D4}" type="presParOf" srcId="{48E23E1B-E305-8E42-B2BA-7FA0342FEC4D}" destId="{A167164C-7D9E-1443-BECD-243333721566}" srcOrd="0" destOrd="0" presId="urn:microsoft.com/office/officeart/2005/8/layout/list1"/>
    <dgm:cxn modelId="{C142DF01-7DB9-4949-9A13-45083269BA81}" type="presParOf" srcId="{48E23E1B-E305-8E42-B2BA-7FA0342FEC4D}" destId="{055AA01A-5660-4A4E-9415-F152A4B522F1}" srcOrd="1" destOrd="0" presId="urn:microsoft.com/office/officeart/2005/8/layout/list1"/>
    <dgm:cxn modelId="{DDEC1965-3B6E-FE43-9D56-CD612377FA23}" type="presParOf" srcId="{85717714-DE28-2048-A914-9850BF552480}" destId="{AEDF2BB1-74BB-F742-BEE3-C57BC2A4D103}" srcOrd="17" destOrd="0" presId="urn:microsoft.com/office/officeart/2005/8/layout/list1"/>
    <dgm:cxn modelId="{D89E58EB-4043-2843-9FCC-9220A3EAE6DB}" type="presParOf" srcId="{85717714-DE28-2048-A914-9850BF552480}" destId="{B0B835E0-CF42-F74A-94D9-A3925483CAC6}" srcOrd="18"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0FA093-ACC7-1146-AFF8-3F2C9ED45CD1}"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fr-FR"/>
        </a:p>
      </dgm:t>
    </dgm:pt>
    <dgm:pt modelId="{C0D44D14-6A80-774B-98F9-AECED7A877AB}">
      <dgm:prSet custT="1"/>
      <dgm:spPr/>
      <dgm:t>
        <a:bodyPr/>
        <a:lstStyle/>
        <a:p>
          <a:pPr rtl="0"/>
          <a:r>
            <a:rPr lang="fr-FR" sz="1400" dirty="0" err="1" smtClean="0"/>
            <a:t>Sofosbuvir</a:t>
          </a:r>
          <a:r>
            <a:rPr lang="fr-FR" sz="1400" dirty="0" smtClean="0"/>
            <a:t> transport </a:t>
          </a:r>
          <a:r>
            <a:rPr lang="fr-FR" sz="1400" dirty="0" err="1" smtClean="0"/>
            <a:t>pgp</a:t>
          </a:r>
          <a:endParaRPr lang="fr-FR" sz="1400" dirty="0"/>
        </a:p>
      </dgm:t>
    </dgm:pt>
    <dgm:pt modelId="{C2761FF6-987E-024B-B534-C3D0AE3C1649}" type="parTrans" cxnId="{533D13CF-869F-4E4A-B12F-C118F7071D10}">
      <dgm:prSet/>
      <dgm:spPr/>
      <dgm:t>
        <a:bodyPr/>
        <a:lstStyle/>
        <a:p>
          <a:endParaRPr lang="fr-FR" sz="1600"/>
        </a:p>
      </dgm:t>
    </dgm:pt>
    <dgm:pt modelId="{B801E4E1-7942-5D4F-9CAD-4272FDD4541D}" type="sibTrans" cxnId="{533D13CF-869F-4E4A-B12F-C118F7071D10}">
      <dgm:prSet/>
      <dgm:spPr/>
      <dgm:t>
        <a:bodyPr/>
        <a:lstStyle/>
        <a:p>
          <a:endParaRPr lang="fr-FR" sz="1600"/>
        </a:p>
      </dgm:t>
    </dgm:pt>
    <dgm:pt modelId="{2C1180EA-0DD5-1A4D-B321-4B1E8E16C011}">
      <dgm:prSet custT="1"/>
      <dgm:spPr/>
      <dgm:t>
        <a:bodyPr/>
        <a:lstStyle/>
        <a:p>
          <a:r>
            <a:rPr lang="fr-FR" sz="1400" dirty="0" err="1" smtClean="0"/>
            <a:t>Siméprévir</a:t>
          </a:r>
          <a:r>
            <a:rPr lang="fr-FR" sz="1400" dirty="0" smtClean="0"/>
            <a:t> </a:t>
          </a:r>
          <a:r>
            <a:rPr lang="fr-FR" sz="1400" dirty="0" err="1" smtClean="0"/>
            <a:t>metab</a:t>
          </a:r>
          <a:r>
            <a:rPr lang="fr-FR" sz="1400" dirty="0" smtClean="0"/>
            <a:t> CYP 3A4</a:t>
          </a:r>
          <a:endParaRPr lang="fr-FR" sz="1400" dirty="0"/>
        </a:p>
      </dgm:t>
    </dgm:pt>
    <dgm:pt modelId="{B6007D3C-3DD1-B84B-862F-9346EF0C372E}" type="parTrans" cxnId="{5D0FFCD5-C88E-1640-86B7-C53AC963F9E6}">
      <dgm:prSet/>
      <dgm:spPr/>
      <dgm:t>
        <a:bodyPr/>
        <a:lstStyle/>
        <a:p>
          <a:endParaRPr lang="fr-FR" sz="1600"/>
        </a:p>
      </dgm:t>
    </dgm:pt>
    <dgm:pt modelId="{932B5D41-08EC-A741-970A-C4C4328B05F1}" type="sibTrans" cxnId="{5D0FFCD5-C88E-1640-86B7-C53AC963F9E6}">
      <dgm:prSet/>
      <dgm:spPr/>
      <dgm:t>
        <a:bodyPr/>
        <a:lstStyle/>
        <a:p>
          <a:endParaRPr lang="fr-FR" sz="1600"/>
        </a:p>
      </dgm:t>
    </dgm:pt>
    <dgm:pt modelId="{1040EAA9-F004-1846-9CE9-815FE2078871}">
      <dgm:prSet custT="1"/>
      <dgm:spPr/>
      <dgm:t>
        <a:bodyPr/>
        <a:lstStyle/>
        <a:p>
          <a:r>
            <a:rPr lang="fr-FR" sz="1400" dirty="0" err="1" smtClean="0"/>
            <a:t>Daclatasvir</a:t>
          </a:r>
          <a:r>
            <a:rPr lang="fr-FR" sz="1400" dirty="0" smtClean="0"/>
            <a:t> substrat et inhibiteur de la </a:t>
          </a:r>
          <a:r>
            <a:rPr lang="fr-FR" sz="1400" dirty="0" err="1" smtClean="0"/>
            <a:t>pGP</a:t>
          </a:r>
          <a:r>
            <a:rPr lang="fr-FR" sz="1400" dirty="0" smtClean="0"/>
            <a:t>, substrat de CYP3A4</a:t>
          </a:r>
          <a:endParaRPr lang="fr-FR" sz="1400" dirty="0"/>
        </a:p>
      </dgm:t>
    </dgm:pt>
    <dgm:pt modelId="{E488617F-3C29-7740-9BD0-BF7515AC6B0B}" type="parTrans" cxnId="{752AB682-41EE-D74E-88A3-3A5E09794731}">
      <dgm:prSet/>
      <dgm:spPr/>
      <dgm:t>
        <a:bodyPr/>
        <a:lstStyle/>
        <a:p>
          <a:endParaRPr lang="fr-FR" sz="1600"/>
        </a:p>
      </dgm:t>
    </dgm:pt>
    <dgm:pt modelId="{7EBF0EDC-29B5-A241-9825-FAAE3943F4B9}" type="sibTrans" cxnId="{752AB682-41EE-D74E-88A3-3A5E09794731}">
      <dgm:prSet/>
      <dgm:spPr/>
      <dgm:t>
        <a:bodyPr/>
        <a:lstStyle/>
        <a:p>
          <a:endParaRPr lang="fr-FR" sz="1600"/>
        </a:p>
      </dgm:t>
    </dgm:pt>
    <dgm:pt modelId="{CE7CAA2C-6C88-2944-B3A9-C971A1C4C143}">
      <dgm:prSet custT="1"/>
      <dgm:spPr/>
      <dgm:t>
        <a:bodyPr/>
        <a:lstStyle/>
        <a:p>
          <a:r>
            <a:rPr lang="fr-FR" sz="1400" dirty="0" err="1" smtClean="0"/>
            <a:t>Lédipasvir</a:t>
          </a:r>
          <a:r>
            <a:rPr lang="fr-FR" sz="1400" dirty="0" smtClean="0"/>
            <a:t> OATP1, BCRP</a:t>
          </a:r>
          <a:endParaRPr lang="fr-FR" sz="1400" dirty="0"/>
        </a:p>
      </dgm:t>
    </dgm:pt>
    <dgm:pt modelId="{43C604B1-D474-1F45-9D31-678C43D43938}" type="parTrans" cxnId="{3C667803-A655-EF4E-805B-FBEC08B802D9}">
      <dgm:prSet/>
      <dgm:spPr/>
      <dgm:t>
        <a:bodyPr/>
        <a:lstStyle/>
        <a:p>
          <a:endParaRPr lang="fr-FR" sz="1600"/>
        </a:p>
      </dgm:t>
    </dgm:pt>
    <dgm:pt modelId="{FB1E4CDA-EED4-4C43-A7F3-F0199A6B384F}" type="sibTrans" cxnId="{3C667803-A655-EF4E-805B-FBEC08B802D9}">
      <dgm:prSet/>
      <dgm:spPr/>
      <dgm:t>
        <a:bodyPr/>
        <a:lstStyle/>
        <a:p>
          <a:endParaRPr lang="fr-FR" sz="1600"/>
        </a:p>
      </dgm:t>
    </dgm:pt>
    <dgm:pt modelId="{9F530022-00DA-7E4B-AD29-0AD3FE687D10}">
      <dgm:prSet custT="1"/>
      <dgm:spPr/>
      <dgm:t>
        <a:bodyPr/>
        <a:lstStyle/>
        <a:p>
          <a:r>
            <a:rPr lang="fr-FR" sz="1400" dirty="0" err="1" smtClean="0"/>
            <a:t>Dasabuvir</a:t>
          </a:r>
          <a:r>
            <a:rPr lang="fr-FR" sz="1400" dirty="0" smtClean="0"/>
            <a:t>  CYP 2C8, inhibe </a:t>
          </a:r>
          <a:r>
            <a:rPr lang="fr-FR" sz="1400" dirty="0" err="1" smtClean="0"/>
            <a:t>Pgp</a:t>
          </a:r>
          <a:r>
            <a:rPr lang="fr-FR" sz="1400" dirty="0" smtClean="0"/>
            <a:t> et BCRB,CYP3A4</a:t>
          </a:r>
          <a:endParaRPr lang="fr-FR" sz="1400" dirty="0"/>
        </a:p>
      </dgm:t>
    </dgm:pt>
    <dgm:pt modelId="{3EF7C295-6C78-504F-8A8F-F3DA5F5A288F}" type="parTrans" cxnId="{816B0E64-0289-5C44-9C0C-B4231D345268}">
      <dgm:prSet/>
      <dgm:spPr/>
      <dgm:t>
        <a:bodyPr/>
        <a:lstStyle/>
        <a:p>
          <a:endParaRPr lang="fr-FR" sz="1600"/>
        </a:p>
      </dgm:t>
    </dgm:pt>
    <dgm:pt modelId="{B830E5D5-9288-0E4A-9E75-CF551AB17059}" type="sibTrans" cxnId="{816B0E64-0289-5C44-9C0C-B4231D345268}">
      <dgm:prSet/>
      <dgm:spPr/>
      <dgm:t>
        <a:bodyPr/>
        <a:lstStyle/>
        <a:p>
          <a:endParaRPr lang="fr-FR" sz="1600"/>
        </a:p>
      </dgm:t>
    </dgm:pt>
    <dgm:pt modelId="{C92A7C8D-E707-A04D-B504-14C52F633A28}">
      <dgm:prSet custT="1"/>
      <dgm:spPr/>
      <dgm:t>
        <a:bodyPr/>
        <a:lstStyle/>
        <a:p>
          <a:r>
            <a:rPr lang="fr-FR" sz="1400" dirty="0" err="1" smtClean="0"/>
            <a:t>Grazoprévir</a:t>
          </a:r>
          <a:r>
            <a:rPr lang="fr-FR" sz="1400" dirty="0" smtClean="0"/>
            <a:t> substrat CYP 3A4 </a:t>
          </a:r>
          <a:r>
            <a:rPr lang="fr-FR" sz="1400" dirty="0" err="1" smtClean="0"/>
            <a:t>Pgp</a:t>
          </a:r>
          <a:r>
            <a:rPr lang="fr-FR" sz="1400" dirty="0" smtClean="0"/>
            <a:t>, OATB1, inhibiteur de UGT1, CYP2C8, et 3A4</a:t>
          </a:r>
          <a:endParaRPr lang="fr-FR" sz="1400" dirty="0"/>
        </a:p>
      </dgm:t>
    </dgm:pt>
    <dgm:pt modelId="{72541DA7-B97F-5A44-B090-634F6A18B6B3}" type="parTrans" cxnId="{1E9EE6C5-ECDF-F245-9F7B-9B77D753BBC1}">
      <dgm:prSet/>
      <dgm:spPr/>
      <dgm:t>
        <a:bodyPr/>
        <a:lstStyle/>
        <a:p>
          <a:endParaRPr lang="fr-FR" sz="1600"/>
        </a:p>
      </dgm:t>
    </dgm:pt>
    <dgm:pt modelId="{41A0C34A-9D9A-F04F-B8C4-017DEECADFA9}" type="sibTrans" cxnId="{1E9EE6C5-ECDF-F245-9F7B-9B77D753BBC1}">
      <dgm:prSet/>
      <dgm:spPr/>
      <dgm:t>
        <a:bodyPr/>
        <a:lstStyle/>
        <a:p>
          <a:endParaRPr lang="fr-FR" sz="1600"/>
        </a:p>
      </dgm:t>
    </dgm:pt>
    <dgm:pt modelId="{7A1D6EC5-E36B-FF4C-8F7E-FE76EF8F7E9D}">
      <dgm:prSet custT="1"/>
      <dgm:spPr/>
      <dgm:t>
        <a:bodyPr/>
        <a:lstStyle/>
        <a:p>
          <a:r>
            <a:rPr lang="fr-FR" sz="1600" dirty="0" err="1" smtClean="0"/>
            <a:t>Elbistavir</a:t>
          </a:r>
          <a:r>
            <a:rPr lang="fr-FR" sz="1600" dirty="0" smtClean="0"/>
            <a:t> substrat de CYP 3A4 </a:t>
          </a:r>
          <a:r>
            <a:rPr lang="fr-FR" sz="1600" dirty="0" err="1" smtClean="0"/>
            <a:t>Pgp</a:t>
          </a:r>
          <a:r>
            <a:rPr lang="fr-FR" sz="1600" dirty="0" smtClean="0"/>
            <a:t> OATP</a:t>
          </a:r>
          <a:endParaRPr lang="fr-FR" sz="1600" dirty="0"/>
        </a:p>
      </dgm:t>
    </dgm:pt>
    <dgm:pt modelId="{711A4B4A-A763-D840-9A20-C89AC57E2521}" type="parTrans" cxnId="{C95EFF52-BC81-1E4F-AB17-0AC53D1A46E4}">
      <dgm:prSet/>
      <dgm:spPr/>
      <dgm:t>
        <a:bodyPr/>
        <a:lstStyle/>
        <a:p>
          <a:endParaRPr lang="fr-FR" sz="1600"/>
        </a:p>
      </dgm:t>
    </dgm:pt>
    <dgm:pt modelId="{E13A2E3F-9E73-0C4D-9D9A-A7B3D197F503}" type="sibTrans" cxnId="{C95EFF52-BC81-1E4F-AB17-0AC53D1A46E4}">
      <dgm:prSet/>
      <dgm:spPr/>
      <dgm:t>
        <a:bodyPr/>
        <a:lstStyle/>
        <a:p>
          <a:endParaRPr lang="fr-FR" sz="1600"/>
        </a:p>
      </dgm:t>
    </dgm:pt>
    <dgm:pt modelId="{7D182B02-4A1A-AF42-B379-B4051BE37EAD}">
      <dgm:prSet custT="1"/>
      <dgm:spPr/>
      <dgm:t>
        <a:bodyPr/>
        <a:lstStyle/>
        <a:p>
          <a:r>
            <a:rPr lang="fr-FR" sz="1400" dirty="0" err="1" smtClean="0"/>
            <a:t>Paritaprevir</a:t>
          </a:r>
          <a:r>
            <a:rPr lang="fr-FR" sz="1400" dirty="0" smtClean="0"/>
            <a:t> CYP 3A4</a:t>
          </a:r>
          <a:endParaRPr lang="fr-FR" sz="1400" dirty="0"/>
        </a:p>
      </dgm:t>
    </dgm:pt>
    <dgm:pt modelId="{E99D4E5A-2135-6F4E-ABA2-C03AF3AAD6A8}" type="parTrans" cxnId="{5ED6F306-D11B-C140-806C-E4FB4C93DBC0}">
      <dgm:prSet/>
      <dgm:spPr/>
      <dgm:t>
        <a:bodyPr/>
        <a:lstStyle/>
        <a:p>
          <a:endParaRPr lang="fr-FR"/>
        </a:p>
      </dgm:t>
    </dgm:pt>
    <dgm:pt modelId="{4E4EDD8F-BABA-834F-81AD-3A4609FE52BB}" type="sibTrans" cxnId="{5ED6F306-D11B-C140-806C-E4FB4C93DBC0}">
      <dgm:prSet/>
      <dgm:spPr/>
      <dgm:t>
        <a:bodyPr/>
        <a:lstStyle/>
        <a:p>
          <a:endParaRPr lang="fr-FR"/>
        </a:p>
      </dgm:t>
    </dgm:pt>
    <dgm:pt modelId="{A73E8093-E3EB-884F-A2A4-2946DCC7E8E9}" type="pres">
      <dgm:prSet presAssocID="{820FA093-ACC7-1146-AFF8-3F2C9ED45CD1}" presName="linear" presStyleCnt="0">
        <dgm:presLayoutVars>
          <dgm:dir/>
          <dgm:animLvl val="lvl"/>
          <dgm:resizeHandles val="exact"/>
        </dgm:presLayoutVars>
      </dgm:prSet>
      <dgm:spPr/>
      <dgm:t>
        <a:bodyPr/>
        <a:lstStyle/>
        <a:p>
          <a:endParaRPr lang="fr-FR"/>
        </a:p>
      </dgm:t>
    </dgm:pt>
    <dgm:pt modelId="{A87FA26E-C716-DC41-AC74-B2F758DFA8B7}" type="pres">
      <dgm:prSet presAssocID="{C0D44D14-6A80-774B-98F9-AECED7A877AB}" presName="parentLin" presStyleCnt="0"/>
      <dgm:spPr/>
    </dgm:pt>
    <dgm:pt modelId="{2D86D3A5-F38C-1348-9193-5597E9004539}" type="pres">
      <dgm:prSet presAssocID="{C0D44D14-6A80-774B-98F9-AECED7A877AB}" presName="parentLeftMargin" presStyleLbl="node1" presStyleIdx="0" presStyleCnt="8"/>
      <dgm:spPr/>
      <dgm:t>
        <a:bodyPr/>
        <a:lstStyle/>
        <a:p>
          <a:endParaRPr lang="fr-FR"/>
        </a:p>
      </dgm:t>
    </dgm:pt>
    <dgm:pt modelId="{60F5CBF8-1D64-154E-B9A5-0A9BC637BAE9}" type="pres">
      <dgm:prSet presAssocID="{C0D44D14-6A80-774B-98F9-AECED7A877AB}" presName="parentText" presStyleLbl="node1" presStyleIdx="0" presStyleCnt="8" custScaleY="450009">
        <dgm:presLayoutVars>
          <dgm:chMax val="0"/>
          <dgm:bulletEnabled val="1"/>
        </dgm:presLayoutVars>
      </dgm:prSet>
      <dgm:spPr/>
      <dgm:t>
        <a:bodyPr/>
        <a:lstStyle/>
        <a:p>
          <a:endParaRPr lang="fr-FR"/>
        </a:p>
      </dgm:t>
    </dgm:pt>
    <dgm:pt modelId="{116A70DE-12C6-1949-90F4-BC05A912EAA4}" type="pres">
      <dgm:prSet presAssocID="{C0D44D14-6A80-774B-98F9-AECED7A877AB}" presName="negativeSpace" presStyleCnt="0"/>
      <dgm:spPr/>
    </dgm:pt>
    <dgm:pt modelId="{28AC3CE4-7BB7-0642-99BF-3A3CBD8CD481}" type="pres">
      <dgm:prSet presAssocID="{C0D44D14-6A80-774B-98F9-AECED7A877AB}" presName="childText" presStyleLbl="conFgAcc1" presStyleIdx="0" presStyleCnt="8">
        <dgm:presLayoutVars>
          <dgm:bulletEnabled val="1"/>
        </dgm:presLayoutVars>
      </dgm:prSet>
      <dgm:spPr/>
    </dgm:pt>
    <dgm:pt modelId="{F56FFF5B-633E-F846-922B-71349328B427}" type="pres">
      <dgm:prSet presAssocID="{B801E4E1-7942-5D4F-9CAD-4272FDD4541D}" presName="spaceBetweenRectangles" presStyleCnt="0"/>
      <dgm:spPr/>
    </dgm:pt>
    <dgm:pt modelId="{360755BA-8A0E-2F4E-A7CC-4C3013F78C56}" type="pres">
      <dgm:prSet presAssocID="{2C1180EA-0DD5-1A4D-B321-4B1E8E16C011}" presName="parentLin" presStyleCnt="0"/>
      <dgm:spPr/>
    </dgm:pt>
    <dgm:pt modelId="{928728EE-3470-0448-9C7A-88DE9244DE8A}" type="pres">
      <dgm:prSet presAssocID="{2C1180EA-0DD5-1A4D-B321-4B1E8E16C011}" presName="parentLeftMargin" presStyleLbl="node1" presStyleIdx="0" presStyleCnt="8"/>
      <dgm:spPr/>
      <dgm:t>
        <a:bodyPr/>
        <a:lstStyle/>
        <a:p>
          <a:endParaRPr lang="fr-FR"/>
        </a:p>
      </dgm:t>
    </dgm:pt>
    <dgm:pt modelId="{52556554-024E-2545-A90A-9B4DD3A9E754}" type="pres">
      <dgm:prSet presAssocID="{2C1180EA-0DD5-1A4D-B321-4B1E8E16C011}" presName="parentText" presStyleLbl="node1" presStyleIdx="1" presStyleCnt="8" custScaleY="199232">
        <dgm:presLayoutVars>
          <dgm:chMax val="0"/>
          <dgm:bulletEnabled val="1"/>
        </dgm:presLayoutVars>
      </dgm:prSet>
      <dgm:spPr/>
      <dgm:t>
        <a:bodyPr/>
        <a:lstStyle/>
        <a:p>
          <a:endParaRPr lang="fr-FR"/>
        </a:p>
      </dgm:t>
    </dgm:pt>
    <dgm:pt modelId="{7E1BE844-4C4E-6843-BCCC-31B68CECE6F5}" type="pres">
      <dgm:prSet presAssocID="{2C1180EA-0DD5-1A4D-B321-4B1E8E16C011}" presName="negativeSpace" presStyleCnt="0"/>
      <dgm:spPr/>
    </dgm:pt>
    <dgm:pt modelId="{E35DE654-1CC5-024D-9AC4-4AADA51A6994}" type="pres">
      <dgm:prSet presAssocID="{2C1180EA-0DD5-1A4D-B321-4B1E8E16C011}" presName="childText" presStyleLbl="conFgAcc1" presStyleIdx="1" presStyleCnt="8">
        <dgm:presLayoutVars>
          <dgm:bulletEnabled val="1"/>
        </dgm:presLayoutVars>
      </dgm:prSet>
      <dgm:spPr/>
    </dgm:pt>
    <dgm:pt modelId="{FDF9952A-74C5-4047-B964-54D9CFCF8349}" type="pres">
      <dgm:prSet presAssocID="{932B5D41-08EC-A741-970A-C4C4328B05F1}" presName="spaceBetweenRectangles" presStyleCnt="0"/>
      <dgm:spPr/>
    </dgm:pt>
    <dgm:pt modelId="{33A32900-8E11-C24D-A5C5-A3892EAEC0B6}" type="pres">
      <dgm:prSet presAssocID="{1040EAA9-F004-1846-9CE9-815FE2078871}" presName="parentLin" presStyleCnt="0"/>
      <dgm:spPr/>
    </dgm:pt>
    <dgm:pt modelId="{83B3FDC7-BD19-2B4B-9119-D219EEA22281}" type="pres">
      <dgm:prSet presAssocID="{1040EAA9-F004-1846-9CE9-815FE2078871}" presName="parentLeftMargin" presStyleLbl="node1" presStyleIdx="1" presStyleCnt="8"/>
      <dgm:spPr/>
      <dgm:t>
        <a:bodyPr/>
        <a:lstStyle/>
        <a:p>
          <a:endParaRPr lang="fr-FR"/>
        </a:p>
      </dgm:t>
    </dgm:pt>
    <dgm:pt modelId="{CA779522-008A-224F-83DB-6633804DE358}" type="pres">
      <dgm:prSet presAssocID="{1040EAA9-F004-1846-9CE9-815FE2078871}" presName="parentText" presStyleLbl="node1" presStyleIdx="2" presStyleCnt="8" custAng="0" custScaleY="411884">
        <dgm:presLayoutVars>
          <dgm:chMax val="0"/>
          <dgm:bulletEnabled val="1"/>
        </dgm:presLayoutVars>
      </dgm:prSet>
      <dgm:spPr/>
      <dgm:t>
        <a:bodyPr/>
        <a:lstStyle/>
        <a:p>
          <a:endParaRPr lang="fr-FR"/>
        </a:p>
      </dgm:t>
    </dgm:pt>
    <dgm:pt modelId="{470C3D78-F13A-4045-B0FF-0C90CDA4C2B1}" type="pres">
      <dgm:prSet presAssocID="{1040EAA9-F004-1846-9CE9-815FE2078871}" presName="negativeSpace" presStyleCnt="0"/>
      <dgm:spPr/>
    </dgm:pt>
    <dgm:pt modelId="{92D4F3CF-25F7-CC4E-B76C-55285C6D3ED2}" type="pres">
      <dgm:prSet presAssocID="{1040EAA9-F004-1846-9CE9-815FE2078871}" presName="childText" presStyleLbl="conFgAcc1" presStyleIdx="2" presStyleCnt="8">
        <dgm:presLayoutVars>
          <dgm:bulletEnabled val="1"/>
        </dgm:presLayoutVars>
      </dgm:prSet>
      <dgm:spPr/>
    </dgm:pt>
    <dgm:pt modelId="{C3BC3423-ED8B-5A4D-9A34-656C64D67377}" type="pres">
      <dgm:prSet presAssocID="{7EBF0EDC-29B5-A241-9825-FAAE3943F4B9}" presName="spaceBetweenRectangles" presStyleCnt="0"/>
      <dgm:spPr/>
    </dgm:pt>
    <dgm:pt modelId="{05BF9015-FC49-C249-9294-ABA62D47FE36}" type="pres">
      <dgm:prSet presAssocID="{CE7CAA2C-6C88-2944-B3A9-C971A1C4C143}" presName="parentLin" presStyleCnt="0"/>
      <dgm:spPr/>
    </dgm:pt>
    <dgm:pt modelId="{87E33F1D-8FEB-EA42-AFD8-CCF94ECBE37F}" type="pres">
      <dgm:prSet presAssocID="{CE7CAA2C-6C88-2944-B3A9-C971A1C4C143}" presName="parentLeftMargin" presStyleLbl="node1" presStyleIdx="2" presStyleCnt="8"/>
      <dgm:spPr/>
      <dgm:t>
        <a:bodyPr/>
        <a:lstStyle/>
        <a:p>
          <a:endParaRPr lang="fr-FR"/>
        </a:p>
      </dgm:t>
    </dgm:pt>
    <dgm:pt modelId="{7BE2F39F-04A4-9C4B-8FE8-A75707D57A02}" type="pres">
      <dgm:prSet presAssocID="{CE7CAA2C-6C88-2944-B3A9-C971A1C4C143}" presName="parentText" presStyleLbl="node1" presStyleIdx="3" presStyleCnt="8" custScaleY="233893">
        <dgm:presLayoutVars>
          <dgm:chMax val="0"/>
          <dgm:bulletEnabled val="1"/>
        </dgm:presLayoutVars>
      </dgm:prSet>
      <dgm:spPr/>
      <dgm:t>
        <a:bodyPr/>
        <a:lstStyle/>
        <a:p>
          <a:endParaRPr lang="fr-FR"/>
        </a:p>
      </dgm:t>
    </dgm:pt>
    <dgm:pt modelId="{21F5F749-8EA1-E442-8B35-2D51B034D153}" type="pres">
      <dgm:prSet presAssocID="{CE7CAA2C-6C88-2944-B3A9-C971A1C4C143}" presName="negativeSpace" presStyleCnt="0"/>
      <dgm:spPr/>
    </dgm:pt>
    <dgm:pt modelId="{5B6F7B81-06CD-DA41-9E07-2F0558D3EF59}" type="pres">
      <dgm:prSet presAssocID="{CE7CAA2C-6C88-2944-B3A9-C971A1C4C143}" presName="childText" presStyleLbl="conFgAcc1" presStyleIdx="3" presStyleCnt="8">
        <dgm:presLayoutVars>
          <dgm:bulletEnabled val="1"/>
        </dgm:presLayoutVars>
      </dgm:prSet>
      <dgm:spPr/>
    </dgm:pt>
    <dgm:pt modelId="{DFB19B49-2146-BF4F-9677-73116ED748D4}" type="pres">
      <dgm:prSet presAssocID="{FB1E4CDA-EED4-4C43-A7F3-F0199A6B384F}" presName="spaceBetweenRectangles" presStyleCnt="0"/>
      <dgm:spPr/>
    </dgm:pt>
    <dgm:pt modelId="{A134E56A-1173-3645-A743-A06B4E9CDF0F}" type="pres">
      <dgm:prSet presAssocID="{9F530022-00DA-7E4B-AD29-0AD3FE687D10}" presName="parentLin" presStyleCnt="0"/>
      <dgm:spPr/>
    </dgm:pt>
    <dgm:pt modelId="{2A5ABFE4-FBDE-2F4D-A183-71470F263934}" type="pres">
      <dgm:prSet presAssocID="{9F530022-00DA-7E4B-AD29-0AD3FE687D10}" presName="parentLeftMargin" presStyleLbl="node1" presStyleIdx="3" presStyleCnt="8"/>
      <dgm:spPr/>
      <dgm:t>
        <a:bodyPr/>
        <a:lstStyle/>
        <a:p>
          <a:endParaRPr lang="fr-FR"/>
        </a:p>
      </dgm:t>
    </dgm:pt>
    <dgm:pt modelId="{A1D69931-5BCD-314E-913E-EDFCB7C3C857}" type="pres">
      <dgm:prSet presAssocID="{9F530022-00DA-7E4B-AD29-0AD3FE687D10}" presName="parentText" presStyleLbl="node1" presStyleIdx="4" presStyleCnt="8" custScaleY="297073">
        <dgm:presLayoutVars>
          <dgm:chMax val="0"/>
          <dgm:bulletEnabled val="1"/>
        </dgm:presLayoutVars>
      </dgm:prSet>
      <dgm:spPr/>
      <dgm:t>
        <a:bodyPr/>
        <a:lstStyle/>
        <a:p>
          <a:endParaRPr lang="fr-FR"/>
        </a:p>
      </dgm:t>
    </dgm:pt>
    <dgm:pt modelId="{BF1FAFD8-5557-AD4E-AD8C-B7EDC2CE1664}" type="pres">
      <dgm:prSet presAssocID="{9F530022-00DA-7E4B-AD29-0AD3FE687D10}" presName="negativeSpace" presStyleCnt="0"/>
      <dgm:spPr/>
    </dgm:pt>
    <dgm:pt modelId="{46157621-6DAD-D64F-AC3D-061FDC2873F4}" type="pres">
      <dgm:prSet presAssocID="{9F530022-00DA-7E4B-AD29-0AD3FE687D10}" presName="childText" presStyleLbl="conFgAcc1" presStyleIdx="4" presStyleCnt="8">
        <dgm:presLayoutVars>
          <dgm:bulletEnabled val="1"/>
        </dgm:presLayoutVars>
      </dgm:prSet>
      <dgm:spPr/>
    </dgm:pt>
    <dgm:pt modelId="{0C595445-AC2B-E843-88E5-E3BC886CFA20}" type="pres">
      <dgm:prSet presAssocID="{B830E5D5-9288-0E4A-9E75-CF551AB17059}" presName="spaceBetweenRectangles" presStyleCnt="0"/>
      <dgm:spPr/>
    </dgm:pt>
    <dgm:pt modelId="{B317347D-0FA1-944A-BCAB-18CF28776B15}" type="pres">
      <dgm:prSet presAssocID="{7D182B02-4A1A-AF42-B379-B4051BE37EAD}" presName="parentLin" presStyleCnt="0"/>
      <dgm:spPr/>
    </dgm:pt>
    <dgm:pt modelId="{E53D75F2-A0D2-4445-9584-15B254DF8E12}" type="pres">
      <dgm:prSet presAssocID="{7D182B02-4A1A-AF42-B379-B4051BE37EAD}" presName="parentLeftMargin" presStyleLbl="node1" presStyleIdx="4" presStyleCnt="8"/>
      <dgm:spPr/>
      <dgm:t>
        <a:bodyPr/>
        <a:lstStyle/>
        <a:p>
          <a:endParaRPr lang="fr-FR"/>
        </a:p>
      </dgm:t>
    </dgm:pt>
    <dgm:pt modelId="{FC7A0CB2-81E2-154D-9462-55E919C8A125}" type="pres">
      <dgm:prSet presAssocID="{7D182B02-4A1A-AF42-B379-B4051BE37EAD}" presName="parentText" presStyleLbl="node1" presStyleIdx="5" presStyleCnt="8" custScaleY="207318">
        <dgm:presLayoutVars>
          <dgm:chMax val="0"/>
          <dgm:bulletEnabled val="1"/>
        </dgm:presLayoutVars>
      </dgm:prSet>
      <dgm:spPr/>
      <dgm:t>
        <a:bodyPr/>
        <a:lstStyle/>
        <a:p>
          <a:endParaRPr lang="fr-FR"/>
        </a:p>
      </dgm:t>
    </dgm:pt>
    <dgm:pt modelId="{4950035A-AB7C-D34F-A5A1-0133B25526ED}" type="pres">
      <dgm:prSet presAssocID="{7D182B02-4A1A-AF42-B379-B4051BE37EAD}" presName="negativeSpace" presStyleCnt="0"/>
      <dgm:spPr/>
    </dgm:pt>
    <dgm:pt modelId="{7CBCEE38-A4BE-7E48-93CF-700825BFCF4C}" type="pres">
      <dgm:prSet presAssocID="{7D182B02-4A1A-AF42-B379-B4051BE37EAD}" presName="childText" presStyleLbl="conFgAcc1" presStyleIdx="5" presStyleCnt="8">
        <dgm:presLayoutVars>
          <dgm:bulletEnabled val="1"/>
        </dgm:presLayoutVars>
      </dgm:prSet>
      <dgm:spPr/>
    </dgm:pt>
    <dgm:pt modelId="{B461CC68-08F7-4043-B50F-1488724332D9}" type="pres">
      <dgm:prSet presAssocID="{4E4EDD8F-BABA-834F-81AD-3A4609FE52BB}" presName="spaceBetweenRectangles" presStyleCnt="0"/>
      <dgm:spPr/>
    </dgm:pt>
    <dgm:pt modelId="{23544BD9-0438-C644-8C7B-960A5CB86393}" type="pres">
      <dgm:prSet presAssocID="{C92A7C8D-E707-A04D-B504-14C52F633A28}" presName="parentLin" presStyleCnt="0"/>
      <dgm:spPr/>
    </dgm:pt>
    <dgm:pt modelId="{3127CDB7-3756-C54B-8722-3A6B4C9EC05E}" type="pres">
      <dgm:prSet presAssocID="{C92A7C8D-E707-A04D-B504-14C52F633A28}" presName="parentLeftMargin" presStyleLbl="node1" presStyleIdx="5" presStyleCnt="8"/>
      <dgm:spPr/>
      <dgm:t>
        <a:bodyPr/>
        <a:lstStyle/>
        <a:p>
          <a:endParaRPr lang="fr-FR"/>
        </a:p>
      </dgm:t>
    </dgm:pt>
    <dgm:pt modelId="{47A8300C-28BA-2B42-BCFB-4A1DC9113788}" type="pres">
      <dgm:prSet presAssocID="{C92A7C8D-E707-A04D-B504-14C52F633A28}" presName="parentText" presStyleLbl="node1" presStyleIdx="6" presStyleCnt="8" custScaleY="438217" custLinFactNeighborX="5165" custLinFactNeighborY="-93556">
        <dgm:presLayoutVars>
          <dgm:chMax val="0"/>
          <dgm:bulletEnabled val="1"/>
        </dgm:presLayoutVars>
      </dgm:prSet>
      <dgm:spPr/>
      <dgm:t>
        <a:bodyPr/>
        <a:lstStyle/>
        <a:p>
          <a:endParaRPr lang="fr-FR"/>
        </a:p>
      </dgm:t>
    </dgm:pt>
    <dgm:pt modelId="{B6D8AE4F-0001-F542-B61C-689D3B8FD7FE}" type="pres">
      <dgm:prSet presAssocID="{C92A7C8D-E707-A04D-B504-14C52F633A28}" presName="negativeSpace" presStyleCnt="0"/>
      <dgm:spPr/>
    </dgm:pt>
    <dgm:pt modelId="{BFF1D8F3-FFBF-B144-BC8D-2D6F0B969533}" type="pres">
      <dgm:prSet presAssocID="{C92A7C8D-E707-A04D-B504-14C52F633A28}" presName="childText" presStyleLbl="conFgAcc1" presStyleIdx="6" presStyleCnt="8">
        <dgm:presLayoutVars>
          <dgm:bulletEnabled val="1"/>
        </dgm:presLayoutVars>
      </dgm:prSet>
      <dgm:spPr/>
    </dgm:pt>
    <dgm:pt modelId="{BE72855F-8824-6A47-8AC4-0D2CE1FF9CB4}" type="pres">
      <dgm:prSet presAssocID="{41A0C34A-9D9A-F04F-B8C4-017DEECADFA9}" presName="spaceBetweenRectangles" presStyleCnt="0"/>
      <dgm:spPr/>
    </dgm:pt>
    <dgm:pt modelId="{9B7A87D6-C2D9-7B44-ABD8-EF6A4D760272}" type="pres">
      <dgm:prSet presAssocID="{7A1D6EC5-E36B-FF4C-8F7E-FE76EF8F7E9D}" presName="parentLin" presStyleCnt="0"/>
      <dgm:spPr/>
    </dgm:pt>
    <dgm:pt modelId="{4C79D247-2F07-F043-9E44-6C950BFDDC4D}" type="pres">
      <dgm:prSet presAssocID="{7A1D6EC5-E36B-FF4C-8F7E-FE76EF8F7E9D}" presName="parentLeftMargin" presStyleLbl="node1" presStyleIdx="6" presStyleCnt="8"/>
      <dgm:spPr/>
      <dgm:t>
        <a:bodyPr/>
        <a:lstStyle/>
        <a:p>
          <a:endParaRPr lang="fr-FR"/>
        </a:p>
      </dgm:t>
    </dgm:pt>
    <dgm:pt modelId="{53C99BC7-889B-F046-970F-D71C78415D88}" type="pres">
      <dgm:prSet presAssocID="{7A1D6EC5-E36B-FF4C-8F7E-FE76EF8F7E9D}" presName="parentText" presStyleLbl="node1" presStyleIdx="7" presStyleCnt="8" custScaleY="236145">
        <dgm:presLayoutVars>
          <dgm:chMax val="0"/>
          <dgm:bulletEnabled val="1"/>
        </dgm:presLayoutVars>
      </dgm:prSet>
      <dgm:spPr/>
      <dgm:t>
        <a:bodyPr/>
        <a:lstStyle/>
        <a:p>
          <a:endParaRPr lang="fr-FR"/>
        </a:p>
      </dgm:t>
    </dgm:pt>
    <dgm:pt modelId="{1A9EDDB2-F57F-8949-8B2C-6B4E2A0D3BB9}" type="pres">
      <dgm:prSet presAssocID="{7A1D6EC5-E36B-FF4C-8F7E-FE76EF8F7E9D}" presName="negativeSpace" presStyleCnt="0"/>
      <dgm:spPr/>
    </dgm:pt>
    <dgm:pt modelId="{E6D0D035-A90D-2145-A71F-01AF7F0EE750}" type="pres">
      <dgm:prSet presAssocID="{7A1D6EC5-E36B-FF4C-8F7E-FE76EF8F7E9D}" presName="childText" presStyleLbl="conFgAcc1" presStyleIdx="7" presStyleCnt="8">
        <dgm:presLayoutVars>
          <dgm:bulletEnabled val="1"/>
        </dgm:presLayoutVars>
      </dgm:prSet>
      <dgm:spPr/>
    </dgm:pt>
  </dgm:ptLst>
  <dgm:cxnLst>
    <dgm:cxn modelId="{C3744FC8-25E6-8548-BCD6-09A24319231F}" type="presOf" srcId="{C92A7C8D-E707-A04D-B504-14C52F633A28}" destId="{3127CDB7-3756-C54B-8722-3A6B4C9EC05E}" srcOrd="0" destOrd="0" presId="urn:microsoft.com/office/officeart/2005/8/layout/list1"/>
    <dgm:cxn modelId="{17DFCDE7-6A3C-E741-9A8A-10C5A338C85C}" type="presOf" srcId="{2C1180EA-0DD5-1A4D-B321-4B1E8E16C011}" destId="{52556554-024E-2545-A90A-9B4DD3A9E754}" srcOrd="1" destOrd="0" presId="urn:microsoft.com/office/officeart/2005/8/layout/list1"/>
    <dgm:cxn modelId="{D70A4326-F065-3A44-8FB8-932CBCFFF19D}" type="presOf" srcId="{9F530022-00DA-7E4B-AD29-0AD3FE687D10}" destId="{A1D69931-5BCD-314E-913E-EDFCB7C3C857}" srcOrd="1" destOrd="0" presId="urn:microsoft.com/office/officeart/2005/8/layout/list1"/>
    <dgm:cxn modelId="{533D13CF-869F-4E4A-B12F-C118F7071D10}" srcId="{820FA093-ACC7-1146-AFF8-3F2C9ED45CD1}" destId="{C0D44D14-6A80-774B-98F9-AECED7A877AB}" srcOrd="0" destOrd="0" parTransId="{C2761FF6-987E-024B-B534-C3D0AE3C1649}" sibTransId="{B801E4E1-7942-5D4F-9CAD-4272FDD4541D}"/>
    <dgm:cxn modelId="{C95EFF52-BC81-1E4F-AB17-0AC53D1A46E4}" srcId="{820FA093-ACC7-1146-AFF8-3F2C9ED45CD1}" destId="{7A1D6EC5-E36B-FF4C-8F7E-FE76EF8F7E9D}" srcOrd="7" destOrd="0" parTransId="{711A4B4A-A763-D840-9A20-C89AC57E2521}" sibTransId="{E13A2E3F-9E73-0C4D-9D9A-A7B3D197F503}"/>
    <dgm:cxn modelId="{04270A1F-F09D-8049-A587-96AB65CB3193}" type="presOf" srcId="{C92A7C8D-E707-A04D-B504-14C52F633A28}" destId="{47A8300C-28BA-2B42-BCFB-4A1DC9113788}" srcOrd="1" destOrd="0" presId="urn:microsoft.com/office/officeart/2005/8/layout/list1"/>
    <dgm:cxn modelId="{9F8AE630-97BF-FD4E-8C04-AE0C3AB0BF48}" type="presOf" srcId="{1040EAA9-F004-1846-9CE9-815FE2078871}" destId="{83B3FDC7-BD19-2B4B-9119-D219EEA22281}" srcOrd="0" destOrd="0" presId="urn:microsoft.com/office/officeart/2005/8/layout/list1"/>
    <dgm:cxn modelId="{5D0FFCD5-C88E-1640-86B7-C53AC963F9E6}" srcId="{820FA093-ACC7-1146-AFF8-3F2C9ED45CD1}" destId="{2C1180EA-0DD5-1A4D-B321-4B1E8E16C011}" srcOrd="1" destOrd="0" parTransId="{B6007D3C-3DD1-B84B-862F-9346EF0C372E}" sibTransId="{932B5D41-08EC-A741-970A-C4C4328B05F1}"/>
    <dgm:cxn modelId="{3C667803-A655-EF4E-805B-FBEC08B802D9}" srcId="{820FA093-ACC7-1146-AFF8-3F2C9ED45CD1}" destId="{CE7CAA2C-6C88-2944-B3A9-C971A1C4C143}" srcOrd="3" destOrd="0" parTransId="{43C604B1-D474-1F45-9D31-678C43D43938}" sibTransId="{FB1E4CDA-EED4-4C43-A7F3-F0199A6B384F}"/>
    <dgm:cxn modelId="{3D2EBC3C-F647-2943-BAE4-0588591C5419}" type="presOf" srcId="{7D182B02-4A1A-AF42-B379-B4051BE37EAD}" destId="{FC7A0CB2-81E2-154D-9462-55E919C8A125}" srcOrd="1" destOrd="0" presId="urn:microsoft.com/office/officeart/2005/8/layout/list1"/>
    <dgm:cxn modelId="{E817782B-DF9B-E442-85D5-025F39A96089}" type="presOf" srcId="{2C1180EA-0DD5-1A4D-B321-4B1E8E16C011}" destId="{928728EE-3470-0448-9C7A-88DE9244DE8A}" srcOrd="0" destOrd="0" presId="urn:microsoft.com/office/officeart/2005/8/layout/list1"/>
    <dgm:cxn modelId="{E79E2174-6B99-1348-965D-7B009FE7609F}" type="presOf" srcId="{CE7CAA2C-6C88-2944-B3A9-C971A1C4C143}" destId="{7BE2F39F-04A4-9C4B-8FE8-A75707D57A02}" srcOrd="1" destOrd="0" presId="urn:microsoft.com/office/officeart/2005/8/layout/list1"/>
    <dgm:cxn modelId="{1E9EE6C5-ECDF-F245-9F7B-9B77D753BBC1}" srcId="{820FA093-ACC7-1146-AFF8-3F2C9ED45CD1}" destId="{C92A7C8D-E707-A04D-B504-14C52F633A28}" srcOrd="6" destOrd="0" parTransId="{72541DA7-B97F-5A44-B090-634F6A18B6B3}" sibTransId="{41A0C34A-9D9A-F04F-B8C4-017DEECADFA9}"/>
    <dgm:cxn modelId="{98307812-899A-6645-A3A2-312A9385607D}" type="presOf" srcId="{CE7CAA2C-6C88-2944-B3A9-C971A1C4C143}" destId="{87E33F1D-8FEB-EA42-AFD8-CCF94ECBE37F}" srcOrd="0" destOrd="0" presId="urn:microsoft.com/office/officeart/2005/8/layout/list1"/>
    <dgm:cxn modelId="{1EFA0AF3-5E60-8E43-B589-25B720BC8A9F}" type="presOf" srcId="{820FA093-ACC7-1146-AFF8-3F2C9ED45CD1}" destId="{A73E8093-E3EB-884F-A2A4-2946DCC7E8E9}" srcOrd="0" destOrd="0" presId="urn:microsoft.com/office/officeart/2005/8/layout/list1"/>
    <dgm:cxn modelId="{AB468FD0-D24E-5947-B14B-89ABF9C1636D}" type="presOf" srcId="{C0D44D14-6A80-774B-98F9-AECED7A877AB}" destId="{60F5CBF8-1D64-154E-B9A5-0A9BC637BAE9}" srcOrd="1" destOrd="0" presId="urn:microsoft.com/office/officeart/2005/8/layout/list1"/>
    <dgm:cxn modelId="{752AB682-41EE-D74E-88A3-3A5E09794731}" srcId="{820FA093-ACC7-1146-AFF8-3F2C9ED45CD1}" destId="{1040EAA9-F004-1846-9CE9-815FE2078871}" srcOrd="2" destOrd="0" parTransId="{E488617F-3C29-7740-9BD0-BF7515AC6B0B}" sibTransId="{7EBF0EDC-29B5-A241-9825-FAAE3943F4B9}"/>
    <dgm:cxn modelId="{816B0E64-0289-5C44-9C0C-B4231D345268}" srcId="{820FA093-ACC7-1146-AFF8-3F2C9ED45CD1}" destId="{9F530022-00DA-7E4B-AD29-0AD3FE687D10}" srcOrd="4" destOrd="0" parTransId="{3EF7C295-6C78-504F-8A8F-F3DA5F5A288F}" sibTransId="{B830E5D5-9288-0E4A-9E75-CF551AB17059}"/>
    <dgm:cxn modelId="{5ED6F306-D11B-C140-806C-E4FB4C93DBC0}" srcId="{820FA093-ACC7-1146-AFF8-3F2C9ED45CD1}" destId="{7D182B02-4A1A-AF42-B379-B4051BE37EAD}" srcOrd="5" destOrd="0" parTransId="{E99D4E5A-2135-6F4E-ABA2-C03AF3AAD6A8}" sibTransId="{4E4EDD8F-BABA-834F-81AD-3A4609FE52BB}"/>
    <dgm:cxn modelId="{F09FC608-CE0A-EF4D-BA29-3B82AEB918EE}" type="presOf" srcId="{9F530022-00DA-7E4B-AD29-0AD3FE687D10}" destId="{2A5ABFE4-FBDE-2F4D-A183-71470F263934}" srcOrd="0" destOrd="0" presId="urn:microsoft.com/office/officeart/2005/8/layout/list1"/>
    <dgm:cxn modelId="{E0747F93-3E30-FF4F-9CD3-502FFF8FF320}" type="presOf" srcId="{7D182B02-4A1A-AF42-B379-B4051BE37EAD}" destId="{E53D75F2-A0D2-4445-9584-15B254DF8E12}" srcOrd="0" destOrd="0" presId="urn:microsoft.com/office/officeart/2005/8/layout/list1"/>
    <dgm:cxn modelId="{7FE83D77-681C-0845-B66E-DBFCA330D7F7}" type="presOf" srcId="{7A1D6EC5-E36B-FF4C-8F7E-FE76EF8F7E9D}" destId="{4C79D247-2F07-F043-9E44-6C950BFDDC4D}" srcOrd="0" destOrd="0" presId="urn:microsoft.com/office/officeart/2005/8/layout/list1"/>
    <dgm:cxn modelId="{08EC25E9-4B09-BE41-9307-66D1E83E8885}" type="presOf" srcId="{7A1D6EC5-E36B-FF4C-8F7E-FE76EF8F7E9D}" destId="{53C99BC7-889B-F046-970F-D71C78415D88}" srcOrd="1" destOrd="0" presId="urn:microsoft.com/office/officeart/2005/8/layout/list1"/>
    <dgm:cxn modelId="{14045185-8FCE-8A4E-A971-056351E4A13A}" type="presOf" srcId="{1040EAA9-F004-1846-9CE9-815FE2078871}" destId="{CA779522-008A-224F-83DB-6633804DE358}" srcOrd="1" destOrd="0" presId="urn:microsoft.com/office/officeart/2005/8/layout/list1"/>
    <dgm:cxn modelId="{D052177F-C020-0C4C-BE68-3D70F7BA0D19}" type="presOf" srcId="{C0D44D14-6A80-774B-98F9-AECED7A877AB}" destId="{2D86D3A5-F38C-1348-9193-5597E9004539}" srcOrd="0" destOrd="0" presId="urn:microsoft.com/office/officeart/2005/8/layout/list1"/>
    <dgm:cxn modelId="{2E2787DE-99D2-9540-8177-33ACB8679F8B}" type="presParOf" srcId="{A73E8093-E3EB-884F-A2A4-2946DCC7E8E9}" destId="{A87FA26E-C716-DC41-AC74-B2F758DFA8B7}" srcOrd="0" destOrd="0" presId="urn:microsoft.com/office/officeart/2005/8/layout/list1"/>
    <dgm:cxn modelId="{0288B649-6F09-BA4A-8FBD-F5D8E25AD084}" type="presParOf" srcId="{A87FA26E-C716-DC41-AC74-B2F758DFA8B7}" destId="{2D86D3A5-F38C-1348-9193-5597E9004539}" srcOrd="0" destOrd="0" presId="urn:microsoft.com/office/officeart/2005/8/layout/list1"/>
    <dgm:cxn modelId="{F82838AF-C479-F54C-88D3-BE56E1A29EF6}" type="presParOf" srcId="{A87FA26E-C716-DC41-AC74-B2F758DFA8B7}" destId="{60F5CBF8-1D64-154E-B9A5-0A9BC637BAE9}" srcOrd="1" destOrd="0" presId="urn:microsoft.com/office/officeart/2005/8/layout/list1"/>
    <dgm:cxn modelId="{9EA82A81-E219-494E-8F38-13D0CE0CC770}" type="presParOf" srcId="{A73E8093-E3EB-884F-A2A4-2946DCC7E8E9}" destId="{116A70DE-12C6-1949-90F4-BC05A912EAA4}" srcOrd="1" destOrd="0" presId="urn:microsoft.com/office/officeart/2005/8/layout/list1"/>
    <dgm:cxn modelId="{0F670B31-61B6-6140-AD9F-EC100E875DC5}" type="presParOf" srcId="{A73E8093-E3EB-884F-A2A4-2946DCC7E8E9}" destId="{28AC3CE4-7BB7-0642-99BF-3A3CBD8CD481}" srcOrd="2" destOrd="0" presId="urn:microsoft.com/office/officeart/2005/8/layout/list1"/>
    <dgm:cxn modelId="{215CE5C4-DB02-4B4B-BD0F-D6BFB32FE2D9}" type="presParOf" srcId="{A73E8093-E3EB-884F-A2A4-2946DCC7E8E9}" destId="{F56FFF5B-633E-F846-922B-71349328B427}" srcOrd="3" destOrd="0" presId="urn:microsoft.com/office/officeart/2005/8/layout/list1"/>
    <dgm:cxn modelId="{9298E572-1402-754A-8B7F-E77D8DDC0AD4}" type="presParOf" srcId="{A73E8093-E3EB-884F-A2A4-2946DCC7E8E9}" destId="{360755BA-8A0E-2F4E-A7CC-4C3013F78C56}" srcOrd="4" destOrd="0" presId="urn:microsoft.com/office/officeart/2005/8/layout/list1"/>
    <dgm:cxn modelId="{50728AB8-2953-7D44-9943-BCF1035571B9}" type="presParOf" srcId="{360755BA-8A0E-2F4E-A7CC-4C3013F78C56}" destId="{928728EE-3470-0448-9C7A-88DE9244DE8A}" srcOrd="0" destOrd="0" presId="urn:microsoft.com/office/officeart/2005/8/layout/list1"/>
    <dgm:cxn modelId="{D63BCCAD-250A-C74D-9DDE-465F06C50E4F}" type="presParOf" srcId="{360755BA-8A0E-2F4E-A7CC-4C3013F78C56}" destId="{52556554-024E-2545-A90A-9B4DD3A9E754}" srcOrd="1" destOrd="0" presId="urn:microsoft.com/office/officeart/2005/8/layout/list1"/>
    <dgm:cxn modelId="{6536C7DC-AE8E-A046-B1B2-15C836AEF25D}" type="presParOf" srcId="{A73E8093-E3EB-884F-A2A4-2946DCC7E8E9}" destId="{7E1BE844-4C4E-6843-BCCC-31B68CECE6F5}" srcOrd="5" destOrd="0" presId="urn:microsoft.com/office/officeart/2005/8/layout/list1"/>
    <dgm:cxn modelId="{AC1F0763-594F-6442-BF6D-1B73129E0F4D}" type="presParOf" srcId="{A73E8093-E3EB-884F-A2A4-2946DCC7E8E9}" destId="{E35DE654-1CC5-024D-9AC4-4AADA51A6994}" srcOrd="6" destOrd="0" presId="urn:microsoft.com/office/officeart/2005/8/layout/list1"/>
    <dgm:cxn modelId="{1989C518-516A-C545-AA1E-02AC551464E6}" type="presParOf" srcId="{A73E8093-E3EB-884F-A2A4-2946DCC7E8E9}" destId="{FDF9952A-74C5-4047-B964-54D9CFCF8349}" srcOrd="7" destOrd="0" presId="urn:microsoft.com/office/officeart/2005/8/layout/list1"/>
    <dgm:cxn modelId="{AF408E9D-9E76-AB47-802E-A9B3306583D3}" type="presParOf" srcId="{A73E8093-E3EB-884F-A2A4-2946DCC7E8E9}" destId="{33A32900-8E11-C24D-A5C5-A3892EAEC0B6}" srcOrd="8" destOrd="0" presId="urn:microsoft.com/office/officeart/2005/8/layout/list1"/>
    <dgm:cxn modelId="{F0BAB6ED-4F00-A441-AA42-984788EA307D}" type="presParOf" srcId="{33A32900-8E11-C24D-A5C5-A3892EAEC0B6}" destId="{83B3FDC7-BD19-2B4B-9119-D219EEA22281}" srcOrd="0" destOrd="0" presId="urn:microsoft.com/office/officeart/2005/8/layout/list1"/>
    <dgm:cxn modelId="{FD042F57-7DD5-2541-AA8D-27ADAEEBAAD1}" type="presParOf" srcId="{33A32900-8E11-C24D-A5C5-A3892EAEC0B6}" destId="{CA779522-008A-224F-83DB-6633804DE358}" srcOrd="1" destOrd="0" presId="urn:microsoft.com/office/officeart/2005/8/layout/list1"/>
    <dgm:cxn modelId="{F467863E-4B28-7A4F-9631-5AFED33AFD55}" type="presParOf" srcId="{A73E8093-E3EB-884F-A2A4-2946DCC7E8E9}" destId="{470C3D78-F13A-4045-B0FF-0C90CDA4C2B1}" srcOrd="9" destOrd="0" presId="urn:microsoft.com/office/officeart/2005/8/layout/list1"/>
    <dgm:cxn modelId="{AA5CE9F8-EFB8-4A41-802D-9DAB1CD9FF16}" type="presParOf" srcId="{A73E8093-E3EB-884F-A2A4-2946DCC7E8E9}" destId="{92D4F3CF-25F7-CC4E-B76C-55285C6D3ED2}" srcOrd="10" destOrd="0" presId="urn:microsoft.com/office/officeart/2005/8/layout/list1"/>
    <dgm:cxn modelId="{4D5E1806-11E1-F947-9453-4304F7A61895}" type="presParOf" srcId="{A73E8093-E3EB-884F-A2A4-2946DCC7E8E9}" destId="{C3BC3423-ED8B-5A4D-9A34-656C64D67377}" srcOrd="11" destOrd="0" presId="urn:microsoft.com/office/officeart/2005/8/layout/list1"/>
    <dgm:cxn modelId="{9322FFE0-E82F-6C46-9592-0E8C96DCC0E7}" type="presParOf" srcId="{A73E8093-E3EB-884F-A2A4-2946DCC7E8E9}" destId="{05BF9015-FC49-C249-9294-ABA62D47FE36}" srcOrd="12" destOrd="0" presId="urn:microsoft.com/office/officeart/2005/8/layout/list1"/>
    <dgm:cxn modelId="{2C70B01C-027A-3D42-9E39-22B1676FCA89}" type="presParOf" srcId="{05BF9015-FC49-C249-9294-ABA62D47FE36}" destId="{87E33F1D-8FEB-EA42-AFD8-CCF94ECBE37F}" srcOrd="0" destOrd="0" presId="urn:microsoft.com/office/officeart/2005/8/layout/list1"/>
    <dgm:cxn modelId="{BBBDAF7F-C848-C14F-814E-2C56FC957067}" type="presParOf" srcId="{05BF9015-FC49-C249-9294-ABA62D47FE36}" destId="{7BE2F39F-04A4-9C4B-8FE8-A75707D57A02}" srcOrd="1" destOrd="0" presId="urn:microsoft.com/office/officeart/2005/8/layout/list1"/>
    <dgm:cxn modelId="{70858BA1-19E8-3D4C-8C5E-364B7FB0F9A4}" type="presParOf" srcId="{A73E8093-E3EB-884F-A2A4-2946DCC7E8E9}" destId="{21F5F749-8EA1-E442-8B35-2D51B034D153}" srcOrd="13" destOrd="0" presId="urn:microsoft.com/office/officeart/2005/8/layout/list1"/>
    <dgm:cxn modelId="{06B5FA76-5EE3-4545-A897-C6FF898A5056}" type="presParOf" srcId="{A73E8093-E3EB-884F-A2A4-2946DCC7E8E9}" destId="{5B6F7B81-06CD-DA41-9E07-2F0558D3EF59}" srcOrd="14" destOrd="0" presId="urn:microsoft.com/office/officeart/2005/8/layout/list1"/>
    <dgm:cxn modelId="{FBB56C75-1BB2-3045-9584-DB0C0EBC5912}" type="presParOf" srcId="{A73E8093-E3EB-884F-A2A4-2946DCC7E8E9}" destId="{DFB19B49-2146-BF4F-9677-73116ED748D4}" srcOrd="15" destOrd="0" presId="urn:microsoft.com/office/officeart/2005/8/layout/list1"/>
    <dgm:cxn modelId="{5798D829-7136-DA45-B133-FC3D145F78B4}" type="presParOf" srcId="{A73E8093-E3EB-884F-A2A4-2946DCC7E8E9}" destId="{A134E56A-1173-3645-A743-A06B4E9CDF0F}" srcOrd="16" destOrd="0" presId="urn:microsoft.com/office/officeart/2005/8/layout/list1"/>
    <dgm:cxn modelId="{2443C634-1D89-244D-9C67-09E86F7DF0FA}" type="presParOf" srcId="{A134E56A-1173-3645-A743-A06B4E9CDF0F}" destId="{2A5ABFE4-FBDE-2F4D-A183-71470F263934}" srcOrd="0" destOrd="0" presId="urn:microsoft.com/office/officeart/2005/8/layout/list1"/>
    <dgm:cxn modelId="{C4BCDC10-9535-C341-9412-C9D8C0FE7B34}" type="presParOf" srcId="{A134E56A-1173-3645-A743-A06B4E9CDF0F}" destId="{A1D69931-5BCD-314E-913E-EDFCB7C3C857}" srcOrd="1" destOrd="0" presId="urn:microsoft.com/office/officeart/2005/8/layout/list1"/>
    <dgm:cxn modelId="{79E22321-5A52-DC4A-AA0A-51F71EA665D1}" type="presParOf" srcId="{A73E8093-E3EB-884F-A2A4-2946DCC7E8E9}" destId="{BF1FAFD8-5557-AD4E-AD8C-B7EDC2CE1664}" srcOrd="17" destOrd="0" presId="urn:microsoft.com/office/officeart/2005/8/layout/list1"/>
    <dgm:cxn modelId="{19BE4A1F-79A6-B64F-B4AF-035816AED67E}" type="presParOf" srcId="{A73E8093-E3EB-884F-A2A4-2946DCC7E8E9}" destId="{46157621-6DAD-D64F-AC3D-061FDC2873F4}" srcOrd="18" destOrd="0" presId="urn:microsoft.com/office/officeart/2005/8/layout/list1"/>
    <dgm:cxn modelId="{CAE369F0-84E2-AA4E-9B1A-546B9A95008C}" type="presParOf" srcId="{A73E8093-E3EB-884F-A2A4-2946DCC7E8E9}" destId="{0C595445-AC2B-E843-88E5-E3BC886CFA20}" srcOrd="19" destOrd="0" presId="urn:microsoft.com/office/officeart/2005/8/layout/list1"/>
    <dgm:cxn modelId="{EB199A58-DA1A-C047-9073-C0C632888C52}" type="presParOf" srcId="{A73E8093-E3EB-884F-A2A4-2946DCC7E8E9}" destId="{B317347D-0FA1-944A-BCAB-18CF28776B15}" srcOrd="20" destOrd="0" presId="urn:microsoft.com/office/officeart/2005/8/layout/list1"/>
    <dgm:cxn modelId="{5EB98FCC-1C1C-C94A-A102-17F0309CE50B}" type="presParOf" srcId="{B317347D-0FA1-944A-BCAB-18CF28776B15}" destId="{E53D75F2-A0D2-4445-9584-15B254DF8E12}" srcOrd="0" destOrd="0" presId="urn:microsoft.com/office/officeart/2005/8/layout/list1"/>
    <dgm:cxn modelId="{D25BA4B6-497E-9A4E-9B77-851A9C4D17B9}" type="presParOf" srcId="{B317347D-0FA1-944A-BCAB-18CF28776B15}" destId="{FC7A0CB2-81E2-154D-9462-55E919C8A125}" srcOrd="1" destOrd="0" presId="urn:microsoft.com/office/officeart/2005/8/layout/list1"/>
    <dgm:cxn modelId="{CE765A54-DA13-BC49-9EE7-31B0030A2DB2}" type="presParOf" srcId="{A73E8093-E3EB-884F-A2A4-2946DCC7E8E9}" destId="{4950035A-AB7C-D34F-A5A1-0133B25526ED}" srcOrd="21" destOrd="0" presId="urn:microsoft.com/office/officeart/2005/8/layout/list1"/>
    <dgm:cxn modelId="{4F1EE141-4582-104C-91F7-98034B0DBB5A}" type="presParOf" srcId="{A73E8093-E3EB-884F-A2A4-2946DCC7E8E9}" destId="{7CBCEE38-A4BE-7E48-93CF-700825BFCF4C}" srcOrd="22" destOrd="0" presId="urn:microsoft.com/office/officeart/2005/8/layout/list1"/>
    <dgm:cxn modelId="{E3C3D417-F995-5B4A-AAC1-CE52D65193E2}" type="presParOf" srcId="{A73E8093-E3EB-884F-A2A4-2946DCC7E8E9}" destId="{B461CC68-08F7-4043-B50F-1488724332D9}" srcOrd="23" destOrd="0" presId="urn:microsoft.com/office/officeart/2005/8/layout/list1"/>
    <dgm:cxn modelId="{382F628A-BDD6-5D4D-BE92-6A94F4563A25}" type="presParOf" srcId="{A73E8093-E3EB-884F-A2A4-2946DCC7E8E9}" destId="{23544BD9-0438-C644-8C7B-960A5CB86393}" srcOrd="24" destOrd="0" presId="urn:microsoft.com/office/officeart/2005/8/layout/list1"/>
    <dgm:cxn modelId="{4CF77FB4-5C1A-F240-9B6F-D45330F350C7}" type="presParOf" srcId="{23544BD9-0438-C644-8C7B-960A5CB86393}" destId="{3127CDB7-3756-C54B-8722-3A6B4C9EC05E}" srcOrd="0" destOrd="0" presId="urn:microsoft.com/office/officeart/2005/8/layout/list1"/>
    <dgm:cxn modelId="{F9C016A9-28B4-4F41-A70F-C9F70AAB2B11}" type="presParOf" srcId="{23544BD9-0438-C644-8C7B-960A5CB86393}" destId="{47A8300C-28BA-2B42-BCFB-4A1DC9113788}" srcOrd="1" destOrd="0" presId="urn:microsoft.com/office/officeart/2005/8/layout/list1"/>
    <dgm:cxn modelId="{519BE529-2651-4742-A5F5-61DB04F56C21}" type="presParOf" srcId="{A73E8093-E3EB-884F-A2A4-2946DCC7E8E9}" destId="{B6D8AE4F-0001-F542-B61C-689D3B8FD7FE}" srcOrd="25" destOrd="0" presId="urn:microsoft.com/office/officeart/2005/8/layout/list1"/>
    <dgm:cxn modelId="{0B22F8F8-AC9A-F843-BC4C-A7082EFA9B92}" type="presParOf" srcId="{A73E8093-E3EB-884F-A2A4-2946DCC7E8E9}" destId="{BFF1D8F3-FFBF-B144-BC8D-2D6F0B969533}" srcOrd="26" destOrd="0" presId="urn:microsoft.com/office/officeart/2005/8/layout/list1"/>
    <dgm:cxn modelId="{8624BFD7-7A42-C944-8CCF-D381EB4CF72F}" type="presParOf" srcId="{A73E8093-E3EB-884F-A2A4-2946DCC7E8E9}" destId="{BE72855F-8824-6A47-8AC4-0D2CE1FF9CB4}" srcOrd="27" destOrd="0" presId="urn:microsoft.com/office/officeart/2005/8/layout/list1"/>
    <dgm:cxn modelId="{B25092FD-7318-F145-8BA6-9EAE573C8CCA}" type="presParOf" srcId="{A73E8093-E3EB-884F-A2A4-2946DCC7E8E9}" destId="{9B7A87D6-C2D9-7B44-ABD8-EF6A4D760272}" srcOrd="28" destOrd="0" presId="urn:microsoft.com/office/officeart/2005/8/layout/list1"/>
    <dgm:cxn modelId="{45C51A3F-2A57-1C42-A057-E104E901E897}" type="presParOf" srcId="{9B7A87D6-C2D9-7B44-ABD8-EF6A4D760272}" destId="{4C79D247-2F07-F043-9E44-6C950BFDDC4D}" srcOrd="0" destOrd="0" presId="urn:microsoft.com/office/officeart/2005/8/layout/list1"/>
    <dgm:cxn modelId="{F69962A7-9266-B047-B45D-37299427E0DE}" type="presParOf" srcId="{9B7A87D6-C2D9-7B44-ABD8-EF6A4D760272}" destId="{53C99BC7-889B-F046-970F-D71C78415D88}" srcOrd="1" destOrd="0" presId="urn:microsoft.com/office/officeart/2005/8/layout/list1"/>
    <dgm:cxn modelId="{C691AA19-C4D5-5E42-A96C-B4C2BC7F2FFE}" type="presParOf" srcId="{A73E8093-E3EB-884F-A2A4-2946DCC7E8E9}" destId="{1A9EDDB2-F57F-8949-8B2C-6B4E2A0D3BB9}" srcOrd="29" destOrd="0" presId="urn:microsoft.com/office/officeart/2005/8/layout/list1"/>
    <dgm:cxn modelId="{FC88227A-C898-2F4A-9895-BE2600334C4E}" type="presParOf" srcId="{A73E8093-E3EB-884F-A2A4-2946DCC7E8E9}" destId="{E6D0D035-A90D-2145-A71F-01AF7F0EE750}" srcOrd="30"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E15064-27CC-6F40-8818-89E7AC7CCD92}"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fr-FR"/>
        </a:p>
      </dgm:t>
    </dgm:pt>
    <dgm:pt modelId="{462E9751-1DE3-2844-91AB-95C6BFF796E8}">
      <dgm:prSet custT="1"/>
      <dgm:spPr/>
      <dgm:t>
        <a:bodyPr/>
        <a:lstStyle/>
        <a:p>
          <a:pPr rtl="0"/>
          <a:r>
            <a:rPr lang="fr-FR" sz="1600" dirty="0" smtClean="0"/>
            <a:t>INNRTI,  IP , ELVITEGRAVIR/COBICISTAT/TRUVADA(</a:t>
          </a:r>
          <a:r>
            <a:rPr lang="fr-FR" sz="1600" dirty="0" err="1" smtClean="0"/>
            <a:t>stribild</a:t>
          </a:r>
          <a:r>
            <a:rPr lang="fr-FR" sz="1600" dirty="0" smtClean="0"/>
            <a:t>*):cytochrome P450</a:t>
          </a:r>
          <a:endParaRPr lang="fr-FR" sz="1600" dirty="0"/>
        </a:p>
      </dgm:t>
    </dgm:pt>
    <dgm:pt modelId="{F3C4EFFA-FA32-784E-B265-5C3E0452ECFB}" type="parTrans" cxnId="{E7AB3F83-9074-6944-B9A5-06165B1D751D}">
      <dgm:prSet/>
      <dgm:spPr/>
      <dgm:t>
        <a:bodyPr/>
        <a:lstStyle/>
        <a:p>
          <a:endParaRPr lang="fr-FR" sz="1600"/>
        </a:p>
      </dgm:t>
    </dgm:pt>
    <dgm:pt modelId="{D25FDF94-1DF1-ED48-94D8-0162F3E14311}" type="sibTrans" cxnId="{E7AB3F83-9074-6944-B9A5-06165B1D751D}">
      <dgm:prSet/>
      <dgm:spPr/>
      <dgm:t>
        <a:bodyPr/>
        <a:lstStyle/>
        <a:p>
          <a:endParaRPr lang="fr-FR" sz="1600"/>
        </a:p>
      </dgm:t>
    </dgm:pt>
    <dgm:pt modelId="{3B1128B2-C54C-154C-AD65-7C473DD809F9}">
      <dgm:prSet custT="1"/>
      <dgm:spPr/>
      <dgm:t>
        <a:bodyPr/>
        <a:lstStyle/>
        <a:p>
          <a:pPr rtl="0"/>
          <a:r>
            <a:rPr lang="fr-FR" sz="1600" dirty="0" smtClean="0"/>
            <a:t>INRT non métabolisés par le foie sauf ABC (</a:t>
          </a:r>
          <a:r>
            <a:rPr lang="fr-FR" sz="1600" dirty="0" err="1" smtClean="0"/>
            <a:t>adh</a:t>
          </a:r>
          <a:r>
            <a:rPr lang="fr-FR" sz="1600" dirty="0" smtClean="0"/>
            <a:t>)</a:t>
          </a:r>
          <a:endParaRPr lang="fr-FR" sz="1600" dirty="0"/>
        </a:p>
      </dgm:t>
    </dgm:pt>
    <dgm:pt modelId="{B42B983D-6943-2E4E-9CC7-788B5FF911F8}" type="parTrans" cxnId="{58BBF673-3DEC-6D48-AC90-8747A93DEE5C}">
      <dgm:prSet/>
      <dgm:spPr/>
      <dgm:t>
        <a:bodyPr/>
        <a:lstStyle/>
        <a:p>
          <a:endParaRPr lang="fr-FR" sz="1600"/>
        </a:p>
      </dgm:t>
    </dgm:pt>
    <dgm:pt modelId="{F826C694-8816-614D-A3DE-CD9F5F698DA7}" type="sibTrans" cxnId="{58BBF673-3DEC-6D48-AC90-8747A93DEE5C}">
      <dgm:prSet/>
      <dgm:spPr/>
      <dgm:t>
        <a:bodyPr/>
        <a:lstStyle/>
        <a:p>
          <a:endParaRPr lang="fr-FR" sz="1600"/>
        </a:p>
      </dgm:t>
    </dgm:pt>
    <dgm:pt modelId="{67AE0CDA-534D-7A46-B778-80F65D1C6FCA}">
      <dgm:prSet custT="1"/>
      <dgm:spPr/>
      <dgm:t>
        <a:bodyPr/>
        <a:lstStyle/>
        <a:p>
          <a:pPr rtl="0"/>
          <a:r>
            <a:rPr lang="fr-FR" sz="1600" dirty="0" err="1" smtClean="0"/>
            <a:t>Dolutégravir</a:t>
          </a:r>
          <a:r>
            <a:rPr lang="fr-FR" sz="1600" dirty="0" smtClean="0"/>
            <a:t> idem +CYP 3A4 minoritaire</a:t>
          </a:r>
          <a:endParaRPr lang="fr-FR" sz="1600" dirty="0"/>
        </a:p>
      </dgm:t>
    </dgm:pt>
    <dgm:pt modelId="{BD768173-6382-2D40-9709-ED44E8FDBDDC}" type="parTrans" cxnId="{48907A63-184C-1047-BD95-85CFE883D196}">
      <dgm:prSet/>
      <dgm:spPr/>
      <dgm:t>
        <a:bodyPr/>
        <a:lstStyle/>
        <a:p>
          <a:endParaRPr lang="fr-FR" sz="1600"/>
        </a:p>
      </dgm:t>
    </dgm:pt>
    <dgm:pt modelId="{743C5FDF-C8BA-D342-8F51-B66ED6B28F16}" type="sibTrans" cxnId="{48907A63-184C-1047-BD95-85CFE883D196}">
      <dgm:prSet/>
      <dgm:spPr/>
      <dgm:t>
        <a:bodyPr/>
        <a:lstStyle/>
        <a:p>
          <a:endParaRPr lang="fr-FR" sz="1600"/>
        </a:p>
      </dgm:t>
    </dgm:pt>
    <dgm:pt modelId="{7BD072A5-2178-954F-9FBB-0EC343A87A76}">
      <dgm:prSet custT="1"/>
      <dgm:spPr/>
      <dgm:t>
        <a:bodyPr/>
        <a:lstStyle/>
        <a:p>
          <a:pPr rtl="0"/>
          <a:r>
            <a:rPr lang="fr-FR" sz="1600" dirty="0" err="1" smtClean="0"/>
            <a:t>Maraviroc</a:t>
          </a:r>
          <a:r>
            <a:rPr lang="fr-FR" sz="1600" dirty="0" smtClean="0"/>
            <a:t> substrat </a:t>
          </a:r>
          <a:r>
            <a:rPr lang="fr-FR" sz="1600" dirty="0" err="1" smtClean="0"/>
            <a:t>cyt</a:t>
          </a:r>
          <a:r>
            <a:rPr lang="fr-FR" sz="1600" dirty="0" smtClean="0"/>
            <a:t> p450 </a:t>
          </a:r>
          <a:r>
            <a:rPr lang="fr-FR" sz="1600" dirty="0" err="1" smtClean="0"/>
            <a:t>cyp</a:t>
          </a:r>
          <a:r>
            <a:rPr lang="fr-FR" sz="1600" dirty="0" smtClean="0"/>
            <a:t> 3A4</a:t>
          </a:r>
          <a:endParaRPr lang="fr-FR" sz="1600" dirty="0"/>
        </a:p>
      </dgm:t>
    </dgm:pt>
    <dgm:pt modelId="{34744C85-75C7-7D46-B58F-813AF308BBF7}" type="parTrans" cxnId="{1D2534F1-F8A3-F943-9039-5E0C8E52EAC3}">
      <dgm:prSet/>
      <dgm:spPr/>
      <dgm:t>
        <a:bodyPr/>
        <a:lstStyle/>
        <a:p>
          <a:endParaRPr lang="fr-FR" sz="1600"/>
        </a:p>
      </dgm:t>
    </dgm:pt>
    <dgm:pt modelId="{B908B406-61CF-584D-9C33-D27AD2797F21}" type="sibTrans" cxnId="{1D2534F1-F8A3-F943-9039-5E0C8E52EAC3}">
      <dgm:prSet/>
      <dgm:spPr/>
      <dgm:t>
        <a:bodyPr/>
        <a:lstStyle/>
        <a:p>
          <a:endParaRPr lang="fr-FR" sz="1600"/>
        </a:p>
      </dgm:t>
    </dgm:pt>
    <dgm:pt modelId="{AE8127D3-BAAE-C346-BED5-E3A7057ED0D0}">
      <dgm:prSet custT="1"/>
      <dgm:spPr/>
      <dgm:t>
        <a:bodyPr/>
        <a:lstStyle/>
        <a:p>
          <a:r>
            <a:rPr lang="fr-FR" sz="1600" dirty="0" err="1" smtClean="0"/>
            <a:t>Raltégravir</a:t>
          </a:r>
          <a:r>
            <a:rPr lang="fr-FR" sz="1600" dirty="0" smtClean="0"/>
            <a:t> </a:t>
          </a:r>
          <a:r>
            <a:rPr lang="fr-FR" sz="1600" dirty="0" err="1" smtClean="0"/>
            <a:t>glucuronisation</a:t>
          </a:r>
          <a:r>
            <a:rPr lang="fr-FR" sz="1600" dirty="0" smtClean="0"/>
            <a:t> hépatique (UGT1A1)</a:t>
          </a:r>
          <a:endParaRPr lang="fr-FR" sz="1600" dirty="0"/>
        </a:p>
      </dgm:t>
    </dgm:pt>
    <dgm:pt modelId="{7C82CAE3-CB9D-A047-A443-DA8F95C5792D}" type="parTrans" cxnId="{9A3BDDF1-C6CD-F541-85EF-A37C769FEF86}">
      <dgm:prSet/>
      <dgm:spPr/>
      <dgm:t>
        <a:bodyPr/>
        <a:lstStyle/>
        <a:p>
          <a:endParaRPr lang="fr-FR"/>
        </a:p>
      </dgm:t>
    </dgm:pt>
    <dgm:pt modelId="{EDE18A78-F372-5240-97B2-5934212E5B19}" type="sibTrans" cxnId="{9A3BDDF1-C6CD-F541-85EF-A37C769FEF86}">
      <dgm:prSet/>
      <dgm:spPr/>
      <dgm:t>
        <a:bodyPr/>
        <a:lstStyle/>
        <a:p>
          <a:endParaRPr lang="fr-FR"/>
        </a:p>
      </dgm:t>
    </dgm:pt>
    <dgm:pt modelId="{44DF7FAF-78EC-D84D-BDA9-71C1D89FB760}" type="pres">
      <dgm:prSet presAssocID="{1BE15064-27CC-6F40-8818-89E7AC7CCD92}" presName="linear" presStyleCnt="0">
        <dgm:presLayoutVars>
          <dgm:dir/>
          <dgm:animLvl val="lvl"/>
          <dgm:resizeHandles val="exact"/>
        </dgm:presLayoutVars>
      </dgm:prSet>
      <dgm:spPr/>
      <dgm:t>
        <a:bodyPr/>
        <a:lstStyle/>
        <a:p>
          <a:endParaRPr lang="fr-FR"/>
        </a:p>
      </dgm:t>
    </dgm:pt>
    <dgm:pt modelId="{6CF1F7F6-9E6A-0F45-AB10-44C4D5D84544}" type="pres">
      <dgm:prSet presAssocID="{462E9751-1DE3-2844-91AB-95C6BFF796E8}" presName="parentLin" presStyleCnt="0"/>
      <dgm:spPr/>
    </dgm:pt>
    <dgm:pt modelId="{7F592BEC-D736-9544-B2F6-416B3D88AF8A}" type="pres">
      <dgm:prSet presAssocID="{462E9751-1DE3-2844-91AB-95C6BFF796E8}" presName="parentLeftMargin" presStyleLbl="node1" presStyleIdx="0" presStyleCnt="5"/>
      <dgm:spPr/>
      <dgm:t>
        <a:bodyPr/>
        <a:lstStyle/>
        <a:p>
          <a:endParaRPr lang="fr-FR"/>
        </a:p>
      </dgm:t>
    </dgm:pt>
    <dgm:pt modelId="{F2C5F3FA-42AB-3045-9A17-047241308B35}" type="pres">
      <dgm:prSet presAssocID="{462E9751-1DE3-2844-91AB-95C6BFF796E8}" presName="parentText" presStyleLbl="node1" presStyleIdx="0" presStyleCnt="5" custScaleX="114286" custScaleY="225881">
        <dgm:presLayoutVars>
          <dgm:chMax val="0"/>
          <dgm:bulletEnabled val="1"/>
        </dgm:presLayoutVars>
      </dgm:prSet>
      <dgm:spPr/>
      <dgm:t>
        <a:bodyPr/>
        <a:lstStyle/>
        <a:p>
          <a:endParaRPr lang="fr-FR"/>
        </a:p>
      </dgm:t>
    </dgm:pt>
    <dgm:pt modelId="{0D508F71-1A48-1940-A07E-CA344925FEBC}" type="pres">
      <dgm:prSet presAssocID="{462E9751-1DE3-2844-91AB-95C6BFF796E8}" presName="negativeSpace" presStyleCnt="0"/>
      <dgm:spPr/>
    </dgm:pt>
    <dgm:pt modelId="{B993130F-4938-A44A-8922-0FE5A229BA11}" type="pres">
      <dgm:prSet presAssocID="{462E9751-1DE3-2844-91AB-95C6BFF796E8}" presName="childText" presStyleLbl="conFgAcc1" presStyleIdx="0" presStyleCnt="5">
        <dgm:presLayoutVars>
          <dgm:bulletEnabled val="1"/>
        </dgm:presLayoutVars>
      </dgm:prSet>
      <dgm:spPr/>
      <dgm:t>
        <a:bodyPr/>
        <a:lstStyle/>
        <a:p>
          <a:endParaRPr lang="fr-FR"/>
        </a:p>
      </dgm:t>
    </dgm:pt>
    <dgm:pt modelId="{8726750C-2A96-7746-BA86-D95810CF54B3}" type="pres">
      <dgm:prSet presAssocID="{D25FDF94-1DF1-ED48-94D8-0162F3E14311}" presName="spaceBetweenRectangles" presStyleCnt="0"/>
      <dgm:spPr/>
    </dgm:pt>
    <dgm:pt modelId="{2E39F2B9-342F-654B-B030-4EF545CCA358}" type="pres">
      <dgm:prSet presAssocID="{AE8127D3-BAAE-C346-BED5-E3A7057ED0D0}" presName="parentLin" presStyleCnt="0"/>
      <dgm:spPr/>
    </dgm:pt>
    <dgm:pt modelId="{2035FBBC-C00A-A748-9692-4611F4BD1940}" type="pres">
      <dgm:prSet presAssocID="{AE8127D3-BAAE-C346-BED5-E3A7057ED0D0}" presName="parentLeftMargin" presStyleLbl="node1" presStyleIdx="0" presStyleCnt="5"/>
      <dgm:spPr/>
      <dgm:t>
        <a:bodyPr/>
        <a:lstStyle/>
        <a:p>
          <a:endParaRPr lang="fr-FR"/>
        </a:p>
      </dgm:t>
    </dgm:pt>
    <dgm:pt modelId="{15194F7F-F279-AD49-B11F-A33283655CF8}" type="pres">
      <dgm:prSet presAssocID="{AE8127D3-BAAE-C346-BED5-E3A7057ED0D0}" presName="parentText" presStyleLbl="node1" presStyleIdx="1" presStyleCnt="5" custScaleY="233995">
        <dgm:presLayoutVars>
          <dgm:chMax val="0"/>
          <dgm:bulletEnabled val="1"/>
        </dgm:presLayoutVars>
      </dgm:prSet>
      <dgm:spPr/>
      <dgm:t>
        <a:bodyPr/>
        <a:lstStyle/>
        <a:p>
          <a:endParaRPr lang="fr-FR"/>
        </a:p>
      </dgm:t>
    </dgm:pt>
    <dgm:pt modelId="{73DCD86A-917B-B247-B947-F8CB0DC2FADE}" type="pres">
      <dgm:prSet presAssocID="{AE8127D3-BAAE-C346-BED5-E3A7057ED0D0}" presName="negativeSpace" presStyleCnt="0"/>
      <dgm:spPr/>
    </dgm:pt>
    <dgm:pt modelId="{05800DDB-D4F9-B648-8E8B-84E69764DE1C}" type="pres">
      <dgm:prSet presAssocID="{AE8127D3-BAAE-C346-BED5-E3A7057ED0D0}" presName="childText" presStyleLbl="conFgAcc1" presStyleIdx="1" presStyleCnt="5">
        <dgm:presLayoutVars>
          <dgm:bulletEnabled val="1"/>
        </dgm:presLayoutVars>
      </dgm:prSet>
      <dgm:spPr/>
    </dgm:pt>
    <dgm:pt modelId="{0E7C7A25-751E-424C-9242-904493C51526}" type="pres">
      <dgm:prSet presAssocID="{EDE18A78-F372-5240-97B2-5934212E5B19}" presName="spaceBetweenRectangles" presStyleCnt="0"/>
      <dgm:spPr/>
    </dgm:pt>
    <dgm:pt modelId="{BC5F85EA-6949-134A-8600-36119E45B7A9}" type="pres">
      <dgm:prSet presAssocID="{3B1128B2-C54C-154C-AD65-7C473DD809F9}" presName="parentLin" presStyleCnt="0"/>
      <dgm:spPr/>
    </dgm:pt>
    <dgm:pt modelId="{652C3B83-FE79-5845-AE5C-3199550EAE5E}" type="pres">
      <dgm:prSet presAssocID="{3B1128B2-C54C-154C-AD65-7C473DD809F9}" presName="parentLeftMargin" presStyleLbl="node1" presStyleIdx="1" presStyleCnt="5"/>
      <dgm:spPr/>
      <dgm:t>
        <a:bodyPr/>
        <a:lstStyle/>
        <a:p>
          <a:endParaRPr lang="fr-FR"/>
        </a:p>
      </dgm:t>
    </dgm:pt>
    <dgm:pt modelId="{18B6562D-226E-1444-B149-07DB60C0F605}" type="pres">
      <dgm:prSet presAssocID="{3B1128B2-C54C-154C-AD65-7C473DD809F9}" presName="parentText" presStyleLbl="node1" presStyleIdx="2" presStyleCnt="5">
        <dgm:presLayoutVars>
          <dgm:chMax val="0"/>
          <dgm:bulletEnabled val="1"/>
        </dgm:presLayoutVars>
      </dgm:prSet>
      <dgm:spPr/>
      <dgm:t>
        <a:bodyPr/>
        <a:lstStyle/>
        <a:p>
          <a:endParaRPr lang="fr-FR"/>
        </a:p>
      </dgm:t>
    </dgm:pt>
    <dgm:pt modelId="{1BF7ECE4-B8BE-3442-99A8-C940C1CFBB7C}" type="pres">
      <dgm:prSet presAssocID="{3B1128B2-C54C-154C-AD65-7C473DD809F9}" presName="negativeSpace" presStyleCnt="0"/>
      <dgm:spPr/>
    </dgm:pt>
    <dgm:pt modelId="{ADE08FB9-1AC5-134B-AB9B-E1968241B80E}" type="pres">
      <dgm:prSet presAssocID="{3B1128B2-C54C-154C-AD65-7C473DD809F9}" presName="childText" presStyleLbl="conFgAcc1" presStyleIdx="2" presStyleCnt="5">
        <dgm:presLayoutVars>
          <dgm:bulletEnabled val="1"/>
        </dgm:presLayoutVars>
      </dgm:prSet>
      <dgm:spPr/>
    </dgm:pt>
    <dgm:pt modelId="{C23875DF-5FB9-A348-ACB5-BBEBDDDE9122}" type="pres">
      <dgm:prSet presAssocID="{F826C694-8816-614D-A3DE-CD9F5F698DA7}" presName="spaceBetweenRectangles" presStyleCnt="0"/>
      <dgm:spPr/>
    </dgm:pt>
    <dgm:pt modelId="{F642C06D-706C-D644-9E6B-9B59DDC577DA}" type="pres">
      <dgm:prSet presAssocID="{67AE0CDA-534D-7A46-B778-80F65D1C6FCA}" presName="parentLin" presStyleCnt="0"/>
      <dgm:spPr/>
    </dgm:pt>
    <dgm:pt modelId="{00BF01DF-DCB1-2F45-86A5-51744E8D2099}" type="pres">
      <dgm:prSet presAssocID="{67AE0CDA-534D-7A46-B778-80F65D1C6FCA}" presName="parentLeftMargin" presStyleLbl="node1" presStyleIdx="2" presStyleCnt="5"/>
      <dgm:spPr/>
      <dgm:t>
        <a:bodyPr/>
        <a:lstStyle/>
        <a:p>
          <a:endParaRPr lang="fr-FR"/>
        </a:p>
      </dgm:t>
    </dgm:pt>
    <dgm:pt modelId="{7533D693-DBF8-AB48-9453-CD261F7FEB84}" type="pres">
      <dgm:prSet presAssocID="{67AE0CDA-534D-7A46-B778-80F65D1C6FCA}" presName="parentText" presStyleLbl="node1" presStyleIdx="3" presStyleCnt="5">
        <dgm:presLayoutVars>
          <dgm:chMax val="0"/>
          <dgm:bulletEnabled val="1"/>
        </dgm:presLayoutVars>
      </dgm:prSet>
      <dgm:spPr/>
      <dgm:t>
        <a:bodyPr/>
        <a:lstStyle/>
        <a:p>
          <a:endParaRPr lang="fr-FR"/>
        </a:p>
      </dgm:t>
    </dgm:pt>
    <dgm:pt modelId="{2B97AD72-FA2B-4046-9805-CFDB4D6F1950}" type="pres">
      <dgm:prSet presAssocID="{67AE0CDA-534D-7A46-B778-80F65D1C6FCA}" presName="negativeSpace" presStyleCnt="0"/>
      <dgm:spPr/>
    </dgm:pt>
    <dgm:pt modelId="{04EA26AA-CC9F-604E-B5D7-1DA8EEA27886}" type="pres">
      <dgm:prSet presAssocID="{67AE0CDA-534D-7A46-B778-80F65D1C6FCA}" presName="childText" presStyleLbl="conFgAcc1" presStyleIdx="3" presStyleCnt="5">
        <dgm:presLayoutVars>
          <dgm:bulletEnabled val="1"/>
        </dgm:presLayoutVars>
      </dgm:prSet>
      <dgm:spPr/>
      <dgm:t>
        <a:bodyPr/>
        <a:lstStyle/>
        <a:p>
          <a:endParaRPr lang="fr-FR"/>
        </a:p>
      </dgm:t>
    </dgm:pt>
    <dgm:pt modelId="{DF99BBD4-175F-3C49-AA2F-92BE9A602F15}" type="pres">
      <dgm:prSet presAssocID="{743C5FDF-C8BA-D342-8F51-B66ED6B28F16}" presName="spaceBetweenRectangles" presStyleCnt="0"/>
      <dgm:spPr/>
    </dgm:pt>
    <dgm:pt modelId="{C6AA2852-57F6-2249-91F3-2C9488BC7A20}" type="pres">
      <dgm:prSet presAssocID="{7BD072A5-2178-954F-9FBB-0EC343A87A76}" presName="parentLin" presStyleCnt="0"/>
      <dgm:spPr/>
    </dgm:pt>
    <dgm:pt modelId="{177CB52D-E737-FE4F-8F7F-F001E074ECB7}" type="pres">
      <dgm:prSet presAssocID="{7BD072A5-2178-954F-9FBB-0EC343A87A76}" presName="parentLeftMargin" presStyleLbl="node1" presStyleIdx="3" presStyleCnt="5"/>
      <dgm:spPr/>
      <dgm:t>
        <a:bodyPr/>
        <a:lstStyle/>
        <a:p>
          <a:endParaRPr lang="fr-FR"/>
        </a:p>
      </dgm:t>
    </dgm:pt>
    <dgm:pt modelId="{B6325106-F220-4346-8DDB-0C8B9A0FCC13}" type="pres">
      <dgm:prSet presAssocID="{7BD072A5-2178-954F-9FBB-0EC343A87A76}" presName="parentText" presStyleLbl="node1" presStyleIdx="4" presStyleCnt="5">
        <dgm:presLayoutVars>
          <dgm:chMax val="0"/>
          <dgm:bulletEnabled val="1"/>
        </dgm:presLayoutVars>
      </dgm:prSet>
      <dgm:spPr/>
      <dgm:t>
        <a:bodyPr/>
        <a:lstStyle/>
        <a:p>
          <a:endParaRPr lang="fr-FR"/>
        </a:p>
      </dgm:t>
    </dgm:pt>
    <dgm:pt modelId="{39958AF3-2888-4843-8405-855921607135}" type="pres">
      <dgm:prSet presAssocID="{7BD072A5-2178-954F-9FBB-0EC343A87A76}" presName="negativeSpace" presStyleCnt="0"/>
      <dgm:spPr/>
    </dgm:pt>
    <dgm:pt modelId="{58C7D261-A30D-714E-AB7A-D74C2C6F05EC}" type="pres">
      <dgm:prSet presAssocID="{7BD072A5-2178-954F-9FBB-0EC343A87A76}" presName="childText" presStyleLbl="conFgAcc1" presStyleIdx="4" presStyleCnt="5">
        <dgm:presLayoutVars>
          <dgm:bulletEnabled val="1"/>
        </dgm:presLayoutVars>
      </dgm:prSet>
      <dgm:spPr/>
    </dgm:pt>
  </dgm:ptLst>
  <dgm:cxnLst>
    <dgm:cxn modelId="{8110D75A-89C7-564A-87D2-96655C1E2668}" type="presOf" srcId="{7BD072A5-2178-954F-9FBB-0EC343A87A76}" destId="{B6325106-F220-4346-8DDB-0C8B9A0FCC13}" srcOrd="1" destOrd="0" presId="urn:microsoft.com/office/officeart/2005/8/layout/list1"/>
    <dgm:cxn modelId="{1D2534F1-F8A3-F943-9039-5E0C8E52EAC3}" srcId="{1BE15064-27CC-6F40-8818-89E7AC7CCD92}" destId="{7BD072A5-2178-954F-9FBB-0EC343A87A76}" srcOrd="4" destOrd="0" parTransId="{34744C85-75C7-7D46-B58F-813AF308BBF7}" sibTransId="{B908B406-61CF-584D-9C33-D27AD2797F21}"/>
    <dgm:cxn modelId="{C0F3265F-4EE6-374F-BBD8-3179C66D95C8}" type="presOf" srcId="{7BD072A5-2178-954F-9FBB-0EC343A87A76}" destId="{177CB52D-E737-FE4F-8F7F-F001E074ECB7}" srcOrd="0" destOrd="0" presId="urn:microsoft.com/office/officeart/2005/8/layout/list1"/>
    <dgm:cxn modelId="{CC2331DA-ECD0-3844-A903-3384300CFBF4}" type="presOf" srcId="{1BE15064-27CC-6F40-8818-89E7AC7CCD92}" destId="{44DF7FAF-78EC-D84D-BDA9-71C1D89FB760}" srcOrd="0" destOrd="0" presId="urn:microsoft.com/office/officeart/2005/8/layout/list1"/>
    <dgm:cxn modelId="{58BBF673-3DEC-6D48-AC90-8747A93DEE5C}" srcId="{1BE15064-27CC-6F40-8818-89E7AC7CCD92}" destId="{3B1128B2-C54C-154C-AD65-7C473DD809F9}" srcOrd="2" destOrd="0" parTransId="{B42B983D-6943-2E4E-9CC7-788B5FF911F8}" sibTransId="{F826C694-8816-614D-A3DE-CD9F5F698DA7}"/>
    <dgm:cxn modelId="{9239E164-F03F-2A46-9841-34C70F8EEE62}" type="presOf" srcId="{AE8127D3-BAAE-C346-BED5-E3A7057ED0D0}" destId="{2035FBBC-C00A-A748-9692-4611F4BD1940}" srcOrd="0" destOrd="0" presId="urn:microsoft.com/office/officeart/2005/8/layout/list1"/>
    <dgm:cxn modelId="{6619A8E5-D7A3-6D42-821A-9A45597B5066}" type="presOf" srcId="{67AE0CDA-534D-7A46-B778-80F65D1C6FCA}" destId="{00BF01DF-DCB1-2F45-86A5-51744E8D2099}" srcOrd="0" destOrd="0" presId="urn:microsoft.com/office/officeart/2005/8/layout/list1"/>
    <dgm:cxn modelId="{48907A63-184C-1047-BD95-85CFE883D196}" srcId="{1BE15064-27CC-6F40-8818-89E7AC7CCD92}" destId="{67AE0CDA-534D-7A46-B778-80F65D1C6FCA}" srcOrd="3" destOrd="0" parTransId="{BD768173-6382-2D40-9709-ED44E8FDBDDC}" sibTransId="{743C5FDF-C8BA-D342-8F51-B66ED6B28F16}"/>
    <dgm:cxn modelId="{B6D97FDA-6AE9-654C-98B3-715BAEA942FB}" type="presOf" srcId="{AE8127D3-BAAE-C346-BED5-E3A7057ED0D0}" destId="{15194F7F-F279-AD49-B11F-A33283655CF8}" srcOrd="1" destOrd="0" presId="urn:microsoft.com/office/officeart/2005/8/layout/list1"/>
    <dgm:cxn modelId="{41F19557-BD7C-3243-8268-56BFB1DF6A97}" type="presOf" srcId="{462E9751-1DE3-2844-91AB-95C6BFF796E8}" destId="{7F592BEC-D736-9544-B2F6-416B3D88AF8A}" srcOrd="0" destOrd="0" presId="urn:microsoft.com/office/officeart/2005/8/layout/list1"/>
    <dgm:cxn modelId="{60D133CF-F643-7441-A142-77245EA0E980}" type="presOf" srcId="{3B1128B2-C54C-154C-AD65-7C473DD809F9}" destId="{18B6562D-226E-1444-B149-07DB60C0F605}" srcOrd="1" destOrd="0" presId="urn:microsoft.com/office/officeart/2005/8/layout/list1"/>
    <dgm:cxn modelId="{E7AB3F83-9074-6944-B9A5-06165B1D751D}" srcId="{1BE15064-27CC-6F40-8818-89E7AC7CCD92}" destId="{462E9751-1DE3-2844-91AB-95C6BFF796E8}" srcOrd="0" destOrd="0" parTransId="{F3C4EFFA-FA32-784E-B265-5C3E0452ECFB}" sibTransId="{D25FDF94-1DF1-ED48-94D8-0162F3E14311}"/>
    <dgm:cxn modelId="{9A3BDDF1-C6CD-F541-85EF-A37C769FEF86}" srcId="{1BE15064-27CC-6F40-8818-89E7AC7CCD92}" destId="{AE8127D3-BAAE-C346-BED5-E3A7057ED0D0}" srcOrd="1" destOrd="0" parTransId="{7C82CAE3-CB9D-A047-A443-DA8F95C5792D}" sibTransId="{EDE18A78-F372-5240-97B2-5934212E5B19}"/>
    <dgm:cxn modelId="{1BB08EDE-8FED-034D-9F3F-C83E559F296A}" type="presOf" srcId="{462E9751-1DE3-2844-91AB-95C6BFF796E8}" destId="{F2C5F3FA-42AB-3045-9A17-047241308B35}" srcOrd="1" destOrd="0" presId="urn:microsoft.com/office/officeart/2005/8/layout/list1"/>
    <dgm:cxn modelId="{4432FF09-2F3F-134D-995A-6A279E5C42DF}" type="presOf" srcId="{67AE0CDA-534D-7A46-B778-80F65D1C6FCA}" destId="{7533D693-DBF8-AB48-9453-CD261F7FEB84}" srcOrd="1" destOrd="0" presId="urn:microsoft.com/office/officeart/2005/8/layout/list1"/>
    <dgm:cxn modelId="{A9DC85F3-A177-504D-87BD-BBA0BC8FB574}" type="presOf" srcId="{3B1128B2-C54C-154C-AD65-7C473DD809F9}" destId="{652C3B83-FE79-5845-AE5C-3199550EAE5E}" srcOrd="0" destOrd="0" presId="urn:microsoft.com/office/officeart/2005/8/layout/list1"/>
    <dgm:cxn modelId="{02BFC9F4-D970-0344-91A1-6994FE7E3CA8}" type="presParOf" srcId="{44DF7FAF-78EC-D84D-BDA9-71C1D89FB760}" destId="{6CF1F7F6-9E6A-0F45-AB10-44C4D5D84544}" srcOrd="0" destOrd="0" presId="urn:microsoft.com/office/officeart/2005/8/layout/list1"/>
    <dgm:cxn modelId="{CF522DD5-830B-CE47-9DB6-DBEF5535E640}" type="presParOf" srcId="{6CF1F7F6-9E6A-0F45-AB10-44C4D5D84544}" destId="{7F592BEC-D736-9544-B2F6-416B3D88AF8A}" srcOrd="0" destOrd="0" presId="urn:microsoft.com/office/officeart/2005/8/layout/list1"/>
    <dgm:cxn modelId="{4A781972-535D-354D-A185-F92AAB6ECF36}" type="presParOf" srcId="{6CF1F7F6-9E6A-0F45-AB10-44C4D5D84544}" destId="{F2C5F3FA-42AB-3045-9A17-047241308B35}" srcOrd="1" destOrd="0" presId="urn:microsoft.com/office/officeart/2005/8/layout/list1"/>
    <dgm:cxn modelId="{5AD45A2A-11D6-2544-BBAD-D32C4A2CC8F7}" type="presParOf" srcId="{44DF7FAF-78EC-D84D-BDA9-71C1D89FB760}" destId="{0D508F71-1A48-1940-A07E-CA344925FEBC}" srcOrd="1" destOrd="0" presId="urn:microsoft.com/office/officeart/2005/8/layout/list1"/>
    <dgm:cxn modelId="{33A5A010-A7C1-B24E-BD74-A00B04AED873}" type="presParOf" srcId="{44DF7FAF-78EC-D84D-BDA9-71C1D89FB760}" destId="{B993130F-4938-A44A-8922-0FE5A229BA11}" srcOrd="2" destOrd="0" presId="urn:microsoft.com/office/officeart/2005/8/layout/list1"/>
    <dgm:cxn modelId="{D76F7933-E0B3-1F4B-AC96-75EAA841FC45}" type="presParOf" srcId="{44DF7FAF-78EC-D84D-BDA9-71C1D89FB760}" destId="{8726750C-2A96-7746-BA86-D95810CF54B3}" srcOrd="3" destOrd="0" presId="urn:microsoft.com/office/officeart/2005/8/layout/list1"/>
    <dgm:cxn modelId="{1364D5E6-A18F-5B46-A657-27E3D5456204}" type="presParOf" srcId="{44DF7FAF-78EC-D84D-BDA9-71C1D89FB760}" destId="{2E39F2B9-342F-654B-B030-4EF545CCA358}" srcOrd="4" destOrd="0" presId="urn:microsoft.com/office/officeart/2005/8/layout/list1"/>
    <dgm:cxn modelId="{279C16B1-B601-0142-912E-E227D51A3893}" type="presParOf" srcId="{2E39F2B9-342F-654B-B030-4EF545CCA358}" destId="{2035FBBC-C00A-A748-9692-4611F4BD1940}" srcOrd="0" destOrd="0" presId="urn:microsoft.com/office/officeart/2005/8/layout/list1"/>
    <dgm:cxn modelId="{7B614ABC-E0A6-A949-84C8-290A401625C5}" type="presParOf" srcId="{2E39F2B9-342F-654B-B030-4EF545CCA358}" destId="{15194F7F-F279-AD49-B11F-A33283655CF8}" srcOrd="1" destOrd="0" presId="urn:microsoft.com/office/officeart/2005/8/layout/list1"/>
    <dgm:cxn modelId="{6DDA1A54-55EB-A54D-85AC-7F06C31599CF}" type="presParOf" srcId="{44DF7FAF-78EC-D84D-BDA9-71C1D89FB760}" destId="{73DCD86A-917B-B247-B947-F8CB0DC2FADE}" srcOrd="5" destOrd="0" presId="urn:microsoft.com/office/officeart/2005/8/layout/list1"/>
    <dgm:cxn modelId="{99819369-338E-CC4F-AE18-7810CB5A1BF1}" type="presParOf" srcId="{44DF7FAF-78EC-D84D-BDA9-71C1D89FB760}" destId="{05800DDB-D4F9-B648-8E8B-84E69764DE1C}" srcOrd="6" destOrd="0" presId="urn:microsoft.com/office/officeart/2005/8/layout/list1"/>
    <dgm:cxn modelId="{E7A4A507-8CA1-C641-B000-967A7BBA8EAD}" type="presParOf" srcId="{44DF7FAF-78EC-D84D-BDA9-71C1D89FB760}" destId="{0E7C7A25-751E-424C-9242-904493C51526}" srcOrd="7" destOrd="0" presId="urn:microsoft.com/office/officeart/2005/8/layout/list1"/>
    <dgm:cxn modelId="{7785ED98-869A-1049-AB19-ED1F364563CD}" type="presParOf" srcId="{44DF7FAF-78EC-D84D-BDA9-71C1D89FB760}" destId="{BC5F85EA-6949-134A-8600-36119E45B7A9}" srcOrd="8" destOrd="0" presId="urn:microsoft.com/office/officeart/2005/8/layout/list1"/>
    <dgm:cxn modelId="{2CAA1F30-B8F3-EE40-8BB8-FEDC59ACE2D1}" type="presParOf" srcId="{BC5F85EA-6949-134A-8600-36119E45B7A9}" destId="{652C3B83-FE79-5845-AE5C-3199550EAE5E}" srcOrd="0" destOrd="0" presId="urn:microsoft.com/office/officeart/2005/8/layout/list1"/>
    <dgm:cxn modelId="{628F965B-9FFD-5F49-9D5D-31726CFB238F}" type="presParOf" srcId="{BC5F85EA-6949-134A-8600-36119E45B7A9}" destId="{18B6562D-226E-1444-B149-07DB60C0F605}" srcOrd="1" destOrd="0" presId="urn:microsoft.com/office/officeart/2005/8/layout/list1"/>
    <dgm:cxn modelId="{BB00981E-8603-8A44-8E6A-2A2AF0A2ECC2}" type="presParOf" srcId="{44DF7FAF-78EC-D84D-BDA9-71C1D89FB760}" destId="{1BF7ECE4-B8BE-3442-99A8-C940C1CFBB7C}" srcOrd="9" destOrd="0" presId="urn:microsoft.com/office/officeart/2005/8/layout/list1"/>
    <dgm:cxn modelId="{4DB63C4A-D861-F44C-A1A5-590ECB7ED4C5}" type="presParOf" srcId="{44DF7FAF-78EC-D84D-BDA9-71C1D89FB760}" destId="{ADE08FB9-1AC5-134B-AB9B-E1968241B80E}" srcOrd="10" destOrd="0" presId="urn:microsoft.com/office/officeart/2005/8/layout/list1"/>
    <dgm:cxn modelId="{3EF6B583-6F85-DE4B-B851-63242A49AEEA}" type="presParOf" srcId="{44DF7FAF-78EC-D84D-BDA9-71C1D89FB760}" destId="{C23875DF-5FB9-A348-ACB5-BBEBDDDE9122}" srcOrd="11" destOrd="0" presId="urn:microsoft.com/office/officeart/2005/8/layout/list1"/>
    <dgm:cxn modelId="{0DB2A027-ADAC-5A46-8A29-6FBD10D9EF35}" type="presParOf" srcId="{44DF7FAF-78EC-D84D-BDA9-71C1D89FB760}" destId="{F642C06D-706C-D644-9E6B-9B59DDC577DA}" srcOrd="12" destOrd="0" presId="urn:microsoft.com/office/officeart/2005/8/layout/list1"/>
    <dgm:cxn modelId="{CDB743D8-1F6B-7040-8FDD-C1C5ACDD1232}" type="presParOf" srcId="{F642C06D-706C-D644-9E6B-9B59DDC577DA}" destId="{00BF01DF-DCB1-2F45-86A5-51744E8D2099}" srcOrd="0" destOrd="0" presId="urn:microsoft.com/office/officeart/2005/8/layout/list1"/>
    <dgm:cxn modelId="{056C01F3-9D40-4449-9FE8-DDFB456A9632}" type="presParOf" srcId="{F642C06D-706C-D644-9E6B-9B59DDC577DA}" destId="{7533D693-DBF8-AB48-9453-CD261F7FEB84}" srcOrd="1" destOrd="0" presId="urn:microsoft.com/office/officeart/2005/8/layout/list1"/>
    <dgm:cxn modelId="{ADB89521-1D35-2844-B5D2-FBF10A5B541A}" type="presParOf" srcId="{44DF7FAF-78EC-D84D-BDA9-71C1D89FB760}" destId="{2B97AD72-FA2B-4046-9805-CFDB4D6F1950}" srcOrd="13" destOrd="0" presId="urn:microsoft.com/office/officeart/2005/8/layout/list1"/>
    <dgm:cxn modelId="{D58EA98B-8AF7-D443-BF18-83CAF51D2C9F}" type="presParOf" srcId="{44DF7FAF-78EC-D84D-BDA9-71C1D89FB760}" destId="{04EA26AA-CC9F-604E-B5D7-1DA8EEA27886}" srcOrd="14" destOrd="0" presId="urn:microsoft.com/office/officeart/2005/8/layout/list1"/>
    <dgm:cxn modelId="{EA3218AE-A7FF-7446-B8EA-96CE60B41E59}" type="presParOf" srcId="{44DF7FAF-78EC-D84D-BDA9-71C1D89FB760}" destId="{DF99BBD4-175F-3C49-AA2F-92BE9A602F15}" srcOrd="15" destOrd="0" presId="urn:microsoft.com/office/officeart/2005/8/layout/list1"/>
    <dgm:cxn modelId="{20F53147-033F-7D4F-9BD6-8AD043997D75}" type="presParOf" srcId="{44DF7FAF-78EC-D84D-BDA9-71C1D89FB760}" destId="{C6AA2852-57F6-2249-91F3-2C9488BC7A20}" srcOrd="16" destOrd="0" presId="urn:microsoft.com/office/officeart/2005/8/layout/list1"/>
    <dgm:cxn modelId="{701F2CF8-20B6-DB49-9AE6-0BB5B3EE2538}" type="presParOf" srcId="{C6AA2852-57F6-2249-91F3-2C9488BC7A20}" destId="{177CB52D-E737-FE4F-8F7F-F001E074ECB7}" srcOrd="0" destOrd="0" presId="urn:microsoft.com/office/officeart/2005/8/layout/list1"/>
    <dgm:cxn modelId="{B03C82FB-D8EF-3548-9334-86E17F17EF3E}" type="presParOf" srcId="{C6AA2852-57F6-2249-91F3-2C9488BC7A20}" destId="{B6325106-F220-4346-8DDB-0C8B9A0FCC13}" srcOrd="1" destOrd="0" presId="urn:microsoft.com/office/officeart/2005/8/layout/list1"/>
    <dgm:cxn modelId="{41FD94D6-F285-A34A-9271-F297EF8D31D5}" type="presParOf" srcId="{44DF7FAF-78EC-D84D-BDA9-71C1D89FB760}" destId="{39958AF3-2888-4843-8405-855921607135}" srcOrd="17" destOrd="0" presId="urn:microsoft.com/office/officeart/2005/8/layout/list1"/>
    <dgm:cxn modelId="{831B0D36-21B3-5948-9852-F0776A9B0A20}" type="presParOf" srcId="{44DF7FAF-78EC-D84D-BDA9-71C1D89FB760}" destId="{58C7D261-A30D-714E-AB7A-D74C2C6F05EC}" srcOrd="18" destOrd="0" presId="urn:microsoft.com/office/officeart/2005/8/layout/list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E91B23A-A513-8949-A0B3-0754A9B190EA}">
      <dsp:nvSpPr>
        <dsp:cNvPr id="0" name=""/>
        <dsp:cNvSpPr/>
      </dsp:nvSpPr>
      <dsp:spPr>
        <a:xfrm>
          <a:off x="0" y="281605"/>
          <a:ext cx="7583487" cy="478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7EB5546-37A7-CA46-AAF6-6ED8312B8CA7}">
      <dsp:nvSpPr>
        <dsp:cNvPr id="0" name=""/>
        <dsp:cNvSpPr/>
      </dsp:nvSpPr>
      <dsp:spPr>
        <a:xfrm>
          <a:off x="379174" y="1165"/>
          <a:ext cx="5308440" cy="56088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innerShdw blurRad="50800" dist="25400" dir="10800000">
            <a:srgbClr val="808080">
              <a:alpha val="7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200646" tIns="0" rIns="200646" bIns="0" numCol="1" spcCol="1270" anchor="ctr" anchorCtr="0">
          <a:noAutofit/>
        </a:bodyPr>
        <a:lstStyle/>
        <a:p>
          <a:pPr lvl="0" algn="l" defTabSz="844550" rtl="0">
            <a:lnSpc>
              <a:spcPct val="90000"/>
            </a:lnSpc>
            <a:spcBef>
              <a:spcPct val="0"/>
            </a:spcBef>
            <a:spcAft>
              <a:spcPct val="35000"/>
            </a:spcAft>
          </a:pPr>
          <a:r>
            <a:rPr lang="fr-FR" sz="1900" kern="1200" smtClean="0"/>
            <a:t>Efficacité</a:t>
          </a:r>
          <a:endParaRPr lang="fr-FR" sz="1900" kern="1200"/>
        </a:p>
      </dsp:txBody>
      <dsp:txXfrm>
        <a:off x="379174" y="1165"/>
        <a:ext cx="5308440" cy="560880"/>
      </dsp:txXfrm>
    </dsp:sp>
    <dsp:sp modelId="{5DA2937A-B055-0440-A626-7BEA96F9FA70}">
      <dsp:nvSpPr>
        <dsp:cNvPr id="0" name=""/>
        <dsp:cNvSpPr/>
      </dsp:nvSpPr>
      <dsp:spPr>
        <a:xfrm>
          <a:off x="0" y="1143445"/>
          <a:ext cx="7583487" cy="478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103E442-BD47-F042-906D-AF6161B33E2C}">
      <dsp:nvSpPr>
        <dsp:cNvPr id="0" name=""/>
        <dsp:cNvSpPr/>
      </dsp:nvSpPr>
      <dsp:spPr>
        <a:xfrm>
          <a:off x="379174" y="863005"/>
          <a:ext cx="5308440" cy="56088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innerShdw blurRad="50800" dist="25400" dir="10800000">
            <a:srgbClr val="808080">
              <a:alpha val="7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200646" tIns="0" rIns="200646" bIns="0" numCol="1" spcCol="1270" anchor="ctr" anchorCtr="0">
          <a:noAutofit/>
        </a:bodyPr>
        <a:lstStyle/>
        <a:p>
          <a:pPr lvl="0" algn="l" defTabSz="844550" rtl="0">
            <a:lnSpc>
              <a:spcPct val="90000"/>
            </a:lnSpc>
            <a:spcBef>
              <a:spcPct val="0"/>
            </a:spcBef>
            <a:spcAft>
              <a:spcPct val="35000"/>
            </a:spcAft>
          </a:pPr>
          <a:r>
            <a:rPr lang="fr-FR" sz="1900" kern="1200" smtClean="0"/>
            <a:t>Tolérance</a:t>
          </a:r>
          <a:endParaRPr lang="fr-FR" sz="1900" kern="1200"/>
        </a:p>
      </dsp:txBody>
      <dsp:txXfrm>
        <a:off x="379174" y="863005"/>
        <a:ext cx="5308440" cy="560880"/>
      </dsp:txXfrm>
    </dsp:sp>
    <dsp:sp modelId="{A15A72B7-700E-1947-AB91-AE5993D166DF}">
      <dsp:nvSpPr>
        <dsp:cNvPr id="0" name=""/>
        <dsp:cNvSpPr/>
      </dsp:nvSpPr>
      <dsp:spPr>
        <a:xfrm>
          <a:off x="0" y="2005285"/>
          <a:ext cx="7583487" cy="478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342947D-BE8B-D249-9EAD-14C23A4C5AFD}">
      <dsp:nvSpPr>
        <dsp:cNvPr id="0" name=""/>
        <dsp:cNvSpPr/>
      </dsp:nvSpPr>
      <dsp:spPr>
        <a:xfrm>
          <a:off x="379174" y="1724845"/>
          <a:ext cx="5308440" cy="56088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innerShdw blurRad="50800" dist="25400" dir="10800000">
            <a:srgbClr val="808080">
              <a:alpha val="7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200646" tIns="0" rIns="200646" bIns="0" numCol="1" spcCol="1270" anchor="ctr" anchorCtr="0">
          <a:noAutofit/>
        </a:bodyPr>
        <a:lstStyle/>
        <a:p>
          <a:pPr lvl="0" algn="l" defTabSz="844550" rtl="0">
            <a:lnSpc>
              <a:spcPct val="90000"/>
            </a:lnSpc>
            <a:spcBef>
              <a:spcPct val="0"/>
            </a:spcBef>
            <a:spcAft>
              <a:spcPct val="35000"/>
            </a:spcAft>
          </a:pPr>
          <a:r>
            <a:rPr lang="fr-FR" sz="1900" kern="1200" smtClean="0"/>
            <a:t>Facilité de prise</a:t>
          </a:r>
          <a:endParaRPr lang="fr-FR" sz="1900" kern="1200"/>
        </a:p>
      </dsp:txBody>
      <dsp:txXfrm>
        <a:off x="379174" y="1724845"/>
        <a:ext cx="5308440" cy="560880"/>
      </dsp:txXfrm>
    </dsp:sp>
    <dsp:sp modelId="{8C6E0741-E03A-184D-8AE3-F4194A0C257D}">
      <dsp:nvSpPr>
        <dsp:cNvPr id="0" name=""/>
        <dsp:cNvSpPr/>
      </dsp:nvSpPr>
      <dsp:spPr>
        <a:xfrm>
          <a:off x="0" y="2867125"/>
          <a:ext cx="7583487" cy="478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3D55CEF-858A-344B-8C28-1EE05D367063}">
      <dsp:nvSpPr>
        <dsp:cNvPr id="0" name=""/>
        <dsp:cNvSpPr/>
      </dsp:nvSpPr>
      <dsp:spPr>
        <a:xfrm>
          <a:off x="379174" y="2586685"/>
          <a:ext cx="5308440" cy="56088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innerShdw blurRad="50800" dist="25400" dir="10800000">
            <a:srgbClr val="808080">
              <a:alpha val="7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200646" tIns="0" rIns="200646" bIns="0" numCol="1" spcCol="1270" anchor="ctr" anchorCtr="0">
          <a:noAutofit/>
        </a:bodyPr>
        <a:lstStyle/>
        <a:p>
          <a:pPr lvl="0" algn="l" defTabSz="844550" rtl="0">
            <a:lnSpc>
              <a:spcPct val="90000"/>
            </a:lnSpc>
            <a:spcBef>
              <a:spcPct val="0"/>
            </a:spcBef>
            <a:spcAft>
              <a:spcPct val="35000"/>
            </a:spcAft>
          </a:pPr>
          <a:r>
            <a:rPr lang="fr-FR" sz="1900" kern="1200" smtClean="0"/>
            <a:t>Cout</a:t>
          </a:r>
          <a:endParaRPr lang="fr-FR" sz="1900" kern="1200"/>
        </a:p>
      </dsp:txBody>
      <dsp:txXfrm>
        <a:off x="379174" y="2586685"/>
        <a:ext cx="5308440" cy="560880"/>
      </dsp:txXfrm>
    </dsp:sp>
    <dsp:sp modelId="{B0B835E0-CF42-F74A-94D9-A3925483CAC6}">
      <dsp:nvSpPr>
        <dsp:cNvPr id="0" name=""/>
        <dsp:cNvSpPr/>
      </dsp:nvSpPr>
      <dsp:spPr>
        <a:xfrm>
          <a:off x="0" y="3728965"/>
          <a:ext cx="7583487" cy="478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55AA01A-5660-4A4E-9415-F152A4B522F1}">
      <dsp:nvSpPr>
        <dsp:cNvPr id="0" name=""/>
        <dsp:cNvSpPr/>
      </dsp:nvSpPr>
      <dsp:spPr>
        <a:xfrm>
          <a:off x="379174" y="3448525"/>
          <a:ext cx="5308440" cy="56088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innerShdw blurRad="50800" dist="25400" dir="10800000">
            <a:srgbClr val="808080">
              <a:alpha val="7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200646" tIns="0" rIns="200646" bIns="0" numCol="1" spcCol="1270" anchor="ctr" anchorCtr="0">
          <a:noAutofit/>
        </a:bodyPr>
        <a:lstStyle/>
        <a:p>
          <a:pPr lvl="0" algn="l" defTabSz="844550" rtl="0">
            <a:lnSpc>
              <a:spcPct val="90000"/>
            </a:lnSpc>
            <a:spcBef>
              <a:spcPct val="0"/>
            </a:spcBef>
            <a:spcAft>
              <a:spcPct val="35000"/>
            </a:spcAft>
          </a:pPr>
          <a:r>
            <a:rPr lang="fr-FR" sz="1900" kern="1200" smtClean="0"/>
            <a:t>Interactions médicamenteuses+++</a:t>
          </a:r>
          <a:endParaRPr lang="fr-FR" sz="1900" kern="1200"/>
        </a:p>
      </dsp:txBody>
      <dsp:txXfrm>
        <a:off x="379174" y="3448525"/>
        <a:ext cx="5308440" cy="56088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8AC3CE4-7BB7-0642-99BF-3A3CBD8CD481}">
      <dsp:nvSpPr>
        <dsp:cNvPr id="0" name=""/>
        <dsp:cNvSpPr/>
      </dsp:nvSpPr>
      <dsp:spPr>
        <a:xfrm>
          <a:off x="0" y="837733"/>
          <a:ext cx="3657600" cy="126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0F5CBF8-1D64-154E-B9A5-0A9BC637BAE9}">
      <dsp:nvSpPr>
        <dsp:cNvPr id="0" name=""/>
        <dsp:cNvSpPr/>
      </dsp:nvSpPr>
      <dsp:spPr>
        <a:xfrm>
          <a:off x="182701" y="247320"/>
          <a:ext cx="2557819" cy="664213"/>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innerShdw blurRad="50800" dist="25400" dir="10800000">
            <a:srgbClr val="808080">
              <a:alpha val="7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96774" tIns="0" rIns="96774" bIns="0" numCol="1" spcCol="1270" anchor="ctr" anchorCtr="0">
          <a:noAutofit/>
        </a:bodyPr>
        <a:lstStyle/>
        <a:p>
          <a:pPr lvl="0" algn="l" defTabSz="622300" rtl="0">
            <a:lnSpc>
              <a:spcPct val="90000"/>
            </a:lnSpc>
            <a:spcBef>
              <a:spcPct val="0"/>
            </a:spcBef>
            <a:spcAft>
              <a:spcPct val="35000"/>
            </a:spcAft>
          </a:pPr>
          <a:r>
            <a:rPr lang="fr-FR" sz="1400" kern="1200" dirty="0" err="1" smtClean="0"/>
            <a:t>Sofosbuvir</a:t>
          </a:r>
          <a:r>
            <a:rPr lang="fr-FR" sz="1400" kern="1200" dirty="0" smtClean="0"/>
            <a:t> transport </a:t>
          </a:r>
          <a:r>
            <a:rPr lang="fr-FR" sz="1400" kern="1200" dirty="0" err="1" smtClean="0"/>
            <a:t>pgp</a:t>
          </a:r>
          <a:endParaRPr lang="fr-FR" sz="1400" kern="1200" dirty="0"/>
        </a:p>
      </dsp:txBody>
      <dsp:txXfrm>
        <a:off x="182701" y="247320"/>
        <a:ext cx="2557819" cy="664213"/>
      </dsp:txXfrm>
    </dsp:sp>
    <dsp:sp modelId="{E35DE654-1CC5-024D-9AC4-4AADA51A6994}">
      <dsp:nvSpPr>
        <dsp:cNvPr id="0" name=""/>
        <dsp:cNvSpPr/>
      </dsp:nvSpPr>
      <dsp:spPr>
        <a:xfrm>
          <a:off x="0" y="1211000"/>
          <a:ext cx="3657600" cy="126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2556554-024E-2545-A90A-9B4DD3A9E754}">
      <dsp:nvSpPr>
        <dsp:cNvPr id="0" name=""/>
        <dsp:cNvSpPr/>
      </dsp:nvSpPr>
      <dsp:spPr>
        <a:xfrm>
          <a:off x="182880" y="990733"/>
          <a:ext cx="2560320" cy="294066"/>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innerShdw blurRad="50800" dist="25400" dir="10800000">
            <a:srgbClr val="808080">
              <a:alpha val="7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96774" tIns="0" rIns="96774" bIns="0" numCol="1" spcCol="1270" anchor="ctr" anchorCtr="0">
          <a:noAutofit/>
        </a:bodyPr>
        <a:lstStyle/>
        <a:p>
          <a:pPr lvl="0" algn="l" defTabSz="622300">
            <a:lnSpc>
              <a:spcPct val="90000"/>
            </a:lnSpc>
            <a:spcBef>
              <a:spcPct val="0"/>
            </a:spcBef>
            <a:spcAft>
              <a:spcPct val="35000"/>
            </a:spcAft>
          </a:pPr>
          <a:r>
            <a:rPr lang="fr-FR" sz="1400" kern="1200" dirty="0" err="1" smtClean="0"/>
            <a:t>Siméprévir</a:t>
          </a:r>
          <a:r>
            <a:rPr lang="fr-FR" sz="1400" kern="1200" dirty="0" smtClean="0"/>
            <a:t> </a:t>
          </a:r>
          <a:r>
            <a:rPr lang="fr-FR" sz="1400" kern="1200" dirty="0" err="1" smtClean="0"/>
            <a:t>metab</a:t>
          </a:r>
          <a:r>
            <a:rPr lang="fr-FR" sz="1400" kern="1200" dirty="0" smtClean="0"/>
            <a:t> CYP 3A4</a:t>
          </a:r>
          <a:endParaRPr lang="fr-FR" sz="1400" kern="1200" dirty="0"/>
        </a:p>
      </dsp:txBody>
      <dsp:txXfrm>
        <a:off x="182880" y="990733"/>
        <a:ext cx="2560320" cy="294066"/>
      </dsp:txXfrm>
    </dsp:sp>
    <dsp:sp modelId="{92D4F3CF-25F7-CC4E-B76C-55285C6D3ED2}">
      <dsp:nvSpPr>
        <dsp:cNvPr id="0" name=""/>
        <dsp:cNvSpPr/>
      </dsp:nvSpPr>
      <dsp:spPr>
        <a:xfrm>
          <a:off x="0" y="1898141"/>
          <a:ext cx="3657600" cy="126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A779522-008A-224F-83DB-6633804DE358}">
      <dsp:nvSpPr>
        <dsp:cNvPr id="0" name=""/>
        <dsp:cNvSpPr/>
      </dsp:nvSpPr>
      <dsp:spPr>
        <a:xfrm>
          <a:off x="182701" y="1364000"/>
          <a:ext cx="2557819" cy="60794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innerShdw blurRad="50800" dist="25400" dir="10800000">
            <a:srgbClr val="808080">
              <a:alpha val="7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96774" tIns="0" rIns="96774" bIns="0" numCol="1" spcCol="1270" anchor="ctr" anchorCtr="0">
          <a:noAutofit/>
        </a:bodyPr>
        <a:lstStyle/>
        <a:p>
          <a:pPr lvl="0" algn="l" defTabSz="622300">
            <a:lnSpc>
              <a:spcPct val="90000"/>
            </a:lnSpc>
            <a:spcBef>
              <a:spcPct val="0"/>
            </a:spcBef>
            <a:spcAft>
              <a:spcPct val="35000"/>
            </a:spcAft>
          </a:pPr>
          <a:r>
            <a:rPr lang="fr-FR" sz="1400" kern="1200" dirty="0" err="1" smtClean="0"/>
            <a:t>Daclatasvir</a:t>
          </a:r>
          <a:r>
            <a:rPr lang="fr-FR" sz="1400" kern="1200" dirty="0" smtClean="0"/>
            <a:t> substrat et inhibiteur de la </a:t>
          </a:r>
          <a:r>
            <a:rPr lang="fr-FR" sz="1400" kern="1200" dirty="0" err="1" smtClean="0"/>
            <a:t>pGP</a:t>
          </a:r>
          <a:r>
            <a:rPr lang="fr-FR" sz="1400" kern="1200" dirty="0" smtClean="0"/>
            <a:t>, substrat de CYP3A4</a:t>
          </a:r>
          <a:endParaRPr lang="fr-FR" sz="1400" kern="1200" dirty="0"/>
        </a:p>
      </dsp:txBody>
      <dsp:txXfrm>
        <a:off x="182701" y="1364000"/>
        <a:ext cx="2557819" cy="607940"/>
      </dsp:txXfrm>
    </dsp:sp>
    <dsp:sp modelId="{5B6F7B81-06CD-DA41-9E07-2F0558D3EF59}">
      <dsp:nvSpPr>
        <dsp:cNvPr id="0" name=""/>
        <dsp:cNvSpPr/>
      </dsp:nvSpPr>
      <dsp:spPr>
        <a:xfrm>
          <a:off x="0" y="2322567"/>
          <a:ext cx="3657600" cy="126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BE2F39F-04A4-9C4B-8FE8-A75707D57A02}">
      <dsp:nvSpPr>
        <dsp:cNvPr id="0" name=""/>
        <dsp:cNvSpPr/>
      </dsp:nvSpPr>
      <dsp:spPr>
        <a:xfrm>
          <a:off x="182880" y="2051141"/>
          <a:ext cx="2560320" cy="345226"/>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innerShdw blurRad="50800" dist="25400" dir="10800000">
            <a:srgbClr val="808080">
              <a:alpha val="7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96774" tIns="0" rIns="96774" bIns="0" numCol="1" spcCol="1270" anchor="ctr" anchorCtr="0">
          <a:noAutofit/>
        </a:bodyPr>
        <a:lstStyle/>
        <a:p>
          <a:pPr lvl="0" algn="l" defTabSz="622300">
            <a:lnSpc>
              <a:spcPct val="90000"/>
            </a:lnSpc>
            <a:spcBef>
              <a:spcPct val="0"/>
            </a:spcBef>
            <a:spcAft>
              <a:spcPct val="35000"/>
            </a:spcAft>
          </a:pPr>
          <a:r>
            <a:rPr lang="fr-FR" sz="1400" kern="1200" dirty="0" err="1" smtClean="0"/>
            <a:t>Lédipasvir</a:t>
          </a:r>
          <a:r>
            <a:rPr lang="fr-FR" sz="1400" kern="1200" dirty="0" smtClean="0"/>
            <a:t> OATP1, BCRP</a:t>
          </a:r>
          <a:endParaRPr lang="fr-FR" sz="1400" kern="1200" dirty="0"/>
        </a:p>
      </dsp:txBody>
      <dsp:txXfrm>
        <a:off x="182880" y="2051141"/>
        <a:ext cx="2560320" cy="345226"/>
      </dsp:txXfrm>
    </dsp:sp>
    <dsp:sp modelId="{46157621-6DAD-D64F-AC3D-061FDC2873F4}">
      <dsp:nvSpPr>
        <dsp:cNvPr id="0" name=""/>
        <dsp:cNvSpPr/>
      </dsp:nvSpPr>
      <dsp:spPr>
        <a:xfrm>
          <a:off x="0" y="2840246"/>
          <a:ext cx="3657600" cy="126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1D69931-5BCD-314E-913E-EDFCB7C3C857}">
      <dsp:nvSpPr>
        <dsp:cNvPr id="0" name=""/>
        <dsp:cNvSpPr/>
      </dsp:nvSpPr>
      <dsp:spPr>
        <a:xfrm>
          <a:off x="182701" y="2475567"/>
          <a:ext cx="2557819" cy="43847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innerShdw blurRad="50800" dist="25400" dir="10800000">
            <a:srgbClr val="808080">
              <a:alpha val="7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96774" tIns="0" rIns="96774" bIns="0" numCol="1" spcCol="1270" anchor="ctr" anchorCtr="0">
          <a:noAutofit/>
        </a:bodyPr>
        <a:lstStyle/>
        <a:p>
          <a:pPr lvl="0" algn="l" defTabSz="622300">
            <a:lnSpc>
              <a:spcPct val="90000"/>
            </a:lnSpc>
            <a:spcBef>
              <a:spcPct val="0"/>
            </a:spcBef>
            <a:spcAft>
              <a:spcPct val="35000"/>
            </a:spcAft>
          </a:pPr>
          <a:r>
            <a:rPr lang="fr-FR" sz="1400" kern="1200" dirty="0" err="1" smtClean="0"/>
            <a:t>Dasabuvir</a:t>
          </a:r>
          <a:r>
            <a:rPr lang="fr-FR" sz="1400" kern="1200" dirty="0" smtClean="0"/>
            <a:t>  CYP 2C8, inhibe </a:t>
          </a:r>
          <a:r>
            <a:rPr lang="fr-FR" sz="1400" kern="1200" dirty="0" err="1" smtClean="0"/>
            <a:t>Pgp</a:t>
          </a:r>
          <a:r>
            <a:rPr lang="fr-FR" sz="1400" kern="1200" dirty="0" smtClean="0"/>
            <a:t> et BCRB,CYP3A4</a:t>
          </a:r>
          <a:endParaRPr lang="fr-FR" sz="1400" kern="1200" dirty="0"/>
        </a:p>
      </dsp:txBody>
      <dsp:txXfrm>
        <a:off x="182701" y="2475567"/>
        <a:ext cx="2557819" cy="438479"/>
      </dsp:txXfrm>
    </dsp:sp>
    <dsp:sp modelId="{7CBCEE38-A4BE-7E48-93CF-700825BFCF4C}">
      <dsp:nvSpPr>
        <dsp:cNvPr id="0" name=""/>
        <dsp:cNvSpPr/>
      </dsp:nvSpPr>
      <dsp:spPr>
        <a:xfrm>
          <a:off x="0" y="3225448"/>
          <a:ext cx="3657600" cy="126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C7A0CB2-81E2-154D-9462-55E919C8A125}">
      <dsp:nvSpPr>
        <dsp:cNvPr id="0" name=""/>
        <dsp:cNvSpPr/>
      </dsp:nvSpPr>
      <dsp:spPr>
        <a:xfrm>
          <a:off x="182880" y="2993246"/>
          <a:ext cx="2560320" cy="306001"/>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innerShdw blurRad="50800" dist="25400" dir="10800000">
            <a:srgbClr val="808080">
              <a:alpha val="7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96774" tIns="0" rIns="96774" bIns="0" numCol="1" spcCol="1270" anchor="ctr" anchorCtr="0">
          <a:noAutofit/>
        </a:bodyPr>
        <a:lstStyle/>
        <a:p>
          <a:pPr lvl="0" algn="l" defTabSz="622300">
            <a:lnSpc>
              <a:spcPct val="90000"/>
            </a:lnSpc>
            <a:spcBef>
              <a:spcPct val="0"/>
            </a:spcBef>
            <a:spcAft>
              <a:spcPct val="35000"/>
            </a:spcAft>
          </a:pPr>
          <a:r>
            <a:rPr lang="fr-FR" sz="1400" kern="1200" dirty="0" err="1" smtClean="0"/>
            <a:t>Paritaprevir</a:t>
          </a:r>
          <a:r>
            <a:rPr lang="fr-FR" sz="1400" kern="1200" dirty="0" smtClean="0"/>
            <a:t> CYP 3A4</a:t>
          </a:r>
          <a:endParaRPr lang="fr-FR" sz="1400" kern="1200" dirty="0"/>
        </a:p>
      </dsp:txBody>
      <dsp:txXfrm>
        <a:off x="182880" y="2993246"/>
        <a:ext cx="2560320" cy="306001"/>
      </dsp:txXfrm>
    </dsp:sp>
    <dsp:sp modelId="{BFF1D8F3-FFBF-B144-BC8D-2D6F0B969533}">
      <dsp:nvSpPr>
        <dsp:cNvPr id="0" name=""/>
        <dsp:cNvSpPr/>
      </dsp:nvSpPr>
      <dsp:spPr>
        <a:xfrm>
          <a:off x="0" y="3951456"/>
          <a:ext cx="3657600" cy="126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7A8300C-28BA-2B42-BCFB-4A1DC9113788}">
      <dsp:nvSpPr>
        <dsp:cNvPr id="0" name=""/>
        <dsp:cNvSpPr/>
      </dsp:nvSpPr>
      <dsp:spPr>
        <a:xfrm>
          <a:off x="192137" y="3240359"/>
          <a:ext cx="2557819" cy="64680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innerShdw blurRad="50800" dist="25400" dir="10800000">
            <a:srgbClr val="808080">
              <a:alpha val="7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96774" tIns="0" rIns="96774" bIns="0" numCol="1" spcCol="1270" anchor="ctr" anchorCtr="0">
          <a:noAutofit/>
        </a:bodyPr>
        <a:lstStyle/>
        <a:p>
          <a:pPr lvl="0" algn="l" defTabSz="622300">
            <a:lnSpc>
              <a:spcPct val="90000"/>
            </a:lnSpc>
            <a:spcBef>
              <a:spcPct val="0"/>
            </a:spcBef>
            <a:spcAft>
              <a:spcPct val="35000"/>
            </a:spcAft>
          </a:pPr>
          <a:r>
            <a:rPr lang="fr-FR" sz="1400" kern="1200" dirty="0" err="1" smtClean="0"/>
            <a:t>Grazoprévir</a:t>
          </a:r>
          <a:r>
            <a:rPr lang="fr-FR" sz="1400" kern="1200" dirty="0" smtClean="0"/>
            <a:t> substrat CYP 3A4 </a:t>
          </a:r>
          <a:r>
            <a:rPr lang="fr-FR" sz="1400" kern="1200" dirty="0" err="1" smtClean="0"/>
            <a:t>Pgp</a:t>
          </a:r>
          <a:r>
            <a:rPr lang="fr-FR" sz="1400" kern="1200" dirty="0" smtClean="0"/>
            <a:t>, OATB1, inhibiteur de UGT1, CYP2C8, et 3A4</a:t>
          </a:r>
          <a:endParaRPr lang="fr-FR" sz="1400" kern="1200" dirty="0"/>
        </a:p>
      </dsp:txBody>
      <dsp:txXfrm>
        <a:off x="192137" y="3240359"/>
        <a:ext cx="2557819" cy="646808"/>
      </dsp:txXfrm>
    </dsp:sp>
    <dsp:sp modelId="{E6D0D035-A90D-2145-A71F-01AF7F0EE750}">
      <dsp:nvSpPr>
        <dsp:cNvPr id="0" name=""/>
        <dsp:cNvSpPr/>
      </dsp:nvSpPr>
      <dsp:spPr>
        <a:xfrm>
          <a:off x="0" y="4379206"/>
          <a:ext cx="3657600" cy="126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3C99BC7-889B-F046-970F-D71C78415D88}">
      <dsp:nvSpPr>
        <dsp:cNvPr id="0" name=""/>
        <dsp:cNvSpPr/>
      </dsp:nvSpPr>
      <dsp:spPr>
        <a:xfrm>
          <a:off x="182880" y="4104456"/>
          <a:ext cx="2560320" cy="34855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innerShdw blurRad="50800" dist="25400" dir="10800000">
            <a:srgbClr val="808080">
              <a:alpha val="7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96774" tIns="0" rIns="96774" bIns="0" numCol="1" spcCol="1270" anchor="ctr" anchorCtr="0">
          <a:noAutofit/>
        </a:bodyPr>
        <a:lstStyle/>
        <a:p>
          <a:pPr lvl="0" algn="l" defTabSz="711200">
            <a:lnSpc>
              <a:spcPct val="90000"/>
            </a:lnSpc>
            <a:spcBef>
              <a:spcPct val="0"/>
            </a:spcBef>
            <a:spcAft>
              <a:spcPct val="35000"/>
            </a:spcAft>
          </a:pPr>
          <a:r>
            <a:rPr lang="fr-FR" sz="1600" kern="1200" dirty="0" err="1" smtClean="0"/>
            <a:t>Elbistavir</a:t>
          </a:r>
          <a:r>
            <a:rPr lang="fr-FR" sz="1600" kern="1200" dirty="0" smtClean="0"/>
            <a:t> substrat de CYP 3A4 </a:t>
          </a:r>
          <a:r>
            <a:rPr lang="fr-FR" sz="1600" kern="1200" dirty="0" err="1" smtClean="0"/>
            <a:t>Pgp</a:t>
          </a:r>
          <a:r>
            <a:rPr lang="fr-FR" sz="1600" kern="1200" dirty="0" smtClean="0"/>
            <a:t> OATP</a:t>
          </a:r>
          <a:endParaRPr lang="fr-FR" sz="1600" kern="1200" dirty="0"/>
        </a:p>
      </dsp:txBody>
      <dsp:txXfrm>
        <a:off x="182880" y="4104456"/>
        <a:ext cx="2560320" cy="34855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993130F-4938-A44A-8922-0FE5A229BA11}">
      <dsp:nvSpPr>
        <dsp:cNvPr id="0" name=""/>
        <dsp:cNvSpPr/>
      </dsp:nvSpPr>
      <dsp:spPr>
        <a:xfrm>
          <a:off x="0" y="883195"/>
          <a:ext cx="3657600" cy="378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2C5F3FA-42AB-3045-9A17-047241308B35}">
      <dsp:nvSpPr>
        <dsp:cNvPr id="0" name=""/>
        <dsp:cNvSpPr/>
      </dsp:nvSpPr>
      <dsp:spPr>
        <a:xfrm>
          <a:off x="182880" y="104394"/>
          <a:ext cx="2926087" cy="1000201"/>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innerShdw blurRad="50800" dist="25400" dir="10800000">
            <a:srgbClr val="808080">
              <a:alpha val="7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96774" tIns="0" rIns="96774" bIns="0" numCol="1" spcCol="1270" anchor="ctr" anchorCtr="0">
          <a:noAutofit/>
        </a:bodyPr>
        <a:lstStyle/>
        <a:p>
          <a:pPr lvl="0" algn="l" defTabSz="711200" rtl="0">
            <a:lnSpc>
              <a:spcPct val="90000"/>
            </a:lnSpc>
            <a:spcBef>
              <a:spcPct val="0"/>
            </a:spcBef>
            <a:spcAft>
              <a:spcPct val="35000"/>
            </a:spcAft>
          </a:pPr>
          <a:r>
            <a:rPr lang="fr-FR" sz="1600" kern="1200" dirty="0" smtClean="0"/>
            <a:t>INNRTI,  IP , ELVITEGRAVIR/COBICISTAT/TRUVADA(</a:t>
          </a:r>
          <a:r>
            <a:rPr lang="fr-FR" sz="1600" kern="1200" dirty="0" err="1" smtClean="0"/>
            <a:t>stribild</a:t>
          </a:r>
          <a:r>
            <a:rPr lang="fr-FR" sz="1600" kern="1200" dirty="0" smtClean="0"/>
            <a:t>*):cytochrome P450</a:t>
          </a:r>
          <a:endParaRPr lang="fr-FR" sz="1600" kern="1200" dirty="0"/>
        </a:p>
      </dsp:txBody>
      <dsp:txXfrm>
        <a:off x="182880" y="104394"/>
        <a:ext cx="2926087" cy="1000201"/>
      </dsp:txXfrm>
    </dsp:sp>
    <dsp:sp modelId="{05800DDB-D4F9-B648-8E8B-84E69764DE1C}">
      <dsp:nvSpPr>
        <dsp:cNvPr id="0" name=""/>
        <dsp:cNvSpPr/>
      </dsp:nvSpPr>
      <dsp:spPr>
        <a:xfrm>
          <a:off x="0" y="2156925"/>
          <a:ext cx="3657600" cy="378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5194F7F-F279-AD49-B11F-A33283655CF8}">
      <dsp:nvSpPr>
        <dsp:cNvPr id="0" name=""/>
        <dsp:cNvSpPr/>
      </dsp:nvSpPr>
      <dsp:spPr>
        <a:xfrm>
          <a:off x="182880" y="1342195"/>
          <a:ext cx="2560320" cy="103612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innerShdw blurRad="50800" dist="25400" dir="10800000">
            <a:srgbClr val="808080">
              <a:alpha val="7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96774" tIns="0" rIns="96774" bIns="0" numCol="1" spcCol="1270" anchor="ctr" anchorCtr="0">
          <a:noAutofit/>
        </a:bodyPr>
        <a:lstStyle/>
        <a:p>
          <a:pPr lvl="0" algn="l" defTabSz="711200">
            <a:lnSpc>
              <a:spcPct val="90000"/>
            </a:lnSpc>
            <a:spcBef>
              <a:spcPct val="0"/>
            </a:spcBef>
            <a:spcAft>
              <a:spcPct val="35000"/>
            </a:spcAft>
          </a:pPr>
          <a:r>
            <a:rPr lang="fr-FR" sz="1600" kern="1200" dirty="0" err="1" smtClean="0"/>
            <a:t>Raltégravir</a:t>
          </a:r>
          <a:r>
            <a:rPr lang="fr-FR" sz="1600" kern="1200" dirty="0" smtClean="0"/>
            <a:t> </a:t>
          </a:r>
          <a:r>
            <a:rPr lang="fr-FR" sz="1600" kern="1200" dirty="0" err="1" smtClean="0"/>
            <a:t>glucuronisation</a:t>
          </a:r>
          <a:r>
            <a:rPr lang="fr-FR" sz="1600" kern="1200" dirty="0" smtClean="0"/>
            <a:t> hépatique (UGT1A1)</a:t>
          </a:r>
          <a:endParaRPr lang="fr-FR" sz="1600" kern="1200" dirty="0"/>
        </a:p>
      </dsp:txBody>
      <dsp:txXfrm>
        <a:off x="182880" y="1342195"/>
        <a:ext cx="2560320" cy="1036129"/>
      </dsp:txXfrm>
    </dsp:sp>
    <dsp:sp modelId="{ADE08FB9-1AC5-134B-AB9B-E1968241B80E}">
      <dsp:nvSpPr>
        <dsp:cNvPr id="0" name=""/>
        <dsp:cNvSpPr/>
      </dsp:nvSpPr>
      <dsp:spPr>
        <a:xfrm>
          <a:off x="0" y="2837325"/>
          <a:ext cx="3657600" cy="378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8B6562D-226E-1444-B149-07DB60C0F605}">
      <dsp:nvSpPr>
        <dsp:cNvPr id="0" name=""/>
        <dsp:cNvSpPr/>
      </dsp:nvSpPr>
      <dsp:spPr>
        <a:xfrm>
          <a:off x="182880" y="2615925"/>
          <a:ext cx="2560320" cy="4428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innerShdw blurRad="50800" dist="25400" dir="10800000">
            <a:srgbClr val="808080">
              <a:alpha val="7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96774" tIns="0" rIns="96774" bIns="0" numCol="1" spcCol="1270" anchor="ctr" anchorCtr="0">
          <a:noAutofit/>
        </a:bodyPr>
        <a:lstStyle/>
        <a:p>
          <a:pPr lvl="0" algn="l" defTabSz="711200" rtl="0">
            <a:lnSpc>
              <a:spcPct val="90000"/>
            </a:lnSpc>
            <a:spcBef>
              <a:spcPct val="0"/>
            </a:spcBef>
            <a:spcAft>
              <a:spcPct val="35000"/>
            </a:spcAft>
          </a:pPr>
          <a:r>
            <a:rPr lang="fr-FR" sz="1600" kern="1200" dirty="0" smtClean="0"/>
            <a:t>INRT non métabolisés par le foie sauf ABC (</a:t>
          </a:r>
          <a:r>
            <a:rPr lang="fr-FR" sz="1600" kern="1200" dirty="0" err="1" smtClean="0"/>
            <a:t>adh</a:t>
          </a:r>
          <a:r>
            <a:rPr lang="fr-FR" sz="1600" kern="1200" dirty="0" smtClean="0"/>
            <a:t>)</a:t>
          </a:r>
          <a:endParaRPr lang="fr-FR" sz="1600" kern="1200" dirty="0"/>
        </a:p>
      </dsp:txBody>
      <dsp:txXfrm>
        <a:off x="182880" y="2615925"/>
        <a:ext cx="2560320" cy="442800"/>
      </dsp:txXfrm>
    </dsp:sp>
    <dsp:sp modelId="{04EA26AA-CC9F-604E-B5D7-1DA8EEA27886}">
      <dsp:nvSpPr>
        <dsp:cNvPr id="0" name=""/>
        <dsp:cNvSpPr/>
      </dsp:nvSpPr>
      <dsp:spPr>
        <a:xfrm>
          <a:off x="0" y="3517725"/>
          <a:ext cx="3657600" cy="378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533D693-DBF8-AB48-9453-CD261F7FEB84}">
      <dsp:nvSpPr>
        <dsp:cNvPr id="0" name=""/>
        <dsp:cNvSpPr/>
      </dsp:nvSpPr>
      <dsp:spPr>
        <a:xfrm>
          <a:off x="182880" y="3296325"/>
          <a:ext cx="2560320" cy="4428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innerShdw blurRad="50800" dist="25400" dir="10800000">
            <a:srgbClr val="808080">
              <a:alpha val="7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96774" tIns="0" rIns="96774" bIns="0" numCol="1" spcCol="1270" anchor="ctr" anchorCtr="0">
          <a:noAutofit/>
        </a:bodyPr>
        <a:lstStyle/>
        <a:p>
          <a:pPr lvl="0" algn="l" defTabSz="711200" rtl="0">
            <a:lnSpc>
              <a:spcPct val="90000"/>
            </a:lnSpc>
            <a:spcBef>
              <a:spcPct val="0"/>
            </a:spcBef>
            <a:spcAft>
              <a:spcPct val="35000"/>
            </a:spcAft>
          </a:pPr>
          <a:r>
            <a:rPr lang="fr-FR" sz="1600" kern="1200" dirty="0" err="1" smtClean="0"/>
            <a:t>Dolutégravir</a:t>
          </a:r>
          <a:r>
            <a:rPr lang="fr-FR" sz="1600" kern="1200" dirty="0" smtClean="0"/>
            <a:t> idem +CYP 3A4 minoritaire</a:t>
          </a:r>
          <a:endParaRPr lang="fr-FR" sz="1600" kern="1200" dirty="0"/>
        </a:p>
      </dsp:txBody>
      <dsp:txXfrm>
        <a:off x="182880" y="3296325"/>
        <a:ext cx="2560320" cy="442800"/>
      </dsp:txXfrm>
    </dsp:sp>
    <dsp:sp modelId="{58C7D261-A30D-714E-AB7A-D74C2C6F05EC}">
      <dsp:nvSpPr>
        <dsp:cNvPr id="0" name=""/>
        <dsp:cNvSpPr/>
      </dsp:nvSpPr>
      <dsp:spPr>
        <a:xfrm>
          <a:off x="0" y="4198125"/>
          <a:ext cx="3657600" cy="378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6325106-F220-4346-8DDB-0C8B9A0FCC13}">
      <dsp:nvSpPr>
        <dsp:cNvPr id="0" name=""/>
        <dsp:cNvSpPr/>
      </dsp:nvSpPr>
      <dsp:spPr>
        <a:xfrm>
          <a:off x="182880" y="3976725"/>
          <a:ext cx="2560320" cy="4428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innerShdw blurRad="50800" dist="25400" dir="10800000">
            <a:srgbClr val="808080">
              <a:alpha val="7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96774" tIns="0" rIns="96774" bIns="0" numCol="1" spcCol="1270" anchor="ctr" anchorCtr="0">
          <a:noAutofit/>
        </a:bodyPr>
        <a:lstStyle/>
        <a:p>
          <a:pPr lvl="0" algn="l" defTabSz="711200" rtl="0">
            <a:lnSpc>
              <a:spcPct val="90000"/>
            </a:lnSpc>
            <a:spcBef>
              <a:spcPct val="0"/>
            </a:spcBef>
            <a:spcAft>
              <a:spcPct val="35000"/>
            </a:spcAft>
          </a:pPr>
          <a:r>
            <a:rPr lang="fr-FR" sz="1600" kern="1200" dirty="0" err="1" smtClean="0"/>
            <a:t>Maraviroc</a:t>
          </a:r>
          <a:r>
            <a:rPr lang="fr-FR" sz="1600" kern="1200" dirty="0" smtClean="0"/>
            <a:t> substrat </a:t>
          </a:r>
          <a:r>
            <a:rPr lang="fr-FR" sz="1600" kern="1200" dirty="0" err="1" smtClean="0"/>
            <a:t>cyt</a:t>
          </a:r>
          <a:r>
            <a:rPr lang="fr-FR" sz="1600" kern="1200" dirty="0" smtClean="0"/>
            <a:t> p450 </a:t>
          </a:r>
          <a:r>
            <a:rPr lang="fr-FR" sz="1600" kern="1200" dirty="0" err="1" smtClean="0"/>
            <a:t>cyp</a:t>
          </a:r>
          <a:r>
            <a:rPr lang="fr-FR" sz="1600" kern="1200" dirty="0" smtClean="0"/>
            <a:t> 3A4</a:t>
          </a:r>
          <a:endParaRPr lang="fr-FR" sz="1600" kern="1200" dirty="0"/>
        </a:p>
      </dsp:txBody>
      <dsp:txXfrm>
        <a:off x="182880" y="3976725"/>
        <a:ext cx="2560320" cy="44280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244ECD-5049-4997-856B-98374F8E0AD9}" type="datetimeFigureOut">
              <a:rPr lang="fr-FR" smtClean="0"/>
              <a:pPr/>
              <a:t>14/09/2015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57AE00-FE90-4255-83BE-BB621926EB93}" type="slidenum">
              <a:rPr lang="fr-FR" smtClean="0"/>
              <a:pPr/>
              <a:t>‹N°›</a:t>
            </a:fld>
            <a:endParaRPr lang="fr-FR"/>
          </a:p>
        </p:txBody>
      </p:sp>
    </p:spTree>
    <p:extLst>
      <p:ext uri="{BB962C8B-B14F-4D97-AF65-F5344CB8AC3E}">
        <p14:creationId xmlns:p14="http://schemas.microsoft.com/office/powerpoint/2010/main" xmlns="" val="4131348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Environ un tiers (31%) des découvertes de séropositivité en 2013 concernaient des personnes nées en Afrique subsaharienne, principalement au Cameroun, en Côte-d’Ivoire, au Congo Brazzaville, en Guinée, en République démocratique du Congo et au Mali. Leur part a diminué entre 2003 et la période 2012-2013 (de 44% à 31%, p&lt;10</a:t>
            </a:r>
            <a:r>
              <a:rPr lang="fr-FR" baseline="30000" dirty="0" smtClean="0"/>
              <a:t>-3</a:t>
            </a:r>
            <a:r>
              <a:rPr lang="fr-FR" dirty="0" smtClean="0"/>
              <a:t>).</a:t>
            </a:r>
          </a:p>
          <a:p>
            <a:r>
              <a:rPr lang="fr-FR" dirty="0" smtClean="0"/>
              <a:t>La majorité des femmes (60%) étaient nées en Afrique subsaharienne, et 18% des hommes. .</a:t>
            </a:r>
          </a:p>
          <a:p>
            <a:endParaRPr lang="fr-FR" dirty="0" smtClean="0"/>
          </a:p>
          <a:p>
            <a:r>
              <a:rPr lang="fr-FR" dirty="0" smtClean="0"/>
              <a:t> La moitié des hétérosexuels (53%) étaient nés en Afrique subsaharienne</a:t>
            </a:r>
            <a:endParaRPr lang="fr-FR" dirty="0"/>
          </a:p>
        </p:txBody>
      </p:sp>
      <p:sp>
        <p:nvSpPr>
          <p:cNvPr id="4" name="Espace réservé du numéro de diapositive 3"/>
          <p:cNvSpPr>
            <a:spLocks noGrp="1"/>
          </p:cNvSpPr>
          <p:nvPr>
            <p:ph type="sldNum" sz="quarter" idx="10"/>
          </p:nvPr>
        </p:nvSpPr>
        <p:spPr/>
        <p:txBody>
          <a:bodyPr/>
          <a:lstStyle/>
          <a:p>
            <a:fld id="{A257AE00-FE90-4255-83BE-BB621926EB93}" type="slidenum">
              <a:rPr lang="fr-FR" smtClean="0"/>
              <a:pPr/>
              <a:t>2</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96259"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just" eaLnBrk="1" hangingPunct="1">
              <a:spcBef>
                <a:spcPct val="0"/>
              </a:spcBef>
            </a:pPr>
            <a:r>
              <a:rPr lang="fr-FR"/>
              <a:t>L</a:t>
            </a:r>
            <a:r>
              <a:rPr lang="ja-JP" altLang="fr-FR"/>
              <a:t>’</a:t>
            </a:r>
            <a:r>
              <a:rPr lang="fr-FR"/>
              <a:t>impact de la co-infection VHC sur la réponse immunitaire sous traitement antirétroviral reste un point controversé. Alors que certaines études ont suggéré que le gain de CD4 après mise en route d</a:t>
            </a:r>
            <a:r>
              <a:rPr lang="ja-JP" altLang="fr-FR"/>
              <a:t>’</a:t>
            </a:r>
            <a:r>
              <a:rPr lang="fr-FR"/>
              <a:t>un traitement antirétroviral était moins important chez les sujets VHC+ (Greub Lancet 2000; Weis Clin Infect Dis 2006), d</a:t>
            </a:r>
            <a:r>
              <a:rPr lang="ja-JP" altLang="fr-FR"/>
              <a:t>’</a:t>
            </a:r>
            <a:r>
              <a:rPr lang="fr-FR"/>
              <a:t>autres n</a:t>
            </a:r>
            <a:r>
              <a:rPr lang="ja-JP" altLang="fr-FR"/>
              <a:t>’</a:t>
            </a:r>
            <a:r>
              <a:rPr lang="fr-FR"/>
              <a:t>ont pas mis en évidence de différence (Sulkowski JAMA 2002; Rockstroh J Infect Dis 2005). Ces études diffèrent cependant également quant à la définition du statut VHC (sérologie ou ARN VHC) et quant à la définition de l</a:t>
            </a:r>
            <a:r>
              <a:rPr lang="ja-JP" altLang="fr-FR"/>
              <a:t>’</a:t>
            </a:r>
            <a:r>
              <a:rPr lang="fr-FR"/>
              <a:t>indétectabilité VIH (seuil à 400 ou 500 copies/ml).</a:t>
            </a:r>
          </a:p>
          <a:p>
            <a:pPr algn="just" eaLnBrk="1" hangingPunct="1">
              <a:spcBef>
                <a:spcPct val="0"/>
              </a:spcBef>
            </a:pPr>
            <a:r>
              <a:rPr lang="fr-FR"/>
              <a:t>Cette étude inclut donc un nombre important de patients de la cohorte EuroSIDA. Le contrôle virologique est défini par une charge virale VIH inférieure au seuil de 50 copies/ml, et l</a:t>
            </a:r>
            <a:r>
              <a:rPr lang="ja-JP" altLang="fr-FR"/>
              <a:t>’</a:t>
            </a:r>
            <a:r>
              <a:rPr lang="fr-FR"/>
              <a:t>infection par le VHC non seulement par la présence ou non d</a:t>
            </a:r>
            <a:r>
              <a:rPr lang="ja-JP" altLang="fr-FR"/>
              <a:t>’</a:t>
            </a:r>
            <a:r>
              <a:rPr lang="fr-FR"/>
              <a:t>une sérologie positive mais aussi par la positivité ou non de l</a:t>
            </a:r>
            <a:r>
              <a:rPr lang="ja-JP" altLang="fr-FR"/>
              <a:t>’</a:t>
            </a:r>
            <a:r>
              <a:rPr lang="fr-FR"/>
              <a:t>ARN-VHC. Enfin, elle prend en considération la réponse immunitaire sur le long terme et non uniquement sur les premiers temps suivant l</a:t>
            </a:r>
            <a:r>
              <a:rPr lang="ja-JP" altLang="fr-FR"/>
              <a:t>’</a:t>
            </a:r>
            <a:r>
              <a:rPr lang="fr-FR"/>
              <a:t>introduction du traitement antirétroviral.</a:t>
            </a:r>
          </a:p>
        </p:txBody>
      </p:sp>
      <p:sp>
        <p:nvSpPr>
          <p:cNvPr id="96260"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72C3CB2-1E57-1F4B-81F4-A776F3F198A7}" type="slidenum">
              <a:rPr lang="fr-FR"/>
              <a:pPr eaLnBrk="1" hangingPunct="1"/>
              <a:t>16</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98307"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just" eaLnBrk="1" hangingPunct="1">
              <a:spcBef>
                <a:spcPct val="0"/>
              </a:spcBef>
            </a:pPr>
            <a:r>
              <a:rPr lang="fr-FR"/>
              <a:t>En conclusion, ni le statut sérologique VHC, ni l</a:t>
            </a:r>
            <a:r>
              <a:rPr lang="ja-JP" altLang="fr-FR"/>
              <a:t>’</a:t>
            </a:r>
            <a:r>
              <a:rPr lang="fr-FR"/>
              <a:t>existence d</a:t>
            </a:r>
            <a:r>
              <a:rPr lang="ja-JP" altLang="fr-FR"/>
              <a:t>’</a:t>
            </a:r>
            <a:r>
              <a:rPr lang="fr-FR"/>
              <a:t>une réplication VHC ne semblent influer sur le gain immunologique sous traitement antirétroviral annuel. Cette absence d</a:t>
            </a:r>
            <a:r>
              <a:rPr lang="ja-JP" altLang="fr-FR"/>
              <a:t>’</a:t>
            </a:r>
            <a:r>
              <a:rPr lang="fr-FR"/>
              <a:t>impact est également retrouvée dans une autre étude présentée à cette CROI 2008 (CROI2008, Cooper, Abst 1067). A noter aussi que l</a:t>
            </a:r>
            <a:r>
              <a:rPr lang="ja-JP" altLang="fr-FR"/>
              <a:t>’</a:t>
            </a:r>
            <a:r>
              <a:rPr lang="fr-FR"/>
              <a:t>ajustement se fait aussi sur le temps passé sous traitement antirétroviral, ce qui offre une garantie quant au fait que la pente annuelle de gain de CD4 sous traitement antirétroviral tend à diminuer au fil du temps passé, étant plus importante la première année suivant l</a:t>
            </a:r>
            <a:r>
              <a:rPr lang="ja-JP" altLang="fr-FR"/>
              <a:t>’</a:t>
            </a:r>
            <a:r>
              <a:rPr lang="fr-FR"/>
              <a:t>instauration de traitement antirétroviral (Mocroft Lancet 2007). </a:t>
            </a:r>
          </a:p>
        </p:txBody>
      </p:sp>
      <p:sp>
        <p:nvSpPr>
          <p:cNvPr id="98308"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3A2C6E2-4A6C-684E-ABEF-C41AACA4CCC4}" type="slidenum">
              <a:rPr lang="fr-FR"/>
              <a:pPr eaLnBrk="1" hangingPunct="1"/>
              <a:t>17</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057A18-6CCA-DB4F-97A9-FE9A493E1D1D}" type="slidenum">
              <a:rPr lang="fr-FR"/>
              <a:pPr/>
              <a:t>18</a:t>
            </a:fld>
            <a:endParaRPr lang="fr-FR"/>
          </a:p>
        </p:txBody>
      </p:sp>
      <p:sp>
        <p:nvSpPr>
          <p:cNvPr id="8642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864259"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3FBBC9-A654-7546-8028-D0BC2D21BAB5}" type="slidenum">
              <a:rPr lang="fr-FR"/>
              <a:pPr/>
              <a:t>19</a:t>
            </a:fld>
            <a:endParaRPr lang="fr-FR"/>
          </a:p>
        </p:txBody>
      </p:sp>
      <p:sp>
        <p:nvSpPr>
          <p:cNvPr id="8949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894979"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0759FD-25FA-624F-9CDC-E8364200EAFE}" type="slidenum">
              <a:rPr lang="fr-FR"/>
              <a:pPr/>
              <a:t>20</a:t>
            </a:fld>
            <a:endParaRPr lang="fr-FR"/>
          </a:p>
        </p:txBody>
      </p:sp>
      <p:sp>
        <p:nvSpPr>
          <p:cNvPr id="8785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87859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913570-6DF6-A747-A2A6-650185945EF3}" type="slidenum">
              <a:rPr lang="fr-FR"/>
              <a:pPr/>
              <a:t>21</a:t>
            </a:fld>
            <a:endParaRPr lang="fr-FR"/>
          </a:p>
        </p:txBody>
      </p:sp>
      <p:sp>
        <p:nvSpPr>
          <p:cNvPr id="8683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86835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7147A0-0F13-D446-9DCE-7FA86085764A}" type="slidenum">
              <a:rPr lang="fr-FR"/>
              <a:pPr/>
              <a:t>22</a:t>
            </a:fld>
            <a:endParaRPr lang="fr-FR"/>
          </a:p>
        </p:txBody>
      </p:sp>
      <p:sp>
        <p:nvSpPr>
          <p:cNvPr id="624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2467" name="Rectangle 3"/>
          <p:cNvSpPr>
            <a:spLocks noGrp="1" noChangeArrowheads="1"/>
          </p:cNvSpPr>
          <p:nvPr>
            <p:ph type="body" idx="1"/>
          </p:nvPr>
        </p:nvSpPr>
        <p:spPr/>
        <p:txBody>
          <a:bodyPr/>
          <a:lstStyle/>
          <a:p>
            <a:r>
              <a:rPr lang="fr-FR" sz="1200" b="1" i="1" kern="1200" dirty="0" err="1" smtClean="0">
                <a:solidFill>
                  <a:schemeClr val="tx1"/>
                </a:solidFill>
                <a:latin typeface="+mn-lt"/>
                <a:ea typeface="+mn-ea"/>
                <a:cs typeface="+mn-cs"/>
              </a:rPr>
              <a:t>Methods</a:t>
            </a:r>
            <a:r>
              <a:rPr lang="fr-FR" sz="1200" b="0" i="0" kern="1200" dirty="0" smtClean="0">
                <a:solidFill>
                  <a:schemeClr val="tx1"/>
                </a:solidFill>
                <a:latin typeface="+mn-lt"/>
                <a:ea typeface="+mn-ea"/>
                <a:cs typeface="+mn-cs"/>
              </a:rPr>
              <a:t>: A total of 4852 patients </a:t>
            </a:r>
            <a:r>
              <a:rPr lang="fr-FR" sz="1200" b="0" i="0" kern="1200" dirty="0" err="1" smtClean="0">
                <a:solidFill>
                  <a:schemeClr val="tx1"/>
                </a:solidFill>
                <a:latin typeface="+mn-lt"/>
                <a:ea typeface="+mn-ea"/>
                <a:cs typeface="+mn-cs"/>
              </a:rPr>
              <a:t>were</a:t>
            </a:r>
            <a:r>
              <a:rPr lang="fr-FR" sz="1200" b="0" i="0" kern="1200" dirty="0" smtClean="0">
                <a:solidFill>
                  <a:schemeClr val="tx1"/>
                </a:solidFill>
                <a:latin typeface="+mn-lt"/>
                <a:ea typeface="+mn-ea"/>
                <a:cs typeface="+mn-cs"/>
              </a:rPr>
              <a:t> </a:t>
            </a:r>
            <a:r>
              <a:rPr lang="fr-FR" sz="1200" b="0" i="0" kern="1200" dirty="0" err="1" smtClean="0">
                <a:solidFill>
                  <a:schemeClr val="tx1"/>
                </a:solidFill>
                <a:latin typeface="+mn-lt"/>
                <a:ea typeface="+mn-ea"/>
                <a:cs typeface="+mn-cs"/>
              </a:rPr>
              <a:t>retrospectively</a:t>
            </a:r>
            <a:r>
              <a:rPr lang="fr-FR" sz="1200" b="0" i="0" kern="1200" dirty="0" smtClean="0">
                <a:solidFill>
                  <a:schemeClr val="tx1"/>
                </a:solidFill>
                <a:latin typeface="+mn-lt"/>
                <a:ea typeface="+mn-ea"/>
                <a:cs typeface="+mn-cs"/>
              </a:rPr>
              <a:t> </a:t>
            </a:r>
            <a:r>
              <a:rPr lang="fr-FR" sz="1200" b="0" i="0" kern="1200" dirty="0" err="1" smtClean="0">
                <a:solidFill>
                  <a:schemeClr val="tx1"/>
                </a:solidFill>
                <a:latin typeface="+mn-lt"/>
                <a:ea typeface="+mn-ea"/>
                <a:cs typeface="+mn-cs"/>
              </a:rPr>
              <a:t>studied</a:t>
            </a:r>
            <a:r>
              <a:rPr lang="fr-FR" sz="1200" b="0" i="0" kern="1200" dirty="0" smtClean="0">
                <a:solidFill>
                  <a:schemeClr val="tx1"/>
                </a:solidFill>
                <a:latin typeface="+mn-lt"/>
                <a:ea typeface="+mn-ea"/>
                <a:cs typeface="+mn-cs"/>
              </a:rPr>
              <a:t> (</a:t>
            </a:r>
            <a:r>
              <a:rPr lang="fr-FR" sz="1200" b="0" i="0" kern="1200" dirty="0" err="1" smtClean="0">
                <a:solidFill>
                  <a:schemeClr val="tx1"/>
                </a:solidFill>
                <a:latin typeface="+mn-lt"/>
                <a:ea typeface="+mn-ea"/>
                <a:cs typeface="+mn-cs"/>
              </a:rPr>
              <a:t>chronic</a:t>
            </a:r>
            <a:r>
              <a:rPr lang="fr-FR" sz="1200" b="0" i="0" kern="1200" dirty="0" smtClean="0">
                <a:solidFill>
                  <a:schemeClr val="tx1"/>
                </a:solidFill>
                <a:latin typeface="+mn-lt"/>
                <a:ea typeface="+mn-ea"/>
                <a:cs typeface="+mn-cs"/>
              </a:rPr>
              <a:t> </a:t>
            </a:r>
            <a:r>
              <a:rPr lang="fr-FR" sz="1200" b="0" i="0" kern="1200" dirty="0" err="1" smtClean="0">
                <a:solidFill>
                  <a:schemeClr val="tx1"/>
                </a:solidFill>
                <a:latin typeface="+mn-lt"/>
                <a:ea typeface="+mn-ea"/>
                <a:cs typeface="+mn-cs"/>
              </a:rPr>
              <a:t>hepatitis</a:t>
            </a:r>
            <a:r>
              <a:rPr lang="fr-FR" sz="1200" b="0" i="0" kern="1200" dirty="0" smtClean="0">
                <a:solidFill>
                  <a:schemeClr val="tx1"/>
                </a:solidFill>
                <a:latin typeface="+mn-lt"/>
                <a:ea typeface="+mn-ea"/>
                <a:cs typeface="+mn-cs"/>
              </a:rPr>
              <a:t> C (HCV) [</a:t>
            </a:r>
            <a:r>
              <a:rPr lang="fr-FR" sz="1200" b="1" i="1" kern="1200" dirty="0" smtClean="0">
                <a:solidFill>
                  <a:schemeClr val="tx1"/>
                </a:solidFill>
                <a:latin typeface="+mn-lt"/>
                <a:ea typeface="+mn-ea"/>
                <a:cs typeface="+mn-cs"/>
              </a:rPr>
              <a:t>n</a:t>
            </a:r>
            <a:r>
              <a:rPr lang="fr-FR" sz="1200" b="0" i="0" kern="1200" dirty="0" smtClean="0">
                <a:solidFill>
                  <a:schemeClr val="tx1"/>
                </a:solidFill>
                <a:latin typeface="+mn-lt"/>
                <a:ea typeface="+mn-ea"/>
                <a:cs typeface="+mn-cs"/>
              </a:rPr>
              <a:t>=2313], </a:t>
            </a:r>
            <a:r>
              <a:rPr lang="fr-FR" sz="1200" b="0" i="0" kern="1200" dirty="0" err="1" smtClean="0">
                <a:solidFill>
                  <a:schemeClr val="tx1"/>
                </a:solidFill>
                <a:latin typeface="+mn-lt"/>
                <a:ea typeface="+mn-ea"/>
                <a:cs typeface="+mn-cs"/>
              </a:rPr>
              <a:t>human</a:t>
            </a:r>
            <a:r>
              <a:rPr lang="fr-FR" sz="1200" b="0" i="0" kern="1200" dirty="0" smtClean="0">
                <a:solidFill>
                  <a:schemeClr val="tx1"/>
                </a:solidFill>
                <a:latin typeface="+mn-lt"/>
                <a:ea typeface="+mn-ea"/>
                <a:cs typeface="+mn-cs"/>
              </a:rPr>
              <a:t> </a:t>
            </a:r>
            <a:r>
              <a:rPr lang="fr-FR" sz="1200" b="0" i="0" kern="1200" dirty="0" err="1" smtClean="0">
                <a:solidFill>
                  <a:schemeClr val="tx1"/>
                </a:solidFill>
                <a:latin typeface="+mn-lt"/>
                <a:ea typeface="+mn-ea"/>
                <a:cs typeface="+mn-cs"/>
              </a:rPr>
              <a:t>immunodeficiency</a:t>
            </a:r>
            <a:r>
              <a:rPr lang="fr-FR" sz="1200" b="0" i="0" kern="1200" dirty="0" smtClean="0">
                <a:solidFill>
                  <a:schemeClr val="tx1"/>
                </a:solidFill>
                <a:latin typeface="+mn-lt"/>
                <a:ea typeface="+mn-ea"/>
                <a:cs typeface="+mn-cs"/>
              </a:rPr>
              <a:t> virus (HIV)–HCV </a:t>
            </a:r>
            <a:r>
              <a:rPr lang="fr-FR" sz="1200" b="0" i="0" kern="1200" dirty="0" err="1" smtClean="0">
                <a:solidFill>
                  <a:schemeClr val="tx1"/>
                </a:solidFill>
                <a:latin typeface="+mn-lt"/>
                <a:ea typeface="+mn-ea"/>
                <a:cs typeface="+mn-cs"/>
              </a:rPr>
              <a:t>co-infection</a:t>
            </a:r>
            <a:r>
              <a:rPr lang="fr-FR" sz="1200" b="0" i="0" kern="1200" dirty="0" smtClean="0">
                <a:solidFill>
                  <a:schemeClr val="tx1"/>
                </a:solidFill>
                <a:latin typeface="+mn-lt"/>
                <a:ea typeface="+mn-ea"/>
                <a:cs typeface="+mn-cs"/>
              </a:rPr>
              <a:t> (HIV–HCV [</a:t>
            </a:r>
            <a:r>
              <a:rPr lang="fr-FR" sz="1200" b="1" i="1" kern="1200" dirty="0" smtClean="0">
                <a:solidFill>
                  <a:schemeClr val="tx1"/>
                </a:solidFill>
                <a:latin typeface="+mn-lt"/>
                <a:ea typeface="+mn-ea"/>
                <a:cs typeface="+mn-cs"/>
              </a:rPr>
              <a:t>n</a:t>
            </a:r>
            <a:r>
              <a:rPr lang="fr-FR" sz="1200" b="0" i="0" kern="1200" dirty="0" smtClean="0">
                <a:solidFill>
                  <a:schemeClr val="tx1"/>
                </a:solidFill>
                <a:latin typeface="+mn-lt"/>
                <a:ea typeface="+mn-ea"/>
                <a:cs typeface="+mn-cs"/>
              </a:rPr>
              <a:t>=180]), </a:t>
            </a:r>
            <a:r>
              <a:rPr lang="fr-FR" sz="1200" b="0" i="0" kern="1200" dirty="0" err="1" smtClean="0">
                <a:solidFill>
                  <a:schemeClr val="tx1"/>
                </a:solidFill>
                <a:latin typeface="+mn-lt"/>
                <a:ea typeface="+mn-ea"/>
                <a:cs typeface="+mn-cs"/>
              </a:rPr>
              <a:t>hepatitis</a:t>
            </a:r>
            <a:r>
              <a:rPr lang="fr-FR" sz="1200" b="0" i="0" kern="1200" dirty="0" smtClean="0">
                <a:solidFill>
                  <a:schemeClr val="tx1"/>
                </a:solidFill>
                <a:latin typeface="+mn-lt"/>
                <a:ea typeface="+mn-ea"/>
                <a:cs typeface="+mn-cs"/>
              </a:rPr>
              <a:t> B (HBV [</a:t>
            </a:r>
            <a:r>
              <a:rPr lang="fr-FR" sz="1200" b="1" i="1" kern="1200" dirty="0" smtClean="0">
                <a:solidFill>
                  <a:schemeClr val="tx1"/>
                </a:solidFill>
                <a:latin typeface="+mn-lt"/>
                <a:ea typeface="+mn-ea"/>
                <a:cs typeface="+mn-cs"/>
              </a:rPr>
              <a:t>n</a:t>
            </a:r>
            <a:r>
              <a:rPr lang="fr-FR" sz="1200" b="0" i="0" kern="1200" dirty="0" smtClean="0">
                <a:solidFill>
                  <a:schemeClr val="tx1"/>
                </a:solidFill>
                <a:latin typeface="+mn-lt"/>
                <a:ea typeface="+mn-ea"/>
                <a:cs typeface="+mn-cs"/>
              </a:rPr>
              <a:t>=777]), </a:t>
            </a:r>
            <a:r>
              <a:rPr lang="fr-FR" sz="1200" b="0" i="0" kern="1200" dirty="0" err="1" smtClean="0">
                <a:solidFill>
                  <a:schemeClr val="tx1"/>
                </a:solidFill>
                <a:latin typeface="+mn-lt"/>
                <a:ea typeface="+mn-ea"/>
                <a:cs typeface="+mn-cs"/>
              </a:rPr>
              <a:t>alcoholic</a:t>
            </a:r>
            <a:r>
              <a:rPr lang="fr-FR" sz="1200" b="0" i="0" kern="1200" dirty="0" smtClean="0">
                <a:solidFill>
                  <a:schemeClr val="tx1"/>
                </a:solidFill>
                <a:latin typeface="+mn-lt"/>
                <a:ea typeface="+mn-ea"/>
                <a:cs typeface="+mn-cs"/>
              </a:rPr>
              <a:t> </a:t>
            </a:r>
            <a:r>
              <a:rPr lang="fr-FR" sz="1200" b="0" i="0" kern="1200" dirty="0" err="1" smtClean="0">
                <a:solidFill>
                  <a:schemeClr val="tx1"/>
                </a:solidFill>
                <a:latin typeface="+mn-lt"/>
                <a:ea typeface="+mn-ea"/>
                <a:cs typeface="+mn-cs"/>
              </a:rPr>
              <a:t>liver</a:t>
            </a:r>
            <a:r>
              <a:rPr lang="fr-FR" sz="1200" b="0" i="0" kern="1200" dirty="0" smtClean="0">
                <a:solidFill>
                  <a:schemeClr val="tx1"/>
                </a:solidFill>
                <a:latin typeface="+mn-lt"/>
                <a:ea typeface="+mn-ea"/>
                <a:cs typeface="+mn-cs"/>
              </a:rPr>
              <a:t> </a:t>
            </a:r>
            <a:r>
              <a:rPr lang="fr-FR" sz="1200" b="0" i="0" kern="1200" dirty="0" err="1" smtClean="0">
                <a:solidFill>
                  <a:schemeClr val="tx1"/>
                </a:solidFill>
                <a:latin typeface="+mn-lt"/>
                <a:ea typeface="+mn-ea"/>
                <a:cs typeface="+mn-cs"/>
              </a:rPr>
              <a:t>disease</a:t>
            </a:r>
            <a:r>
              <a:rPr lang="fr-FR" sz="1200" b="0" i="0" kern="1200" dirty="0" smtClean="0">
                <a:solidFill>
                  <a:schemeClr val="tx1"/>
                </a:solidFill>
                <a:latin typeface="+mn-lt"/>
                <a:ea typeface="+mn-ea"/>
                <a:cs typeface="+mn-cs"/>
              </a:rPr>
              <a:t> (ALD [</a:t>
            </a:r>
            <a:r>
              <a:rPr lang="fr-FR" sz="1200" b="1" i="1" kern="1200" dirty="0" smtClean="0">
                <a:solidFill>
                  <a:schemeClr val="tx1"/>
                </a:solidFill>
                <a:latin typeface="+mn-lt"/>
                <a:ea typeface="+mn-ea"/>
                <a:cs typeface="+mn-cs"/>
              </a:rPr>
              <a:t>n</a:t>
            </a:r>
            <a:r>
              <a:rPr lang="fr-FR" sz="1200" b="0" i="0" kern="1200" dirty="0" smtClean="0">
                <a:solidFill>
                  <a:schemeClr val="tx1"/>
                </a:solidFill>
                <a:latin typeface="+mn-lt"/>
                <a:ea typeface="+mn-ea"/>
                <a:cs typeface="+mn-cs"/>
              </a:rPr>
              <a:t>=701]), </a:t>
            </a:r>
            <a:r>
              <a:rPr lang="fr-FR" sz="1200" b="0" i="0" kern="1200" dirty="0" err="1" smtClean="0">
                <a:solidFill>
                  <a:schemeClr val="tx1"/>
                </a:solidFill>
                <a:latin typeface="+mn-lt"/>
                <a:ea typeface="+mn-ea"/>
                <a:cs typeface="+mn-cs"/>
              </a:rPr>
              <a:t>primary</a:t>
            </a:r>
            <a:r>
              <a:rPr lang="fr-FR" sz="1200" b="0" i="0" kern="1200" dirty="0" smtClean="0">
                <a:solidFill>
                  <a:schemeClr val="tx1"/>
                </a:solidFill>
                <a:latin typeface="+mn-lt"/>
                <a:ea typeface="+mn-ea"/>
                <a:cs typeface="+mn-cs"/>
              </a:rPr>
              <a:t> </a:t>
            </a:r>
            <a:r>
              <a:rPr lang="fr-FR" sz="1200" b="0" i="0" kern="1200" dirty="0" err="1" smtClean="0">
                <a:solidFill>
                  <a:schemeClr val="tx1"/>
                </a:solidFill>
                <a:latin typeface="+mn-lt"/>
                <a:ea typeface="+mn-ea"/>
                <a:cs typeface="+mn-cs"/>
              </a:rPr>
              <a:t>biliary</a:t>
            </a:r>
            <a:r>
              <a:rPr lang="fr-FR" sz="1200" b="0" i="0" kern="1200" dirty="0" smtClean="0">
                <a:solidFill>
                  <a:schemeClr val="tx1"/>
                </a:solidFill>
                <a:latin typeface="+mn-lt"/>
                <a:ea typeface="+mn-ea"/>
                <a:cs typeface="+mn-cs"/>
              </a:rPr>
              <a:t> </a:t>
            </a:r>
            <a:r>
              <a:rPr lang="fr-FR" sz="1200" b="0" i="0" kern="1200" dirty="0" err="1" smtClean="0">
                <a:solidFill>
                  <a:schemeClr val="tx1"/>
                </a:solidFill>
                <a:latin typeface="+mn-lt"/>
                <a:ea typeface="+mn-ea"/>
                <a:cs typeface="+mn-cs"/>
              </a:rPr>
              <a:t>cirrhosis</a:t>
            </a:r>
            <a:r>
              <a:rPr lang="fr-FR" sz="1200" b="0" i="0" kern="1200" dirty="0" smtClean="0">
                <a:solidFill>
                  <a:schemeClr val="tx1"/>
                </a:solidFill>
                <a:latin typeface="+mn-lt"/>
                <a:ea typeface="+mn-ea"/>
                <a:cs typeface="+mn-cs"/>
              </a:rPr>
              <a:t> (PBC [</a:t>
            </a:r>
            <a:r>
              <a:rPr lang="fr-FR" sz="1200" b="1" i="1" kern="1200" dirty="0" smtClean="0">
                <a:solidFill>
                  <a:schemeClr val="tx1"/>
                </a:solidFill>
                <a:latin typeface="+mn-lt"/>
                <a:ea typeface="+mn-ea"/>
                <a:cs typeface="+mn-cs"/>
              </a:rPr>
              <a:t>n</a:t>
            </a:r>
            <a:r>
              <a:rPr lang="fr-FR" sz="1200" b="0" i="0" kern="1200" dirty="0" smtClean="0">
                <a:solidFill>
                  <a:schemeClr val="tx1"/>
                </a:solidFill>
                <a:latin typeface="+mn-lt"/>
                <a:ea typeface="+mn-ea"/>
                <a:cs typeface="+mn-cs"/>
              </a:rPr>
              <a:t>=406]), </a:t>
            </a:r>
            <a:r>
              <a:rPr lang="fr-FR" sz="1200" b="0" i="0" kern="1200" dirty="0" err="1" smtClean="0">
                <a:solidFill>
                  <a:schemeClr val="tx1"/>
                </a:solidFill>
                <a:latin typeface="+mn-lt"/>
                <a:ea typeface="+mn-ea"/>
                <a:cs typeface="+mn-cs"/>
              </a:rPr>
              <a:t>genetic</a:t>
            </a:r>
            <a:r>
              <a:rPr lang="fr-FR" sz="1200" b="0" i="0" kern="1200" dirty="0" smtClean="0">
                <a:solidFill>
                  <a:schemeClr val="tx1"/>
                </a:solidFill>
                <a:latin typeface="+mn-lt"/>
                <a:ea typeface="+mn-ea"/>
                <a:cs typeface="+mn-cs"/>
              </a:rPr>
              <a:t> </a:t>
            </a:r>
            <a:r>
              <a:rPr lang="fr-FR" sz="1200" b="0" i="0" kern="1200" dirty="0" err="1" smtClean="0">
                <a:solidFill>
                  <a:schemeClr val="tx1"/>
                </a:solidFill>
                <a:latin typeface="+mn-lt"/>
                <a:ea typeface="+mn-ea"/>
                <a:cs typeface="+mn-cs"/>
              </a:rPr>
              <a:t>hemochromatosis</a:t>
            </a:r>
            <a:r>
              <a:rPr lang="fr-FR" sz="1200" b="0" i="0" kern="1200" dirty="0" smtClean="0">
                <a:solidFill>
                  <a:schemeClr val="tx1"/>
                </a:solidFill>
                <a:latin typeface="+mn-lt"/>
                <a:ea typeface="+mn-ea"/>
                <a:cs typeface="+mn-cs"/>
              </a:rPr>
              <a:t> (GH [</a:t>
            </a:r>
            <a:r>
              <a:rPr lang="fr-FR" sz="1200" b="1" i="1" kern="1200" dirty="0" smtClean="0">
                <a:solidFill>
                  <a:schemeClr val="tx1"/>
                </a:solidFill>
                <a:latin typeface="+mn-lt"/>
                <a:ea typeface="+mn-ea"/>
                <a:cs typeface="+mn-cs"/>
              </a:rPr>
              <a:t>n</a:t>
            </a:r>
            <a:r>
              <a:rPr lang="fr-FR" sz="1200" b="0" i="0" kern="1200" dirty="0" smtClean="0">
                <a:solidFill>
                  <a:schemeClr val="tx1"/>
                </a:solidFill>
                <a:latin typeface="+mn-lt"/>
                <a:ea typeface="+mn-ea"/>
                <a:cs typeface="+mn-cs"/>
              </a:rPr>
              <a:t>=383]) auto-immune </a:t>
            </a:r>
            <a:r>
              <a:rPr lang="fr-FR" sz="1200" b="0" i="0" kern="1200" dirty="0" err="1" smtClean="0">
                <a:solidFill>
                  <a:schemeClr val="tx1"/>
                </a:solidFill>
                <a:latin typeface="+mn-lt"/>
                <a:ea typeface="+mn-ea"/>
                <a:cs typeface="+mn-cs"/>
              </a:rPr>
              <a:t>hepatitis</a:t>
            </a:r>
            <a:r>
              <a:rPr lang="fr-FR" sz="1200" b="0" i="0" kern="1200" dirty="0" smtClean="0">
                <a:solidFill>
                  <a:schemeClr val="tx1"/>
                </a:solidFill>
                <a:latin typeface="+mn-lt"/>
                <a:ea typeface="+mn-ea"/>
                <a:cs typeface="+mn-cs"/>
              </a:rPr>
              <a:t> (AIH [</a:t>
            </a:r>
            <a:r>
              <a:rPr lang="fr-FR" sz="1200" b="1" i="1" kern="1200" dirty="0" smtClean="0">
                <a:solidFill>
                  <a:schemeClr val="tx1"/>
                </a:solidFill>
                <a:latin typeface="+mn-lt"/>
                <a:ea typeface="+mn-ea"/>
                <a:cs typeface="+mn-cs"/>
              </a:rPr>
              <a:t>n</a:t>
            </a:r>
            <a:r>
              <a:rPr lang="fr-FR" sz="1200" b="0" i="0" kern="1200" dirty="0" smtClean="0">
                <a:solidFill>
                  <a:schemeClr val="tx1"/>
                </a:solidFill>
                <a:latin typeface="+mn-lt"/>
                <a:ea typeface="+mn-ea"/>
                <a:cs typeface="+mn-cs"/>
              </a:rPr>
              <a:t>=57]) and delta </a:t>
            </a:r>
            <a:r>
              <a:rPr lang="fr-FR" sz="1200" b="0" i="0" kern="1200" dirty="0" err="1" smtClean="0">
                <a:solidFill>
                  <a:schemeClr val="tx1"/>
                </a:solidFill>
                <a:latin typeface="+mn-lt"/>
                <a:ea typeface="+mn-ea"/>
                <a:cs typeface="+mn-cs"/>
              </a:rPr>
              <a:t>hepatitis</a:t>
            </a:r>
            <a:r>
              <a:rPr lang="fr-FR" sz="1200" b="0" i="0" kern="1200" dirty="0" smtClean="0">
                <a:solidFill>
                  <a:schemeClr val="tx1"/>
                </a:solidFill>
                <a:latin typeface="+mn-lt"/>
                <a:ea typeface="+mn-ea"/>
                <a:cs typeface="+mn-cs"/>
              </a:rPr>
              <a:t> (</a:t>
            </a:r>
            <a:r>
              <a:rPr lang="fr-FR" sz="1200" b="1" i="1" kern="1200" dirty="0" smtClean="0">
                <a:solidFill>
                  <a:schemeClr val="tx1"/>
                </a:solidFill>
                <a:latin typeface="+mn-lt"/>
                <a:ea typeface="+mn-ea"/>
                <a:cs typeface="+mn-cs"/>
              </a:rPr>
              <a:t>n</a:t>
            </a:r>
            <a:r>
              <a:rPr lang="fr-FR" sz="1200" b="0" i="0" kern="1200" dirty="0" smtClean="0">
                <a:solidFill>
                  <a:schemeClr val="tx1"/>
                </a:solidFill>
                <a:latin typeface="+mn-lt"/>
                <a:ea typeface="+mn-ea"/>
                <a:cs typeface="+mn-cs"/>
              </a:rPr>
              <a:t>=35). The </a:t>
            </a:r>
            <a:r>
              <a:rPr lang="fr-FR" sz="1200" b="0" i="0" kern="1200" dirty="0" err="1" smtClean="0">
                <a:solidFill>
                  <a:schemeClr val="tx1"/>
                </a:solidFill>
                <a:latin typeface="+mn-lt"/>
                <a:ea typeface="+mn-ea"/>
                <a:cs typeface="+mn-cs"/>
              </a:rPr>
              <a:t>fibrosis</a:t>
            </a:r>
            <a:r>
              <a:rPr lang="fr-FR" sz="1200" b="0" i="0" kern="1200" dirty="0" smtClean="0">
                <a:solidFill>
                  <a:schemeClr val="tx1"/>
                </a:solidFill>
                <a:latin typeface="+mn-lt"/>
                <a:ea typeface="+mn-ea"/>
                <a:cs typeface="+mn-cs"/>
              </a:rPr>
              <a:t> progression rates </a:t>
            </a:r>
            <a:r>
              <a:rPr lang="fr-FR" sz="1200" b="0" i="0" kern="1200" dirty="0" err="1" smtClean="0">
                <a:solidFill>
                  <a:schemeClr val="tx1"/>
                </a:solidFill>
                <a:latin typeface="+mn-lt"/>
                <a:ea typeface="+mn-ea"/>
                <a:cs typeface="+mn-cs"/>
              </a:rPr>
              <a:t>were</a:t>
            </a:r>
            <a:r>
              <a:rPr lang="fr-FR" sz="1200" b="0" i="0" kern="1200" dirty="0" smtClean="0">
                <a:solidFill>
                  <a:schemeClr val="tx1"/>
                </a:solidFill>
                <a:latin typeface="+mn-lt"/>
                <a:ea typeface="+mn-ea"/>
                <a:cs typeface="+mn-cs"/>
              </a:rPr>
              <a:t> </a:t>
            </a:r>
            <a:r>
              <a:rPr lang="fr-FR" sz="1200" b="0" i="0" kern="1200" dirty="0" err="1" smtClean="0">
                <a:solidFill>
                  <a:schemeClr val="tx1"/>
                </a:solidFill>
                <a:latin typeface="+mn-lt"/>
                <a:ea typeface="+mn-ea"/>
                <a:cs typeface="+mn-cs"/>
              </a:rPr>
              <a:t>estimated</a:t>
            </a:r>
            <a:r>
              <a:rPr lang="fr-FR" sz="1200" b="0" i="0" kern="1200" dirty="0" smtClean="0">
                <a:solidFill>
                  <a:schemeClr val="tx1"/>
                </a:solidFill>
                <a:latin typeface="+mn-lt"/>
                <a:ea typeface="+mn-ea"/>
                <a:cs typeface="+mn-cs"/>
              </a:rPr>
              <a:t> </a:t>
            </a:r>
            <a:r>
              <a:rPr lang="fr-FR" sz="1200" b="0" i="0" kern="1200" dirty="0" err="1" smtClean="0">
                <a:solidFill>
                  <a:schemeClr val="tx1"/>
                </a:solidFill>
                <a:latin typeface="+mn-lt"/>
                <a:ea typeface="+mn-ea"/>
                <a:cs typeface="+mn-cs"/>
              </a:rPr>
              <a:t>from</a:t>
            </a:r>
            <a:r>
              <a:rPr lang="fr-FR" sz="1200" b="0" i="0" kern="1200" dirty="0" smtClean="0">
                <a:solidFill>
                  <a:schemeClr val="tx1"/>
                </a:solidFill>
                <a:latin typeface="+mn-lt"/>
                <a:ea typeface="+mn-ea"/>
                <a:cs typeface="+mn-cs"/>
              </a:rPr>
              <a:t> </a:t>
            </a:r>
            <a:r>
              <a:rPr lang="fr-FR" sz="1200" b="0" i="0" kern="1200" dirty="0" err="1" smtClean="0">
                <a:solidFill>
                  <a:schemeClr val="tx1"/>
                </a:solidFill>
                <a:latin typeface="+mn-lt"/>
                <a:ea typeface="+mn-ea"/>
                <a:cs typeface="+mn-cs"/>
              </a:rPr>
              <a:t>birth</a:t>
            </a:r>
            <a:r>
              <a:rPr lang="fr-FR" sz="1200" b="0" i="0" kern="1200" dirty="0" smtClean="0">
                <a:solidFill>
                  <a:schemeClr val="tx1"/>
                </a:solidFill>
                <a:latin typeface="+mn-lt"/>
                <a:ea typeface="+mn-ea"/>
                <a:cs typeface="+mn-cs"/>
              </a:rPr>
              <a:t> and </a:t>
            </a:r>
            <a:r>
              <a:rPr lang="fr-FR" sz="1200" b="0" i="0" kern="1200" dirty="0" err="1" smtClean="0">
                <a:solidFill>
                  <a:schemeClr val="tx1"/>
                </a:solidFill>
                <a:latin typeface="+mn-lt"/>
                <a:ea typeface="+mn-ea"/>
                <a:cs typeface="+mn-cs"/>
              </a:rPr>
              <a:t>from</a:t>
            </a:r>
            <a:r>
              <a:rPr lang="fr-FR" sz="1200" b="0" i="0" kern="1200" dirty="0" smtClean="0">
                <a:solidFill>
                  <a:schemeClr val="tx1"/>
                </a:solidFill>
                <a:latin typeface="+mn-lt"/>
                <a:ea typeface="+mn-ea"/>
                <a:cs typeface="+mn-cs"/>
              </a:rPr>
              <a:t> the date of </a:t>
            </a:r>
            <a:r>
              <a:rPr lang="fr-FR" sz="1200" b="0" i="0" kern="1200" dirty="0" err="1" smtClean="0">
                <a:solidFill>
                  <a:schemeClr val="tx1"/>
                </a:solidFill>
                <a:latin typeface="+mn-lt"/>
                <a:ea typeface="+mn-ea"/>
                <a:cs typeface="+mn-cs"/>
              </a:rPr>
              <a:t>exposure</a:t>
            </a:r>
            <a:r>
              <a:rPr lang="fr-FR" sz="1200" b="0" i="0" kern="1200" dirty="0" smtClean="0">
                <a:solidFill>
                  <a:schemeClr val="tx1"/>
                </a:solidFill>
                <a:latin typeface="+mn-lt"/>
                <a:ea typeface="+mn-ea"/>
                <a:cs typeface="+mn-cs"/>
              </a:rPr>
              <a:t>, </a:t>
            </a:r>
            <a:r>
              <a:rPr lang="fr-FR" sz="1200" b="0" i="0" kern="1200" dirty="0" err="1" smtClean="0">
                <a:solidFill>
                  <a:schemeClr val="tx1"/>
                </a:solidFill>
                <a:latin typeface="+mn-lt"/>
                <a:ea typeface="+mn-ea"/>
                <a:cs typeface="+mn-cs"/>
              </a:rPr>
              <a:t>when</a:t>
            </a:r>
            <a:r>
              <a:rPr lang="fr-FR" sz="1200" b="0" i="0" kern="1200" dirty="0" smtClean="0">
                <a:solidFill>
                  <a:schemeClr val="tx1"/>
                </a:solidFill>
                <a:latin typeface="+mn-lt"/>
                <a:ea typeface="+mn-ea"/>
                <a:cs typeface="+mn-cs"/>
              </a:rPr>
              <a:t> </a:t>
            </a:r>
            <a:r>
              <a:rPr lang="fr-FR" sz="1200" b="0" i="0" kern="1200" dirty="0" err="1" smtClean="0">
                <a:solidFill>
                  <a:schemeClr val="tx1"/>
                </a:solidFill>
                <a:latin typeface="+mn-lt"/>
                <a:ea typeface="+mn-ea"/>
                <a:cs typeface="+mn-cs"/>
              </a:rPr>
              <a:t>known</a:t>
            </a:r>
            <a:r>
              <a:rPr lang="fr-FR" sz="1200" b="0" i="0" kern="1200" dirty="0" smtClean="0">
                <a:solidFill>
                  <a:schemeClr val="tx1"/>
                </a:solidFill>
                <a:latin typeface="+mn-lt"/>
                <a:ea typeface="+mn-ea"/>
                <a:cs typeface="+mn-cs"/>
              </a:rPr>
              <a:t>, to the first </a:t>
            </a:r>
            <a:r>
              <a:rPr lang="fr-FR" sz="1200" b="0" i="0" kern="1200" dirty="0" err="1" smtClean="0">
                <a:solidFill>
                  <a:schemeClr val="tx1"/>
                </a:solidFill>
                <a:latin typeface="+mn-lt"/>
                <a:ea typeface="+mn-ea"/>
                <a:cs typeface="+mn-cs"/>
              </a:rPr>
              <a:t>biopsy</a:t>
            </a:r>
            <a:r>
              <a:rPr lang="fr-FR" sz="1200" b="0" i="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Volume 38, Issue 3, Pages 257–265</a:t>
            </a:r>
            <a:endParaRPr lang="fr-F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5A1381-741E-1145-846B-FB6F4B05E024}" type="slidenum">
              <a:rPr lang="fr-FR"/>
              <a:pPr/>
              <a:t>24</a:t>
            </a:fld>
            <a:endParaRPr lang="fr-FR"/>
          </a:p>
        </p:txBody>
      </p:sp>
      <p:sp>
        <p:nvSpPr>
          <p:cNvPr id="8837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88371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1B8706-E626-294B-BAF3-CA013FA08F11}" type="slidenum">
              <a:rPr lang="fr-FR"/>
              <a:pPr/>
              <a:t>25</a:t>
            </a:fld>
            <a:endParaRPr lang="fr-FR"/>
          </a:p>
        </p:txBody>
      </p:sp>
      <p:sp>
        <p:nvSpPr>
          <p:cNvPr id="8898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889859"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Rot="1" noChangeAspect="1" noChangeArrowheads="1" noTextEdit="1"/>
          </p:cNvSpPr>
          <p:nvPr>
            <p:ph type="sldImg"/>
          </p:nvPr>
        </p:nvSpPr>
        <p:spPr>
          <a:xfrm>
            <a:off x="1143000" y="685800"/>
            <a:ext cx="4572000" cy="3429000"/>
          </a:xfrm>
          <a:ln/>
        </p:spPr>
      </p:sp>
      <p:sp>
        <p:nvSpPr>
          <p:cNvPr id="209923" name="Rectangle 3"/>
          <p:cNvSpPr>
            <a:spLocks noGrp="1" noChangeArrowheads="1"/>
          </p:cNvSpPr>
          <p:nvPr>
            <p:ph type="body" idx="1"/>
          </p:nvPr>
        </p:nvSpPr>
        <p:spPr>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defRPr/>
            </a:pPr>
            <a:r>
              <a:rPr lang="fr-FR" dirty="0"/>
              <a:t>L</a:t>
            </a:r>
            <a:r>
              <a:rPr lang="ja-JP" altLang="fr-FR" dirty="0"/>
              <a:t>’</a:t>
            </a:r>
            <a:r>
              <a:rPr lang="fr-FR" altLang="ja-JP" dirty="0"/>
              <a:t>enquête MORTALITE 2010 étudie les cas de décès chez les patients VIH+ dans un échantillon représentatif de centres cliniques. Les résultats sont comparés à ceux des enquêtes MORTALITE 2005 et MORTALITE 2000.</a:t>
            </a:r>
          </a:p>
          <a:p>
            <a:pPr>
              <a:defRPr/>
            </a:pPr>
            <a:r>
              <a:rPr lang="fr-FR" dirty="0"/>
              <a:t>Parmi les 728 cas de décès le dernier taux de CD4 était </a:t>
            </a:r>
            <a:r>
              <a:rPr lang="fr-FR" u="sng" dirty="0"/>
              <a:t>&gt;</a:t>
            </a:r>
            <a:r>
              <a:rPr lang="fr-FR" dirty="0"/>
              <a:t> 500/mm</a:t>
            </a:r>
            <a:r>
              <a:rPr lang="fr-FR" baseline="30000" dirty="0"/>
              <a:t>3</a:t>
            </a:r>
            <a:r>
              <a:rPr lang="fr-FR" dirty="0"/>
              <a:t> chez 20 % </a:t>
            </a:r>
            <a:br>
              <a:rPr lang="fr-FR" dirty="0"/>
            </a:br>
            <a:r>
              <a:rPr lang="fr-FR" dirty="0"/>
              <a:t>(médiane : 243/mm</a:t>
            </a:r>
            <a:r>
              <a:rPr lang="fr-FR" baseline="30000" dirty="0"/>
              <a:t>3</a:t>
            </a:r>
            <a:r>
              <a:rPr lang="fr-FR" dirty="0"/>
              <a:t>), le CV &lt; 50 c/ml chez 56 %.</a:t>
            </a:r>
          </a:p>
          <a:p>
            <a:pPr>
              <a:defRPr/>
            </a:pPr>
            <a:r>
              <a:rPr lang="fr-FR" dirty="0"/>
              <a:t>Outre tabagisme et alcoolisme, on retrouvait fréquemment d</a:t>
            </a:r>
            <a:r>
              <a:rPr lang="ja-JP" altLang="fr-FR" dirty="0"/>
              <a:t>’</a:t>
            </a:r>
            <a:r>
              <a:rPr lang="fr-FR" altLang="ja-JP" dirty="0"/>
              <a:t>autres facteurs de risque dont HTA (17 %), hyperlipidémie (14 %) ou diabète (10 %).</a:t>
            </a:r>
          </a:p>
          <a:p>
            <a:pPr>
              <a:defRPr/>
            </a:pPr>
            <a:endParaRPr lang="fr-FR" dirty="0"/>
          </a:p>
          <a:p>
            <a:pPr>
              <a:defRPr/>
            </a:pPr>
            <a:r>
              <a:rPr lang="fr-FR" dirty="0"/>
              <a:t>Les principaux cancers non-sida non-hépatiques étaient broncho-pulmonaires (38 %).</a:t>
            </a:r>
          </a:p>
        </p:txBody>
      </p:sp>
      <p:sp>
        <p:nvSpPr>
          <p:cNvPr id="76803" name="Rectangle 7"/>
          <p:cNvSpPr txBox="1">
            <a:spLocks noGrp="1" noChangeArrowheads="1"/>
          </p:cNvSpPr>
          <p:nvPr/>
        </p:nvSpPr>
        <p:spPr bwMode="auto">
          <a:xfrm>
            <a:off x="3614232" y="8424354"/>
            <a:ext cx="2969228" cy="459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61" tIns="46030" rIns="92061" bIns="46030" anchor="b"/>
          <a:lstStyle>
            <a:lvl1pPr defTabSz="922338" eaLnBrk="0" hangingPunct="0">
              <a:defRPr sz="1200">
                <a:solidFill>
                  <a:schemeClr val="tx1"/>
                </a:solidFill>
                <a:latin typeface="Arial" charset="0"/>
                <a:ea typeface="ＭＳ Ｐゴシック" charset="0"/>
                <a:cs typeface="ＭＳ Ｐゴシック" charset="0"/>
              </a:defRPr>
            </a:lvl1pPr>
            <a:lvl2pPr marL="742950" indent="-285750" defTabSz="922338" eaLnBrk="0" hangingPunct="0">
              <a:defRPr sz="1200">
                <a:solidFill>
                  <a:schemeClr val="tx1"/>
                </a:solidFill>
                <a:latin typeface="Arial" charset="0"/>
                <a:ea typeface="ＭＳ Ｐゴシック" charset="0"/>
              </a:defRPr>
            </a:lvl2pPr>
            <a:lvl3pPr marL="1143000" indent="-228600" defTabSz="922338" eaLnBrk="0" hangingPunct="0">
              <a:defRPr sz="1200">
                <a:solidFill>
                  <a:schemeClr val="tx1"/>
                </a:solidFill>
                <a:latin typeface="Arial" charset="0"/>
                <a:ea typeface="ＭＳ Ｐゴシック" charset="0"/>
              </a:defRPr>
            </a:lvl3pPr>
            <a:lvl4pPr marL="1600200" indent="-228600" defTabSz="922338" eaLnBrk="0" hangingPunct="0">
              <a:defRPr sz="1200">
                <a:solidFill>
                  <a:schemeClr val="tx1"/>
                </a:solidFill>
                <a:latin typeface="Arial" charset="0"/>
                <a:ea typeface="ＭＳ Ｐゴシック" charset="0"/>
              </a:defRPr>
            </a:lvl4pPr>
            <a:lvl5pPr marL="2057400" indent="-228600" defTabSz="922338" eaLnBrk="0" hangingPunct="0">
              <a:defRPr sz="1200">
                <a:solidFill>
                  <a:schemeClr val="tx1"/>
                </a:solidFill>
                <a:latin typeface="Arial" charset="0"/>
                <a:ea typeface="ＭＳ Ｐゴシック" charset="0"/>
              </a:defRPr>
            </a:lvl5pPr>
            <a:lvl6pPr marL="2514600" indent="-228600" defTabSz="922338" eaLnBrk="0" fontAlgn="base" hangingPunct="0">
              <a:spcBef>
                <a:spcPct val="0"/>
              </a:spcBef>
              <a:spcAft>
                <a:spcPct val="0"/>
              </a:spcAft>
              <a:defRPr sz="1200">
                <a:solidFill>
                  <a:schemeClr val="tx1"/>
                </a:solidFill>
                <a:latin typeface="Arial" charset="0"/>
                <a:ea typeface="ＭＳ Ｐゴシック" charset="0"/>
              </a:defRPr>
            </a:lvl6pPr>
            <a:lvl7pPr marL="2971800" indent="-228600" defTabSz="922338" eaLnBrk="0" fontAlgn="base" hangingPunct="0">
              <a:spcBef>
                <a:spcPct val="0"/>
              </a:spcBef>
              <a:spcAft>
                <a:spcPct val="0"/>
              </a:spcAft>
              <a:defRPr sz="1200">
                <a:solidFill>
                  <a:schemeClr val="tx1"/>
                </a:solidFill>
                <a:latin typeface="Arial" charset="0"/>
                <a:ea typeface="ＭＳ Ｐゴシック" charset="0"/>
              </a:defRPr>
            </a:lvl7pPr>
            <a:lvl8pPr marL="3429000" indent="-228600" defTabSz="922338" eaLnBrk="0" fontAlgn="base" hangingPunct="0">
              <a:spcBef>
                <a:spcPct val="0"/>
              </a:spcBef>
              <a:spcAft>
                <a:spcPct val="0"/>
              </a:spcAft>
              <a:defRPr sz="1200">
                <a:solidFill>
                  <a:schemeClr val="tx1"/>
                </a:solidFill>
                <a:latin typeface="Arial" charset="0"/>
                <a:ea typeface="ＭＳ Ｐゴシック" charset="0"/>
              </a:defRPr>
            </a:lvl8pPr>
            <a:lvl9pPr marL="3886200" indent="-228600" defTabSz="922338" eaLnBrk="0" fontAlgn="base" hangingPunct="0">
              <a:spcBef>
                <a:spcPct val="0"/>
              </a:spcBef>
              <a:spcAft>
                <a:spcPct val="0"/>
              </a:spcAft>
              <a:defRPr sz="1200">
                <a:solidFill>
                  <a:schemeClr val="tx1"/>
                </a:solidFill>
                <a:latin typeface="Arial" charset="0"/>
                <a:ea typeface="ＭＳ Ｐゴシック" charset="0"/>
              </a:defRPr>
            </a:lvl9pPr>
          </a:lstStyle>
          <a:p>
            <a:pPr algn="r" eaLnBrk="1" hangingPunct="1"/>
            <a:fld id="{543D7E4F-E8BE-C840-ACEA-1843D378EB85}" type="slidenum">
              <a:rPr lang="fr-FR" sz="1300">
                <a:solidFill>
                  <a:srgbClr val="000000"/>
                </a:solidFill>
              </a:rPr>
              <a:pPr algn="r" eaLnBrk="1" hangingPunct="1"/>
              <a:t>26</a:t>
            </a:fld>
            <a:endParaRPr lang="fr-FR" sz="130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Parmi les 51% de découvertes de séropositivité VIH en 2012-2013 renseignées pour les </a:t>
            </a:r>
            <a:r>
              <a:rPr lang="fr-FR" dirty="0" err="1" smtClean="0"/>
              <a:t>co-infections</a:t>
            </a:r>
            <a:r>
              <a:rPr lang="fr-FR" dirty="0" smtClean="0"/>
              <a:t> par les virus des hépatites B (antigène </a:t>
            </a:r>
            <a:r>
              <a:rPr lang="fr-FR" dirty="0" err="1" smtClean="0"/>
              <a:t>HBs</a:t>
            </a:r>
            <a:r>
              <a:rPr lang="fr-FR" dirty="0" smtClean="0"/>
              <a:t>) et C (anticorps anti-VHC), la part des </a:t>
            </a:r>
            <a:r>
              <a:rPr lang="fr-FR" dirty="0" err="1" smtClean="0"/>
              <a:t>co-infections</a:t>
            </a:r>
            <a:r>
              <a:rPr lang="fr-FR" dirty="0" smtClean="0"/>
              <a:t> par le VHB était de 5%. La part des </a:t>
            </a:r>
            <a:r>
              <a:rPr lang="fr-FR" dirty="0" err="1" smtClean="0"/>
              <a:t>co-infections</a:t>
            </a:r>
            <a:r>
              <a:rPr lang="fr-FR" dirty="0" smtClean="0"/>
              <a:t> par le VHC était de 4% pour l’ensemble des cas et de 79% chez les UDI</a:t>
            </a:r>
            <a:endParaRPr lang="fr-FR" dirty="0"/>
          </a:p>
        </p:txBody>
      </p:sp>
      <p:sp>
        <p:nvSpPr>
          <p:cNvPr id="4" name="Espace réservé du numéro de diapositive 3"/>
          <p:cNvSpPr>
            <a:spLocks noGrp="1"/>
          </p:cNvSpPr>
          <p:nvPr>
            <p:ph type="sldNum" sz="quarter" idx="10"/>
          </p:nvPr>
        </p:nvSpPr>
        <p:spPr/>
        <p:txBody>
          <a:bodyPr/>
          <a:lstStyle/>
          <a:p>
            <a:fld id="{A257AE00-FE90-4255-83BE-BB621926EB93}" type="slidenum">
              <a:rPr lang="fr-FR" smtClean="0"/>
              <a:pPr/>
              <a:t>3</a:t>
            </a:fld>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257AE00-FE90-4255-83BE-BB621926EB93}" type="slidenum">
              <a:rPr lang="fr-FR" smtClean="0"/>
              <a:pPr/>
              <a:t>33</a:t>
            </a:fld>
            <a:endParaRPr lang="fr-FR"/>
          </a:p>
        </p:txBody>
      </p:sp>
    </p:spTree>
    <p:extLst>
      <p:ext uri="{BB962C8B-B14F-4D97-AF65-F5344CB8AC3E}">
        <p14:creationId xmlns:p14="http://schemas.microsoft.com/office/powerpoint/2010/main" xmlns="" val="6364607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smtClean="0"/>
              <a:t>afef</a:t>
            </a:r>
            <a:endParaRPr lang="fr-FR" dirty="0"/>
          </a:p>
        </p:txBody>
      </p:sp>
      <p:sp>
        <p:nvSpPr>
          <p:cNvPr id="4" name="Espace réservé du numéro de diapositive 3"/>
          <p:cNvSpPr>
            <a:spLocks noGrp="1"/>
          </p:cNvSpPr>
          <p:nvPr>
            <p:ph type="sldNum" sz="quarter" idx="10"/>
          </p:nvPr>
        </p:nvSpPr>
        <p:spPr/>
        <p:txBody>
          <a:bodyPr/>
          <a:lstStyle/>
          <a:p>
            <a:fld id="{A257AE00-FE90-4255-83BE-BB621926EB93}" type="slidenum">
              <a:rPr lang="fr-FR" smtClean="0"/>
              <a:pPr/>
              <a:t>34</a:t>
            </a:fld>
            <a:endParaRPr lang="fr-FR"/>
          </a:p>
        </p:txBody>
      </p:sp>
    </p:spTree>
    <p:extLst>
      <p:ext uri="{BB962C8B-B14F-4D97-AF65-F5344CB8AC3E}">
        <p14:creationId xmlns:p14="http://schemas.microsoft.com/office/powerpoint/2010/main" xmlns="" val="4248790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La </a:t>
            </a:r>
            <a:r>
              <a:rPr lang="fr-FR" sz="1200" kern="1200" dirty="0" err="1" smtClean="0">
                <a:solidFill>
                  <a:schemeClr val="tx1"/>
                </a:solidFill>
                <a:effectLst/>
                <a:latin typeface="+mn-lt"/>
                <a:ea typeface="+mn-ea"/>
                <a:cs typeface="+mn-cs"/>
              </a:rPr>
              <a:t>séroprévalence</a:t>
            </a:r>
            <a:r>
              <a:rPr lang="fr-FR" sz="1200" kern="1200" dirty="0" smtClean="0">
                <a:solidFill>
                  <a:schemeClr val="tx1"/>
                </a:solidFill>
                <a:effectLst/>
                <a:latin typeface="+mn-lt"/>
                <a:ea typeface="+mn-ea"/>
                <a:cs typeface="+mn-cs"/>
              </a:rPr>
              <a:t> de l’infection par le VHC chez les patients </a:t>
            </a:r>
            <a:r>
              <a:rPr lang="fr-FR" sz="1200" kern="1200" dirty="0" err="1" smtClean="0">
                <a:solidFill>
                  <a:schemeClr val="tx1"/>
                </a:solidFill>
                <a:effectLst/>
                <a:latin typeface="+mn-lt"/>
                <a:ea typeface="+mn-ea"/>
                <a:cs typeface="+mn-cs"/>
              </a:rPr>
              <a:t>infectés</a:t>
            </a:r>
            <a:r>
              <a:rPr lang="fr-FR" sz="1200" kern="1200" dirty="0" smtClean="0">
                <a:solidFill>
                  <a:schemeClr val="tx1"/>
                </a:solidFill>
                <a:effectLst/>
                <a:latin typeface="+mn-lt"/>
                <a:ea typeface="+mn-ea"/>
                <a:cs typeface="+mn-cs"/>
              </a:rPr>
              <a:t> par le VIH en France a diminué durant les 20 </a:t>
            </a:r>
            <a:r>
              <a:rPr lang="fr-FR" sz="1200" kern="1200" dirty="0" err="1" smtClean="0">
                <a:solidFill>
                  <a:schemeClr val="tx1"/>
                </a:solidFill>
                <a:effectLst/>
                <a:latin typeface="+mn-lt"/>
                <a:ea typeface="+mn-ea"/>
                <a:cs typeface="+mn-cs"/>
              </a:rPr>
              <a:t>dernières</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années</a:t>
            </a:r>
            <a:r>
              <a:rPr lang="fr-FR" sz="1200" kern="1200" dirty="0" smtClean="0">
                <a:solidFill>
                  <a:schemeClr val="tx1"/>
                </a:solidFill>
                <a:effectLst/>
                <a:latin typeface="+mn-lt"/>
                <a:ea typeface="+mn-ea"/>
                <a:cs typeface="+mn-cs"/>
              </a:rPr>
              <a:t> et se situe actuellement entre 16,5 et 19% (</a:t>
            </a:r>
            <a:r>
              <a:rPr lang="fr-FR" sz="1200" kern="1200" dirty="0" err="1" smtClean="0">
                <a:solidFill>
                  <a:schemeClr val="tx1"/>
                </a:solidFill>
                <a:effectLst/>
                <a:latin typeface="+mn-lt"/>
                <a:ea typeface="+mn-ea"/>
                <a:cs typeface="+mn-cs"/>
              </a:rPr>
              <a:t>données</a:t>
            </a:r>
            <a:r>
              <a:rPr lang="fr-FR" sz="1200" kern="1200" dirty="0" smtClean="0">
                <a:solidFill>
                  <a:schemeClr val="tx1"/>
                </a:solidFill>
                <a:effectLst/>
                <a:latin typeface="+mn-lt"/>
                <a:ea typeface="+mn-ea"/>
                <a:cs typeface="+mn-cs"/>
              </a:rPr>
              <a:t> issues de la base FHDH 2010, de l’</a:t>
            </a:r>
            <a:r>
              <a:rPr lang="fr-FR" sz="1200" kern="1200" dirty="0" err="1" smtClean="0">
                <a:solidFill>
                  <a:schemeClr val="tx1"/>
                </a:solidFill>
                <a:effectLst/>
                <a:latin typeface="+mn-lt"/>
                <a:ea typeface="+mn-ea"/>
                <a:cs typeface="+mn-cs"/>
              </a:rPr>
              <a:t>enquête</a:t>
            </a:r>
            <a:r>
              <a:rPr lang="fr-FR" sz="1200" kern="1200" dirty="0" smtClean="0">
                <a:solidFill>
                  <a:schemeClr val="tx1"/>
                </a:solidFill>
                <a:effectLst/>
                <a:latin typeface="+mn-lt"/>
                <a:ea typeface="+mn-ea"/>
                <a:cs typeface="+mn-cs"/>
              </a:rPr>
              <a:t> VESPA 2011 et de la cohorte HEPAVIH 2011). Les usagers de drogues </a:t>
            </a:r>
            <a:r>
              <a:rPr lang="fr-FR" sz="1200" kern="1200" dirty="0" err="1" smtClean="0">
                <a:solidFill>
                  <a:schemeClr val="tx1"/>
                </a:solidFill>
                <a:effectLst/>
                <a:latin typeface="+mn-lt"/>
                <a:ea typeface="+mn-ea"/>
                <a:cs typeface="+mn-cs"/>
              </a:rPr>
              <a:t>représentent</a:t>
            </a:r>
            <a:r>
              <a:rPr lang="fr-FR" sz="1200" kern="1200" dirty="0" smtClean="0">
                <a:solidFill>
                  <a:schemeClr val="tx1"/>
                </a:solidFill>
                <a:effectLst/>
                <a:latin typeface="+mn-lt"/>
                <a:ea typeface="+mn-ea"/>
                <a:cs typeface="+mn-cs"/>
              </a:rPr>
              <a:t> 54 à 63% des personnes </a:t>
            </a:r>
            <a:r>
              <a:rPr lang="fr-FR" sz="1200" kern="1200" dirty="0" err="1" smtClean="0">
                <a:solidFill>
                  <a:schemeClr val="tx1"/>
                </a:solidFill>
                <a:effectLst/>
                <a:latin typeface="+mn-lt"/>
                <a:ea typeface="+mn-ea"/>
                <a:cs typeface="+mn-cs"/>
              </a:rPr>
              <a:t>co-infectées</a:t>
            </a:r>
            <a:r>
              <a:rPr lang="fr-FR" sz="1200" kern="1200" dirty="0" smtClean="0">
                <a:solidFill>
                  <a:schemeClr val="tx1"/>
                </a:solidFill>
                <a:effectLst/>
                <a:latin typeface="+mn-lt"/>
                <a:ea typeface="+mn-ea"/>
                <a:cs typeface="+mn-cs"/>
              </a:rPr>
              <a:t> VIH-VHC (contre plus de 75% avant 2006), et les homosexuels masculins 13 à 23% (contre moins de 7% avant 2006) (figure 1). </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A257AE00-FE90-4255-83BE-BB621926EB93}" type="slidenum">
              <a:rPr lang="fr-FR" smtClean="0"/>
              <a:pPr/>
              <a:t>5</a:t>
            </a:fld>
            <a:endParaRPr lang="fr-FR"/>
          </a:p>
        </p:txBody>
      </p:sp>
    </p:spTree>
    <p:extLst>
      <p:ext uri="{BB962C8B-B14F-4D97-AF65-F5344CB8AC3E}">
        <p14:creationId xmlns:p14="http://schemas.microsoft.com/office/powerpoint/2010/main" xmlns="" val="4183945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3222 patients</a:t>
            </a:r>
            <a:r>
              <a:rPr lang="fr-FR" baseline="0" dirty="0" smtClean="0"/>
              <a:t> au total</a:t>
            </a:r>
            <a:endParaRPr lang="fr-FR" dirty="0"/>
          </a:p>
        </p:txBody>
      </p:sp>
      <p:sp>
        <p:nvSpPr>
          <p:cNvPr id="4" name="Espace réservé du numéro de diapositive 3"/>
          <p:cNvSpPr>
            <a:spLocks noGrp="1"/>
          </p:cNvSpPr>
          <p:nvPr>
            <p:ph type="sldNum" sz="quarter" idx="10"/>
          </p:nvPr>
        </p:nvSpPr>
        <p:spPr/>
        <p:txBody>
          <a:bodyPr/>
          <a:lstStyle/>
          <a:p>
            <a:fld id="{A257AE00-FE90-4255-83BE-BB621926EB93}" type="slidenum">
              <a:rPr lang="fr-FR" smtClean="0"/>
              <a:pPr/>
              <a:t>7</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dirty="0" smtClean="0"/>
              <a:t>Swiss HIV Cohort Study (SHCS).</a:t>
            </a:r>
          </a:p>
          <a:p>
            <a:r>
              <a:rPr lang="en-US" dirty="0" smtClean="0"/>
              <a:t> HCV incidence was assessed in 3333 MSM, 123 IDU, and 3078 HET with a negative HCV serology at baseline. Over 23 707 person-years (</a:t>
            </a:r>
            <a:r>
              <a:rPr lang="en-US" dirty="0" err="1" smtClean="0"/>
              <a:t>py</a:t>
            </a:r>
            <a:r>
              <a:rPr lang="en-US" dirty="0" smtClean="0"/>
              <a:t>) for MSM, 733 </a:t>
            </a:r>
            <a:r>
              <a:rPr lang="en-US" dirty="0" err="1" smtClean="0"/>
              <a:t>py</a:t>
            </a:r>
            <a:r>
              <a:rPr lang="en-US" dirty="0" smtClean="0"/>
              <a:t> for IDU, and 20 752 </a:t>
            </a:r>
            <a:r>
              <a:rPr lang="en-US" dirty="0" err="1" smtClean="0"/>
              <a:t>py</a:t>
            </a:r>
            <a:r>
              <a:rPr lang="en-US" dirty="0" smtClean="0"/>
              <a:t> for HET, 101 (3%), 41 (33%), and 25 (1%) of patients </a:t>
            </a:r>
            <a:r>
              <a:rPr lang="en-US" dirty="0" err="1" smtClean="0"/>
              <a:t>seroconverted</a:t>
            </a:r>
            <a:r>
              <a:rPr lang="en-US" dirty="0" smtClean="0"/>
              <a:t>, respectively. The IR of HCV infections in MSM increased from 0.23 (95% credible interval [</a:t>
            </a:r>
            <a:r>
              <a:rPr lang="en-US" dirty="0" err="1" smtClean="0"/>
              <a:t>CrI</a:t>
            </a:r>
            <a:r>
              <a:rPr lang="en-US" dirty="0" smtClean="0"/>
              <a:t>], .08-.54) per 100 </a:t>
            </a:r>
            <a:r>
              <a:rPr lang="en-US" dirty="0" err="1" smtClean="0"/>
              <a:t>py</a:t>
            </a:r>
            <a:r>
              <a:rPr lang="en-US" dirty="0" smtClean="0"/>
              <a:t> in 1998 to 4.09 (95% </a:t>
            </a:r>
            <a:r>
              <a:rPr lang="en-US" dirty="0" err="1" smtClean="0"/>
              <a:t>CrI</a:t>
            </a:r>
            <a:r>
              <a:rPr lang="en-US" dirty="0" smtClean="0"/>
              <a:t>, 2.57-6.18) in 2011. The IR decreased in IDU and remained &lt;1 per 100 </a:t>
            </a:r>
            <a:r>
              <a:rPr lang="en-US" dirty="0" err="1" smtClean="0"/>
              <a:t>py</a:t>
            </a:r>
            <a:r>
              <a:rPr lang="en-US" dirty="0" smtClean="0"/>
              <a:t> in HET. In MSM, history of inconsistent condom use (adjusted hazard ratio [HR], 2.09; 95% CI, 1.33-3.29) and past syphilis (adjusted HR, 2.11; 95% confidence interval [CI], 1.39-3.20) predicted HCV </a:t>
            </a:r>
            <a:r>
              <a:rPr lang="en-US" dirty="0" err="1" smtClean="0"/>
              <a:t>seroconversion</a:t>
            </a:r>
            <a:endParaRPr lang="fr-FR" dirty="0"/>
          </a:p>
        </p:txBody>
      </p:sp>
      <p:sp>
        <p:nvSpPr>
          <p:cNvPr id="4" name="Espace réservé du numéro de diapositive 3"/>
          <p:cNvSpPr>
            <a:spLocks noGrp="1"/>
          </p:cNvSpPr>
          <p:nvPr>
            <p:ph type="sldNum" sz="quarter" idx="10"/>
          </p:nvPr>
        </p:nvSpPr>
        <p:spPr/>
        <p:txBody>
          <a:bodyPr/>
          <a:lstStyle/>
          <a:p>
            <a:fld id="{A257AE00-FE90-4255-83BE-BB621926EB93}" type="slidenum">
              <a:rPr lang="fr-FR" smtClean="0"/>
              <a:pPr/>
              <a:t>11</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Aucun toxicos IV</a:t>
            </a:r>
            <a:endParaRPr lang="fr-FR" dirty="0"/>
          </a:p>
        </p:txBody>
      </p:sp>
      <p:sp>
        <p:nvSpPr>
          <p:cNvPr id="4" name="Espace réservé du numéro de diapositive 3"/>
          <p:cNvSpPr>
            <a:spLocks noGrp="1"/>
          </p:cNvSpPr>
          <p:nvPr>
            <p:ph type="sldNum" sz="quarter" idx="10"/>
          </p:nvPr>
        </p:nvSpPr>
        <p:spPr/>
        <p:txBody>
          <a:bodyPr/>
          <a:lstStyle/>
          <a:p>
            <a:fld id="{A257AE00-FE90-4255-83BE-BB621926EB93}" type="slidenum">
              <a:rPr lang="fr-FR" smtClean="0"/>
              <a:pPr/>
              <a:t>12</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257AE00-FE90-4255-83BE-BB621926EB93}" type="slidenum">
              <a:rPr lang="fr-FR" smtClean="0"/>
              <a:pPr/>
              <a:t>13</a:t>
            </a:fld>
            <a:endParaRPr lang="fr-FR"/>
          </a:p>
        </p:txBody>
      </p:sp>
    </p:spTree>
    <p:extLst>
      <p:ext uri="{BB962C8B-B14F-4D97-AF65-F5344CB8AC3E}">
        <p14:creationId xmlns:p14="http://schemas.microsoft.com/office/powerpoint/2010/main" xmlns="" val="551422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33DE88-FB41-FE4C-A88E-8D100F52AC4D}" type="slidenum">
              <a:rPr lang="fr-FR"/>
              <a:pPr/>
              <a:t>14</a:t>
            </a:fld>
            <a:endParaRPr lang="fr-FR"/>
          </a:p>
        </p:txBody>
      </p:sp>
      <p:sp>
        <p:nvSpPr>
          <p:cNvPr id="8601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860163" name="Rectangle 3"/>
          <p:cNvSpPr>
            <a:spLocks noGrp="1" noChangeArrowheads="1"/>
          </p:cNvSpPr>
          <p:nvPr>
            <p:ph type="body" idx="1"/>
          </p:nvPr>
        </p:nvSpPr>
        <p:spPr/>
        <p:txBody>
          <a:bodyPr/>
          <a:lstStyle/>
          <a:p>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0726C7-9F89-1749-9AA9-4325C51043A7}" type="slidenum">
              <a:rPr lang="fr-FR"/>
              <a:pPr/>
              <a:t>15</a:t>
            </a:fld>
            <a:endParaRPr lang="fr-FR"/>
          </a:p>
        </p:txBody>
      </p:sp>
      <p:sp>
        <p:nvSpPr>
          <p:cNvPr id="8663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866307" name="Rectangle 3"/>
          <p:cNvSpPr>
            <a:spLocks noGrp="1" noChangeArrowheads="1"/>
          </p:cNvSpPr>
          <p:nvPr>
            <p:ph type="body" idx="1"/>
          </p:nvPr>
        </p:nvSpPr>
        <p:spPr/>
        <p:txBody>
          <a:bodyPr/>
          <a:lstStyle/>
          <a:p>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8" name="Picture 7" descr="Overlay-TitleSlide.png"/>
          <p:cNvPicPr>
            <a:picLocks noChangeAspect="1"/>
          </p:cNvPicPr>
          <p:nvPr/>
        </p:nvPicPr>
        <p:blipFill>
          <a:blip r:embed="rId2" cstate="print"/>
          <a:stretch>
            <a:fillRect/>
          </a:stretch>
        </p:blipFill>
        <p:spPr>
          <a:xfrm>
            <a:off x="158367" y="187452"/>
            <a:ext cx="8827266" cy="6483096"/>
          </a:xfrm>
          <a:prstGeom prst="rect">
            <a:avLst/>
          </a:prstGeom>
        </p:spPr>
      </p:pic>
      <p:sp>
        <p:nvSpPr>
          <p:cNvPr id="6" name="Slide Number Placeholder 5"/>
          <p:cNvSpPr>
            <a:spLocks noGrp="1"/>
          </p:cNvSpPr>
          <p:nvPr>
            <p:ph type="sldNum" sz="quarter" idx="12"/>
          </p:nvPr>
        </p:nvSpPr>
        <p:spPr/>
        <p:txBody>
          <a:bodyPr/>
          <a:lstStyle/>
          <a:p>
            <a:fld id="{7F5CE407-6216-4202-80E4-A30DC2F709B2}" type="slidenum">
              <a:rPr lang="en-US" smtClean="0"/>
              <a:pPr/>
              <a:t>‹N°›</a:t>
            </a:fld>
            <a:endParaRPr lang="en-US"/>
          </a:p>
        </p:txBody>
      </p:sp>
      <p:sp>
        <p:nvSpPr>
          <p:cNvPr id="2" name="Title 1"/>
          <p:cNvSpPr>
            <a:spLocks noGrp="1"/>
          </p:cNvSpPr>
          <p:nvPr>
            <p:ph type="ctrTitle"/>
          </p:nvPr>
        </p:nvSpPr>
        <p:spPr>
          <a:xfrm>
            <a:off x="1600200" y="2492375"/>
            <a:ext cx="6762749" cy="1470025"/>
          </a:xfrm>
        </p:spPr>
        <p:txBody>
          <a:bodyPr/>
          <a:lstStyle>
            <a:lvl1pPr algn="r">
              <a:defRPr sz="4400"/>
            </a:lvl1pPr>
          </a:lstStyle>
          <a:p>
            <a:r>
              <a:rPr lang="fr-FR" smtClean="0"/>
              <a:t>Cliquez et modifiez le titre</a:t>
            </a:r>
            <a:endParaRPr/>
          </a:p>
        </p:txBody>
      </p:sp>
      <p:sp>
        <p:nvSpPr>
          <p:cNvPr id="3" name="Subtitle 2"/>
          <p:cNvSpPr>
            <a:spLocks noGrp="1"/>
          </p:cNvSpPr>
          <p:nvPr>
            <p:ph type="subTitle" idx="1"/>
          </p:nvPr>
        </p:nvSpPr>
        <p:spPr>
          <a:xfrm>
            <a:off x="1600201" y="3966882"/>
            <a:ext cx="6762749" cy="1752600"/>
          </a:xfrm>
        </p:spPr>
        <p:txBody>
          <a:bodyPr>
            <a:normAutofit/>
          </a:bodyPr>
          <a:lstStyle>
            <a:lvl1pPr marL="0" indent="0" algn="r">
              <a:spcBef>
                <a:spcPts val="60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pPr/>
              <a:t>9/14/2015</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5" name="Picture 4" descr="Overlay-ContentSlides.png"/>
          <p:cNvPicPr>
            <a:picLocks noChangeAspect="1"/>
          </p:cNvPicPr>
          <p:nvPr/>
        </p:nvPicPr>
        <p:blipFill>
          <a:blip r:embed="rId2" cstate="print"/>
          <a:stretch>
            <a:fillRect/>
          </a:stretch>
        </p:blipFill>
        <p:spPr>
          <a:xfrm>
            <a:off x="150887" y="186645"/>
            <a:ext cx="8827266" cy="6483096"/>
          </a:xfrm>
          <a:prstGeom prst="rect">
            <a:avLst/>
          </a:prstGeom>
        </p:spPr>
      </p:pic>
      <p:sp>
        <p:nvSpPr>
          <p:cNvPr id="2" name="Date Placeholder 1"/>
          <p:cNvSpPr>
            <a:spLocks noGrp="1"/>
          </p:cNvSpPr>
          <p:nvPr>
            <p:ph type="dt" sz="half" idx="10"/>
          </p:nvPr>
        </p:nvSpPr>
        <p:spPr/>
        <p:txBody>
          <a:bodyPr/>
          <a:lstStyle/>
          <a:p>
            <a:fld id="{673CF9EC-18D4-48B9-873A-5FBD6980067B}" type="datetimeFigureOut">
              <a:rPr lang="fr-FR" smtClean="0"/>
              <a:pPr/>
              <a:t>14/09/2015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208C1E2C-AA19-47F7-8785-A4D93A150FDC}"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9" name="Picture 8" descr="Overlay-ContentCaption.png"/>
          <p:cNvPicPr>
            <a:picLocks noChangeAspect="1"/>
          </p:cNvPicPr>
          <p:nvPr/>
        </p:nvPicPr>
        <p:blipFill>
          <a:blip r:embed="rId2" cstate="print"/>
          <a:stretch>
            <a:fillRect/>
          </a:stretch>
        </p:blipFill>
        <p:spPr>
          <a:xfrm>
            <a:off x="158367" y="187452"/>
            <a:ext cx="8827266" cy="6483096"/>
          </a:xfrm>
          <a:prstGeom prst="rect">
            <a:avLst/>
          </a:prstGeom>
        </p:spPr>
      </p:pic>
      <p:sp>
        <p:nvSpPr>
          <p:cNvPr id="2" name="Title 1"/>
          <p:cNvSpPr>
            <a:spLocks noGrp="1"/>
          </p:cNvSpPr>
          <p:nvPr>
            <p:ph type="title"/>
          </p:nvPr>
        </p:nvSpPr>
        <p:spPr>
          <a:xfrm>
            <a:off x="779464" y="590550"/>
            <a:ext cx="3657600" cy="1162050"/>
          </a:xfrm>
        </p:spPr>
        <p:txBody>
          <a:bodyPr anchor="b"/>
          <a:lstStyle>
            <a:lvl1pPr algn="ctr">
              <a:defRPr sz="3600" b="0"/>
            </a:lvl1pPr>
          </a:lstStyle>
          <a:p>
            <a:r>
              <a:rPr lang="fr-FR" smtClean="0"/>
              <a:t>Cliquez et modifiez le titre</a:t>
            </a:r>
            <a:endParaRPr/>
          </a:p>
        </p:txBody>
      </p:sp>
      <p:sp>
        <p:nvSpPr>
          <p:cNvPr id="3" name="Content Placeholder 2"/>
          <p:cNvSpPr>
            <a:spLocks noGrp="1"/>
          </p:cNvSpPr>
          <p:nvPr>
            <p:ph idx="1"/>
          </p:nvPr>
        </p:nvSpPr>
        <p:spPr>
          <a:xfrm>
            <a:off x="4693023" y="739588"/>
            <a:ext cx="3657600" cy="5308787"/>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Text Placeholder 3"/>
          <p:cNvSpPr>
            <a:spLocks noGrp="1"/>
          </p:cNvSpPr>
          <p:nvPr>
            <p:ph type="body" sz="half" idx="2"/>
          </p:nvPr>
        </p:nvSpPr>
        <p:spPr>
          <a:xfrm>
            <a:off x="779464" y="1816100"/>
            <a:ext cx="3657600" cy="38227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673CF9EC-18D4-48B9-873A-5FBD6980067B}" type="datetimeFigureOut">
              <a:rPr lang="fr-FR" smtClean="0"/>
              <a:pPr/>
              <a:t>14/09/2015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08C1E2C-AA19-47F7-8785-A4D93A150FDC}" type="slidenum">
              <a:rPr lang="fr-FR" smtClean="0"/>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9" name="Picture 8" descr="Overlay-PictureCaption.png"/>
          <p:cNvPicPr>
            <a:picLocks noChangeAspect="1"/>
          </p:cNvPicPr>
          <p:nvPr/>
        </p:nvPicPr>
        <p:blipFill>
          <a:blip r:embed="rId2" cstate="print"/>
          <a:stretch>
            <a:fillRect/>
          </a:stretch>
        </p:blipFill>
        <p:spPr>
          <a:xfrm>
            <a:off x="448977" y="187452"/>
            <a:ext cx="8536656" cy="6483096"/>
          </a:xfrm>
          <a:prstGeom prst="rect">
            <a:avLst/>
          </a:prstGeom>
        </p:spPr>
      </p:pic>
      <p:sp>
        <p:nvSpPr>
          <p:cNvPr id="2" name="Title 1"/>
          <p:cNvSpPr>
            <a:spLocks noGrp="1"/>
          </p:cNvSpPr>
          <p:nvPr>
            <p:ph type="title"/>
          </p:nvPr>
        </p:nvSpPr>
        <p:spPr>
          <a:xfrm>
            <a:off x="3886200" y="533400"/>
            <a:ext cx="4476750" cy="1252538"/>
          </a:xfrm>
        </p:spPr>
        <p:txBody>
          <a:bodyPr anchor="b"/>
          <a:lstStyle>
            <a:lvl1pPr algn="l">
              <a:defRPr sz="3600" b="0"/>
            </a:lvl1pPr>
          </a:lstStyle>
          <a:p>
            <a:r>
              <a:rPr lang="fr-FR" smtClean="0"/>
              <a:t>Cliquez et modifiez le titre</a:t>
            </a:r>
            <a:endParaRPr/>
          </a:p>
        </p:txBody>
      </p:sp>
      <p:sp>
        <p:nvSpPr>
          <p:cNvPr id="4" name="Text Placeholder 3"/>
          <p:cNvSpPr>
            <a:spLocks noGrp="1"/>
          </p:cNvSpPr>
          <p:nvPr>
            <p:ph type="body" sz="half" idx="2"/>
          </p:nvPr>
        </p:nvSpPr>
        <p:spPr>
          <a:xfrm>
            <a:off x="3886124" y="1828800"/>
            <a:ext cx="4474539"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a:xfrm>
            <a:off x="3886124" y="6288741"/>
            <a:ext cx="1887537" cy="365125"/>
          </a:xfrm>
        </p:spPr>
        <p:txBody>
          <a:bodyPr/>
          <a:lstStyle/>
          <a:p>
            <a:fld id="{673CF9EC-18D4-48B9-873A-5FBD6980067B}" type="datetimeFigureOut">
              <a:rPr lang="fr-FR" smtClean="0"/>
              <a:pPr/>
              <a:t>14/09/2015</a:t>
            </a:fld>
            <a:endParaRPr lang="fr-FR"/>
          </a:p>
        </p:txBody>
      </p:sp>
      <p:sp>
        <p:nvSpPr>
          <p:cNvPr id="6" name="Footer Placeholder 5"/>
          <p:cNvSpPr>
            <a:spLocks noGrp="1"/>
          </p:cNvSpPr>
          <p:nvPr>
            <p:ph type="ftr" sz="quarter" idx="11"/>
          </p:nvPr>
        </p:nvSpPr>
        <p:spPr>
          <a:xfrm>
            <a:off x="5867399" y="6288741"/>
            <a:ext cx="2675965" cy="365125"/>
          </a:xfrm>
        </p:spPr>
        <p:txBody>
          <a:bodyPr/>
          <a:lstStyle/>
          <a:p>
            <a:endParaRPr lang="fr-FR"/>
          </a:p>
        </p:txBody>
      </p:sp>
      <p:sp>
        <p:nvSpPr>
          <p:cNvPr id="7" name="Slide Number Placeholder 6"/>
          <p:cNvSpPr>
            <a:spLocks noGrp="1"/>
          </p:cNvSpPr>
          <p:nvPr>
            <p:ph type="sldNum" sz="quarter" idx="12"/>
          </p:nvPr>
        </p:nvSpPr>
        <p:spPr/>
        <p:txBody>
          <a:bodyPr/>
          <a:lstStyle/>
          <a:p>
            <a:fld id="{208C1E2C-AA19-47F7-8785-A4D93A150FDC}" type="slidenum">
              <a:rPr lang="fr-FR" smtClean="0"/>
              <a:pPr/>
              <a:t>‹N°›</a:t>
            </a:fld>
            <a:endParaRPr lang="fr-FR"/>
          </a:p>
        </p:txBody>
      </p:sp>
      <p:sp>
        <p:nvSpPr>
          <p:cNvPr id="3" name="Picture Placeholder 2"/>
          <p:cNvSpPr>
            <a:spLocks noGrp="1"/>
          </p:cNvSpPr>
          <p:nvPr>
            <p:ph type="pic" idx="1"/>
          </p:nvPr>
        </p:nvSpPr>
        <p:spPr>
          <a:xfrm flipH="1">
            <a:off x="188253" y="179292"/>
            <a:ext cx="3281087" cy="6483096"/>
          </a:xfrm>
          <a:prstGeom prst="round1Rect">
            <a:avLst>
              <a:gd name="adj" fmla="val 17325"/>
            </a:avLst>
          </a:prstGeom>
          <a:blipFill dpi="0" rotWithShape="0">
            <a:blip r:embed="rId3" cstate="print"/>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Image avec légende, alt.">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cstate="print"/>
          <a:stretch>
            <a:fillRect/>
          </a:stretch>
        </p:blipFill>
        <p:spPr>
          <a:xfrm>
            <a:off x="158367" y="187452"/>
            <a:ext cx="8827266" cy="6483096"/>
          </a:xfrm>
          <a:prstGeom prst="rect">
            <a:avLst/>
          </a:prstGeom>
        </p:spPr>
      </p:pic>
      <p:sp>
        <p:nvSpPr>
          <p:cNvPr id="2" name="Title 1"/>
          <p:cNvSpPr>
            <a:spLocks noGrp="1"/>
          </p:cNvSpPr>
          <p:nvPr>
            <p:ph type="title"/>
          </p:nvPr>
        </p:nvSpPr>
        <p:spPr>
          <a:xfrm>
            <a:off x="4710953" y="533400"/>
            <a:ext cx="3657600" cy="1252538"/>
          </a:xfrm>
        </p:spPr>
        <p:txBody>
          <a:bodyPr anchor="b"/>
          <a:lstStyle>
            <a:lvl1pPr algn="l">
              <a:defRPr sz="3600" b="0"/>
            </a:lvl1pPr>
          </a:lstStyle>
          <a:p>
            <a:r>
              <a:rPr lang="fr-FR" smtClean="0"/>
              <a:t>Cliquez et modifiez le titre</a:t>
            </a:r>
            <a:endParaRPr/>
          </a:p>
        </p:txBody>
      </p:sp>
      <p:sp>
        <p:nvSpPr>
          <p:cNvPr id="3" name="Picture Placeholder 2"/>
          <p:cNvSpPr>
            <a:spLocks noGrp="1"/>
          </p:cNvSpPr>
          <p:nvPr>
            <p:ph type="pic" idx="1"/>
          </p:nvPr>
        </p:nvSpPr>
        <p:spPr>
          <a:xfrm flipH="1">
            <a:off x="596153" y="1600199"/>
            <a:ext cx="3657600" cy="3657601"/>
          </a:xfrm>
          <a:prstGeom prst="ellipse">
            <a:avLst/>
          </a:prstGeom>
          <a:blipFill dpi="0" rotWithShape="0">
            <a:blip r:embed="rId3" cstate="print"/>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a:p>
        </p:txBody>
      </p:sp>
      <p:sp>
        <p:nvSpPr>
          <p:cNvPr id="4" name="Text Placeholder 3"/>
          <p:cNvSpPr>
            <a:spLocks noGrp="1"/>
          </p:cNvSpPr>
          <p:nvPr>
            <p:ph type="body" sz="half" idx="2"/>
          </p:nvPr>
        </p:nvSpPr>
        <p:spPr>
          <a:xfrm>
            <a:off x="4710412" y="1828800"/>
            <a:ext cx="3657600"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a:xfrm>
            <a:off x="381000" y="6288741"/>
            <a:ext cx="1865125" cy="365125"/>
          </a:xfrm>
        </p:spPr>
        <p:txBody>
          <a:bodyPr/>
          <a:lstStyle/>
          <a:p>
            <a:fld id="{673CF9EC-18D4-48B9-873A-5FBD6980067B}" type="datetimeFigureOut">
              <a:rPr lang="fr-FR" smtClean="0"/>
              <a:pPr/>
              <a:t>14/09/2015</a:t>
            </a:fld>
            <a:endParaRPr lang="fr-FR"/>
          </a:p>
        </p:txBody>
      </p:sp>
      <p:sp>
        <p:nvSpPr>
          <p:cNvPr id="6" name="Footer Placeholder 5"/>
          <p:cNvSpPr>
            <a:spLocks noGrp="1"/>
          </p:cNvSpPr>
          <p:nvPr>
            <p:ph type="ftr" sz="quarter" idx="11"/>
          </p:nvPr>
        </p:nvSpPr>
        <p:spPr>
          <a:xfrm>
            <a:off x="3325813" y="6288741"/>
            <a:ext cx="5217551" cy="365125"/>
          </a:xfrm>
        </p:spPr>
        <p:txBody>
          <a:bodyPr/>
          <a:lstStyle/>
          <a:p>
            <a:endParaRPr lang="fr-FR"/>
          </a:p>
        </p:txBody>
      </p:sp>
      <p:sp>
        <p:nvSpPr>
          <p:cNvPr id="7" name="Slide Number Placeholder 6"/>
          <p:cNvSpPr>
            <a:spLocks noGrp="1"/>
          </p:cNvSpPr>
          <p:nvPr>
            <p:ph type="sldNum" sz="quarter" idx="12"/>
          </p:nvPr>
        </p:nvSpPr>
        <p:spPr/>
        <p:txBody>
          <a:bodyPr/>
          <a:lstStyle/>
          <a:p>
            <a:fld id="{208C1E2C-AA19-47F7-8785-A4D93A150FDC}" type="slidenum">
              <a:rPr lang="fr-FR" smtClean="0"/>
              <a:pPr/>
              <a:t>‹N°›</a:t>
            </a:fld>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 au-dessus de légende">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cstate="print"/>
          <a:stretch>
            <a:fillRect/>
          </a:stretch>
        </p:blipFill>
        <p:spPr>
          <a:xfrm>
            <a:off x="158367" y="187452"/>
            <a:ext cx="8827266" cy="6483096"/>
          </a:xfrm>
          <a:prstGeom prst="rect">
            <a:avLst/>
          </a:prstGeom>
        </p:spPr>
      </p:pic>
      <p:sp>
        <p:nvSpPr>
          <p:cNvPr id="2" name="Title 1"/>
          <p:cNvSpPr>
            <a:spLocks noGrp="1"/>
          </p:cNvSpPr>
          <p:nvPr>
            <p:ph type="title"/>
          </p:nvPr>
        </p:nvSpPr>
        <p:spPr>
          <a:xfrm>
            <a:off x="808038" y="3778624"/>
            <a:ext cx="7560515" cy="1102658"/>
          </a:xfrm>
        </p:spPr>
        <p:txBody>
          <a:bodyPr anchor="b"/>
          <a:lstStyle>
            <a:lvl1pPr algn="l">
              <a:defRPr sz="3600" b="0"/>
            </a:lvl1pPr>
          </a:lstStyle>
          <a:p>
            <a:r>
              <a:rPr lang="fr-FR" smtClean="0"/>
              <a:t>Cliquez et modifiez le titre</a:t>
            </a:r>
            <a:endParaRPr/>
          </a:p>
        </p:txBody>
      </p:sp>
      <p:sp>
        <p:nvSpPr>
          <p:cNvPr id="3" name="Picture Placeholder 2"/>
          <p:cNvSpPr>
            <a:spLocks noGrp="1"/>
          </p:cNvSpPr>
          <p:nvPr>
            <p:ph type="pic" idx="1"/>
          </p:nvPr>
        </p:nvSpPr>
        <p:spPr>
          <a:xfrm flipH="1">
            <a:off x="871584" y="762000"/>
            <a:ext cx="7427726" cy="2989730"/>
          </a:xfrm>
          <a:prstGeom prst="roundRect">
            <a:avLst>
              <a:gd name="adj" fmla="val 7476"/>
            </a:avLst>
          </a:prstGeom>
          <a:blipFill dpi="0" rotWithShape="0">
            <a:blip r:embed="rId3" cstate="print"/>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a:p>
        </p:txBody>
      </p:sp>
      <p:sp>
        <p:nvSpPr>
          <p:cNvPr id="4" name="Text Placeholder 3"/>
          <p:cNvSpPr>
            <a:spLocks noGrp="1"/>
          </p:cNvSpPr>
          <p:nvPr>
            <p:ph type="body" sz="half" idx="2"/>
          </p:nvPr>
        </p:nvSpPr>
        <p:spPr>
          <a:xfrm>
            <a:off x="808034" y="4827493"/>
            <a:ext cx="7559977" cy="1220881"/>
          </a:xfrm>
        </p:spPr>
        <p:txBody>
          <a:bodyPr>
            <a:normAutofit/>
          </a:bodyPr>
          <a:lstStyle>
            <a:lvl1pPr marL="0" indent="0">
              <a:spcBef>
                <a:spcPts val="3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a:xfrm>
            <a:off x="381000" y="6288741"/>
            <a:ext cx="1865125" cy="365125"/>
          </a:xfrm>
        </p:spPr>
        <p:txBody>
          <a:bodyPr/>
          <a:lstStyle/>
          <a:p>
            <a:fld id="{673CF9EC-18D4-48B9-873A-5FBD6980067B}" type="datetimeFigureOut">
              <a:rPr lang="fr-FR" smtClean="0"/>
              <a:pPr/>
              <a:t>14/09/2015</a:t>
            </a:fld>
            <a:endParaRPr lang="fr-FR"/>
          </a:p>
        </p:txBody>
      </p:sp>
      <p:sp>
        <p:nvSpPr>
          <p:cNvPr id="6" name="Footer Placeholder 5"/>
          <p:cNvSpPr>
            <a:spLocks noGrp="1"/>
          </p:cNvSpPr>
          <p:nvPr>
            <p:ph type="ftr" sz="quarter" idx="11"/>
          </p:nvPr>
        </p:nvSpPr>
        <p:spPr>
          <a:xfrm>
            <a:off x="3325813" y="6288741"/>
            <a:ext cx="5217551" cy="365125"/>
          </a:xfrm>
        </p:spPr>
        <p:txBody>
          <a:bodyPr/>
          <a:lstStyle/>
          <a:p>
            <a:endParaRPr lang="fr-FR"/>
          </a:p>
        </p:txBody>
      </p:sp>
      <p:sp>
        <p:nvSpPr>
          <p:cNvPr id="7" name="Slide Number Placeholder 6"/>
          <p:cNvSpPr>
            <a:spLocks noGrp="1"/>
          </p:cNvSpPr>
          <p:nvPr>
            <p:ph type="sldNum" sz="quarter" idx="12"/>
          </p:nvPr>
        </p:nvSpPr>
        <p:spPr/>
        <p:txBody>
          <a:bodyPr/>
          <a:lstStyle/>
          <a:p>
            <a:fld id="{208C1E2C-AA19-47F7-8785-A4D93A150FDC}" type="slidenum">
              <a:rPr lang="fr-FR" smtClean="0"/>
              <a:pPr/>
              <a:t>‹N°›</a:t>
            </a:fld>
            <a:endParaRPr lang="fr-F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cstate="print"/>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fr-FR" smtClean="0"/>
              <a:t>Cliquez et modifiez le titre</a:t>
            </a:r>
            <a:endParaRPr/>
          </a:p>
        </p:txBody>
      </p:sp>
      <p:sp>
        <p:nvSpPr>
          <p:cNvPr id="3" name="Vertical Text Placeholder 2"/>
          <p:cNvSpPr>
            <a:spLocks noGrp="1"/>
          </p:cNvSpPr>
          <p:nvPr>
            <p:ph type="body" orient="vert" idx="1"/>
          </p:nvPr>
        </p:nvSpPr>
        <p:spPr/>
        <p:txBody>
          <a:bodyPr vert="eaVert"/>
          <a:lstStyle>
            <a:lvl5pP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10"/>
          </p:nvPr>
        </p:nvSpPr>
        <p:spPr/>
        <p:txBody>
          <a:bodyPr/>
          <a:lstStyle/>
          <a:p>
            <a:fld id="{673CF9EC-18D4-48B9-873A-5FBD6980067B}" type="datetimeFigureOut">
              <a:rPr lang="fr-FR" smtClean="0"/>
              <a:pPr/>
              <a:t>14/09/2015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08C1E2C-AA19-47F7-8785-A4D93A150FDC}" type="slidenum">
              <a:rPr lang="fr-FR" smtClean="0"/>
              <a:pPr/>
              <a:t>‹N°›</a:t>
            </a:fld>
            <a:endParaRPr lang="fr-F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cstate="print"/>
          <a:stretch>
            <a:fillRect/>
          </a:stretch>
        </p:blipFill>
        <p:spPr>
          <a:xfrm>
            <a:off x="150887" y="186645"/>
            <a:ext cx="8827266" cy="6483096"/>
          </a:xfrm>
          <a:prstGeom prst="rect">
            <a:avLst/>
          </a:prstGeom>
        </p:spPr>
      </p:pic>
      <p:sp>
        <p:nvSpPr>
          <p:cNvPr id="2" name="Vertical Title 1"/>
          <p:cNvSpPr>
            <a:spLocks noGrp="1"/>
          </p:cNvSpPr>
          <p:nvPr>
            <p:ph type="title" orient="vert"/>
          </p:nvPr>
        </p:nvSpPr>
        <p:spPr>
          <a:xfrm>
            <a:off x="7328646" y="779463"/>
            <a:ext cx="1358153" cy="5268912"/>
          </a:xfrm>
        </p:spPr>
        <p:txBody>
          <a:bodyPr vert="eaVert"/>
          <a:lstStyle/>
          <a:p>
            <a:r>
              <a:rPr lang="fr-FR" smtClean="0"/>
              <a:t>Cliquez et modifiez le titre</a:t>
            </a:r>
            <a:endParaRPr/>
          </a:p>
        </p:txBody>
      </p:sp>
      <p:sp>
        <p:nvSpPr>
          <p:cNvPr id="3" name="Vertical Text Placeholder 2"/>
          <p:cNvSpPr>
            <a:spLocks noGrp="1"/>
          </p:cNvSpPr>
          <p:nvPr>
            <p:ph type="body" orient="vert" idx="1"/>
          </p:nvPr>
        </p:nvSpPr>
        <p:spPr>
          <a:xfrm>
            <a:off x="779462" y="779464"/>
            <a:ext cx="6170613" cy="5268911"/>
          </a:xfrm>
        </p:spPr>
        <p:txBody>
          <a:bodyPr vert="eaVert"/>
          <a:lstStyle>
            <a:lvl5pP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10"/>
          </p:nvPr>
        </p:nvSpPr>
        <p:spPr/>
        <p:txBody>
          <a:bodyPr/>
          <a:lstStyle/>
          <a:p>
            <a:fld id="{673CF9EC-18D4-48B9-873A-5FBD6980067B}" type="datetimeFigureOut">
              <a:rPr lang="fr-FR" smtClean="0"/>
              <a:pPr/>
              <a:t>14/09/2015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08C1E2C-AA19-47F7-8785-A4D93A150FDC}" type="slidenum">
              <a:rPr lang="fr-FR" smtClean="0"/>
              <a:pPr/>
              <a:t>‹N°›</a:t>
            </a:fld>
            <a:endParaRPr lang="fr-F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chart">
  <p:cSld name="Titre et diagramme">
    <p:spTree>
      <p:nvGrpSpPr>
        <p:cNvPr id="1" name=""/>
        <p:cNvGrpSpPr/>
        <p:nvPr/>
      </p:nvGrpSpPr>
      <p:grpSpPr>
        <a:xfrm>
          <a:off x="0" y="0"/>
          <a:ext cx="0" cy="0"/>
          <a:chOff x="0" y="0"/>
          <a:chExt cx="0" cy="0"/>
        </a:xfrm>
      </p:grpSpPr>
      <p:sp>
        <p:nvSpPr>
          <p:cNvPr id="2" name="Titre 1"/>
          <p:cNvSpPr>
            <a:spLocks noGrp="1"/>
          </p:cNvSpPr>
          <p:nvPr>
            <p:ph type="title"/>
          </p:nvPr>
        </p:nvSpPr>
        <p:spPr>
          <a:xfrm>
            <a:off x="1808163" y="66675"/>
            <a:ext cx="7208837" cy="914400"/>
          </a:xfrm>
        </p:spPr>
        <p:txBody>
          <a:bodyPr/>
          <a:lstStyle/>
          <a:p>
            <a:r>
              <a:rPr lang="fr-FR" smtClean="0"/>
              <a:t>Cliquez et modifiez le titre</a:t>
            </a:r>
            <a:endParaRPr lang="fr-FR"/>
          </a:p>
        </p:txBody>
      </p:sp>
      <p:sp>
        <p:nvSpPr>
          <p:cNvPr id="3" name="Espace réservé du graphique 2"/>
          <p:cNvSpPr>
            <a:spLocks noGrp="1"/>
          </p:cNvSpPr>
          <p:nvPr>
            <p:ph type="chart" idx="1"/>
          </p:nvPr>
        </p:nvSpPr>
        <p:spPr>
          <a:xfrm>
            <a:off x="457200" y="1268413"/>
            <a:ext cx="8229600" cy="5184775"/>
          </a:xfrm>
        </p:spPr>
        <p:txBody>
          <a:bodyPr/>
          <a:lstStyle/>
          <a:p>
            <a:endParaRPr lang="fr-FR"/>
          </a:p>
        </p:txBody>
      </p:sp>
    </p:spTree>
    <p:extLst>
      <p:ext uri="{BB962C8B-B14F-4D97-AF65-F5344CB8AC3E}">
        <p14:creationId xmlns:p14="http://schemas.microsoft.com/office/powerpoint/2010/main" xmlns="" val="1909218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cstate="print"/>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fr-FR" smtClean="0"/>
              <a:t>Cliquez et modifiez le titre</a:t>
            </a:r>
            <a:endParaRPr/>
          </a:p>
        </p:txBody>
      </p:sp>
      <p:sp>
        <p:nvSpPr>
          <p:cNvPr id="3" name="Content Placeholder 2"/>
          <p:cNvSpPr>
            <a:spLocks noGrp="1"/>
          </p:cNvSpPr>
          <p:nvPr>
            <p:ph idx="1"/>
          </p:nvPr>
        </p:nvSpPr>
        <p:spPr/>
        <p:txBody>
          <a:bodyPr/>
          <a:lstStyle>
            <a:lvl5pP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10"/>
          </p:nvPr>
        </p:nvSpPr>
        <p:spPr/>
        <p:txBody>
          <a:bodyPr/>
          <a:lstStyle/>
          <a:p>
            <a:fld id="{673CF9EC-18D4-48B9-873A-5FBD6980067B}" type="datetimeFigureOut">
              <a:rPr lang="fr-FR" smtClean="0"/>
              <a:pPr/>
              <a:t>14/09/2015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08C1E2C-AA19-47F7-8785-A4D93A150FDC}"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pic>
        <p:nvPicPr>
          <p:cNvPr id="8" name="Picture 7" descr="Overlay-SectionHeader.png"/>
          <p:cNvPicPr>
            <a:picLocks noChangeAspect="1"/>
          </p:cNvPicPr>
          <p:nvPr/>
        </p:nvPicPr>
        <p:blipFill>
          <a:blip r:embed="rId2" cstate="print"/>
          <a:stretch>
            <a:fillRect/>
          </a:stretch>
        </p:blipFill>
        <p:spPr>
          <a:xfrm>
            <a:off x="158367" y="187452"/>
            <a:ext cx="8827266" cy="6483096"/>
          </a:xfrm>
          <a:prstGeom prst="rect">
            <a:avLst/>
          </a:prstGeom>
        </p:spPr>
      </p:pic>
      <p:sp>
        <p:nvSpPr>
          <p:cNvPr id="2" name="Title 1"/>
          <p:cNvSpPr>
            <a:spLocks noGrp="1"/>
          </p:cNvSpPr>
          <p:nvPr>
            <p:ph type="title"/>
          </p:nvPr>
        </p:nvSpPr>
        <p:spPr>
          <a:xfrm>
            <a:off x="779463" y="2591360"/>
            <a:ext cx="7583487" cy="1362075"/>
          </a:xfrm>
        </p:spPr>
        <p:txBody>
          <a:bodyPr anchor="b" anchorCtr="0">
            <a:noAutofit/>
          </a:bodyPr>
          <a:lstStyle>
            <a:lvl1pPr algn="l">
              <a:defRPr sz="4400" b="1" cap="none" baseline="0">
                <a:solidFill>
                  <a:schemeClr val="bg1"/>
                </a:solidFill>
              </a:defRPr>
            </a:lvl1pPr>
          </a:lstStyle>
          <a:p>
            <a:r>
              <a:rPr lang="fr-FR" smtClean="0"/>
              <a:t>Cliquez et modifiez le titre</a:t>
            </a:r>
            <a:endParaRPr/>
          </a:p>
        </p:txBody>
      </p:sp>
      <p:sp>
        <p:nvSpPr>
          <p:cNvPr id="3" name="Text Placeholder 2"/>
          <p:cNvSpPr>
            <a:spLocks noGrp="1"/>
          </p:cNvSpPr>
          <p:nvPr>
            <p:ph type="body" idx="1"/>
          </p:nvPr>
        </p:nvSpPr>
        <p:spPr>
          <a:xfrm>
            <a:off x="779463" y="3950354"/>
            <a:ext cx="7583487" cy="1500187"/>
          </a:xfrm>
        </p:spPr>
        <p:txBody>
          <a:bodyPr anchor="t" anchorCtr="0"/>
          <a:lstStyle>
            <a:lvl1pPr marL="0" indent="0" algn="l">
              <a:spcBef>
                <a:spcPts val="600"/>
              </a:spcBef>
              <a:buNone/>
              <a:defRPr sz="20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p>
            <a:fld id="{B01F9CA3-105E-4857-9057-6DB6197DA786}" type="datetimeFigureOut">
              <a:rPr lang="en-US" smtClean="0"/>
              <a:pPr/>
              <a:t>9/14/2015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cstate="print"/>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fr-FR" smtClean="0"/>
              <a:t>Cliquez et modifiez le titre</a:t>
            </a:r>
            <a:endParaRPr/>
          </a:p>
        </p:txBody>
      </p:sp>
      <p:sp>
        <p:nvSpPr>
          <p:cNvPr id="3" name="Content Placeholder 2"/>
          <p:cNvSpPr>
            <a:spLocks noGrp="1"/>
          </p:cNvSpPr>
          <p:nvPr>
            <p:ph sz="half" idx="1"/>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Content Placeholder 3"/>
          <p:cNvSpPr>
            <a:spLocks noGrp="1"/>
          </p:cNvSpPr>
          <p:nvPr>
            <p:ph sz="half" idx="2"/>
          </p:nvPr>
        </p:nvSpPr>
        <p:spPr>
          <a:xfrm>
            <a:off x="4688541"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5" name="Date Placeholder 4"/>
          <p:cNvSpPr>
            <a:spLocks noGrp="1"/>
          </p:cNvSpPr>
          <p:nvPr>
            <p:ph type="dt" sz="half" idx="10"/>
          </p:nvPr>
        </p:nvSpPr>
        <p:spPr/>
        <p:txBody>
          <a:bodyPr/>
          <a:lstStyle/>
          <a:p>
            <a:fld id="{673CF9EC-18D4-48B9-873A-5FBD6980067B}" type="datetimeFigureOut">
              <a:rPr lang="fr-FR" smtClean="0"/>
              <a:pPr/>
              <a:t>14/09/2015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08C1E2C-AA19-47F7-8785-A4D93A150FDC}"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4" name="Picture 13" descr="Overlay-ContentSlides.png"/>
          <p:cNvPicPr>
            <a:picLocks noChangeAspect="1"/>
          </p:cNvPicPr>
          <p:nvPr/>
        </p:nvPicPr>
        <p:blipFill>
          <a:blip r:embed="rId2" cstate="print"/>
          <a:stretch>
            <a:fillRect/>
          </a:stretch>
        </p:blipFill>
        <p:spPr>
          <a:xfrm>
            <a:off x="150887" y="186645"/>
            <a:ext cx="8827266" cy="6483096"/>
          </a:xfrm>
          <a:prstGeom prst="rect">
            <a:avLst/>
          </a:prstGeom>
        </p:spPr>
      </p:pic>
      <p:sp>
        <p:nvSpPr>
          <p:cNvPr id="2" name="Title 1"/>
          <p:cNvSpPr>
            <a:spLocks noGrp="1"/>
          </p:cNvSpPr>
          <p:nvPr>
            <p:ph type="title"/>
          </p:nvPr>
        </p:nvSpPr>
        <p:spPr>
          <a:xfrm>
            <a:off x="779463" y="381000"/>
            <a:ext cx="7583487" cy="1044388"/>
          </a:xfrm>
        </p:spPr>
        <p:txBody>
          <a:bodyPr/>
          <a:lstStyle>
            <a:lvl1pPr>
              <a:defRPr/>
            </a:lvl1pPr>
          </a:lstStyle>
          <a:p>
            <a:r>
              <a:rPr lang="fr-FR" smtClean="0"/>
              <a:t>Cliquez et modifiez le titre</a:t>
            </a:r>
            <a:endParaRPr/>
          </a:p>
        </p:txBody>
      </p:sp>
      <p:sp>
        <p:nvSpPr>
          <p:cNvPr id="3" name="Text Placeholder 2"/>
          <p:cNvSpPr>
            <a:spLocks noGrp="1"/>
          </p:cNvSpPr>
          <p:nvPr>
            <p:ph type="body" idx="1"/>
          </p:nvPr>
        </p:nvSpPr>
        <p:spPr>
          <a:xfrm>
            <a:off x="779463"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779463"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5" name="Text Placeholder 4"/>
          <p:cNvSpPr>
            <a:spLocks noGrp="1"/>
          </p:cNvSpPr>
          <p:nvPr>
            <p:ph type="body" sz="quarter" idx="3"/>
          </p:nvPr>
        </p:nvSpPr>
        <p:spPr>
          <a:xfrm>
            <a:off x="4705350"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705350"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7" name="Date Placeholder 6"/>
          <p:cNvSpPr>
            <a:spLocks noGrp="1"/>
          </p:cNvSpPr>
          <p:nvPr>
            <p:ph type="dt" sz="half" idx="10"/>
          </p:nvPr>
        </p:nvSpPr>
        <p:spPr/>
        <p:txBody>
          <a:bodyPr/>
          <a:lstStyle/>
          <a:p>
            <a:fld id="{673CF9EC-18D4-48B9-873A-5FBD6980067B}" type="datetimeFigureOut">
              <a:rPr lang="fr-FR" smtClean="0"/>
              <a:pPr/>
              <a:t>14/09/2015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208C1E2C-AA19-47F7-8785-A4D93A150FDC}" type="slidenum">
              <a:rPr lang="fr-FR" smtClean="0"/>
              <a:pPr/>
              <a:t>‹N°›</a:t>
            </a:fld>
            <a:endParaRPr lang="fr-FR"/>
          </a:p>
        </p:txBody>
      </p:sp>
      <p:cxnSp>
        <p:nvCxnSpPr>
          <p:cNvPr id="12" name="Straight Connector 11"/>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us, Haut et bas">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cstate="print"/>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fr-FR" smtClean="0"/>
              <a:t>Cliquez et modifiez le titre</a:t>
            </a:r>
            <a:endParaRPr/>
          </a:p>
        </p:txBody>
      </p:sp>
      <p:sp>
        <p:nvSpPr>
          <p:cNvPr id="3" name="Content Placeholder 2"/>
          <p:cNvSpPr>
            <a:spLocks noGrp="1"/>
          </p:cNvSpPr>
          <p:nvPr>
            <p:ph sz="half" idx="1"/>
          </p:nvPr>
        </p:nvSpPr>
        <p:spPr>
          <a:xfrm>
            <a:off x="779462" y="1828801"/>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5" name="Date Placeholder 4"/>
          <p:cNvSpPr>
            <a:spLocks noGrp="1"/>
          </p:cNvSpPr>
          <p:nvPr>
            <p:ph type="dt" sz="half" idx="10"/>
          </p:nvPr>
        </p:nvSpPr>
        <p:spPr/>
        <p:txBody>
          <a:bodyPr/>
          <a:lstStyle/>
          <a:p>
            <a:fld id="{673CF9EC-18D4-48B9-873A-5FBD6980067B}" type="datetimeFigureOut">
              <a:rPr lang="fr-FR" smtClean="0"/>
              <a:pPr/>
              <a:t>14/09/2015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08C1E2C-AA19-47F7-8785-A4D93A150FDC}" type="slidenum">
              <a:rPr lang="fr-FR" smtClean="0"/>
              <a:pPr/>
              <a:t>‹N°›</a:t>
            </a:fld>
            <a:endParaRPr lang="fr-FR"/>
          </a:p>
        </p:txBody>
      </p:sp>
      <p:sp>
        <p:nvSpPr>
          <p:cNvPr id="10" name="Content Placeholder 2"/>
          <p:cNvSpPr>
            <a:spLocks noGrp="1"/>
          </p:cNvSpPr>
          <p:nvPr>
            <p:ph sz="half" idx="13"/>
          </p:nvPr>
        </p:nvSpPr>
        <p:spPr>
          <a:xfrm>
            <a:off x="779462" y="3991816"/>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us">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cstate="print"/>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fr-FR" smtClean="0"/>
              <a:t>Cliquez et modifiez le titre</a:t>
            </a:r>
            <a:endParaRPr/>
          </a:p>
        </p:txBody>
      </p:sp>
      <p:sp>
        <p:nvSpPr>
          <p:cNvPr id="3"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5" name="Date Placeholder 4"/>
          <p:cNvSpPr>
            <a:spLocks noGrp="1"/>
          </p:cNvSpPr>
          <p:nvPr>
            <p:ph type="dt" sz="half" idx="10"/>
          </p:nvPr>
        </p:nvSpPr>
        <p:spPr/>
        <p:txBody>
          <a:bodyPr/>
          <a:lstStyle/>
          <a:p>
            <a:fld id="{673CF9EC-18D4-48B9-873A-5FBD6980067B}" type="datetimeFigureOut">
              <a:rPr lang="fr-FR" smtClean="0"/>
              <a:pPr/>
              <a:t>14/09/2015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08C1E2C-AA19-47F7-8785-A4D93A150FDC}" type="slidenum">
              <a:rPr lang="fr-FR" smtClean="0"/>
              <a:pPr/>
              <a:t>‹N°›</a:t>
            </a:fld>
            <a:endParaRPr lang="fr-FR"/>
          </a:p>
        </p:txBody>
      </p:sp>
      <p:sp>
        <p:nvSpPr>
          <p:cNvPr id="10"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11" name="Content Placeholder 2"/>
          <p:cNvSpPr>
            <a:spLocks noGrp="1"/>
          </p:cNvSpPr>
          <p:nvPr>
            <p:ph sz="half" idx="14"/>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us">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cstate="print"/>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fr-FR" smtClean="0"/>
              <a:t>Cliquez et modifiez le titre</a:t>
            </a:r>
            <a:endParaRPr/>
          </a:p>
        </p:txBody>
      </p:sp>
      <p:sp>
        <p:nvSpPr>
          <p:cNvPr id="5" name="Date Placeholder 4"/>
          <p:cNvSpPr>
            <a:spLocks noGrp="1"/>
          </p:cNvSpPr>
          <p:nvPr>
            <p:ph type="dt" sz="half" idx="10"/>
          </p:nvPr>
        </p:nvSpPr>
        <p:spPr/>
        <p:txBody>
          <a:bodyPr/>
          <a:lstStyle/>
          <a:p>
            <a:fld id="{673CF9EC-18D4-48B9-873A-5FBD6980067B}" type="datetimeFigureOut">
              <a:rPr lang="fr-FR" smtClean="0"/>
              <a:pPr/>
              <a:t>14/09/2015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08C1E2C-AA19-47F7-8785-A4D93A150FDC}" type="slidenum">
              <a:rPr lang="fr-FR" smtClean="0"/>
              <a:pPr/>
              <a:t>‹N°›</a:t>
            </a:fld>
            <a:endParaRPr lang="fr-FR"/>
          </a:p>
        </p:txBody>
      </p:sp>
      <p:sp>
        <p:nvSpPr>
          <p:cNvPr id="12" name="Content Placeholder 2"/>
          <p:cNvSpPr>
            <a:spLocks noGrp="1"/>
          </p:cNvSpPr>
          <p:nvPr>
            <p:ph sz="half" idx="14"/>
          </p:nvPr>
        </p:nvSpPr>
        <p:spPr>
          <a:xfrm>
            <a:off x="77946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13" name="Content Placeholder 2"/>
          <p:cNvSpPr>
            <a:spLocks noGrp="1"/>
          </p:cNvSpPr>
          <p:nvPr>
            <p:ph sz="half" idx="15"/>
          </p:nvPr>
        </p:nvSpPr>
        <p:spPr>
          <a:xfrm>
            <a:off x="77946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14"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15"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6" name="Picture 5" descr="Overlay-ContentSlides.png"/>
          <p:cNvPicPr>
            <a:picLocks noChangeAspect="1"/>
          </p:cNvPicPr>
          <p:nvPr/>
        </p:nvPicPr>
        <p:blipFill>
          <a:blip r:embed="rId2" cstate="print"/>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fr-FR" smtClean="0"/>
              <a:t>Cliquez et modifiez le titre</a:t>
            </a:r>
            <a:endParaRPr/>
          </a:p>
        </p:txBody>
      </p:sp>
      <p:sp>
        <p:nvSpPr>
          <p:cNvPr id="3" name="Date Placeholder 2"/>
          <p:cNvSpPr>
            <a:spLocks noGrp="1"/>
          </p:cNvSpPr>
          <p:nvPr>
            <p:ph type="dt" sz="half" idx="10"/>
          </p:nvPr>
        </p:nvSpPr>
        <p:spPr/>
        <p:txBody>
          <a:bodyPr/>
          <a:lstStyle/>
          <a:p>
            <a:fld id="{673CF9EC-18D4-48B9-873A-5FBD6980067B}" type="datetimeFigureOut">
              <a:rPr lang="fr-FR" smtClean="0"/>
              <a:pPr/>
              <a:t>14/09/2015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208C1E2C-AA19-47F7-8785-A4D93A150FDC}"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ound Diagonal Corner Rectangle 7"/>
          <p:cNvSpPr/>
          <p:nvPr/>
        </p:nvSpPr>
        <p:spPr>
          <a:xfrm>
            <a:off x="189707" y="189707"/>
            <a:ext cx="8764587" cy="6478587"/>
          </a:xfrm>
          <a:prstGeom prst="round2DiagRect">
            <a:avLst>
              <a:gd name="adj1" fmla="val 9416"/>
              <a:gd name="adj2" fmla="val 0"/>
            </a:avLst>
          </a:prstGeom>
          <a:gradFill>
            <a:gsLst>
              <a:gs pos="1700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779463" y="381000"/>
            <a:ext cx="7583487" cy="1044388"/>
          </a:xfrm>
          <a:prstGeom prst="rect">
            <a:avLst/>
          </a:prstGeom>
        </p:spPr>
        <p:txBody>
          <a:bodyPr vert="horz" lIns="91440" tIns="45720" rIns="91440" bIns="45720" rtlCol="0" anchor="b" anchorCtr="0">
            <a:noAutofit/>
          </a:bodyPr>
          <a:lstStyle/>
          <a:p>
            <a:r>
              <a:rPr lang="fr-FR" smtClean="0"/>
              <a:t>Cliquez et modifiez le titre</a:t>
            </a:r>
            <a:endParaRPr/>
          </a:p>
        </p:txBody>
      </p:sp>
      <p:sp>
        <p:nvSpPr>
          <p:cNvPr id="3" name="Text Placeholder 2"/>
          <p:cNvSpPr>
            <a:spLocks noGrp="1"/>
          </p:cNvSpPr>
          <p:nvPr>
            <p:ph type="body" idx="1"/>
          </p:nvPr>
        </p:nvSpPr>
        <p:spPr>
          <a:xfrm>
            <a:off x="779463" y="1828800"/>
            <a:ext cx="7583487" cy="420893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2"/>
          </p:nvPr>
        </p:nvSpPr>
        <p:spPr>
          <a:xfrm>
            <a:off x="381000" y="6288741"/>
            <a:ext cx="1887537" cy="365125"/>
          </a:xfrm>
          <a:prstGeom prst="rect">
            <a:avLst/>
          </a:prstGeom>
        </p:spPr>
        <p:txBody>
          <a:bodyPr vert="horz" lIns="91440" tIns="45720" rIns="91440" bIns="45720" rtlCol="0" anchor="ctr"/>
          <a:lstStyle>
            <a:lvl1pPr algn="l">
              <a:defRPr sz="1200">
                <a:solidFill>
                  <a:schemeClr val="bg2"/>
                </a:solidFill>
              </a:defRPr>
            </a:lvl1pPr>
          </a:lstStyle>
          <a:p>
            <a:fld id="{673CF9EC-18D4-48B9-873A-5FBD6980067B}" type="datetimeFigureOut">
              <a:rPr lang="fr-FR" smtClean="0"/>
              <a:pPr/>
              <a:t>14/09/2015</a:t>
            </a:fld>
            <a:endParaRPr lang="fr-FR"/>
          </a:p>
        </p:txBody>
      </p:sp>
      <p:sp>
        <p:nvSpPr>
          <p:cNvPr id="5" name="Footer Placeholder 4"/>
          <p:cNvSpPr>
            <a:spLocks noGrp="1"/>
          </p:cNvSpPr>
          <p:nvPr>
            <p:ph type="ftr" sz="quarter" idx="3"/>
          </p:nvPr>
        </p:nvSpPr>
        <p:spPr>
          <a:xfrm>
            <a:off x="3304615" y="6288741"/>
            <a:ext cx="5238750" cy="365125"/>
          </a:xfrm>
          <a:prstGeom prst="rect">
            <a:avLst/>
          </a:prstGeom>
        </p:spPr>
        <p:txBody>
          <a:bodyPr vert="horz" lIns="91440" tIns="45720" rIns="91440" bIns="45720" rtlCol="0" anchor="ctr"/>
          <a:lstStyle>
            <a:lvl1pPr algn="r">
              <a:defRPr sz="1200">
                <a:solidFill>
                  <a:schemeClr val="bg2"/>
                </a:solidFill>
              </a:defRPr>
            </a:lvl1pPr>
          </a:lstStyle>
          <a:p>
            <a:endParaRPr lang="fr-FR"/>
          </a:p>
        </p:txBody>
      </p:sp>
      <p:sp>
        <p:nvSpPr>
          <p:cNvPr id="6" name="Slide Number Placeholder 5"/>
          <p:cNvSpPr>
            <a:spLocks noGrp="1"/>
          </p:cNvSpPr>
          <p:nvPr>
            <p:ph type="sldNum" sz="quarter" idx="4"/>
          </p:nvPr>
        </p:nvSpPr>
        <p:spPr>
          <a:xfrm>
            <a:off x="8404411" y="219635"/>
            <a:ext cx="493059" cy="365125"/>
          </a:xfrm>
          <a:prstGeom prst="rect">
            <a:avLst/>
          </a:prstGeom>
        </p:spPr>
        <p:txBody>
          <a:bodyPr vert="horz" lIns="91440" tIns="45720" rIns="91440" bIns="45720" rtlCol="0" anchor="ctr"/>
          <a:lstStyle>
            <a:lvl1pPr algn="r">
              <a:defRPr sz="1200">
                <a:solidFill>
                  <a:schemeClr val="tx2"/>
                </a:solidFill>
              </a:defRPr>
            </a:lvl1pPr>
          </a:lstStyle>
          <a:p>
            <a:fld id="{208C1E2C-AA19-47F7-8785-A4D93A150FDC}"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4062" r:id="rId1"/>
    <p:sldLayoutId id="2147484063" r:id="rId2"/>
    <p:sldLayoutId id="2147484064" r:id="rId3"/>
    <p:sldLayoutId id="2147484065" r:id="rId4"/>
    <p:sldLayoutId id="2147484066" r:id="rId5"/>
    <p:sldLayoutId id="2147484067" r:id="rId6"/>
    <p:sldLayoutId id="2147484068" r:id="rId7"/>
    <p:sldLayoutId id="2147484069" r:id="rId8"/>
    <p:sldLayoutId id="2147484070" r:id="rId9"/>
    <p:sldLayoutId id="2147484071" r:id="rId10"/>
    <p:sldLayoutId id="2147484072" r:id="rId11"/>
    <p:sldLayoutId id="2147484073" r:id="rId12"/>
    <p:sldLayoutId id="2147484074" r:id="rId13"/>
    <p:sldLayoutId id="2147484075" r:id="rId14"/>
    <p:sldLayoutId id="2147484076" r:id="rId15"/>
    <p:sldLayoutId id="2147484077" r:id="rId16"/>
    <p:sldLayoutId id="2147484078" r:id="rId17"/>
  </p:sldLayoutIdLst>
  <p:txStyles>
    <p:titleStyle>
      <a:lvl1pPr algn="l" defTabSz="914400" rtl="0" eaLnBrk="1" latinLnBrk="0" hangingPunct="1">
        <a:spcBef>
          <a:spcPct val="0"/>
        </a:spcBef>
        <a:buNone/>
        <a:defRPr sz="3800" kern="1200">
          <a:solidFill>
            <a:schemeClr val="bg1"/>
          </a:solidFill>
          <a:latin typeface="+mj-lt"/>
          <a:ea typeface="+mj-ea"/>
          <a:cs typeface="+mj-cs"/>
        </a:defRPr>
      </a:lvl1pPr>
    </p:titleStyle>
    <p:body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dirty="0" smtClean="0"/>
              <a:t>Prise en charge de la </a:t>
            </a:r>
            <a:r>
              <a:rPr lang="fr-FR" dirty="0" err="1" smtClean="0"/>
              <a:t>co</a:t>
            </a:r>
            <a:r>
              <a:rPr lang="fr-FR" dirty="0" smtClean="0"/>
              <a:t> infection VIH VHC</a:t>
            </a:r>
            <a:endParaRPr lang="fr-FR" dirty="0"/>
          </a:p>
        </p:txBody>
      </p:sp>
      <p:sp>
        <p:nvSpPr>
          <p:cNvPr id="3" name="Sous-titre 2"/>
          <p:cNvSpPr>
            <a:spLocks noGrp="1"/>
          </p:cNvSpPr>
          <p:nvPr>
            <p:ph type="subTitle" idx="1"/>
          </p:nvPr>
        </p:nvSpPr>
        <p:spPr/>
        <p:txBody>
          <a:bodyPr>
            <a:normAutofit lnSpcReduction="10000"/>
          </a:bodyPr>
          <a:lstStyle/>
          <a:p>
            <a:r>
              <a:rPr lang="fr-FR" dirty="0" smtClean="0"/>
              <a:t>DR C.DHIVER</a:t>
            </a:r>
          </a:p>
          <a:p>
            <a:r>
              <a:rPr lang="fr-FR" dirty="0" smtClean="0"/>
              <a:t>PH </a:t>
            </a:r>
          </a:p>
          <a:p>
            <a:r>
              <a:rPr lang="fr-FR" dirty="0" smtClean="0"/>
              <a:t>hôpital Conception et </a:t>
            </a:r>
          </a:p>
          <a:p>
            <a:r>
              <a:rPr lang="fr-FR" dirty="0" smtClean="0"/>
              <a:t>hôpital Saint Joseph </a:t>
            </a:r>
          </a:p>
          <a:p>
            <a:r>
              <a:rPr lang="fr-FR" dirty="0" smtClean="0"/>
              <a:t>Marseille</a:t>
            </a:r>
            <a:endParaRPr lang="fr-FR"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 infections</a:t>
            </a:r>
            <a:endParaRPr lang="fr-FR" dirty="0"/>
          </a:p>
        </p:txBody>
      </p:sp>
      <p:pic>
        <p:nvPicPr>
          <p:cNvPr id="29698" name="Picture 2"/>
          <p:cNvPicPr>
            <a:picLocks noGrp="1" noChangeAspect="1" noChangeArrowheads="1"/>
          </p:cNvPicPr>
          <p:nvPr>
            <p:ph idx="1"/>
          </p:nvPr>
        </p:nvPicPr>
        <p:blipFill>
          <a:blip r:embed="rId2" cstate="print"/>
          <a:srcRect/>
          <a:stretch>
            <a:fillRect/>
          </a:stretch>
        </p:blipFill>
        <p:spPr bwMode="auto">
          <a:xfrm>
            <a:off x="1259632" y="1836260"/>
            <a:ext cx="6120680" cy="4329043"/>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1043608" y="1124744"/>
            <a:ext cx="6696744" cy="5112569"/>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04664"/>
            <a:ext cx="8229600" cy="1442424"/>
          </a:xfrm>
        </p:spPr>
        <p:txBody>
          <a:bodyPr>
            <a:normAutofit fontScale="90000"/>
          </a:bodyPr>
          <a:lstStyle/>
          <a:p>
            <a:r>
              <a:rPr lang="en-US" sz="2200" b="1" dirty="0" smtClean="0"/>
              <a:t>Sexual Transmission of Hepatitis C Virus Among HIV-Infected Men Who Have Sex with Men --- New York City, 2005--2010</a:t>
            </a:r>
            <a:br>
              <a:rPr lang="en-US" sz="2200" b="1" dirty="0" smtClean="0"/>
            </a:br>
            <a:r>
              <a:rPr lang="en-US" sz="2200" b="1" i="1" dirty="0" smtClean="0"/>
              <a:t>MMWR</a:t>
            </a:r>
            <a:br>
              <a:rPr lang="en-US" sz="2200" b="1" i="1" dirty="0" smtClean="0"/>
            </a:br>
            <a:r>
              <a:rPr lang="en-US" sz="2200" b="1" dirty="0" smtClean="0"/>
              <a:t>July 22, 2011 / 60(28);945-950</a:t>
            </a:r>
            <a:r>
              <a:rPr lang="en-US" sz="2200" dirty="0" smtClean="0"/>
              <a:t/>
            </a:r>
            <a:br>
              <a:rPr lang="en-US" sz="2200" dirty="0" smtClean="0"/>
            </a:br>
            <a:endParaRPr lang="fr-FR" sz="2200" dirty="0"/>
          </a:p>
        </p:txBody>
      </p:sp>
      <p:sp>
        <p:nvSpPr>
          <p:cNvPr id="3" name="Espace réservé du contenu 2"/>
          <p:cNvSpPr>
            <a:spLocks noGrp="1"/>
          </p:cNvSpPr>
          <p:nvPr>
            <p:ph idx="1"/>
          </p:nvPr>
        </p:nvSpPr>
        <p:spPr/>
        <p:txBody>
          <a:bodyPr>
            <a:normAutofit/>
          </a:bodyPr>
          <a:lstStyle/>
          <a:p>
            <a:r>
              <a:rPr lang="fr-FR" dirty="0" smtClean="0"/>
              <a:t>Étude cas témoins chez HSH VIH+ VHC+ et VHC-</a:t>
            </a:r>
          </a:p>
          <a:p>
            <a:r>
              <a:rPr lang="fr-FR" dirty="0" smtClean="0"/>
              <a:t>22cas, 53 témoins</a:t>
            </a:r>
          </a:p>
          <a:p>
            <a:r>
              <a:rPr lang="fr-FR" dirty="0" smtClean="0"/>
              <a:t>Facteurs de risque d’acquisition du VHC</a:t>
            </a:r>
          </a:p>
          <a:p>
            <a:pPr lvl="1"/>
            <a:r>
              <a:rPr lang="fr-FR" dirty="0" smtClean="0"/>
              <a:t>Rapports non protégés , actifs ou passifs</a:t>
            </a:r>
          </a:p>
          <a:p>
            <a:pPr lvl="1"/>
            <a:r>
              <a:rPr lang="fr-FR" dirty="0" smtClean="0"/>
              <a:t>Activité sexuelle en groupe</a:t>
            </a:r>
          </a:p>
          <a:p>
            <a:pPr lvl="1"/>
            <a:r>
              <a:rPr lang="fr-FR" dirty="0" smtClean="0"/>
              <a:t>Usage de drogues (marijuana) </a:t>
            </a:r>
          </a:p>
          <a:p>
            <a:pPr lvl="1"/>
            <a:r>
              <a:rPr lang="fr-FR" dirty="0" err="1" smtClean="0"/>
              <a:t>Sex</a:t>
            </a:r>
            <a:r>
              <a:rPr lang="fr-FR" dirty="0" smtClean="0"/>
              <a:t> </a:t>
            </a:r>
            <a:r>
              <a:rPr lang="fr-FR" dirty="0" err="1" smtClean="0"/>
              <a:t>toys</a:t>
            </a:r>
            <a:endParaRPr lang="fr-FR" dirty="0" smtClean="0"/>
          </a:p>
          <a:p>
            <a:pPr lvl="1"/>
            <a:r>
              <a:rPr lang="fr-FR" dirty="0" err="1" smtClean="0"/>
              <a:t>Fist</a:t>
            </a:r>
            <a:r>
              <a:rPr lang="fr-FR" dirty="0" smtClean="0"/>
              <a:t> actif ou passif</a:t>
            </a:r>
          </a:p>
          <a:p>
            <a:pPr lvl="1"/>
            <a:r>
              <a:rPr lang="fr-FR" dirty="0" smtClean="0"/>
              <a:t>ATCD de syphilis, gonocoque</a:t>
            </a:r>
            <a:endParaRPr lang="fr-FR"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9538" name="Rectangle 2"/>
          <p:cNvSpPr>
            <a:spLocks noGrp="1" noChangeArrowheads="1"/>
          </p:cNvSpPr>
          <p:nvPr>
            <p:ph type="ctrTitle"/>
          </p:nvPr>
        </p:nvSpPr>
        <p:spPr>
          <a:xfrm>
            <a:off x="496888" y="1801813"/>
            <a:ext cx="8132762" cy="1470025"/>
          </a:xfrm>
        </p:spPr>
        <p:txBody>
          <a:bodyPr/>
          <a:lstStyle/>
          <a:p>
            <a:r>
              <a:rPr lang="fr-FR" sz="3200"/>
              <a:t>Influence réciproque VIH-VHC</a:t>
            </a:r>
          </a:p>
        </p:txBody>
      </p:sp>
      <p:sp>
        <p:nvSpPr>
          <p:cNvPr id="2" name="ZoneTexte 1"/>
          <p:cNvSpPr txBox="1"/>
          <p:nvPr/>
        </p:nvSpPr>
        <p:spPr>
          <a:xfrm>
            <a:off x="2944556" y="4215865"/>
            <a:ext cx="184666" cy="369332"/>
          </a:xfrm>
          <a:prstGeom prst="rect">
            <a:avLst/>
          </a:prstGeom>
          <a:noFill/>
        </p:spPr>
        <p:txBody>
          <a:bodyPr wrap="none" rtlCol="0">
            <a:spAutoFit/>
          </a:bodyPr>
          <a:lstStyle/>
          <a:p>
            <a:endParaRPr lang="fr-FR" dirty="0"/>
          </a:p>
        </p:txBody>
      </p:sp>
    </p:spTree>
    <p:extLst>
      <p:ext uri="{BB962C8B-B14F-4D97-AF65-F5344CB8AC3E}">
        <p14:creationId xmlns:p14="http://schemas.microsoft.com/office/powerpoint/2010/main" xmlns="" val="177147878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9140" name="Rectangle 4"/>
          <p:cNvSpPr>
            <a:spLocks noGrp="1" noChangeArrowheads="1"/>
          </p:cNvSpPr>
          <p:nvPr>
            <p:ph type="title"/>
          </p:nvPr>
        </p:nvSpPr>
        <p:spPr/>
        <p:txBody>
          <a:bodyPr/>
          <a:lstStyle/>
          <a:p>
            <a:r>
              <a:rPr lang="fr-FR" sz="3200"/>
              <a:t>Influences du VHC sur le VIH</a:t>
            </a:r>
          </a:p>
        </p:txBody>
      </p:sp>
      <p:sp>
        <p:nvSpPr>
          <p:cNvPr id="859139" name="Rectangle 3"/>
          <p:cNvSpPr>
            <a:spLocks noGrp="1" noChangeArrowheads="1"/>
          </p:cNvSpPr>
          <p:nvPr>
            <p:ph idx="1"/>
          </p:nvPr>
        </p:nvSpPr>
        <p:spPr>
          <a:xfrm>
            <a:off x="433388" y="2076450"/>
            <a:ext cx="8507412" cy="704850"/>
          </a:xfrm>
        </p:spPr>
        <p:txBody>
          <a:bodyPr/>
          <a:lstStyle/>
          <a:p>
            <a:pPr>
              <a:lnSpc>
                <a:spcPct val="90000"/>
              </a:lnSpc>
              <a:spcBef>
                <a:spcPct val="0"/>
              </a:spcBef>
            </a:pPr>
            <a:r>
              <a:rPr lang="fr-FR"/>
              <a:t>Peu ou pas d</a:t>
            </a:r>
            <a:r>
              <a:rPr lang="ja-JP" altLang="fr-FR">
                <a:latin typeface="Arial"/>
              </a:rPr>
              <a:t>’</a:t>
            </a:r>
            <a:r>
              <a:rPr lang="fr-FR"/>
              <a:t>influence du VHC sur le VIH </a:t>
            </a:r>
          </a:p>
          <a:p>
            <a:pPr>
              <a:lnSpc>
                <a:spcPct val="90000"/>
              </a:lnSpc>
              <a:spcBef>
                <a:spcPct val="0"/>
              </a:spcBef>
              <a:buFont typeface="Wingdings 3" charset="0"/>
              <a:buNone/>
            </a:pPr>
            <a:endParaRPr lang="fr-FR"/>
          </a:p>
        </p:txBody>
      </p:sp>
    </p:spTree>
    <p:extLst>
      <p:ext uri="{BB962C8B-B14F-4D97-AF65-F5344CB8AC3E}">
        <p14:creationId xmlns:p14="http://schemas.microsoft.com/office/powerpoint/2010/main" xmlns="" val="401423145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5389" name="Rectangle 109"/>
          <p:cNvSpPr>
            <a:spLocks noGrp="1" noChangeArrowheads="1"/>
          </p:cNvSpPr>
          <p:nvPr>
            <p:ph type="title"/>
          </p:nvPr>
        </p:nvSpPr>
        <p:spPr>
          <a:xfrm>
            <a:off x="1808163" y="66674"/>
            <a:ext cx="7208837" cy="1274093"/>
          </a:xfrm>
        </p:spPr>
        <p:txBody>
          <a:bodyPr>
            <a:normAutofit fontScale="90000"/>
          </a:bodyPr>
          <a:lstStyle/>
          <a:p>
            <a:r>
              <a:rPr lang="fr-FR" sz="4000" dirty="0"/>
              <a:t>Cohorte </a:t>
            </a:r>
            <a:r>
              <a:rPr lang="fr-FR" sz="4000" dirty="0" err="1"/>
              <a:t>Eurosida</a:t>
            </a:r>
            <a:r>
              <a:rPr lang="fr-FR" dirty="0"/>
              <a:t/>
            </a:r>
            <a:br>
              <a:rPr lang="fr-FR" dirty="0"/>
            </a:br>
            <a:r>
              <a:rPr lang="fr-FR" sz="2400" dirty="0"/>
              <a:t>Délai d</a:t>
            </a:r>
            <a:r>
              <a:rPr lang="ja-JP" altLang="fr-FR" sz="2400" dirty="0">
                <a:latin typeface="Arial"/>
              </a:rPr>
              <a:t>’</a:t>
            </a:r>
            <a:r>
              <a:rPr lang="fr-FR" sz="2400" dirty="0"/>
              <a:t>augmentation de 50 % du nombre de CD4</a:t>
            </a:r>
            <a:br>
              <a:rPr lang="fr-FR" sz="2400" dirty="0"/>
            </a:br>
            <a:r>
              <a:rPr lang="fr-FR" sz="2400" dirty="0"/>
              <a:t>depuis le début de l</a:t>
            </a:r>
            <a:r>
              <a:rPr lang="ja-JP" altLang="fr-FR" sz="2400" dirty="0">
                <a:latin typeface="Arial"/>
              </a:rPr>
              <a:t>’</a:t>
            </a:r>
            <a:r>
              <a:rPr lang="fr-FR" sz="2400" dirty="0"/>
              <a:t>HAART (n = 1 497)</a:t>
            </a:r>
          </a:p>
        </p:txBody>
      </p:sp>
      <p:sp>
        <p:nvSpPr>
          <p:cNvPr id="865390" name="Rectangle 110"/>
          <p:cNvSpPr>
            <a:spLocks noChangeArrowheads="1"/>
          </p:cNvSpPr>
          <p:nvPr/>
        </p:nvSpPr>
        <p:spPr bwMode="auto">
          <a:xfrm rot="10800000" flipV="1">
            <a:off x="3779912" y="6093296"/>
            <a:ext cx="4455543" cy="2539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r" eaLnBrk="0" hangingPunct="0">
              <a:lnSpc>
                <a:spcPct val="50000"/>
              </a:lnSpc>
              <a:spcBef>
                <a:spcPct val="50000"/>
              </a:spcBef>
            </a:pPr>
            <a:r>
              <a:rPr lang="de-DE" i="1" dirty="0">
                <a:solidFill>
                  <a:schemeClr val="bg1"/>
                </a:solidFill>
                <a:cs typeface="Arial" charset="0"/>
              </a:rPr>
              <a:t>Rockstroh et al, CROI, 2004</a:t>
            </a:r>
          </a:p>
        </p:txBody>
      </p:sp>
      <p:sp>
        <p:nvSpPr>
          <p:cNvPr id="865401" name="Text Box 121"/>
          <p:cNvSpPr txBox="1">
            <a:spLocks noChangeArrowheads="1"/>
          </p:cNvSpPr>
          <p:nvPr/>
        </p:nvSpPr>
        <p:spPr bwMode="auto">
          <a:xfrm>
            <a:off x="2401888" y="1268413"/>
            <a:ext cx="4321175" cy="396875"/>
          </a:xfrm>
          <a:prstGeom prst="rect">
            <a:avLst/>
          </a:prstGeom>
          <a:noFill/>
          <a:ln>
            <a:noFill/>
          </a:ln>
          <a:effectLst>
            <a:outerShdw blurRad="63500" dist="38099" dir="2700000" algn="ctr" rotWithShape="0">
              <a:schemeClr val="tx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eaLnBrk="0" hangingPunct="0">
              <a:spcBef>
                <a:spcPct val="50000"/>
              </a:spcBef>
            </a:pPr>
            <a:r>
              <a:rPr lang="en-GB" sz="2000" b="1" dirty="0" err="1">
                <a:solidFill>
                  <a:schemeClr val="tx1">
                    <a:lumMod val="95000"/>
                    <a:lumOff val="5000"/>
                  </a:schemeClr>
                </a:solidFill>
                <a:cs typeface="Arial" charset="0"/>
              </a:rPr>
              <a:t>Statut</a:t>
            </a:r>
            <a:r>
              <a:rPr lang="en-GB" sz="2000" b="1" dirty="0">
                <a:solidFill>
                  <a:schemeClr val="tx1">
                    <a:lumMod val="95000"/>
                    <a:lumOff val="5000"/>
                  </a:schemeClr>
                </a:solidFill>
                <a:cs typeface="Arial" charset="0"/>
              </a:rPr>
              <a:t> VHC au début de </a:t>
            </a:r>
            <a:r>
              <a:rPr lang="en-GB" sz="2000" b="1" dirty="0" err="1">
                <a:solidFill>
                  <a:schemeClr val="tx1">
                    <a:lumMod val="95000"/>
                    <a:lumOff val="5000"/>
                  </a:schemeClr>
                </a:solidFill>
                <a:cs typeface="Arial" charset="0"/>
              </a:rPr>
              <a:t>l’HAART</a:t>
            </a:r>
            <a:endParaRPr lang="en-GB" sz="2000" b="1" dirty="0">
              <a:solidFill>
                <a:schemeClr val="tx1">
                  <a:lumMod val="95000"/>
                  <a:lumOff val="5000"/>
                </a:schemeClr>
              </a:solidFill>
              <a:cs typeface="Arial" charset="0"/>
            </a:endParaRPr>
          </a:p>
        </p:txBody>
      </p:sp>
      <p:grpSp>
        <p:nvGrpSpPr>
          <p:cNvPr id="112" name="Group 151"/>
          <p:cNvGrpSpPr>
            <a:grpSpLocks/>
          </p:cNvGrpSpPr>
          <p:nvPr/>
        </p:nvGrpSpPr>
        <p:grpSpPr bwMode="auto">
          <a:xfrm>
            <a:off x="539552" y="2026019"/>
            <a:ext cx="7872412" cy="3957268"/>
            <a:chOff x="341" y="1232"/>
            <a:chExt cx="4959" cy="2537"/>
          </a:xfrm>
          <a:solidFill>
            <a:schemeClr val="accent1">
              <a:lumMod val="75000"/>
            </a:schemeClr>
          </a:solidFill>
        </p:grpSpPr>
        <p:sp>
          <p:nvSpPr>
            <p:cNvPr id="113" name="Text Box 3"/>
            <p:cNvSpPr txBox="1">
              <a:spLocks noChangeArrowheads="1"/>
            </p:cNvSpPr>
            <p:nvPr/>
          </p:nvSpPr>
          <p:spPr bwMode="auto">
            <a:xfrm>
              <a:off x="3358" y="2873"/>
              <a:ext cx="1638" cy="212"/>
            </a:xfrm>
            <a:prstGeom prst="rect">
              <a:avLst/>
            </a:prstGeom>
            <a:grp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eaLnBrk="0" hangingPunct="0">
                <a:spcBef>
                  <a:spcPct val="50000"/>
                </a:spcBef>
              </a:pPr>
              <a:r>
                <a:rPr lang="en-GB" sz="1600">
                  <a:solidFill>
                    <a:schemeClr val="bg1"/>
                  </a:solidFill>
                  <a:cs typeface="Arial" charset="0"/>
                </a:rPr>
                <a:t>p = 0,30 ; log-rank test</a:t>
              </a:r>
            </a:p>
          </p:txBody>
        </p:sp>
        <p:sp>
          <p:nvSpPr>
            <p:cNvPr id="114" name="Rectangle 8"/>
            <p:cNvSpPr>
              <a:spLocks noChangeArrowheads="1"/>
            </p:cNvSpPr>
            <p:nvPr/>
          </p:nvSpPr>
          <p:spPr bwMode="auto">
            <a:xfrm>
              <a:off x="862" y="1558"/>
              <a:ext cx="4363" cy="178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115" name="Line 9"/>
            <p:cNvSpPr>
              <a:spLocks noChangeShapeType="1"/>
            </p:cNvSpPr>
            <p:nvPr/>
          </p:nvSpPr>
          <p:spPr bwMode="auto">
            <a:xfrm>
              <a:off x="862" y="3088"/>
              <a:ext cx="4363" cy="1"/>
            </a:xfrm>
            <a:prstGeom prst="line">
              <a:avLst/>
            </a:prstGeom>
            <a:grpFill/>
            <a:ln w="9525">
              <a:solidFill>
                <a:srgbClr val="0066CC"/>
              </a:solidFill>
              <a:round/>
              <a:headEnd/>
              <a:tailEnd/>
            </a:ln>
            <a:extLst/>
          </p:spPr>
          <p:txBody>
            <a:bodyPr/>
            <a:lstStyle/>
            <a:p>
              <a:endParaRPr lang="fr-FR"/>
            </a:p>
          </p:txBody>
        </p:sp>
        <p:sp>
          <p:nvSpPr>
            <p:cNvPr id="116" name="Line 10"/>
            <p:cNvSpPr>
              <a:spLocks noChangeShapeType="1"/>
            </p:cNvSpPr>
            <p:nvPr/>
          </p:nvSpPr>
          <p:spPr bwMode="auto">
            <a:xfrm>
              <a:off x="862" y="2834"/>
              <a:ext cx="4363" cy="1"/>
            </a:xfrm>
            <a:prstGeom prst="line">
              <a:avLst/>
            </a:prstGeom>
            <a:grpFill/>
            <a:ln w="9525">
              <a:solidFill>
                <a:srgbClr val="0066CC"/>
              </a:solidFill>
              <a:round/>
              <a:headEnd/>
              <a:tailEnd/>
            </a:ln>
            <a:extLst/>
          </p:spPr>
          <p:txBody>
            <a:bodyPr/>
            <a:lstStyle/>
            <a:p>
              <a:endParaRPr lang="fr-FR"/>
            </a:p>
          </p:txBody>
        </p:sp>
        <p:sp>
          <p:nvSpPr>
            <p:cNvPr id="117" name="Line 11"/>
            <p:cNvSpPr>
              <a:spLocks noChangeShapeType="1"/>
            </p:cNvSpPr>
            <p:nvPr/>
          </p:nvSpPr>
          <p:spPr bwMode="auto">
            <a:xfrm>
              <a:off x="862" y="2579"/>
              <a:ext cx="4363" cy="1"/>
            </a:xfrm>
            <a:prstGeom prst="line">
              <a:avLst/>
            </a:prstGeom>
            <a:grpFill/>
            <a:ln w="9525">
              <a:solidFill>
                <a:srgbClr val="0066CC"/>
              </a:solidFill>
              <a:round/>
              <a:headEnd/>
              <a:tailEnd/>
            </a:ln>
            <a:extLst/>
          </p:spPr>
          <p:txBody>
            <a:bodyPr/>
            <a:lstStyle/>
            <a:p>
              <a:endParaRPr lang="fr-FR"/>
            </a:p>
          </p:txBody>
        </p:sp>
        <p:sp>
          <p:nvSpPr>
            <p:cNvPr id="118" name="Line 12"/>
            <p:cNvSpPr>
              <a:spLocks noChangeShapeType="1"/>
            </p:cNvSpPr>
            <p:nvPr/>
          </p:nvSpPr>
          <p:spPr bwMode="auto">
            <a:xfrm>
              <a:off x="862" y="2320"/>
              <a:ext cx="4363" cy="1"/>
            </a:xfrm>
            <a:prstGeom prst="line">
              <a:avLst/>
            </a:prstGeom>
            <a:grpFill/>
            <a:ln w="9525">
              <a:solidFill>
                <a:srgbClr val="0066CC"/>
              </a:solidFill>
              <a:round/>
              <a:headEnd/>
              <a:tailEnd/>
            </a:ln>
            <a:extLst/>
          </p:spPr>
          <p:txBody>
            <a:bodyPr/>
            <a:lstStyle/>
            <a:p>
              <a:endParaRPr lang="fr-FR"/>
            </a:p>
          </p:txBody>
        </p:sp>
        <p:sp>
          <p:nvSpPr>
            <p:cNvPr id="119" name="Line 13"/>
            <p:cNvSpPr>
              <a:spLocks noChangeShapeType="1"/>
            </p:cNvSpPr>
            <p:nvPr/>
          </p:nvSpPr>
          <p:spPr bwMode="auto">
            <a:xfrm>
              <a:off x="862" y="2066"/>
              <a:ext cx="4363" cy="1"/>
            </a:xfrm>
            <a:prstGeom prst="line">
              <a:avLst/>
            </a:prstGeom>
            <a:grpFill/>
            <a:ln w="9525">
              <a:solidFill>
                <a:srgbClr val="0066CC"/>
              </a:solidFill>
              <a:round/>
              <a:headEnd/>
              <a:tailEnd/>
            </a:ln>
            <a:extLst/>
          </p:spPr>
          <p:txBody>
            <a:bodyPr/>
            <a:lstStyle/>
            <a:p>
              <a:endParaRPr lang="fr-FR"/>
            </a:p>
          </p:txBody>
        </p:sp>
        <p:sp>
          <p:nvSpPr>
            <p:cNvPr id="120" name="Line 14"/>
            <p:cNvSpPr>
              <a:spLocks noChangeShapeType="1"/>
            </p:cNvSpPr>
            <p:nvPr/>
          </p:nvSpPr>
          <p:spPr bwMode="auto">
            <a:xfrm>
              <a:off x="862" y="1812"/>
              <a:ext cx="4363" cy="1"/>
            </a:xfrm>
            <a:prstGeom prst="line">
              <a:avLst/>
            </a:prstGeom>
            <a:grpFill/>
            <a:ln w="9525">
              <a:solidFill>
                <a:srgbClr val="0066CC"/>
              </a:solidFill>
              <a:round/>
              <a:headEnd/>
              <a:tailEnd/>
            </a:ln>
            <a:extLst/>
          </p:spPr>
          <p:txBody>
            <a:bodyPr/>
            <a:lstStyle/>
            <a:p>
              <a:endParaRPr lang="fr-FR"/>
            </a:p>
          </p:txBody>
        </p:sp>
        <p:sp>
          <p:nvSpPr>
            <p:cNvPr id="121" name="Line 15"/>
            <p:cNvSpPr>
              <a:spLocks noChangeShapeType="1"/>
            </p:cNvSpPr>
            <p:nvPr/>
          </p:nvSpPr>
          <p:spPr bwMode="auto">
            <a:xfrm>
              <a:off x="862" y="1558"/>
              <a:ext cx="4363" cy="1"/>
            </a:xfrm>
            <a:prstGeom prst="line">
              <a:avLst/>
            </a:prstGeom>
            <a:grpFill/>
            <a:ln w="9525">
              <a:solidFill>
                <a:srgbClr val="0066CC"/>
              </a:solidFill>
              <a:round/>
              <a:headEnd/>
              <a:tailEnd/>
            </a:ln>
            <a:extLst/>
          </p:spPr>
          <p:txBody>
            <a:bodyPr/>
            <a:lstStyle/>
            <a:p>
              <a:endParaRPr lang="fr-FR"/>
            </a:p>
          </p:txBody>
        </p:sp>
        <p:sp>
          <p:nvSpPr>
            <p:cNvPr id="122" name="Line 17"/>
            <p:cNvSpPr>
              <a:spLocks noChangeShapeType="1"/>
            </p:cNvSpPr>
            <p:nvPr/>
          </p:nvSpPr>
          <p:spPr bwMode="auto">
            <a:xfrm>
              <a:off x="862" y="1558"/>
              <a:ext cx="1" cy="1785"/>
            </a:xfrm>
            <a:prstGeom prst="line">
              <a:avLst/>
            </a:prstGeom>
            <a:grpFill/>
            <a:ln w="9525">
              <a:solidFill>
                <a:srgbClr val="FFFFFF"/>
              </a:solidFill>
              <a:round/>
              <a:headEnd/>
              <a:tailEnd/>
            </a:ln>
            <a:extLst/>
          </p:spPr>
          <p:txBody>
            <a:bodyPr/>
            <a:lstStyle/>
            <a:p>
              <a:endParaRPr lang="fr-FR"/>
            </a:p>
          </p:txBody>
        </p:sp>
        <p:sp>
          <p:nvSpPr>
            <p:cNvPr id="123" name="Line 18"/>
            <p:cNvSpPr>
              <a:spLocks noChangeShapeType="1"/>
            </p:cNvSpPr>
            <p:nvPr/>
          </p:nvSpPr>
          <p:spPr bwMode="auto">
            <a:xfrm>
              <a:off x="815" y="3343"/>
              <a:ext cx="47" cy="1"/>
            </a:xfrm>
            <a:prstGeom prst="line">
              <a:avLst/>
            </a:prstGeom>
            <a:grpFill/>
            <a:ln w="9525">
              <a:solidFill>
                <a:srgbClr val="FFFFFF"/>
              </a:solidFill>
              <a:round/>
              <a:headEnd/>
              <a:tailEnd/>
            </a:ln>
            <a:extLst/>
          </p:spPr>
          <p:txBody>
            <a:bodyPr/>
            <a:lstStyle/>
            <a:p>
              <a:endParaRPr lang="fr-FR"/>
            </a:p>
          </p:txBody>
        </p:sp>
        <p:sp>
          <p:nvSpPr>
            <p:cNvPr id="124" name="Line 19"/>
            <p:cNvSpPr>
              <a:spLocks noChangeShapeType="1"/>
            </p:cNvSpPr>
            <p:nvPr/>
          </p:nvSpPr>
          <p:spPr bwMode="auto">
            <a:xfrm>
              <a:off x="815" y="3088"/>
              <a:ext cx="47" cy="1"/>
            </a:xfrm>
            <a:prstGeom prst="line">
              <a:avLst/>
            </a:prstGeom>
            <a:grpFill/>
            <a:ln w="9525">
              <a:solidFill>
                <a:srgbClr val="FFFFFF"/>
              </a:solidFill>
              <a:round/>
              <a:headEnd/>
              <a:tailEnd/>
            </a:ln>
            <a:extLst/>
          </p:spPr>
          <p:txBody>
            <a:bodyPr/>
            <a:lstStyle/>
            <a:p>
              <a:endParaRPr lang="fr-FR"/>
            </a:p>
          </p:txBody>
        </p:sp>
        <p:sp>
          <p:nvSpPr>
            <p:cNvPr id="125" name="Line 20"/>
            <p:cNvSpPr>
              <a:spLocks noChangeShapeType="1"/>
            </p:cNvSpPr>
            <p:nvPr/>
          </p:nvSpPr>
          <p:spPr bwMode="auto">
            <a:xfrm>
              <a:off x="815" y="2834"/>
              <a:ext cx="47" cy="1"/>
            </a:xfrm>
            <a:prstGeom prst="line">
              <a:avLst/>
            </a:prstGeom>
            <a:grpFill/>
            <a:ln w="9525">
              <a:solidFill>
                <a:srgbClr val="FFFFFF"/>
              </a:solidFill>
              <a:round/>
              <a:headEnd/>
              <a:tailEnd/>
            </a:ln>
            <a:extLst/>
          </p:spPr>
          <p:txBody>
            <a:bodyPr/>
            <a:lstStyle/>
            <a:p>
              <a:endParaRPr lang="fr-FR"/>
            </a:p>
          </p:txBody>
        </p:sp>
        <p:sp>
          <p:nvSpPr>
            <p:cNvPr id="126" name="Line 21"/>
            <p:cNvSpPr>
              <a:spLocks noChangeShapeType="1"/>
            </p:cNvSpPr>
            <p:nvPr/>
          </p:nvSpPr>
          <p:spPr bwMode="auto">
            <a:xfrm>
              <a:off x="815" y="2579"/>
              <a:ext cx="47" cy="1"/>
            </a:xfrm>
            <a:prstGeom prst="line">
              <a:avLst/>
            </a:prstGeom>
            <a:grpFill/>
            <a:ln w="9525">
              <a:solidFill>
                <a:srgbClr val="FFFFFF"/>
              </a:solidFill>
              <a:round/>
              <a:headEnd/>
              <a:tailEnd/>
            </a:ln>
            <a:extLst/>
          </p:spPr>
          <p:txBody>
            <a:bodyPr/>
            <a:lstStyle/>
            <a:p>
              <a:endParaRPr lang="fr-FR"/>
            </a:p>
          </p:txBody>
        </p:sp>
        <p:sp>
          <p:nvSpPr>
            <p:cNvPr id="127" name="Line 22"/>
            <p:cNvSpPr>
              <a:spLocks noChangeShapeType="1"/>
            </p:cNvSpPr>
            <p:nvPr/>
          </p:nvSpPr>
          <p:spPr bwMode="auto">
            <a:xfrm>
              <a:off x="815" y="2320"/>
              <a:ext cx="47" cy="1"/>
            </a:xfrm>
            <a:prstGeom prst="line">
              <a:avLst/>
            </a:prstGeom>
            <a:grpFill/>
            <a:ln w="9525">
              <a:solidFill>
                <a:srgbClr val="FFFFFF"/>
              </a:solidFill>
              <a:round/>
              <a:headEnd/>
              <a:tailEnd/>
            </a:ln>
            <a:extLst/>
          </p:spPr>
          <p:txBody>
            <a:bodyPr/>
            <a:lstStyle/>
            <a:p>
              <a:endParaRPr lang="fr-FR"/>
            </a:p>
          </p:txBody>
        </p:sp>
        <p:sp>
          <p:nvSpPr>
            <p:cNvPr id="128" name="Line 23"/>
            <p:cNvSpPr>
              <a:spLocks noChangeShapeType="1"/>
            </p:cNvSpPr>
            <p:nvPr/>
          </p:nvSpPr>
          <p:spPr bwMode="auto">
            <a:xfrm>
              <a:off x="815" y="2066"/>
              <a:ext cx="47" cy="1"/>
            </a:xfrm>
            <a:prstGeom prst="line">
              <a:avLst/>
            </a:prstGeom>
            <a:grpFill/>
            <a:ln w="9525">
              <a:solidFill>
                <a:srgbClr val="FFFFFF"/>
              </a:solidFill>
              <a:round/>
              <a:headEnd/>
              <a:tailEnd/>
            </a:ln>
            <a:extLst/>
          </p:spPr>
          <p:txBody>
            <a:bodyPr/>
            <a:lstStyle/>
            <a:p>
              <a:endParaRPr lang="fr-FR"/>
            </a:p>
          </p:txBody>
        </p:sp>
        <p:sp>
          <p:nvSpPr>
            <p:cNvPr id="129" name="Line 24"/>
            <p:cNvSpPr>
              <a:spLocks noChangeShapeType="1"/>
            </p:cNvSpPr>
            <p:nvPr/>
          </p:nvSpPr>
          <p:spPr bwMode="auto">
            <a:xfrm>
              <a:off x="815" y="1812"/>
              <a:ext cx="47" cy="1"/>
            </a:xfrm>
            <a:prstGeom prst="line">
              <a:avLst/>
            </a:prstGeom>
            <a:grpFill/>
            <a:ln w="9525">
              <a:solidFill>
                <a:srgbClr val="FFFFFF"/>
              </a:solidFill>
              <a:round/>
              <a:headEnd/>
              <a:tailEnd/>
            </a:ln>
            <a:extLst/>
          </p:spPr>
          <p:txBody>
            <a:bodyPr/>
            <a:lstStyle/>
            <a:p>
              <a:endParaRPr lang="fr-FR"/>
            </a:p>
          </p:txBody>
        </p:sp>
        <p:sp>
          <p:nvSpPr>
            <p:cNvPr id="130" name="Line 25"/>
            <p:cNvSpPr>
              <a:spLocks noChangeShapeType="1"/>
            </p:cNvSpPr>
            <p:nvPr/>
          </p:nvSpPr>
          <p:spPr bwMode="auto">
            <a:xfrm>
              <a:off x="815" y="1558"/>
              <a:ext cx="47" cy="1"/>
            </a:xfrm>
            <a:prstGeom prst="line">
              <a:avLst/>
            </a:prstGeom>
            <a:grpFill/>
            <a:ln w="9525">
              <a:solidFill>
                <a:srgbClr val="FFFFFF"/>
              </a:solidFill>
              <a:round/>
              <a:headEnd/>
              <a:tailEnd/>
            </a:ln>
            <a:extLst/>
          </p:spPr>
          <p:txBody>
            <a:bodyPr/>
            <a:lstStyle/>
            <a:p>
              <a:endParaRPr lang="fr-FR"/>
            </a:p>
          </p:txBody>
        </p:sp>
        <p:sp>
          <p:nvSpPr>
            <p:cNvPr id="131" name="Line 26"/>
            <p:cNvSpPr>
              <a:spLocks noChangeShapeType="1"/>
            </p:cNvSpPr>
            <p:nvPr/>
          </p:nvSpPr>
          <p:spPr bwMode="auto">
            <a:xfrm>
              <a:off x="862" y="3343"/>
              <a:ext cx="4363" cy="1"/>
            </a:xfrm>
            <a:prstGeom prst="line">
              <a:avLst/>
            </a:prstGeom>
            <a:grpFill/>
            <a:ln w="9525">
              <a:solidFill>
                <a:srgbClr val="FFFFFF"/>
              </a:solidFill>
              <a:round/>
              <a:headEnd/>
              <a:tailEnd/>
            </a:ln>
            <a:extLst/>
          </p:spPr>
          <p:txBody>
            <a:bodyPr/>
            <a:lstStyle/>
            <a:p>
              <a:endParaRPr lang="fr-FR"/>
            </a:p>
          </p:txBody>
        </p:sp>
        <p:sp>
          <p:nvSpPr>
            <p:cNvPr id="132" name="Line 27"/>
            <p:cNvSpPr>
              <a:spLocks noChangeShapeType="1"/>
            </p:cNvSpPr>
            <p:nvPr/>
          </p:nvSpPr>
          <p:spPr bwMode="auto">
            <a:xfrm flipV="1">
              <a:off x="862" y="3343"/>
              <a:ext cx="1" cy="42"/>
            </a:xfrm>
            <a:prstGeom prst="line">
              <a:avLst/>
            </a:prstGeom>
            <a:grpFill/>
            <a:ln w="9525">
              <a:solidFill>
                <a:srgbClr val="FFFFFF"/>
              </a:solidFill>
              <a:round/>
              <a:headEnd/>
              <a:tailEnd/>
            </a:ln>
            <a:extLst/>
          </p:spPr>
          <p:txBody>
            <a:bodyPr/>
            <a:lstStyle/>
            <a:p>
              <a:endParaRPr lang="fr-FR"/>
            </a:p>
          </p:txBody>
        </p:sp>
        <p:sp>
          <p:nvSpPr>
            <p:cNvPr id="133" name="Line 28"/>
            <p:cNvSpPr>
              <a:spLocks noChangeShapeType="1"/>
            </p:cNvSpPr>
            <p:nvPr/>
          </p:nvSpPr>
          <p:spPr bwMode="auto">
            <a:xfrm flipV="1">
              <a:off x="1956" y="3343"/>
              <a:ext cx="1" cy="42"/>
            </a:xfrm>
            <a:prstGeom prst="line">
              <a:avLst/>
            </a:prstGeom>
            <a:grpFill/>
            <a:ln w="9525">
              <a:solidFill>
                <a:srgbClr val="FFFFFF"/>
              </a:solidFill>
              <a:round/>
              <a:headEnd/>
              <a:tailEnd/>
            </a:ln>
            <a:extLst/>
          </p:spPr>
          <p:txBody>
            <a:bodyPr/>
            <a:lstStyle/>
            <a:p>
              <a:endParaRPr lang="fr-FR"/>
            </a:p>
          </p:txBody>
        </p:sp>
        <p:sp>
          <p:nvSpPr>
            <p:cNvPr id="134" name="Line 29"/>
            <p:cNvSpPr>
              <a:spLocks noChangeShapeType="1"/>
            </p:cNvSpPr>
            <p:nvPr/>
          </p:nvSpPr>
          <p:spPr bwMode="auto">
            <a:xfrm flipV="1">
              <a:off x="3043" y="3343"/>
              <a:ext cx="1" cy="42"/>
            </a:xfrm>
            <a:prstGeom prst="line">
              <a:avLst/>
            </a:prstGeom>
            <a:grpFill/>
            <a:ln w="9525">
              <a:solidFill>
                <a:srgbClr val="FFFFFF"/>
              </a:solidFill>
              <a:round/>
              <a:headEnd/>
              <a:tailEnd/>
            </a:ln>
            <a:extLst/>
          </p:spPr>
          <p:txBody>
            <a:bodyPr/>
            <a:lstStyle/>
            <a:p>
              <a:endParaRPr lang="fr-FR"/>
            </a:p>
          </p:txBody>
        </p:sp>
        <p:sp>
          <p:nvSpPr>
            <p:cNvPr id="135" name="Line 30"/>
            <p:cNvSpPr>
              <a:spLocks noChangeShapeType="1"/>
            </p:cNvSpPr>
            <p:nvPr/>
          </p:nvSpPr>
          <p:spPr bwMode="auto">
            <a:xfrm flipV="1">
              <a:off x="4138" y="3343"/>
              <a:ext cx="1" cy="42"/>
            </a:xfrm>
            <a:prstGeom prst="line">
              <a:avLst/>
            </a:prstGeom>
            <a:grpFill/>
            <a:ln w="9525">
              <a:solidFill>
                <a:srgbClr val="FFFFFF"/>
              </a:solidFill>
              <a:round/>
              <a:headEnd/>
              <a:tailEnd/>
            </a:ln>
            <a:extLst/>
          </p:spPr>
          <p:txBody>
            <a:bodyPr/>
            <a:lstStyle/>
            <a:p>
              <a:endParaRPr lang="fr-FR"/>
            </a:p>
          </p:txBody>
        </p:sp>
        <p:sp>
          <p:nvSpPr>
            <p:cNvPr id="136" name="Line 31"/>
            <p:cNvSpPr>
              <a:spLocks noChangeShapeType="1"/>
            </p:cNvSpPr>
            <p:nvPr/>
          </p:nvSpPr>
          <p:spPr bwMode="auto">
            <a:xfrm flipV="1">
              <a:off x="5225" y="3343"/>
              <a:ext cx="1" cy="42"/>
            </a:xfrm>
            <a:prstGeom prst="line">
              <a:avLst/>
            </a:prstGeom>
            <a:grpFill/>
            <a:ln w="9525">
              <a:solidFill>
                <a:srgbClr val="FFFFFF"/>
              </a:solidFill>
              <a:round/>
              <a:headEnd/>
              <a:tailEnd/>
            </a:ln>
            <a:extLst/>
          </p:spPr>
          <p:txBody>
            <a:bodyPr/>
            <a:lstStyle/>
            <a:p>
              <a:endParaRPr lang="fr-FR"/>
            </a:p>
          </p:txBody>
        </p:sp>
        <p:sp>
          <p:nvSpPr>
            <p:cNvPr id="137" name="Freeform 32"/>
            <p:cNvSpPr>
              <a:spLocks/>
            </p:cNvSpPr>
            <p:nvPr/>
          </p:nvSpPr>
          <p:spPr bwMode="auto">
            <a:xfrm>
              <a:off x="862" y="1790"/>
              <a:ext cx="4363" cy="1553"/>
            </a:xfrm>
            <a:custGeom>
              <a:avLst/>
              <a:gdLst>
                <a:gd name="T0" fmla="*/ 0 w 726"/>
                <a:gd name="T1" fmla="*/ 287 h 287"/>
                <a:gd name="T2" fmla="*/ 0 w 726"/>
                <a:gd name="T3" fmla="*/ 287 h 287"/>
                <a:gd name="T4" fmla="*/ 61 w 726"/>
                <a:gd name="T5" fmla="*/ 287 h 287"/>
                <a:gd name="T6" fmla="*/ 61 w 726"/>
                <a:gd name="T7" fmla="*/ 269 h 287"/>
                <a:gd name="T8" fmla="*/ 121 w 726"/>
                <a:gd name="T9" fmla="*/ 269 h 287"/>
                <a:gd name="T10" fmla="*/ 121 w 726"/>
                <a:gd name="T11" fmla="*/ 239 h 287"/>
                <a:gd name="T12" fmla="*/ 182 w 726"/>
                <a:gd name="T13" fmla="*/ 239 h 287"/>
                <a:gd name="T14" fmla="*/ 182 w 726"/>
                <a:gd name="T15" fmla="*/ 190 h 287"/>
                <a:gd name="T16" fmla="*/ 242 w 726"/>
                <a:gd name="T17" fmla="*/ 190 h 287"/>
                <a:gd name="T18" fmla="*/ 242 w 726"/>
                <a:gd name="T19" fmla="*/ 167 h 287"/>
                <a:gd name="T20" fmla="*/ 303 w 726"/>
                <a:gd name="T21" fmla="*/ 167 h 287"/>
                <a:gd name="T22" fmla="*/ 303 w 726"/>
                <a:gd name="T23" fmla="*/ 142 h 287"/>
                <a:gd name="T24" fmla="*/ 363 w 726"/>
                <a:gd name="T25" fmla="*/ 142 h 287"/>
                <a:gd name="T26" fmla="*/ 363 w 726"/>
                <a:gd name="T27" fmla="*/ 110 h 287"/>
                <a:gd name="T28" fmla="*/ 424 w 726"/>
                <a:gd name="T29" fmla="*/ 110 h 287"/>
                <a:gd name="T30" fmla="*/ 424 w 726"/>
                <a:gd name="T31" fmla="*/ 91 h 287"/>
                <a:gd name="T32" fmla="*/ 484 w 726"/>
                <a:gd name="T33" fmla="*/ 91 h 287"/>
                <a:gd name="T34" fmla="*/ 484 w 726"/>
                <a:gd name="T35" fmla="*/ 72 h 287"/>
                <a:gd name="T36" fmla="*/ 545 w 726"/>
                <a:gd name="T37" fmla="*/ 72 h 287"/>
                <a:gd name="T38" fmla="*/ 545 w 726"/>
                <a:gd name="T39" fmla="*/ 59 h 287"/>
                <a:gd name="T40" fmla="*/ 605 w 726"/>
                <a:gd name="T41" fmla="*/ 59 h 287"/>
                <a:gd name="T42" fmla="*/ 605 w 726"/>
                <a:gd name="T43" fmla="*/ 36 h 287"/>
                <a:gd name="T44" fmla="*/ 666 w 726"/>
                <a:gd name="T45" fmla="*/ 36 h 287"/>
                <a:gd name="T46" fmla="*/ 666 w 726"/>
                <a:gd name="T47" fmla="*/ 25 h 287"/>
                <a:gd name="T48" fmla="*/ 726 w 726"/>
                <a:gd name="T49" fmla="*/ 25 h 287"/>
                <a:gd name="T50" fmla="*/ 726 w 726"/>
                <a:gd name="T51" fmla="*/ 0 h 287"/>
                <a:gd name="T52" fmla="*/ 726 w 726"/>
                <a:gd name="T53"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26" h="287">
                  <a:moveTo>
                    <a:pt x="0" y="287"/>
                  </a:moveTo>
                  <a:lnTo>
                    <a:pt x="0" y="287"/>
                  </a:lnTo>
                  <a:lnTo>
                    <a:pt x="61" y="287"/>
                  </a:lnTo>
                  <a:lnTo>
                    <a:pt x="61" y="269"/>
                  </a:lnTo>
                  <a:lnTo>
                    <a:pt x="121" y="269"/>
                  </a:lnTo>
                  <a:lnTo>
                    <a:pt x="121" y="239"/>
                  </a:lnTo>
                  <a:lnTo>
                    <a:pt x="182" y="239"/>
                  </a:lnTo>
                  <a:lnTo>
                    <a:pt x="182" y="190"/>
                  </a:lnTo>
                  <a:lnTo>
                    <a:pt x="242" y="190"/>
                  </a:lnTo>
                  <a:lnTo>
                    <a:pt x="242" y="167"/>
                  </a:lnTo>
                  <a:lnTo>
                    <a:pt x="303" y="167"/>
                  </a:lnTo>
                  <a:lnTo>
                    <a:pt x="303" y="142"/>
                  </a:lnTo>
                  <a:lnTo>
                    <a:pt x="363" y="142"/>
                  </a:lnTo>
                  <a:lnTo>
                    <a:pt x="363" y="110"/>
                  </a:lnTo>
                  <a:lnTo>
                    <a:pt x="424" y="110"/>
                  </a:lnTo>
                  <a:lnTo>
                    <a:pt x="424" y="91"/>
                  </a:lnTo>
                  <a:lnTo>
                    <a:pt x="484" y="91"/>
                  </a:lnTo>
                  <a:lnTo>
                    <a:pt x="484" y="72"/>
                  </a:lnTo>
                  <a:lnTo>
                    <a:pt x="545" y="72"/>
                  </a:lnTo>
                  <a:lnTo>
                    <a:pt x="545" y="59"/>
                  </a:lnTo>
                  <a:lnTo>
                    <a:pt x="605" y="59"/>
                  </a:lnTo>
                  <a:lnTo>
                    <a:pt x="605" y="36"/>
                  </a:lnTo>
                  <a:lnTo>
                    <a:pt x="666" y="36"/>
                  </a:lnTo>
                  <a:lnTo>
                    <a:pt x="666" y="25"/>
                  </a:lnTo>
                  <a:lnTo>
                    <a:pt x="726" y="25"/>
                  </a:lnTo>
                  <a:lnTo>
                    <a:pt x="726" y="0"/>
                  </a:lnTo>
                  <a:lnTo>
                    <a:pt x="726" y="0"/>
                  </a:lnTo>
                </a:path>
              </a:pathLst>
            </a:custGeom>
            <a:grpFill/>
            <a:ln w="28575">
              <a:solidFill>
                <a:srgbClr val="FFFF00"/>
              </a:solidFill>
              <a:prstDash val="solid"/>
              <a:round/>
              <a:headEnd/>
              <a:tailEnd/>
            </a:ln>
            <a:extLst/>
          </p:spPr>
          <p:txBody>
            <a:bodyPr/>
            <a:lstStyle/>
            <a:p>
              <a:endParaRPr lang="fr-FR"/>
            </a:p>
          </p:txBody>
        </p:sp>
        <p:sp>
          <p:nvSpPr>
            <p:cNvPr id="138" name="Freeform 33"/>
            <p:cNvSpPr>
              <a:spLocks/>
            </p:cNvSpPr>
            <p:nvPr/>
          </p:nvSpPr>
          <p:spPr bwMode="auto">
            <a:xfrm>
              <a:off x="862" y="1877"/>
              <a:ext cx="4363" cy="1466"/>
            </a:xfrm>
            <a:custGeom>
              <a:avLst/>
              <a:gdLst>
                <a:gd name="T0" fmla="*/ 0 w 726"/>
                <a:gd name="T1" fmla="*/ 271 h 271"/>
                <a:gd name="T2" fmla="*/ 0 w 726"/>
                <a:gd name="T3" fmla="*/ 271 h 271"/>
                <a:gd name="T4" fmla="*/ 61 w 726"/>
                <a:gd name="T5" fmla="*/ 271 h 271"/>
                <a:gd name="T6" fmla="*/ 61 w 726"/>
                <a:gd name="T7" fmla="*/ 248 h 271"/>
                <a:gd name="T8" fmla="*/ 121 w 726"/>
                <a:gd name="T9" fmla="*/ 248 h 271"/>
                <a:gd name="T10" fmla="*/ 121 w 726"/>
                <a:gd name="T11" fmla="*/ 222 h 271"/>
                <a:gd name="T12" fmla="*/ 182 w 726"/>
                <a:gd name="T13" fmla="*/ 222 h 271"/>
                <a:gd name="T14" fmla="*/ 182 w 726"/>
                <a:gd name="T15" fmla="*/ 173 h 271"/>
                <a:gd name="T16" fmla="*/ 242 w 726"/>
                <a:gd name="T17" fmla="*/ 173 h 271"/>
                <a:gd name="T18" fmla="*/ 242 w 726"/>
                <a:gd name="T19" fmla="*/ 138 h 271"/>
                <a:gd name="T20" fmla="*/ 303 w 726"/>
                <a:gd name="T21" fmla="*/ 138 h 271"/>
                <a:gd name="T22" fmla="*/ 303 w 726"/>
                <a:gd name="T23" fmla="*/ 106 h 271"/>
                <a:gd name="T24" fmla="*/ 363 w 726"/>
                <a:gd name="T25" fmla="*/ 106 h 271"/>
                <a:gd name="T26" fmla="*/ 363 w 726"/>
                <a:gd name="T27" fmla="*/ 88 h 271"/>
                <a:gd name="T28" fmla="*/ 424 w 726"/>
                <a:gd name="T29" fmla="*/ 88 h 271"/>
                <a:gd name="T30" fmla="*/ 424 w 726"/>
                <a:gd name="T31" fmla="*/ 71 h 271"/>
                <a:gd name="T32" fmla="*/ 484 w 726"/>
                <a:gd name="T33" fmla="*/ 71 h 271"/>
                <a:gd name="T34" fmla="*/ 484 w 726"/>
                <a:gd name="T35" fmla="*/ 49 h 271"/>
                <a:gd name="T36" fmla="*/ 545 w 726"/>
                <a:gd name="T37" fmla="*/ 49 h 271"/>
                <a:gd name="T38" fmla="*/ 545 w 726"/>
                <a:gd name="T39" fmla="*/ 32 h 271"/>
                <a:gd name="T40" fmla="*/ 605 w 726"/>
                <a:gd name="T41" fmla="*/ 32 h 271"/>
                <a:gd name="T42" fmla="*/ 605 w 726"/>
                <a:gd name="T43" fmla="*/ 20 h 271"/>
                <a:gd name="T44" fmla="*/ 666 w 726"/>
                <a:gd name="T45" fmla="*/ 20 h 271"/>
                <a:gd name="T46" fmla="*/ 666 w 726"/>
                <a:gd name="T47" fmla="*/ 11 h 271"/>
                <a:gd name="T48" fmla="*/ 726 w 726"/>
                <a:gd name="T49" fmla="*/ 11 h 271"/>
                <a:gd name="T50" fmla="*/ 726 w 726"/>
                <a:gd name="T51" fmla="*/ 0 h 271"/>
                <a:gd name="T52" fmla="*/ 726 w 726"/>
                <a:gd name="T53"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26" h="271">
                  <a:moveTo>
                    <a:pt x="0" y="271"/>
                  </a:moveTo>
                  <a:lnTo>
                    <a:pt x="0" y="271"/>
                  </a:lnTo>
                  <a:lnTo>
                    <a:pt x="61" y="271"/>
                  </a:lnTo>
                  <a:lnTo>
                    <a:pt x="61" y="248"/>
                  </a:lnTo>
                  <a:lnTo>
                    <a:pt x="121" y="248"/>
                  </a:lnTo>
                  <a:lnTo>
                    <a:pt x="121" y="222"/>
                  </a:lnTo>
                  <a:lnTo>
                    <a:pt x="182" y="222"/>
                  </a:lnTo>
                  <a:lnTo>
                    <a:pt x="182" y="173"/>
                  </a:lnTo>
                  <a:lnTo>
                    <a:pt x="242" y="173"/>
                  </a:lnTo>
                  <a:lnTo>
                    <a:pt x="242" y="138"/>
                  </a:lnTo>
                  <a:lnTo>
                    <a:pt x="303" y="138"/>
                  </a:lnTo>
                  <a:lnTo>
                    <a:pt x="303" y="106"/>
                  </a:lnTo>
                  <a:lnTo>
                    <a:pt x="363" y="106"/>
                  </a:lnTo>
                  <a:lnTo>
                    <a:pt x="363" y="88"/>
                  </a:lnTo>
                  <a:lnTo>
                    <a:pt x="424" y="88"/>
                  </a:lnTo>
                  <a:lnTo>
                    <a:pt x="424" y="71"/>
                  </a:lnTo>
                  <a:lnTo>
                    <a:pt x="484" y="71"/>
                  </a:lnTo>
                  <a:lnTo>
                    <a:pt x="484" y="49"/>
                  </a:lnTo>
                  <a:lnTo>
                    <a:pt x="545" y="49"/>
                  </a:lnTo>
                  <a:lnTo>
                    <a:pt x="545" y="32"/>
                  </a:lnTo>
                  <a:lnTo>
                    <a:pt x="605" y="32"/>
                  </a:lnTo>
                  <a:lnTo>
                    <a:pt x="605" y="20"/>
                  </a:lnTo>
                  <a:lnTo>
                    <a:pt x="666" y="20"/>
                  </a:lnTo>
                  <a:lnTo>
                    <a:pt x="666" y="11"/>
                  </a:lnTo>
                  <a:lnTo>
                    <a:pt x="726" y="11"/>
                  </a:lnTo>
                  <a:lnTo>
                    <a:pt x="726" y="0"/>
                  </a:lnTo>
                  <a:lnTo>
                    <a:pt x="726" y="0"/>
                  </a:lnTo>
                </a:path>
              </a:pathLst>
            </a:custGeom>
            <a:grpFill/>
            <a:ln w="28575">
              <a:solidFill>
                <a:srgbClr val="FF6600"/>
              </a:solidFill>
              <a:prstDash val="solid"/>
              <a:round/>
              <a:headEnd/>
              <a:tailEnd/>
            </a:ln>
            <a:extLst/>
          </p:spPr>
          <p:txBody>
            <a:bodyPr/>
            <a:lstStyle/>
            <a:p>
              <a:endParaRPr lang="fr-FR"/>
            </a:p>
          </p:txBody>
        </p:sp>
        <p:sp>
          <p:nvSpPr>
            <p:cNvPr id="139" name="Freeform 34"/>
            <p:cNvSpPr>
              <a:spLocks/>
            </p:cNvSpPr>
            <p:nvPr/>
          </p:nvSpPr>
          <p:spPr bwMode="auto">
            <a:xfrm>
              <a:off x="832" y="3316"/>
              <a:ext cx="60" cy="54"/>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grpFill/>
            <a:ln w="9525">
              <a:solidFill>
                <a:srgbClr val="FFFF00"/>
              </a:solidFill>
              <a:prstDash val="solid"/>
              <a:round/>
              <a:headEnd/>
              <a:tailEnd/>
            </a:ln>
          </p:spPr>
          <p:txBody>
            <a:bodyPr/>
            <a:lstStyle/>
            <a:p>
              <a:endParaRPr lang="fr-FR"/>
            </a:p>
          </p:txBody>
        </p:sp>
        <p:sp>
          <p:nvSpPr>
            <p:cNvPr id="140" name="Freeform 35"/>
            <p:cNvSpPr>
              <a:spLocks/>
            </p:cNvSpPr>
            <p:nvPr/>
          </p:nvSpPr>
          <p:spPr bwMode="auto">
            <a:xfrm>
              <a:off x="832" y="3316"/>
              <a:ext cx="60" cy="54"/>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grpFill/>
            <a:ln w="9525">
              <a:solidFill>
                <a:srgbClr val="FFFF00"/>
              </a:solidFill>
              <a:prstDash val="solid"/>
              <a:round/>
              <a:headEnd/>
              <a:tailEnd/>
            </a:ln>
          </p:spPr>
          <p:txBody>
            <a:bodyPr/>
            <a:lstStyle/>
            <a:p>
              <a:endParaRPr lang="fr-FR"/>
            </a:p>
          </p:txBody>
        </p:sp>
        <p:sp>
          <p:nvSpPr>
            <p:cNvPr id="141" name="Freeform 36"/>
            <p:cNvSpPr>
              <a:spLocks/>
            </p:cNvSpPr>
            <p:nvPr/>
          </p:nvSpPr>
          <p:spPr bwMode="auto">
            <a:xfrm>
              <a:off x="1199" y="3316"/>
              <a:ext cx="61" cy="54"/>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grpFill/>
            <a:ln w="9525">
              <a:solidFill>
                <a:srgbClr val="FFFF00"/>
              </a:solidFill>
              <a:prstDash val="solid"/>
              <a:round/>
              <a:headEnd/>
              <a:tailEnd/>
            </a:ln>
          </p:spPr>
          <p:txBody>
            <a:bodyPr/>
            <a:lstStyle/>
            <a:p>
              <a:endParaRPr lang="fr-FR"/>
            </a:p>
          </p:txBody>
        </p:sp>
        <p:sp>
          <p:nvSpPr>
            <p:cNvPr id="142" name="Freeform 37"/>
            <p:cNvSpPr>
              <a:spLocks/>
            </p:cNvSpPr>
            <p:nvPr/>
          </p:nvSpPr>
          <p:spPr bwMode="auto">
            <a:xfrm>
              <a:off x="1199" y="3218"/>
              <a:ext cx="61" cy="54"/>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grpFill/>
            <a:ln w="9525">
              <a:solidFill>
                <a:srgbClr val="FFFF00"/>
              </a:solidFill>
              <a:prstDash val="solid"/>
              <a:round/>
              <a:headEnd/>
              <a:tailEnd/>
            </a:ln>
          </p:spPr>
          <p:txBody>
            <a:bodyPr/>
            <a:lstStyle/>
            <a:p>
              <a:endParaRPr lang="fr-FR"/>
            </a:p>
          </p:txBody>
        </p:sp>
        <p:sp>
          <p:nvSpPr>
            <p:cNvPr id="143" name="Freeform 38"/>
            <p:cNvSpPr>
              <a:spLocks/>
            </p:cNvSpPr>
            <p:nvPr/>
          </p:nvSpPr>
          <p:spPr bwMode="auto">
            <a:xfrm>
              <a:off x="1560" y="3218"/>
              <a:ext cx="60" cy="54"/>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grpFill/>
            <a:ln w="9525">
              <a:solidFill>
                <a:srgbClr val="FFFF00"/>
              </a:solidFill>
              <a:prstDash val="solid"/>
              <a:round/>
              <a:headEnd/>
              <a:tailEnd/>
            </a:ln>
          </p:spPr>
          <p:txBody>
            <a:bodyPr/>
            <a:lstStyle/>
            <a:p>
              <a:endParaRPr lang="fr-FR"/>
            </a:p>
          </p:txBody>
        </p:sp>
        <p:sp>
          <p:nvSpPr>
            <p:cNvPr id="144" name="Freeform 39"/>
            <p:cNvSpPr>
              <a:spLocks/>
            </p:cNvSpPr>
            <p:nvPr/>
          </p:nvSpPr>
          <p:spPr bwMode="auto">
            <a:xfrm>
              <a:off x="1560" y="3055"/>
              <a:ext cx="60" cy="55"/>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grpFill/>
            <a:ln w="9525">
              <a:solidFill>
                <a:srgbClr val="FFFF00"/>
              </a:solidFill>
              <a:prstDash val="solid"/>
              <a:round/>
              <a:headEnd/>
              <a:tailEnd/>
            </a:ln>
          </p:spPr>
          <p:txBody>
            <a:bodyPr/>
            <a:lstStyle/>
            <a:p>
              <a:endParaRPr lang="fr-FR"/>
            </a:p>
          </p:txBody>
        </p:sp>
        <p:sp>
          <p:nvSpPr>
            <p:cNvPr id="145" name="Freeform 40"/>
            <p:cNvSpPr>
              <a:spLocks/>
            </p:cNvSpPr>
            <p:nvPr/>
          </p:nvSpPr>
          <p:spPr bwMode="auto">
            <a:xfrm>
              <a:off x="1926" y="3055"/>
              <a:ext cx="60" cy="55"/>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grpFill/>
            <a:ln w="9525">
              <a:solidFill>
                <a:srgbClr val="FFFF00"/>
              </a:solidFill>
              <a:prstDash val="solid"/>
              <a:round/>
              <a:headEnd/>
              <a:tailEnd/>
            </a:ln>
          </p:spPr>
          <p:txBody>
            <a:bodyPr/>
            <a:lstStyle/>
            <a:p>
              <a:endParaRPr lang="fr-FR"/>
            </a:p>
          </p:txBody>
        </p:sp>
        <p:sp>
          <p:nvSpPr>
            <p:cNvPr id="146" name="Freeform 41"/>
            <p:cNvSpPr>
              <a:spLocks/>
            </p:cNvSpPr>
            <p:nvPr/>
          </p:nvSpPr>
          <p:spPr bwMode="auto">
            <a:xfrm>
              <a:off x="1926" y="2791"/>
              <a:ext cx="60" cy="54"/>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grpFill/>
            <a:ln w="9525">
              <a:solidFill>
                <a:srgbClr val="FFFF00"/>
              </a:solidFill>
              <a:prstDash val="solid"/>
              <a:round/>
              <a:headEnd/>
              <a:tailEnd/>
            </a:ln>
          </p:spPr>
          <p:txBody>
            <a:bodyPr/>
            <a:lstStyle/>
            <a:p>
              <a:endParaRPr lang="fr-FR"/>
            </a:p>
          </p:txBody>
        </p:sp>
        <p:sp>
          <p:nvSpPr>
            <p:cNvPr id="147" name="Freeform 42"/>
            <p:cNvSpPr>
              <a:spLocks/>
            </p:cNvSpPr>
            <p:nvPr/>
          </p:nvSpPr>
          <p:spPr bwMode="auto">
            <a:xfrm>
              <a:off x="2286" y="2791"/>
              <a:ext cx="61" cy="54"/>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grpFill/>
            <a:ln w="9525">
              <a:solidFill>
                <a:srgbClr val="FFFF00"/>
              </a:solidFill>
              <a:prstDash val="solid"/>
              <a:round/>
              <a:headEnd/>
              <a:tailEnd/>
            </a:ln>
          </p:spPr>
          <p:txBody>
            <a:bodyPr/>
            <a:lstStyle/>
            <a:p>
              <a:endParaRPr lang="fr-FR"/>
            </a:p>
          </p:txBody>
        </p:sp>
        <p:sp>
          <p:nvSpPr>
            <p:cNvPr id="148" name="Freeform 43"/>
            <p:cNvSpPr>
              <a:spLocks/>
            </p:cNvSpPr>
            <p:nvPr/>
          </p:nvSpPr>
          <p:spPr bwMode="auto">
            <a:xfrm>
              <a:off x="2286" y="2666"/>
              <a:ext cx="61" cy="54"/>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grpFill/>
            <a:ln w="9525">
              <a:solidFill>
                <a:srgbClr val="FFFF00"/>
              </a:solidFill>
              <a:prstDash val="solid"/>
              <a:round/>
              <a:headEnd/>
              <a:tailEnd/>
            </a:ln>
          </p:spPr>
          <p:txBody>
            <a:bodyPr/>
            <a:lstStyle/>
            <a:p>
              <a:endParaRPr lang="fr-FR"/>
            </a:p>
          </p:txBody>
        </p:sp>
        <p:sp>
          <p:nvSpPr>
            <p:cNvPr id="149" name="Freeform 44"/>
            <p:cNvSpPr>
              <a:spLocks/>
            </p:cNvSpPr>
            <p:nvPr/>
          </p:nvSpPr>
          <p:spPr bwMode="auto">
            <a:xfrm>
              <a:off x="2653" y="2666"/>
              <a:ext cx="60" cy="54"/>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grpFill/>
            <a:ln w="9525">
              <a:solidFill>
                <a:srgbClr val="FFFF00"/>
              </a:solidFill>
              <a:prstDash val="solid"/>
              <a:round/>
              <a:headEnd/>
              <a:tailEnd/>
            </a:ln>
          </p:spPr>
          <p:txBody>
            <a:bodyPr/>
            <a:lstStyle/>
            <a:p>
              <a:endParaRPr lang="fr-FR"/>
            </a:p>
          </p:txBody>
        </p:sp>
        <p:sp>
          <p:nvSpPr>
            <p:cNvPr id="150" name="Freeform 45"/>
            <p:cNvSpPr>
              <a:spLocks/>
            </p:cNvSpPr>
            <p:nvPr/>
          </p:nvSpPr>
          <p:spPr bwMode="auto">
            <a:xfrm>
              <a:off x="2653" y="2532"/>
              <a:ext cx="60" cy="53"/>
            </a:xfrm>
            <a:custGeom>
              <a:avLst/>
              <a:gdLst>
                <a:gd name="T0" fmla="*/ 30 w 60"/>
                <a:gd name="T1" fmla="*/ 0 h 59"/>
                <a:gd name="T2" fmla="*/ 60 w 60"/>
                <a:gd name="T3" fmla="*/ 29 h 59"/>
                <a:gd name="T4" fmla="*/ 30 w 60"/>
                <a:gd name="T5" fmla="*/ 59 h 59"/>
                <a:gd name="T6" fmla="*/ 0 w 60"/>
                <a:gd name="T7" fmla="*/ 29 h 59"/>
                <a:gd name="T8" fmla="*/ 30 w 60"/>
                <a:gd name="T9" fmla="*/ 0 h 59"/>
              </a:gdLst>
              <a:ahLst/>
              <a:cxnLst>
                <a:cxn ang="0">
                  <a:pos x="T0" y="T1"/>
                </a:cxn>
                <a:cxn ang="0">
                  <a:pos x="T2" y="T3"/>
                </a:cxn>
                <a:cxn ang="0">
                  <a:pos x="T4" y="T5"/>
                </a:cxn>
                <a:cxn ang="0">
                  <a:pos x="T6" y="T7"/>
                </a:cxn>
                <a:cxn ang="0">
                  <a:pos x="T8" y="T9"/>
                </a:cxn>
              </a:cxnLst>
              <a:rect l="0" t="0" r="r" b="b"/>
              <a:pathLst>
                <a:path w="60" h="59">
                  <a:moveTo>
                    <a:pt x="30" y="0"/>
                  </a:moveTo>
                  <a:lnTo>
                    <a:pt x="60" y="29"/>
                  </a:lnTo>
                  <a:lnTo>
                    <a:pt x="30" y="59"/>
                  </a:lnTo>
                  <a:lnTo>
                    <a:pt x="0" y="29"/>
                  </a:lnTo>
                  <a:lnTo>
                    <a:pt x="30" y="0"/>
                  </a:lnTo>
                  <a:close/>
                </a:path>
              </a:pathLst>
            </a:custGeom>
            <a:grpFill/>
            <a:ln w="9525">
              <a:solidFill>
                <a:srgbClr val="FFFF00"/>
              </a:solidFill>
              <a:prstDash val="solid"/>
              <a:round/>
              <a:headEnd/>
              <a:tailEnd/>
            </a:ln>
          </p:spPr>
          <p:txBody>
            <a:bodyPr/>
            <a:lstStyle/>
            <a:p>
              <a:endParaRPr lang="fr-FR"/>
            </a:p>
          </p:txBody>
        </p:sp>
        <p:sp>
          <p:nvSpPr>
            <p:cNvPr id="151" name="Freeform 46"/>
            <p:cNvSpPr>
              <a:spLocks/>
            </p:cNvSpPr>
            <p:nvPr/>
          </p:nvSpPr>
          <p:spPr bwMode="auto">
            <a:xfrm>
              <a:off x="3014" y="2532"/>
              <a:ext cx="59" cy="53"/>
            </a:xfrm>
            <a:custGeom>
              <a:avLst/>
              <a:gdLst>
                <a:gd name="T0" fmla="*/ 29 w 59"/>
                <a:gd name="T1" fmla="*/ 0 h 59"/>
                <a:gd name="T2" fmla="*/ 59 w 59"/>
                <a:gd name="T3" fmla="*/ 29 h 59"/>
                <a:gd name="T4" fmla="*/ 29 w 59"/>
                <a:gd name="T5" fmla="*/ 59 h 59"/>
                <a:gd name="T6" fmla="*/ 0 w 59"/>
                <a:gd name="T7" fmla="*/ 29 h 59"/>
                <a:gd name="T8" fmla="*/ 29 w 59"/>
                <a:gd name="T9" fmla="*/ 0 h 59"/>
              </a:gdLst>
              <a:ahLst/>
              <a:cxnLst>
                <a:cxn ang="0">
                  <a:pos x="T0" y="T1"/>
                </a:cxn>
                <a:cxn ang="0">
                  <a:pos x="T2" y="T3"/>
                </a:cxn>
                <a:cxn ang="0">
                  <a:pos x="T4" y="T5"/>
                </a:cxn>
                <a:cxn ang="0">
                  <a:pos x="T6" y="T7"/>
                </a:cxn>
                <a:cxn ang="0">
                  <a:pos x="T8" y="T9"/>
                </a:cxn>
              </a:cxnLst>
              <a:rect l="0" t="0" r="r" b="b"/>
              <a:pathLst>
                <a:path w="59" h="59">
                  <a:moveTo>
                    <a:pt x="29" y="0"/>
                  </a:moveTo>
                  <a:lnTo>
                    <a:pt x="59" y="29"/>
                  </a:lnTo>
                  <a:lnTo>
                    <a:pt x="29" y="59"/>
                  </a:lnTo>
                  <a:lnTo>
                    <a:pt x="0" y="29"/>
                  </a:lnTo>
                  <a:lnTo>
                    <a:pt x="29" y="0"/>
                  </a:lnTo>
                  <a:close/>
                </a:path>
              </a:pathLst>
            </a:custGeom>
            <a:grpFill/>
            <a:ln w="9525">
              <a:solidFill>
                <a:srgbClr val="FFFF00"/>
              </a:solidFill>
              <a:prstDash val="solid"/>
              <a:round/>
              <a:headEnd/>
              <a:tailEnd/>
            </a:ln>
          </p:spPr>
          <p:txBody>
            <a:bodyPr/>
            <a:lstStyle/>
            <a:p>
              <a:endParaRPr lang="fr-FR"/>
            </a:p>
          </p:txBody>
        </p:sp>
        <p:sp>
          <p:nvSpPr>
            <p:cNvPr id="152" name="Freeform 47"/>
            <p:cNvSpPr>
              <a:spLocks/>
            </p:cNvSpPr>
            <p:nvPr/>
          </p:nvSpPr>
          <p:spPr bwMode="auto">
            <a:xfrm>
              <a:off x="3014" y="2358"/>
              <a:ext cx="59" cy="54"/>
            </a:xfrm>
            <a:custGeom>
              <a:avLst/>
              <a:gdLst>
                <a:gd name="T0" fmla="*/ 29 w 59"/>
                <a:gd name="T1" fmla="*/ 0 h 60"/>
                <a:gd name="T2" fmla="*/ 59 w 59"/>
                <a:gd name="T3" fmla="*/ 30 h 60"/>
                <a:gd name="T4" fmla="*/ 29 w 59"/>
                <a:gd name="T5" fmla="*/ 60 h 60"/>
                <a:gd name="T6" fmla="*/ 0 w 59"/>
                <a:gd name="T7" fmla="*/ 30 h 60"/>
                <a:gd name="T8" fmla="*/ 29 w 59"/>
                <a:gd name="T9" fmla="*/ 0 h 60"/>
              </a:gdLst>
              <a:ahLst/>
              <a:cxnLst>
                <a:cxn ang="0">
                  <a:pos x="T0" y="T1"/>
                </a:cxn>
                <a:cxn ang="0">
                  <a:pos x="T2" y="T3"/>
                </a:cxn>
                <a:cxn ang="0">
                  <a:pos x="T4" y="T5"/>
                </a:cxn>
                <a:cxn ang="0">
                  <a:pos x="T6" y="T7"/>
                </a:cxn>
                <a:cxn ang="0">
                  <a:pos x="T8" y="T9"/>
                </a:cxn>
              </a:cxnLst>
              <a:rect l="0" t="0" r="r" b="b"/>
              <a:pathLst>
                <a:path w="59" h="60">
                  <a:moveTo>
                    <a:pt x="29" y="0"/>
                  </a:moveTo>
                  <a:lnTo>
                    <a:pt x="59" y="30"/>
                  </a:lnTo>
                  <a:lnTo>
                    <a:pt x="29" y="60"/>
                  </a:lnTo>
                  <a:lnTo>
                    <a:pt x="0" y="30"/>
                  </a:lnTo>
                  <a:lnTo>
                    <a:pt x="29" y="0"/>
                  </a:lnTo>
                  <a:close/>
                </a:path>
              </a:pathLst>
            </a:custGeom>
            <a:grpFill/>
            <a:ln w="9525">
              <a:solidFill>
                <a:srgbClr val="FFFF00"/>
              </a:solidFill>
              <a:prstDash val="solid"/>
              <a:round/>
              <a:headEnd/>
              <a:tailEnd/>
            </a:ln>
          </p:spPr>
          <p:txBody>
            <a:bodyPr/>
            <a:lstStyle/>
            <a:p>
              <a:endParaRPr lang="fr-FR"/>
            </a:p>
          </p:txBody>
        </p:sp>
        <p:sp>
          <p:nvSpPr>
            <p:cNvPr id="153" name="Freeform 48"/>
            <p:cNvSpPr>
              <a:spLocks/>
            </p:cNvSpPr>
            <p:nvPr/>
          </p:nvSpPr>
          <p:spPr bwMode="auto">
            <a:xfrm>
              <a:off x="3381" y="2358"/>
              <a:ext cx="60" cy="54"/>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grpFill/>
            <a:ln w="9525">
              <a:solidFill>
                <a:srgbClr val="FFFF00"/>
              </a:solidFill>
              <a:prstDash val="solid"/>
              <a:round/>
              <a:headEnd/>
              <a:tailEnd/>
            </a:ln>
          </p:spPr>
          <p:txBody>
            <a:bodyPr/>
            <a:lstStyle/>
            <a:p>
              <a:endParaRPr lang="fr-FR"/>
            </a:p>
          </p:txBody>
        </p:sp>
        <p:sp>
          <p:nvSpPr>
            <p:cNvPr id="154" name="Freeform 49"/>
            <p:cNvSpPr>
              <a:spLocks/>
            </p:cNvSpPr>
            <p:nvPr/>
          </p:nvSpPr>
          <p:spPr bwMode="auto">
            <a:xfrm>
              <a:off x="3381" y="2255"/>
              <a:ext cx="60" cy="54"/>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grpFill/>
            <a:ln w="9525">
              <a:solidFill>
                <a:srgbClr val="FFFF00"/>
              </a:solidFill>
              <a:prstDash val="solid"/>
              <a:round/>
              <a:headEnd/>
              <a:tailEnd/>
            </a:ln>
          </p:spPr>
          <p:txBody>
            <a:bodyPr/>
            <a:lstStyle/>
            <a:p>
              <a:endParaRPr lang="fr-FR"/>
            </a:p>
          </p:txBody>
        </p:sp>
        <p:sp>
          <p:nvSpPr>
            <p:cNvPr id="155" name="Freeform 50"/>
            <p:cNvSpPr>
              <a:spLocks/>
            </p:cNvSpPr>
            <p:nvPr/>
          </p:nvSpPr>
          <p:spPr bwMode="auto">
            <a:xfrm>
              <a:off x="3741" y="2255"/>
              <a:ext cx="60" cy="54"/>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grpFill/>
            <a:ln w="9525">
              <a:solidFill>
                <a:srgbClr val="FFFF00"/>
              </a:solidFill>
              <a:prstDash val="solid"/>
              <a:round/>
              <a:headEnd/>
              <a:tailEnd/>
            </a:ln>
          </p:spPr>
          <p:txBody>
            <a:bodyPr/>
            <a:lstStyle/>
            <a:p>
              <a:endParaRPr lang="fr-FR"/>
            </a:p>
          </p:txBody>
        </p:sp>
        <p:sp>
          <p:nvSpPr>
            <p:cNvPr id="156" name="Freeform 51"/>
            <p:cNvSpPr>
              <a:spLocks/>
            </p:cNvSpPr>
            <p:nvPr/>
          </p:nvSpPr>
          <p:spPr bwMode="auto">
            <a:xfrm>
              <a:off x="3741" y="2152"/>
              <a:ext cx="60" cy="54"/>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grpFill/>
            <a:ln w="9525">
              <a:solidFill>
                <a:srgbClr val="FFFF00"/>
              </a:solidFill>
              <a:prstDash val="solid"/>
              <a:round/>
              <a:headEnd/>
              <a:tailEnd/>
            </a:ln>
          </p:spPr>
          <p:txBody>
            <a:bodyPr/>
            <a:lstStyle/>
            <a:p>
              <a:endParaRPr lang="fr-FR"/>
            </a:p>
          </p:txBody>
        </p:sp>
        <p:sp>
          <p:nvSpPr>
            <p:cNvPr id="157" name="Freeform 52"/>
            <p:cNvSpPr>
              <a:spLocks/>
            </p:cNvSpPr>
            <p:nvPr/>
          </p:nvSpPr>
          <p:spPr bwMode="auto">
            <a:xfrm>
              <a:off x="4107" y="2152"/>
              <a:ext cx="61" cy="54"/>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grpFill/>
            <a:ln w="9525">
              <a:solidFill>
                <a:srgbClr val="FFFF00"/>
              </a:solidFill>
              <a:prstDash val="solid"/>
              <a:round/>
              <a:headEnd/>
              <a:tailEnd/>
            </a:ln>
          </p:spPr>
          <p:txBody>
            <a:bodyPr/>
            <a:lstStyle/>
            <a:p>
              <a:endParaRPr lang="fr-FR"/>
            </a:p>
          </p:txBody>
        </p:sp>
        <p:sp>
          <p:nvSpPr>
            <p:cNvPr id="158" name="Freeform 53"/>
            <p:cNvSpPr>
              <a:spLocks/>
            </p:cNvSpPr>
            <p:nvPr/>
          </p:nvSpPr>
          <p:spPr bwMode="auto">
            <a:xfrm>
              <a:off x="4107" y="2083"/>
              <a:ext cx="61" cy="54"/>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grpFill/>
            <a:ln w="9525">
              <a:solidFill>
                <a:srgbClr val="FFFF00"/>
              </a:solidFill>
              <a:prstDash val="solid"/>
              <a:round/>
              <a:headEnd/>
              <a:tailEnd/>
            </a:ln>
          </p:spPr>
          <p:txBody>
            <a:bodyPr/>
            <a:lstStyle/>
            <a:p>
              <a:endParaRPr lang="fr-FR"/>
            </a:p>
          </p:txBody>
        </p:sp>
        <p:sp>
          <p:nvSpPr>
            <p:cNvPr id="159" name="Freeform 54"/>
            <p:cNvSpPr>
              <a:spLocks/>
            </p:cNvSpPr>
            <p:nvPr/>
          </p:nvSpPr>
          <p:spPr bwMode="auto">
            <a:xfrm>
              <a:off x="4468" y="2083"/>
              <a:ext cx="60" cy="54"/>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grpFill/>
            <a:ln w="9525">
              <a:solidFill>
                <a:srgbClr val="FFFF00"/>
              </a:solidFill>
              <a:prstDash val="solid"/>
              <a:round/>
              <a:headEnd/>
              <a:tailEnd/>
            </a:ln>
          </p:spPr>
          <p:txBody>
            <a:bodyPr/>
            <a:lstStyle/>
            <a:p>
              <a:endParaRPr lang="fr-FR"/>
            </a:p>
          </p:txBody>
        </p:sp>
        <p:sp>
          <p:nvSpPr>
            <p:cNvPr id="160" name="Freeform 55"/>
            <p:cNvSpPr>
              <a:spLocks/>
            </p:cNvSpPr>
            <p:nvPr/>
          </p:nvSpPr>
          <p:spPr bwMode="auto">
            <a:xfrm>
              <a:off x="4468" y="1958"/>
              <a:ext cx="60" cy="54"/>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grpFill/>
            <a:ln w="9525">
              <a:solidFill>
                <a:srgbClr val="FFFF00"/>
              </a:solidFill>
              <a:prstDash val="solid"/>
              <a:round/>
              <a:headEnd/>
              <a:tailEnd/>
            </a:ln>
          </p:spPr>
          <p:txBody>
            <a:bodyPr/>
            <a:lstStyle/>
            <a:p>
              <a:endParaRPr lang="fr-FR"/>
            </a:p>
          </p:txBody>
        </p:sp>
        <p:sp>
          <p:nvSpPr>
            <p:cNvPr id="161" name="Freeform 56"/>
            <p:cNvSpPr>
              <a:spLocks/>
            </p:cNvSpPr>
            <p:nvPr/>
          </p:nvSpPr>
          <p:spPr bwMode="auto">
            <a:xfrm>
              <a:off x="4834" y="1958"/>
              <a:ext cx="60" cy="54"/>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grpFill/>
            <a:ln w="9525">
              <a:solidFill>
                <a:srgbClr val="FFFF00"/>
              </a:solidFill>
              <a:prstDash val="solid"/>
              <a:round/>
              <a:headEnd/>
              <a:tailEnd/>
            </a:ln>
          </p:spPr>
          <p:txBody>
            <a:bodyPr/>
            <a:lstStyle/>
            <a:p>
              <a:endParaRPr lang="fr-FR"/>
            </a:p>
          </p:txBody>
        </p:sp>
        <p:sp>
          <p:nvSpPr>
            <p:cNvPr id="162" name="Freeform 57"/>
            <p:cNvSpPr>
              <a:spLocks/>
            </p:cNvSpPr>
            <p:nvPr/>
          </p:nvSpPr>
          <p:spPr bwMode="auto">
            <a:xfrm>
              <a:off x="4834" y="1898"/>
              <a:ext cx="60" cy="55"/>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grpFill/>
            <a:ln w="9525">
              <a:solidFill>
                <a:srgbClr val="FFFF00"/>
              </a:solidFill>
              <a:prstDash val="solid"/>
              <a:round/>
              <a:headEnd/>
              <a:tailEnd/>
            </a:ln>
          </p:spPr>
          <p:txBody>
            <a:bodyPr/>
            <a:lstStyle/>
            <a:p>
              <a:endParaRPr lang="fr-FR"/>
            </a:p>
          </p:txBody>
        </p:sp>
        <p:sp>
          <p:nvSpPr>
            <p:cNvPr id="163" name="Freeform 58"/>
            <p:cNvSpPr>
              <a:spLocks/>
            </p:cNvSpPr>
            <p:nvPr/>
          </p:nvSpPr>
          <p:spPr bwMode="auto">
            <a:xfrm>
              <a:off x="5196" y="1898"/>
              <a:ext cx="59" cy="55"/>
            </a:xfrm>
            <a:custGeom>
              <a:avLst/>
              <a:gdLst>
                <a:gd name="T0" fmla="*/ 29 w 59"/>
                <a:gd name="T1" fmla="*/ 0 h 60"/>
                <a:gd name="T2" fmla="*/ 59 w 59"/>
                <a:gd name="T3" fmla="*/ 30 h 60"/>
                <a:gd name="T4" fmla="*/ 29 w 59"/>
                <a:gd name="T5" fmla="*/ 60 h 60"/>
                <a:gd name="T6" fmla="*/ 0 w 59"/>
                <a:gd name="T7" fmla="*/ 30 h 60"/>
                <a:gd name="T8" fmla="*/ 29 w 59"/>
                <a:gd name="T9" fmla="*/ 0 h 60"/>
              </a:gdLst>
              <a:ahLst/>
              <a:cxnLst>
                <a:cxn ang="0">
                  <a:pos x="T0" y="T1"/>
                </a:cxn>
                <a:cxn ang="0">
                  <a:pos x="T2" y="T3"/>
                </a:cxn>
                <a:cxn ang="0">
                  <a:pos x="T4" y="T5"/>
                </a:cxn>
                <a:cxn ang="0">
                  <a:pos x="T6" y="T7"/>
                </a:cxn>
                <a:cxn ang="0">
                  <a:pos x="T8" y="T9"/>
                </a:cxn>
              </a:cxnLst>
              <a:rect l="0" t="0" r="r" b="b"/>
              <a:pathLst>
                <a:path w="59" h="60">
                  <a:moveTo>
                    <a:pt x="29" y="0"/>
                  </a:moveTo>
                  <a:lnTo>
                    <a:pt x="59" y="30"/>
                  </a:lnTo>
                  <a:lnTo>
                    <a:pt x="29" y="60"/>
                  </a:lnTo>
                  <a:lnTo>
                    <a:pt x="0" y="30"/>
                  </a:lnTo>
                  <a:lnTo>
                    <a:pt x="29" y="0"/>
                  </a:lnTo>
                  <a:close/>
                </a:path>
              </a:pathLst>
            </a:custGeom>
            <a:grpFill/>
            <a:ln w="9525">
              <a:solidFill>
                <a:srgbClr val="FFFF00"/>
              </a:solidFill>
              <a:prstDash val="solid"/>
              <a:round/>
              <a:headEnd/>
              <a:tailEnd/>
            </a:ln>
          </p:spPr>
          <p:txBody>
            <a:bodyPr/>
            <a:lstStyle/>
            <a:p>
              <a:endParaRPr lang="fr-FR"/>
            </a:p>
          </p:txBody>
        </p:sp>
        <p:sp>
          <p:nvSpPr>
            <p:cNvPr id="164" name="Freeform 59"/>
            <p:cNvSpPr>
              <a:spLocks/>
            </p:cNvSpPr>
            <p:nvPr/>
          </p:nvSpPr>
          <p:spPr bwMode="auto">
            <a:xfrm>
              <a:off x="5196" y="1763"/>
              <a:ext cx="59" cy="54"/>
            </a:xfrm>
            <a:custGeom>
              <a:avLst/>
              <a:gdLst>
                <a:gd name="T0" fmla="*/ 29 w 59"/>
                <a:gd name="T1" fmla="*/ 0 h 60"/>
                <a:gd name="T2" fmla="*/ 59 w 59"/>
                <a:gd name="T3" fmla="*/ 30 h 60"/>
                <a:gd name="T4" fmla="*/ 29 w 59"/>
                <a:gd name="T5" fmla="*/ 60 h 60"/>
                <a:gd name="T6" fmla="*/ 0 w 59"/>
                <a:gd name="T7" fmla="*/ 30 h 60"/>
                <a:gd name="T8" fmla="*/ 29 w 59"/>
                <a:gd name="T9" fmla="*/ 0 h 60"/>
              </a:gdLst>
              <a:ahLst/>
              <a:cxnLst>
                <a:cxn ang="0">
                  <a:pos x="T0" y="T1"/>
                </a:cxn>
                <a:cxn ang="0">
                  <a:pos x="T2" y="T3"/>
                </a:cxn>
                <a:cxn ang="0">
                  <a:pos x="T4" y="T5"/>
                </a:cxn>
                <a:cxn ang="0">
                  <a:pos x="T6" y="T7"/>
                </a:cxn>
                <a:cxn ang="0">
                  <a:pos x="T8" y="T9"/>
                </a:cxn>
              </a:cxnLst>
              <a:rect l="0" t="0" r="r" b="b"/>
              <a:pathLst>
                <a:path w="59" h="60">
                  <a:moveTo>
                    <a:pt x="29" y="0"/>
                  </a:moveTo>
                  <a:lnTo>
                    <a:pt x="59" y="30"/>
                  </a:lnTo>
                  <a:lnTo>
                    <a:pt x="29" y="60"/>
                  </a:lnTo>
                  <a:lnTo>
                    <a:pt x="0" y="30"/>
                  </a:lnTo>
                  <a:lnTo>
                    <a:pt x="29" y="0"/>
                  </a:lnTo>
                  <a:close/>
                </a:path>
              </a:pathLst>
            </a:custGeom>
            <a:grpFill/>
            <a:ln w="9525">
              <a:solidFill>
                <a:srgbClr val="FFFF00"/>
              </a:solidFill>
              <a:prstDash val="solid"/>
              <a:round/>
              <a:headEnd/>
              <a:tailEnd/>
            </a:ln>
          </p:spPr>
          <p:txBody>
            <a:bodyPr/>
            <a:lstStyle/>
            <a:p>
              <a:endParaRPr lang="fr-FR"/>
            </a:p>
          </p:txBody>
        </p:sp>
        <p:sp>
          <p:nvSpPr>
            <p:cNvPr id="165" name="Freeform 60"/>
            <p:cNvSpPr>
              <a:spLocks/>
            </p:cNvSpPr>
            <p:nvPr/>
          </p:nvSpPr>
          <p:spPr bwMode="auto">
            <a:xfrm>
              <a:off x="5196" y="1763"/>
              <a:ext cx="59" cy="54"/>
            </a:xfrm>
            <a:custGeom>
              <a:avLst/>
              <a:gdLst>
                <a:gd name="T0" fmla="*/ 29 w 59"/>
                <a:gd name="T1" fmla="*/ 0 h 60"/>
                <a:gd name="T2" fmla="*/ 59 w 59"/>
                <a:gd name="T3" fmla="*/ 30 h 60"/>
                <a:gd name="T4" fmla="*/ 29 w 59"/>
                <a:gd name="T5" fmla="*/ 60 h 60"/>
                <a:gd name="T6" fmla="*/ 0 w 59"/>
                <a:gd name="T7" fmla="*/ 30 h 60"/>
                <a:gd name="T8" fmla="*/ 29 w 59"/>
                <a:gd name="T9" fmla="*/ 0 h 60"/>
              </a:gdLst>
              <a:ahLst/>
              <a:cxnLst>
                <a:cxn ang="0">
                  <a:pos x="T0" y="T1"/>
                </a:cxn>
                <a:cxn ang="0">
                  <a:pos x="T2" y="T3"/>
                </a:cxn>
                <a:cxn ang="0">
                  <a:pos x="T4" y="T5"/>
                </a:cxn>
                <a:cxn ang="0">
                  <a:pos x="T6" y="T7"/>
                </a:cxn>
                <a:cxn ang="0">
                  <a:pos x="T8" y="T9"/>
                </a:cxn>
              </a:cxnLst>
              <a:rect l="0" t="0" r="r" b="b"/>
              <a:pathLst>
                <a:path w="59" h="60">
                  <a:moveTo>
                    <a:pt x="29" y="0"/>
                  </a:moveTo>
                  <a:lnTo>
                    <a:pt x="59" y="30"/>
                  </a:lnTo>
                  <a:lnTo>
                    <a:pt x="29" y="60"/>
                  </a:lnTo>
                  <a:lnTo>
                    <a:pt x="0" y="30"/>
                  </a:lnTo>
                  <a:lnTo>
                    <a:pt x="29" y="0"/>
                  </a:lnTo>
                  <a:close/>
                </a:path>
              </a:pathLst>
            </a:custGeom>
            <a:grpFill/>
            <a:ln w="9525">
              <a:solidFill>
                <a:srgbClr val="FFFF00"/>
              </a:solidFill>
              <a:prstDash val="solid"/>
              <a:round/>
              <a:headEnd/>
              <a:tailEnd/>
            </a:ln>
          </p:spPr>
          <p:txBody>
            <a:bodyPr/>
            <a:lstStyle/>
            <a:p>
              <a:endParaRPr lang="fr-FR"/>
            </a:p>
          </p:txBody>
        </p:sp>
        <p:sp>
          <p:nvSpPr>
            <p:cNvPr id="166" name="Rectangle 61"/>
            <p:cNvSpPr>
              <a:spLocks noChangeArrowheads="1"/>
            </p:cNvSpPr>
            <p:nvPr/>
          </p:nvSpPr>
          <p:spPr bwMode="auto">
            <a:xfrm>
              <a:off x="832" y="3316"/>
              <a:ext cx="54" cy="48"/>
            </a:xfrm>
            <a:prstGeom prst="rect">
              <a:avLst/>
            </a:prstGeom>
            <a:grpFill/>
            <a:ln w="9525">
              <a:solidFill>
                <a:srgbClr val="FF6600"/>
              </a:solidFill>
              <a:miter lim="800000"/>
              <a:headEnd/>
              <a:tailEnd/>
            </a:ln>
          </p:spPr>
          <p:txBody>
            <a:bodyPr/>
            <a:lstStyle/>
            <a:p>
              <a:endParaRPr lang="fr-FR"/>
            </a:p>
          </p:txBody>
        </p:sp>
        <p:sp>
          <p:nvSpPr>
            <p:cNvPr id="167" name="Rectangle 62"/>
            <p:cNvSpPr>
              <a:spLocks noChangeArrowheads="1"/>
            </p:cNvSpPr>
            <p:nvPr/>
          </p:nvSpPr>
          <p:spPr bwMode="auto">
            <a:xfrm>
              <a:off x="832" y="3316"/>
              <a:ext cx="54" cy="48"/>
            </a:xfrm>
            <a:prstGeom prst="rect">
              <a:avLst/>
            </a:prstGeom>
            <a:grpFill/>
            <a:ln w="9525">
              <a:solidFill>
                <a:srgbClr val="FF6600"/>
              </a:solidFill>
              <a:miter lim="800000"/>
              <a:headEnd/>
              <a:tailEnd/>
            </a:ln>
          </p:spPr>
          <p:txBody>
            <a:bodyPr/>
            <a:lstStyle/>
            <a:p>
              <a:endParaRPr lang="fr-FR"/>
            </a:p>
          </p:txBody>
        </p:sp>
        <p:sp>
          <p:nvSpPr>
            <p:cNvPr id="168" name="Rectangle 63"/>
            <p:cNvSpPr>
              <a:spLocks noChangeArrowheads="1"/>
            </p:cNvSpPr>
            <p:nvPr/>
          </p:nvSpPr>
          <p:spPr bwMode="auto">
            <a:xfrm>
              <a:off x="1199" y="3316"/>
              <a:ext cx="55" cy="48"/>
            </a:xfrm>
            <a:prstGeom prst="rect">
              <a:avLst/>
            </a:prstGeom>
            <a:grpFill/>
            <a:ln w="9525">
              <a:solidFill>
                <a:srgbClr val="FF6600"/>
              </a:solidFill>
              <a:miter lim="800000"/>
              <a:headEnd/>
              <a:tailEnd/>
            </a:ln>
          </p:spPr>
          <p:txBody>
            <a:bodyPr/>
            <a:lstStyle/>
            <a:p>
              <a:endParaRPr lang="fr-FR"/>
            </a:p>
          </p:txBody>
        </p:sp>
        <p:sp>
          <p:nvSpPr>
            <p:cNvPr id="169" name="Rectangle 64"/>
            <p:cNvSpPr>
              <a:spLocks noChangeArrowheads="1"/>
            </p:cNvSpPr>
            <p:nvPr/>
          </p:nvSpPr>
          <p:spPr bwMode="auto">
            <a:xfrm>
              <a:off x="1199" y="3191"/>
              <a:ext cx="55" cy="49"/>
            </a:xfrm>
            <a:prstGeom prst="rect">
              <a:avLst/>
            </a:prstGeom>
            <a:grpFill/>
            <a:ln w="9525">
              <a:solidFill>
                <a:srgbClr val="FF6600"/>
              </a:solidFill>
              <a:miter lim="800000"/>
              <a:headEnd/>
              <a:tailEnd/>
            </a:ln>
          </p:spPr>
          <p:txBody>
            <a:bodyPr/>
            <a:lstStyle/>
            <a:p>
              <a:endParaRPr lang="fr-FR"/>
            </a:p>
          </p:txBody>
        </p:sp>
        <p:sp>
          <p:nvSpPr>
            <p:cNvPr id="170" name="Rectangle 65"/>
            <p:cNvSpPr>
              <a:spLocks noChangeArrowheads="1"/>
            </p:cNvSpPr>
            <p:nvPr/>
          </p:nvSpPr>
          <p:spPr bwMode="auto">
            <a:xfrm>
              <a:off x="1560" y="3191"/>
              <a:ext cx="54" cy="49"/>
            </a:xfrm>
            <a:prstGeom prst="rect">
              <a:avLst/>
            </a:prstGeom>
            <a:grpFill/>
            <a:ln w="9525">
              <a:solidFill>
                <a:srgbClr val="FF6600"/>
              </a:solidFill>
              <a:miter lim="800000"/>
              <a:headEnd/>
              <a:tailEnd/>
            </a:ln>
          </p:spPr>
          <p:txBody>
            <a:bodyPr/>
            <a:lstStyle/>
            <a:p>
              <a:endParaRPr lang="fr-FR"/>
            </a:p>
          </p:txBody>
        </p:sp>
        <p:sp>
          <p:nvSpPr>
            <p:cNvPr id="171" name="Rectangle 66"/>
            <p:cNvSpPr>
              <a:spLocks noChangeArrowheads="1"/>
            </p:cNvSpPr>
            <p:nvPr/>
          </p:nvSpPr>
          <p:spPr bwMode="auto">
            <a:xfrm>
              <a:off x="1560" y="3050"/>
              <a:ext cx="54" cy="49"/>
            </a:xfrm>
            <a:prstGeom prst="rect">
              <a:avLst/>
            </a:prstGeom>
            <a:grpFill/>
            <a:ln w="9525">
              <a:solidFill>
                <a:srgbClr val="FF6600"/>
              </a:solidFill>
              <a:miter lim="800000"/>
              <a:headEnd/>
              <a:tailEnd/>
            </a:ln>
          </p:spPr>
          <p:txBody>
            <a:bodyPr/>
            <a:lstStyle/>
            <a:p>
              <a:endParaRPr lang="fr-FR"/>
            </a:p>
          </p:txBody>
        </p:sp>
        <p:sp>
          <p:nvSpPr>
            <p:cNvPr id="172" name="Rectangle 67"/>
            <p:cNvSpPr>
              <a:spLocks noChangeArrowheads="1"/>
            </p:cNvSpPr>
            <p:nvPr/>
          </p:nvSpPr>
          <p:spPr bwMode="auto">
            <a:xfrm>
              <a:off x="1926" y="3050"/>
              <a:ext cx="54" cy="49"/>
            </a:xfrm>
            <a:prstGeom prst="rect">
              <a:avLst/>
            </a:prstGeom>
            <a:grpFill/>
            <a:ln w="9525">
              <a:solidFill>
                <a:srgbClr val="FF6600"/>
              </a:solidFill>
              <a:miter lim="800000"/>
              <a:headEnd/>
              <a:tailEnd/>
            </a:ln>
          </p:spPr>
          <p:txBody>
            <a:bodyPr/>
            <a:lstStyle/>
            <a:p>
              <a:endParaRPr lang="fr-FR"/>
            </a:p>
          </p:txBody>
        </p:sp>
        <p:sp>
          <p:nvSpPr>
            <p:cNvPr id="173" name="Rectangle 68"/>
            <p:cNvSpPr>
              <a:spLocks noChangeArrowheads="1"/>
            </p:cNvSpPr>
            <p:nvPr/>
          </p:nvSpPr>
          <p:spPr bwMode="auto">
            <a:xfrm>
              <a:off x="1926" y="2785"/>
              <a:ext cx="54" cy="49"/>
            </a:xfrm>
            <a:prstGeom prst="rect">
              <a:avLst/>
            </a:prstGeom>
            <a:grpFill/>
            <a:ln w="9525">
              <a:solidFill>
                <a:srgbClr val="FF6600"/>
              </a:solidFill>
              <a:miter lim="800000"/>
              <a:headEnd/>
              <a:tailEnd/>
            </a:ln>
          </p:spPr>
          <p:txBody>
            <a:bodyPr/>
            <a:lstStyle/>
            <a:p>
              <a:endParaRPr lang="fr-FR"/>
            </a:p>
          </p:txBody>
        </p:sp>
        <p:sp>
          <p:nvSpPr>
            <p:cNvPr id="174" name="Rectangle 69"/>
            <p:cNvSpPr>
              <a:spLocks noChangeArrowheads="1"/>
            </p:cNvSpPr>
            <p:nvPr/>
          </p:nvSpPr>
          <p:spPr bwMode="auto">
            <a:xfrm>
              <a:off x="2286" y="2785"/>
              <a:ext cx="55" cy="49"/>
            </a:xfrm>
            <a:prstGeom prst="rect">
              <a:avLst/>
            </a:prstGeom>
            <a:grpFill/>
            <a:ln w="9525">
              <a:solidFill>
                <a:srgbClr val="FF6600"/>
              </a:solidFill>
              <a:miter lim="800000"/>
              <a:headEnd/>
              <a:tailEnd/>
            </a:ln>
          </p:spPr>
          <p:txBody>
            <a:bodyPr/>
            <a:lstStyle/>
            <a:p>
              <a:endParaRPr lang="fr-FR"/>
            </a:p>
          </p:txBody>
        </p:sp>
        <p:sp>
          <p:nvSpPr>
            <p:cNvPr id="175" name="Rectangle 70"/>
            <p:cNvSpPr>
              <a:spLocks noChangeArrowheads="1"/>
            </p:cNvSpPr>
            <p:nvPr/>
          </p:nvSpPr>
          <p:spPr bwMode="auto">
            <a:xfrm>
              <a:off x="2286" y="2596"/>
              <a:ext cx="55" cy="49"/>
            </a:xfrm>
            <a:prstGeom prst="rect">
              <a:avLst/>
            </a:prstGeom>
            <a:grpFill/>
            <a:ln w="9525">
              <a:solidFill>
                <a:srgbClr val="FF6600"/>
              </a:solidFill>
              <a:miter lim="800000"/>
              <a:headEnd/>
              <a:tailEnd/>
            </a:ln>
          </p:spPr>
          <p:txBody>
            <a:bodyPr/>
            <a:lstStyle/>
            <a:p>
              <a:endParaRPr lang="fr-FR"/>
            </a:p>
          </p:txBody>
        </p:sp>
        <p:sp>
          <p:nvSpPr>
            <p:cNvPr id="176" name="Rectangle 71"/>
            <p:cNvSpPr>
              <a:spLocks noChangeArrowheads="1"/>
            </p:cNvSpPr>
            <p:nvPr/>
          </p:nvSpPr>
          <p:spPr bwMode="auto">
            <a:xfrm>
              <a:off x="2653" y="2596"/>
              <a:ext cx="54" cy="49"/>
            </a:xfrm>
            <a:prstGeom prst="rect">
              <a:avLst/>
            </a:prstGeom>
            <a:grpFill/>
            <a:ln w="9525">
              <a:solidFill>
                <a:srgbClr val="FF6600"/>
              </a:solidFill>
              <a:miter lim="800000"/>
              <a:headEnd/>
              <a:tailEnd/>
            </a:ln>
          </p:spPr>
          <p:txBody>
            <a:bodyPr/>
            <a:lstStyle/>
            <a:p>
              <a:endParaRPr lang="fr-FR"/>
            </a:p>
          </p:txBody>
        </p:sp>
        <p:sp>
          <p:nvSpPr>
            <p:cNvPr id="177" name="Rectangle 72"/>
            <p:cNvSpPr>
              <a:spLocks noChangeArrowheads="1"/>
            </p:cNvSpPr>
            <p:nvPr/>
          </p:nvSpPr>
          <p:spPr bwMode="auto">
            <a:xfrm>
              <a:off x="2653" y="2423"/>
              <a:ext cx="54" cy="49"/>
            </a:xfrm>
            <a:prstGeom prst="rect">
              <a:avLst/>
            </a:prstGeom>
            <a:grpFill/>
            <a:ln w="9525">
              <a:solidFill>
                <a:srgbClr val="FF6600"/>
              </a:solidFill>
              <a:miter lim="800000"/>
              <a:headEnd/>
              <a:tailEnd/>
            </a:ln>
          </p:spPr>
          <p:txBody>
            <a:bodyPr/>
            <a:lstStyle/>
            <a:p>
              <a:endParaRPr lang="fr-FR"/>
            </a:p>
          </p:txBody>
        </p:sp>
        <p:sp>
          <p:nvSpPr>
            <p:cNvPr id="178" name="Rectangle 73"/>
            <p:cNvSpPr>
              <a:spLocks noChangeArrowheads="1"/>
            </p:cNvSpPr>
            <p:nvPr/>
          </p:nvSpPr>
          <p:spPr bwMode="auto">
            <a:xfrm>
              <a:off x="3014" y="2423"/>
              <a:ext cx="53" cy="49"/>
            </a:xfrm>
            <a:prstGeom prst="rect">
              <a:avLst/>
            </a:prstGeom>
            <a:grpFill/>
            <a:ln w="9525">
              <a:solidFill>
                <a:srgbClr val="FF6600"/>
              </a:solidFill>
              <a:miter lim="800000"/>
              <a:headEnd/>
              <a:tailEnd/>
            </a:ln>
          </p:spPr>
          <p:txBody>
            <a:bodyPr/>
            <a:lstStyle/>
            <a:p>
              <a:endParaRPr lang="fr-FR"/>
            </a:p>
          </p:txBody>
        </p:sp>
        <p:sp>
          <p:nvSpPr>
            <p:cNvPr id="179" name="Rectangle 74"/>
            <p:cNvSpPr>
              <a:spLocks noChangeArrowheads="1"/>
            </p:cNvSpPr>
            <p:nvPr/>
          </p:nvSpPr>
          <p:spPr bwMode="auto">
            <a:xfrm>
              <a:off x="3014" y="2326"/>
              <a:ext cx="53" cy="48"/>
            </a:xfrm>
            <a:prstGeom prst="rect">
              <a:avLst/>
            </a:prstGeom>
            <a:grpFill/>
            <a:ln w="9525">
              <a:solidFill>
                <a:srgbClr val="FF6600"/>
              </a:solidFill>
              <a:miter lim="800000"/>
              <a:headEnd/>
              <a:tailEnd/>
            </a:ln>
          </p:spPr>
          <p:txBody>
            <a:bodyPr/>
            <a:lstStyle/>
            <a:p>
              <a:endParaRPr lang="fr-FR"/>
            </a:p>
          </p:txBody>
        </p:sp>
        <p:sp>
          <p:nvSpPr>
            <p:cNvPr id="180" name="Rectangle 75"/>
            <p:cNvSpPr>
              <a:spLocks noChangeArrowheads="1"/>
            </p:cNvSpPr>
            <p:nvPr/>
          </p:nvSpPr>
          <p:spPr bwMode="auto">
            <a:xfrm>
              <a:off x="3381" y="2326"/>
              <a:ext cx="54" cy="48"/>
            </a:xfrm>
            <a:prstGeom prst="rect">
              <a:avLst/>
            </a:prstGeom>
            <a:grpFill/>
            <a:ln w="9525">
              <a:solidFill>
                <a:srgbClr val="FF6600"/>
              </a:solidFill>
              <a:miter lim="800000"/>
              <a:headEnd/>
              <a:tailEnd/>
            </a:ln>
          </p:spPr>
          <p:txBody>
            <a:bodyPr/>
            <a:lstStyle/>
            <a:p>
              <a:endParaRPr lang="fr-FR"/>
            </a:p>
          </p:txBody>
        </p:sp>
        <p:sp>
          <p:nvSpPr>
            <p:cNvPr id="181" name="Rectangle 76"/>
            <p:cNvSpPr>
              <a:spLocks noChangeArrowheads="1"/>
            </p:cNvSpPr>
            <p:nvPr/>
          </p:nvSpPr>
          <p:spPr bwMode="auto">
            <a:xfrm>
              <a:off x="3381" y="2234"/>
              <a:ext cx="54" cy="48"/>
            </a:xfrm>
            <a:prstGeom prst="rect">
              <a:avLst/>
            </a:prstGeom>
            <a:grpFill/>
            <a:ln w="9525">
              <a:solidFill>
                <a:srgbClr val="FF6600"/>
              </a:solidFill>
              <a:miter lim="800000"/>
              <a:headEnd/>
              <a:tailEnd/>
            </a:ln>
          </p:spPr>
          <p:txBody>
            <a:bodyPr/>
            <a:lstStyle/>
            <a:p>
              <a:endParaRPr lang="fr-FR"/>
            </a:p>
          </p:txBody>
        </p:sp>
        <p:sp>
          <p:nvSpPr>
            <p:cNvPr id="182" name="Rectangle 77"/>
            <p:cNvSpPr>
              <a:spLocks noChangeArrowheads="1"/>
            </p:cNvSpPr>
            <p:nvPr/>
          </p:nvSpPr>
          <p:spPr bwMode="auto">
            <a:xfrm>
              <a:off x="3741" y="2234"/>
              <a:ext cx="54" cy="48"/>
            </a:xfrm>
            <a:prstGeom prst="rect">
              <a:avLst/>
            </a:prstGeom>
            <a:grpFill/>
            <a:ln w="9525">
              <a:solidFill>
                <a:srgbClr val="FF6600"/>
              </a:solidFill>
              <a:miter lim="800000"/>
              <a:headEnd/>
              <a:tailEnd/>
            </a:ln>
          </p:spPr>
          <p:txBody>
            <a:bodyPr/>
            <a:lstStyle/>
            <a:p>
              <a:endParaRPr lang="fr-FR"/>
            </a:p>
          </p:txBody>
        </p:sp>
        <p:sp>
          <p:nvSpPr>
            <p:cNvPr id="183" name="Rectangle 78"/>
            <p:cNvSpPr>
              <a:spLocks noChangeArrowheads="1"/>
            </p:cNvSpPr>
            <p:nvPr/>
          </p:nvSpPr>
          <p:spPr bwMode="auto">
            <a:xfrm>
              <a:off x="3741" y="2115"/>
              <a:ext cx="54" cy="48"/>
            </a:xfrm>
            <a:prstGeom prst="rect">
              <a:avLst/>
            </a:prstGeom>
            <a:grpFill/>
            <a:ln w="9525">
              <a:solidFill>
                <a:srgbClr val="FF6600"/>
              </a:solidFill>
              <a:miter lim="800000"/>
              <a:headEnd/>
              <a:tailEnd/>
            </a:ln>
          </p:spPr>
          <p:txBody>
            <a:bodyPr/>
            <a:lstStyle/>
            <a:p>
              <a:endParaRPr lang="fr-FR"/>
            </a:p>
          </p:txBody>
        </p:sp>
        <p:sp>
          <p:nvSpPr>
            <p:cNvPr id="184" name="Rectangle 79"/>
            <p:cNvSpPr>
              <a:spLocks noChangeArrowheads="1"/>
            </p:cNvSpPr>
            <p:nvPr/>
          </p:nvSpPr>
          <p:spPr bwMode="auto">
            <a:xfrm>
              <a:off x="4107" y="2115"/>
              <a:ext cx="55" cy="48"/>
            </a:xfrm>
            <a:prstGeom prst="rect">
              <a:avLst/>
            </a:prstGeom>
            <a:grpFill/>
            <a:ln w="9525">
              <a:solidFill>
                <a:srgbClr val="FF6600"/>
              </a:solidFill>
              <a:miter lim="800000"/>
              <a:headEnd/>
              <a:tailEnd/>
            </a:ln>
          </p:spPr>
          <p:txBody>
            <a:bodyPr/>
            <a:lstStyle/>
            <a:p>
              <a:endParaRPr lang="fr-FR"/>
            </a:p>
          </p:txBody>
        </p:sp>
        <p:sp>
          <p:nvSpPr>
            <p:cNvPr id="185" name="Rectangle 80"/>
            <p:cNvSpPr>
              <a:spLocks noChangeArrowheads="1"/>
            </p:cNvSpPr>
            <p:nvPr/>
          </p:nvSpPr>
          <p:spPr bwMode="auto">
            <a:xfrm>
              <a:off x="4107" y="2023"/>
              <a:ext cx="55" cy="49"/>
            </a:xfrm>
            <a:prstGeom prst="rect">
              <a:avLst/>
            </a:prstGeom>
            <a:grpFill/>
            <a:ln w="9525">
              <a:solidFill>
                <a:srgbClr val="FF6600"/>
              </a:solidFill>
              <a:miter lim="800000"/>
              <a:headEnd/>
              <a:tailEnd/>
            </a:ln>
          </p:spPr>
          <p:txBody>
            <a:bodyPr/>
            <a:lstStyle/>
            <a:p>
              <a:endParaRPr lang="fr-FR"/>
            </a:p>
          </p:txBody>
        </p:sp>
        <p:sp>
          <p:nvSpPr>
            <p:cNvPr id="186" name="Rectangle 81"/>
            <p:cNvSpPr>
              <a:spLocks noChangeArrowheads="1"/>
            </p:cNvSpPr>
            <p:nvPr/>
          </p:nvSpPr>
          <p:spPr bwMode="auto">
            <a:xfrm>
              <a:off x="4468" y="2023"/>
              <a:ext cx="54" cy="49"/>
            </a:xfrm>
            <a:prstGeom prst="rect">
              <a:avLst/>
            </a:prstGeom>
            <a:grpFill/>
            <a:ln w="9525">
              <a:solidFill>
                <a:srgbClr val="FF6600"/>
              </a:solidFill>
              <a:miter lim="800000"/>
              <a:headEnd/>
              <a:tailEnd/>
            </a:ln>
          </p:spPr>
          <p:txBody>
            <a:bodyPr/>
            <a:lstStyle/>
            <a:p>
              <a:endParaRPr lang="fr-FR"/>
            </a:p>
          </p:txBody>
        </p:sp>
        <p:sp>
          <p:nvSpPr>
            <p:cNvPr id="187" name="Rectangle 82"/>
            <p:cNvSpPr>
              <a:spLocks noChangeArrowheads="1"/>
            </p:cNvSpPr>
            <p:nvPr/>
          </p:nvSpPr>
          <p:spPr bwMode="auto">
            <a:xfrm>
              <a:off x="4468" y="1958"/>
              <a:ext cx="54" cy="49"/>
            </a:xfrm>
            <a:prstGeom prst="rect">
              <a:avLst/>
            </a:prstGeom>
            <a:grpFill/>
            <a:ln w="9525">
              <a:solidFill>
                <a:srgbClr val="FF6600"/>
              </a:solidFill>
              <a:miter lim="800000"/>
              <a:headEnd/>
              <a:tailEnd/>
            </a:ln>
          </p:spPr>
          <p:txBody>
            <a:bodyPr/>
            <a:lstStyle/>
            <a:p>
              <a:endParaRPr lang="fr-FR"/>
            </a:p>
          </p:txBody>
        </p:sp>
        <p:sp>
          <p:nvSpPr>
            <p:cNvPr id="188" name="Rectangle 83"/>
            <p:cNvSpPr>
              <a:spLocks noChangeArrowheads="1"/>
            </p:cNvSpPr>
            <p:nvPr/>
          </p:nvSpPr>
          <p:spPr bwMode="auto">
            <a:xfrm>
              <a:off x="4834" y="1958"/>
              <a:ext cx="54" cy="49"/>
            </a:xfrm>
            <a:prstGeom prst="rect">
              <a:avLst/>
            </a:prstGeom>
            <a:grpFill/>
            <a:ln w="9525">
              <a:solidFill>
                <a:srgbClr val="FF6600"/>
              </a:solidFill>
              <a:miter lim="800000"/>
              <a:headEnd/>
              <a:tailEnd/>
            </a:ln>
          </p:spPr>
          <p:txBody>
            <a:bodyPr/>
            <a:lstStyle/>
            <a:p>
              <a:endParaRPr lang="fr-FR"/>
            </a:p>
          </p:txBody>
        </p:sp>
        <p:sp>
          <p:nvSpPr>
            <p:cNvPr id="189" name="Rectangle 84"/>
            <p:cNvSpPr>
              <a:spLocks noChangeArrowheads="1"/>
            </p:cNvSpPr>
            <p:nvPr/>
          </p:nvSpPr>
          <p:spPr bwMode="auto">
            <a:xfrm>
              <a:off x="4834" y="1909"/>
              <a:ext cx="54" cy="49"/>
            </a:xfrm>
            <a:prstGeom prst="rect">
              <a:avLst/>
            </a:prstGeom>
            <a:grpFill/>
            <a:ln w="9525">
              <a:solidFill>
                <a:srgbClr val="FF6600"/>
              </a:solidFill>
              <a:miter lim="800000"/>
              <a:headEnd/>
              <a:tailEnd/>
            </a:ln>
          </p:spPr>
          <p:txBody>
            <a:bodyPr/>
            <a:lstStyle/>
            <a:p>
              <a:endParaRPr lang="fr-FR"/>
            </a:p>
          </p:txBody>
        </p:sp>
        <p:sp>
          <p:nvSpPr>
            <p:cNvPr id="190" name="Rectangle 85"/>
            <p:cNvSpPr>
              <a:spLocks noChangeArrowheads="1"/>
            </p:cNvSpPr>
            <p:nvPr/>
          </p:nvSpPr>
          <p:spPr bwMode="auto">
            <a:xfrm>
              <a:off x="5196" y="1909"/>
              <a:ext cx="53" cy="49"/>
            </a:xfrm>
            <a:prstGeom prst="rect">
              <a:avLst/>
            </a:prstGeom>
            <a:grpFill/>
            <a:ln w="9525">
              <a:solidFill>
                <a:srgbClr val="FF6600"/>
              </a:solidFill>
              <a:miter lim="800000"/>
              <a:headEnd/>
              <a:tailEnd/>
            </a:ln>
          </p:spPr>
          <p:txBody>
            <a:bodyPr/>
            <a:lstStyle/>
            <a:p>
              <a:endParaRPr lang="fr-FR"/>
            </a:p>
          </p:txBody>
        </p:sp>
        <p:sp>
          <p:nvSpPr>
            <p:cNvPr id="191" name="Rectangle 86"/>
            <p:cNvSpPr>
              <a:spLocks noChangeArrowheads="1"/>
            </p:cNvSpPr>
            <p:nvPr/>
          </p:nvSpPr>
          <p:spPr bwMode="auto">
            <a:xfrm>
              <a:off x="5196" y="1850"/>
              <a:ext cx="53" cy="48"/>
            </a:xfrm>
            <a:prstGeom prst="rect">
              <a:avLst/>
            </a:prstGeom>
            <a:grpFill/>
            <a:ln w="9525">
              <a:solidFill>
                <a:srgbClr val="FF6600"/>
              </a:solidFill>
              <a:miter lim="800000"/>
              <a:headEnd/>
              <a:tailEnd/>
            </a:ln>
          </p:spPr>
          <p:txBody>
            <a:bodyPr/>
            <a:lstStyle/>
            <a:p>
              <a:endParaRPr lang="fr-FR"/>
            </a:p>
          </p:txBody>
        </p:sp>
        <p:sp>
          <p:nvSpPr>
            <p:cNvPr id="192" name="Rectangle 87"/>
            <p:cNvSpPr>
              <a:spLocks noChangeArrowheads="1"/>
            </p:cNvSpPr>
            <p:nvPr/>
          </p:nvSpPr>
          <p:spPr bwMode="auto">
            <a:xfrm>
              <a:off x="5196" y="1850"/>
              <a:ext cx="53" cy="48"/>
            </a:xfrm>
            <a:prstGeom prst="rect">
              <a:avLst/>
            </a:prstGeom>
            <a:grpFill/>
            <a:ln w="9525">
              <a:solidFill>
                <a:srgbClr val="FF6600"/>
              </a:solidFill>
              <a:miter lim="800000"/>
              <a:headEnd/>
              <a:tailEnd/>
            </a:ln>
          </p:spPr>
          <p:txBody>
            <a:bodyPr/>
            <a:lstStyle/>
            <a:p>
              <a:endParaRPr lang="fr-FR"/>
            </a:p>
          </p:txBody>
        </p:sp>
        <p:sp>
          <p:nvSpPr>
            <p:cNvPr id="193" name="Rectangle 88"/>
            <p:cNvSpPr>
              <a:spLocks noChangeArrowheads="1"/>
            </p:cNvSpPr>
            <p:nvPr/>
          </p:nvSpPr>
          <p:spPr bwMode="auto">
            <a:xfrm>
              <a:off x="664" y="3267"/>
              <a:ext cx="81" cy="17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fr-FR" sz="1800">
                  <a:solidFill>
                    <a:srgbClr val="FFFFFF"/>
                  </a:solidFill>
                  <a:cs typeface="Arial" charset="0"/>
                </a:rPr>
                <a:t>0</a:t>
              </a:r>
              <a:endParaRPr lang="fr-FR" sz="2000">
                <a:solidFill>
                  <a:schemeClr val="bg1"/>
                </a:solidFill>
                <a:cs typeface="Arial" charset="0"/>
              </a:endParaRPr>
            </a:p>
          </p:txBody>
        </p:sp>
        <p:sp>
          <p:nvSpPr>
            <p:cNvPr id="194" name="Rectangle 89"/>
            <p:cNvSpPr>
              <a:spLocks noChangeArrowheads="1"/>
            </p:cNvSpPr>
            <p:nvPr/>
          </p:nvSpPr>
          <p:spPr bwMode="auto">
            <a:xfrm>
              <a:off x="586" y="3012"/>
              <a:ext cx="161" cy="17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fr-FR" sz="1800">
                  <a:solidFill>
                    <a:srgbClr val="FFFFFF"/>
                  </a:solidFill>
                  <a:cs typeface="Arial" charset="0"/>
                </a:rPr>
                <a:t>10</a:t>
              </a:r>
              <a:endParaRPr lang="fr-FR" sz="2000">
                <a:solidFill>
                  <a:schemeClr val="bg1"/>
                </a:solidFill>
                <a:cs typeface="Arial" charset="0"/>
              </a:endParaRPr>
            </a:p>
          </p:txBody>
        </p:sp>
        <p:sp>
          <p:nvSpPr>
            <p:cNvPr id="195" name="Rectangle 90"/>
            <p:cNvSpPr>
              <a:spLocks noChangeArrowheads="1"/>
            </p:cNvSpPr>
            <p:nvPr/>
          </p:nvSpPr>
          <p:spPr bwMode="auto">
            <a:xfrm>
              <a:off x="586" y="2758"/>
              <a:ext cx="161" cy="17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fr-FR" sz="1800">
                  <a:solidFill>
                    <a:srgbClr val="FFFFFF"/>
                  </a:solidFill>
                  <a:cs typeface="Arial" charset="0"/>
                </a:rPr>
                <a:t>20</a:t>
              </a:r>
              <a:endParaRPr lang="fr-FR" sz="2000">
                <a:solidFill>
                  <a:schemeClr val="bg1"/>
                </a:solidFill>
                <a:cs typeface="Arial" charset="0"/>
              </a:endParaRPr>
            </a:p>
          </p:txBody>
        </p:sp>
        <p:sp>
          <p:nvSpPr>
            <p:cNvPr id="196" name="Rectangle 91"/>
            <p:cNvSpPr>
              <a:spLocks noChangeArrowheads="1"/>
            </p:cNvSpPr>
            <p:nvPr/>
          </p:nvSpPr>
          <p:spPr bwMode="auto">
            <a:xfrm>
              <a:off x="586" y="2504"/>
              <a:ext cx="161" cy="17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fr-FR" sz="1800">
                  <a:solidFill>
                    <a:srgbClr val="FFFFFF"/>
                  </a:solidFill>
                  <a:cs typeface="Arial" charset="0"/>
                </a:rPr>
                <a:t>30</a:t>
              </a:r>
              <a:endParaRPr lang="fr-FR" sz="2000">
                <a:solidFill>
                  <a:schemeClr val="bg1"/>
                </a:solidFill>
                <a:cs typeface="Arial" charset="0"/>
              </a:endParaRPr>
            </a:p>
          </p:txBody>
        </p:sp>
        <p:sp>
          <p:nvSpPr>
            <p:cNvPr id="197" name="Rectangle 92"/>
            <p:cNvSpPr>
              <a:spLocks noChangeArrowheads="1"/>
            </p:cNvSpPr>
            <p:nvPr/>
          </p:nvSpPr>
          <p:spPr bwMode="auto">
            <a:xfrm>
              <a:off x="586" y="2244"/>
              <a:ext cx="161" cy="17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fr-FR" sz="1800">
                  <a:solidFill>
                    <a:srgbClr val="FFFFFF"/>
                  </a:solidFill>
                  <a:cs typeface="Arial" charset="0"/>
                </a:rPr>
                <a:t>40</a:t>
              </a:r>
              <a:endParaRPr lang="fr-FR" sz="2000">
                <a:solidFill>
                  <a:schemeClr val="bg1"/>
                </a:solidFill>
                <a:cs typeface="Arial" charset="0"/>
              </a:endParaRPr>
            </a:p>
          </p:txBody>
        </p:sp>
        <p:sp>
          <p:nvSpPr>
            <p:cNvPr id="198" name="Rectangle 93"/>
            <p:cNvSpPr>
              <a:spLocks noChangeArrowheads="1"/>
            </p:cNvSpPr>
            <p:nvPr/>
          </p:nvSpPr>
          <p:spPr bwMode="auto">
            <a:xfrm>
              <a:off x="586" y="1991"/>
              <a:ext cx="161" cy="17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fr-FR" sz="1800">
                  <a:solidFill>
                    <a:srgbClr val="FFFFFF"/>
                  </a:solidFill>
                  <a:cs typeface="Arial" charset="0"/>
                </a:rPr>
                <a:t>50</a:t>
              </a:r>
              <a:endParaRPr lang="fr-FR" sz="2000">
                <a:solidFill>
                  <a:schemeClr val="bg1"/>
                </a:solidFill>
                <a:cs typeface="Arial" charset="0"/>
              </a:endParaRPr>
            </a:p>
          </p:txBody>
        </p:sp>
        <p:sp>
          <p:nvSpPr>
            <p:cNvPr id="199" name="Rectangle 94"/>
            <p:cNvSpPr>
              <a:spLocks noChangeArrowheads="1"/>
            </p:cNvSpPr>
            <p:nvPr/>
          </p:nvSpPr>
          <p:spPr bwMode="auto">
            <a:xfrm>
              <a:off x="586" y="1736"/>
              <a:ext cx="161" cy="172"/>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fr-FR" sz="1800">
                  <a:solidFill>
                    <a:srgbClr val="FFFFFF"/>
                  </a:solidFill>
                  <a:cs typeface="Arial" charset="0"/>
                </a:rPr>
                <a:t>60</a:t>
              </a:r>
              <a:endParaRPr lang="fr-FR" sz="2000">
                <a:solidFill>
                  <a:schemeClr val="bg1"/>
                </a:solidFill>
                <a:cs typeface="Arial" charset="0"/>
              </a:endParaRPr>
            </a:p>
          </p:txBody>
        </p:sp>
        <p:sp>
          <p:nvSpPr>
            <p:cNvPr id="200" name="Rectangle 95"/>
            <p:cNvSpPr>
              <a:spLocks noChangeArrowheads="1"/>
            </p:cNvSpPr>
            <p:nvPr/>
          </p:nvSpPr>
          <p:spPr bwMode="auto">
            <a:xfrm>
              <a:off x="586" y="1482"/>
              <a:ext cx="161" cy="17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fr-FR" sz="1800">
                  <a:solidFill>
                    <a:srgbClr val="FFFFFF"/>
                  </a:solidFill>
                  <a:cs typeface="Arial" charset="0"/>
                </a:rPr>
                <a:t>70</a:t>
              </a:r>
              <a:endParaRPr lang="fr-FR" sz="2000">
                <a:solidFill>
                  <a:schemeClr val="bg1"/>
                </a:solidFill>
                <a:cs typeface="Arial" charset="0"/>
              </a:endParaRPr>
            </a:p>
          </p:txBody>
        </p:sp>
        <p:sp>
          <p:nvSpPr>
            <p:cNvPr id="201" name="Rectangle 102"/>
            <p:cNvSpPr>
              <a:spLocks noChangeArrowheads="1"/>
            </p:cNvSpPr>
            <p:nvPr/>
          </p:nvSpPr>
          <p:spPr bwMode="auto">
            <a:xfrm rot="16200000">
              <a:off x="-536" y="2291"/>
              <a:ext cx="1927" cy="17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fr-FR" sz="1800">
                  <a:solidFill>
                    <a:srgbClr val="FFFFFF"/>
                  </a:solidFill>
                  <a:cs typeface="Arial" charset="0"/>
                </a:rPr>
                <a:t>% d'augmentation CD4 &gt; 50%</a:t>
              </a:r>
              <a:endParaRPr lang="fr-FR" sz="2000">
                <a:solidFill>
                  <a:schemeClr val="bg1"/>
                </a:solidFill>
                <a:cs typeface="Arial" charset="0"/>
              </a:endParaRPr>
            </a:p>
          </p:txBody>
        </p:sp>
        <p:sp>
          <p:nvSpPr>
            <p:cNvPr id="202" name="Rectangle 123"/>
            <p:cNvSpPr>
              <a:spLocks noChangeArrowheads="1"/>
            </p:cNvSpPr>
            <p:nvPr/>
          </p:nvSpPr>
          <p:spPr bwMode="auto">
            <a:xfrm>
              <a:off x="2011" y="3596"/>
              <a:ext cx="2224" cy="17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fr-FR" sz="1800">
                  <a:solidFill>
                    <a:srgbClr val="FFFFFF"/>
                  </a:solidFill>
                </a:rPr>
                <a:t>Durée depuis début HAART (mois)</a:t>
              </a:r>
              <a:endParaRPr lang="fr-FR"/>
            </a:p>
          </p:txBody>
        </p:sp>
        <p:sp>
          <p:nvSpPr>
            <p:cNvPr id="203" name="Rectangle 124"/>
            <p:cNvSpPr>
              <a:spLocks noChangeArrowheads="1"/>
            </p:cNvSpPr>
            <p:nvPr/>
          </p:nvSpPr>
          <p:spPr bwMode="auto">
            <a:xfrm>
              <a:off x="836" y="3430"/>
              <a:ext cx="80" cy="17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fr-FR" sz="1800">
                  <a:solidFill>
                    <a:srgbClr val="FFFFFF"/>
                  </a:solidFill>
                  <a:cs typeface="Arial" charset="0"/>
                </a:rPr>
                <a:t>0</a:t>
              </a:r>
              <a:endParaRPr lang="fr-FR" sz="2000">
                <a:solidFill>
                  <a:schemeClr val="bg1"/>
                </a:solidFill>
                <a:cs typeface="Arial" charset="0"/>
              </a:endParaRPr>
            </a:p>
          </p:txBody>
        </p:sp>
        <p:sp>
          <p:nvSpPr>
            <p:cNvPr id="204" name="Rectangle 125"/>
            <p:cNvSpPr>
              <a:spLocks noChangeArrowheads="1"/>
            </p:cNvSpPr>
            <p:nvPr/>
          </p:nvSpPr>
          <p:spPr bwMode="auto">
            <a:xfrm>
              <a:off x="1925" y="3430"/>
              <a:ext cx="80" cy="17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fr-FR" sz="1800">
                  <a:solidFill>
                    <a:srgbClr val="FFFFFF"/>
                  </a:solidFill>
                  <a:cs typeface="Arial" charset="0"/>
                </a:rPr>
                <a:t>3</a:t>
              </a:r>
              <a:endParaRPr lang="fr-FR" sz="2000">
                <a:solidFill>
                  <a:schemeClr val="bg1"/>
                </a:solidFill>
                <a:cs typeface="Arial" charset="0"/>
              </a:endParaRPr>
            </a:p>
          </p:txBody>
        </p:sp>
        <p:sp>
          <p:nvSpPr>
            <p:cNvPr id="205" name="Rectangle 126"/>
            <p:cNvSpPr>
              <a:spLocks noChangeArrowheads="1"/>
            </p:cNvSpPr>
            <p:nvPr/>
          </p:nvSpPr>
          <p:spPr bwMode="auto">
            <a:xfrm>
              <a:off x="3009" y="3430"/>
              <a:ext cx="80" cy="17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fr-FR" sz="1800">
                  <a:solidFill>
                    <a:srgbClr val="FFFFFF"/>
                  </a:solidFill>
                  <a:cs typeface="Arial" charset="0"/>
                </a:rPr>
                <a:t>6</a:t>
              </a:r>
              <a:endParaRPr lang="fr-FR" sz="2000">
                <a:solidFill>
                  <a:schemeClr val="bg1"/>
                </a:solidFill>
                <a:cs typeface="Arial" charset="0"/>
              </a:endParaRPr>
            </a:p>
          </p:txBody>
        </p:sp>
        <p:sp>
          <p:nvSpPr>
            <p:cNvPr id="206" name="Rectangle 127"/>
            <p:cNvSpPr>
              <a:spLocks noChangeArrowheads="1"/>
            </p:cNvSpPr>
            <p:nvPr/>
          </p:nvSpPr>
          <p:spPr bwMode="auto">
            <a:xfrm>
              <a:off x="4098" y="3430"/>
              <a:ext cx="80" cy="17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fr-FR" sz="1800">
                  <a:solidFill>
                    <a:srgbClr val="FFFFFF"/>
                  </a:solidFill>
                  <a:cs typeface="Arial" charset="0"/>
                </a:rPr>
                <a:t>9</a:t>
              </a:r>
              <a:endParaRPr lang="fr-FR" sz="2000">
                <a:solidFill>
                  <a:schemeClr val="bg1"/>
                </a:solidFill>
                <a:cs typeface="Arial" charset="0"/>
              </a:endParaRPr>
            </a:p>
          </p:txBody>
        </p:sp>
        <p:sp>
          <p:nvSpPr>
            <p:cNvPr id="207" name="Rectangle 128"/>
            <p:cNvSpPr>
              <a:spLocks noChangeArrowheads="1"/>
            </p:cNvSpPr>
            <p:nvPr/>
          </p:nvSpPr>
          <p:spPr bwMode="auto">
            <a:xfrm>
              <a:off x="5140" y="3430"/>
              <a:ext cx="160" cy="17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fr-FR" sz="1800">
                  <a:solidFill>
                    <a:srgbClr val="FFFFFF"/>
                  </a:solidFill>
                  <a:cs typeface="Arial" charset="0"/>
                </a:rPr>
                <a:t>12</a:t>
              </a:r>
              <a:endParaRPr lang="fr-FR" sz="2000">
                <a:solidFill>
                  <a:schemeClr val="bg1"/>
                </a:solidFill>
                <a:cs typeface="Arial" charset="0"/>
              </a:endParaRPr>
            </a:p>
          </p:txBody>
        </p:sp>
        <p:sp>
          <p:nvSpPr>
            <p:cNvPr id="208" name="Line 140"/>
            <p:cNvSpPr>
              <a:spLocks noChangeShapeType="1"/>
            </p:cNvSpPr>
            <p:nvPr/>
          </p:nvSpPr>
          <p:spPr bwMode="auto">
            <a:xfrm>
              <a:off x="1973" y="1307"/>
              <a:ext cx="173" cy="1"/>
            </a:xfrm>
            <a:prstGeom prst="line">
              <a:avLst/>
            </a:prstGeom>
            <a:grpFill/>
            <a:ln w="25400">
              <a:solidFill>
                <a:srgbClr val="FFFF00"/>
              </a:solidFill>
              <a:round/>
              <a:headEnd/>
              <a:tailEnd/>
            </a:ln>
            <a:extLst/>
          </p:spPr>
          <p:txBody>
            <a:bodyPr/>
            <a:lstStyle/>
            <a:p>
              <a:endParaRPr lang="fr-FR"/>
            </a:p>
          </p:txBody>
        </p:sp>
        <p:sp>
          <p:nvSpPr>
            <p:cNvPr id="209" name="Rectangle 141"/>
            <p:cNvSpPr>
              <a:spLocks noChangeArrowheads="1"/>
            </p:cNvSpPr>
            <p:nvPr/>
          </p:nvSpPr>
          <p:spPr bwMode="auto">
            <a:xfrm>
              <a:off x="2033" y="1280"/>
              <a:ext cx="48" cy="48"/>
            </a:xfrm>
            <a:prstGeom prst="rect">
              <a:avLst/>
            </a:prstGeom>
            <a:grpFill/>
            <a:ln w="7938">
              <a:solidFill>
                <a:srgbClr val="FFFF00"/>
              </a:solidFill>
              <a:miter lim="800000"/>
              <a:headEnd/>
              <a:tailEnd/>
            </a:ln>
          </p:spPr>
          <p:txBody>
            <a:bodyPr/>
            <a:lstStyle/>
            <a:p>
              <a:endParaRPr lang="fr-FR"/>
            </a:p>
          </p:txBody>
        </p:sp>
        <p:sp>
          <p:nvSpPr>
            <p:cNvPr id="210" name="Rectangle 142"/>
            <p:cNvSpPr>
              <a:spLocks noChangeArrowheads="1"/>
            </p:cNvSpPr>
            <p:nvPr/>
          </p:nvSpPr>
          <p:spPr bwMode="auto">
            <a:xfrm>
              <a:off x="2238" y="1232"/>
              <a:ext cx="488" cy="17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fr-FR" sz="1800" b="1">
                  <a:solidFill>
                    <a:srgbClr val="FFFFFF"/>
                  </a:solidFill>
                </a:rPr>
                <a:t>Négatif</a:t>
              </a:r>
              <a:endParaRPr lang="fr-FR"/>
            </a:p>
          </p:txBody>
        </p:sp>
        <p:sp>
          <p:nvSpPr>
            <p:cNvPr id="211" name="Line 143"/>
            <p:cNvSpPr>
              <a:spLocks noChangeShapeType="1"/>
            </p:cNvSpPr>
            <p:nvPr/>
          </p:nvSpPr>
          <p:spPr bwMode="auto">
            <a:xfrm>
              <a:off x="2968" y="1307"/>
              <a:ext cx="173" cy="1"/>
            </a:xfrm>
            <a:prstGeom prst="line">
              <a:avLst/>
            </a:prstGeom>
            <a:grpFill/>
            <a:ln w="25400">
              <a:solidFill>
                <a:srgbClr val="FF6600"/>
              </a:solidFill>
              <a:round/>
              <a:headEnd/>
              <a:tailEnd/>
            </a:ln>
            <a:extLst/>
          </p:spPr>
          <p:txBody>
            <a:bodyPr/>
            <a:lstStyle/>
            <a:p>
              <a:endParaRPr lang="fr-FR"/>
            </a:p>
          </p:txBody>
        </p:sp>
        <p:sp>
          <p:nvSpPr>
            <p:cNvPr id="212" name="Rectangle 144"/>
            <p:cNvSpPr>
              <a:spLocks noChangeArrowheads="1"/>
            </p:cNvSpPr>
            <p:nvPr/>
          </p:nvSpPr>
          <p:spPr bwMode="auto">
            <a:xfrm>
              <a:off x="3022" y="1274"/>
              <a:ext cx="70" cy="7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213" name="Line 145"/>
            <p:cNvSpPr>
              <a:spLocks noChangeShapeType="1"/>
            </p:cNvSpPr>
            <p:nvPr/>
          </p:nvSpPr>
          <p:spPr bwMode="auto">
            <a:xfrm flipH="1" flipV="1">
              <a:off x="3022" y="1274"/>
              <a:ext cx="33" cy="33"/>
            </a:xfrm>
            <a:prstGeom prst="line">
              <a:avLst/>
            </a:prstGeom>
            <a:grpFill/>
            <a:ln w="7938">
              <a:solidFill>
                <a:srgbClr val="FF6600"/>
              </a:solidFill>
              <a:round/>
              <a:headEnd/>
              <a:tailEnd/>
            </a:ln>
            <a:extLst/>
          </p:spPr>
          <p:txBody>
            <a:bodyPr/>
            <a:lstStyle/>
            <a:p>
              <a:endParaRPr lang="fr-FR"/>
            </a:p>
          </p:txBody>
        </p:sp>
        <p:sp>
          <p:nvSpPr>
            <p:cNvPr id="214" name="Line 146"/>
            <p:cNvSpPr>
              <a:spLocks noChangeShapeType="1"/>
            </p:cNvSpPr>
            <p:nvPr/>
          </p:nvSpPr>
          <p:spPr bwMode="auto">
            <a:xfrm>
              <a:off x="3055" y="1307"/>
              <a:ext cx="32" cy="32"/>
            </a:xfrm>
            <a:prstGeom prst="line">
              <a:avLst/>
            </a:prstGeom>
            <a:grpFill/>
            <a:ln w="7938">
              <a:solidFill>
                <a:srgbClr val="FF6600"/>
              </a:solidFill>
              <a:round/>
              <a:headEnd/>
              <a:tailEnd/>
            </a:ln>
            <a:extLst/>
          </p:spPr>
          <p:txBody>
            <a:bodyPr/>
            <a:lstStyle/>
            <a:p>
              <a:endParaRPr lang="fr-FR"/>
            </a:p>
          </p:txBody>
        </p:sp>
        <p:sp>
          <p:nvSpPr>
            <p:cNvPr id="215" name="Line 147"/>
            <p:cNvSpPr>
              <a:spLocks noChangeShapeType="1"/>
            </p:cNvSpPr>
            <p:nvPr/>
          </p:nvSpPr>
          <p:spPr bwMode="auto">
            <a:xfrm flipH="1">
              <a:off x="3022" y="1307"/>
              <a:ext cx="33" cy="32"/>
            </a:xfrm>
            <a:prstGeom prst="line">
              <a:avLst/>
            </a:prstGeom>
            <a:grpFill/>
            <a:ln w="7938">
              <a:solidFill>
                <a:srgbClr val="FF6600"/>
              </a:solidFill>
              <a:round/>
              <a:headEnd/>
              <a:tailEnd/>
            </a:ln>
            <a:extLst/>
          </p:spPr>
          <p:txBody>
            <a:bodyPr/>
            <a:lstStyle/>
            <a:p>
              <a:endParaRPr lang="fr-FR"/>
            </a:p>
          </p:txBody>
        </p:sp>
        <p:sp>
          <p:nvSpPr>
            <p:cNvPr id="216" name="Line 148"/>
            <p:cNvSpPr>
              <a:spLocks noChangeShapeType="1"/>
            </p:cNvSpPr>
            <p:nvPr/>
          </p:nvSpPr>
          <p:spPr bwMode="auto">
            <a:xfrm flipV="1">
              <a:off x="3055" y="1274"/>
              <a:ext cx="32" cy="33"/>
            </a:xfrm>
            <a:prstGeom prst="line">
              <a:avLst/>
            </a:prstGeom>
            <a:grpFill/>
            <a:ln w="7938">
              <a:solidFill>
                <a:srgbClr val="FF6600"/>
              </a:solidFill>
              <a:round/>
              <a:headEnd/>
              <a:tailEnd/>
            </a:ln>
            <a:extLst/>
          </p:spPr>
          <p:txBody>
            <a:bodyPr/>
            <a:lstStyle/>
            <a:p>
              <a:endParaRPr lang="fr-FR"/>
            </a:p>
          </p:txBody>
        </p:sp>
        <p:sp>
          <p:nvSpPr>
            <p:cNvPr id="217" name="Rectangle 149"/>
            <p:cNvSpPr>
              <a:spLocks noChangeArrowheads="1"/>
            </p:cNvSpPr>
            <p:nvPr/>
          </p:nvSpPr>
          <p:spPr bwMode="auto">
            <a:xfrm>
              <a:off x="3275" y="1232"/>
              <a:ext cx="440" cy="17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fr-FR" sz="1800" b="1">
                  <a:solidFill>
                    <a:srgbClr val="FFFFFF"/>
                  </a:solidFill>
                </a:rPr>
                <a:t>Positif</a:t>
              </a:r>
              <a:endParaRPr lang="fr-FR"/>
            </a:p>
          </p:txBody>
        </p:sp>
      </p:grpSp>
    </p:spTree>
    <p:extLst>
      <p:ext uri="{BB962C8B-B14F-4D97-AF65-F5344CB8AC3E}">
        <p14:creationId xmlns:p14="http://schemas.microsoft.com/office/powerpoint/2010/main" xmlns="" val="1928700441"/>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60" name="Rectangle 212"/>
          <p:cNvSpPr>
            <a:spLocks noGrp="1" noChangeArrowheads="1"/>
          </p:cNvSpPr>
          <p:nvPr>
            <p:ph type="title"/>
          </p:nvPr>
        </p:nvSpPr>
        <p:spPr/>
        <p:txBody>
          <a:bodyPr/>
          <a:lstStyle/>
          <a:p>
            <a:r>
              <a:rPr lang="fr-FR" sz="2800"/>
              <a:t>Impact de la co-infection VHC </a:t>
            </a:r>
            <a:br>
              <a:rPr lang="fr-FR" sz="2800"/>
            </a:br>
            <a:r>
              <a:rPr lang="fr-FR" sz="2800"/>
              <a:t>sur la reconstitution immunitaire </a:t>
            </a:r>
            <a:br>
              <a:rPr lang="fr-FR" sz="2800"/>
            </a:br>
            <a:r>
              <a:rPr lang="fr-FR" sz="2800"/>
              <a:t>sous traitement antirétroviral (1)</a:t>
            </a:r>
          </a:p>
        </p:txBody>
      </p:sp>
      <p:sp>
        <p:nvSpPr>
          <p:cNvPr id="27861" name="Rectangle 213"/>
          <p:cNvSpPr>
            <a:spLocks noGrp="1" noChangeArrowheads="1"/>
          </p:cNvSpPr>
          <p:nvPr>
            <p:ph type="body" idx="1"/>
          </p:nvPr>
        </p:nvSpPr>
        <p:spPr>
          <a:xfrm>
            <a:off x="457200" y="1268413"/>
            <a:ext cx="8229600" cy="1081087"/>
          </a:xfrm>
        </p:spPr>
        <p:txBody>
          <a:bodyPr/>
          <a:lstStyle/>
          <a:p>
            <a:r>
              <a:rPr lang="fr-FR" sz="2000"/>
              <a:t>Inclusion de tous les patients de la cohorte EuroSIDA avec statut sérologique VHC connu et au moins 2 charges virales VIH &lt; 50 copies/ml sous traitement antirétroviral</a:t>
            </a:r>
          </a:p>
        </p:txBody>
      </p:sp>
      <p:sp>
        <p:nvSpPr>
          <p:cNvPr id="27651" name="Text Box 4"/>
          <p:cNvSpPr txBox="1">
            <a:spLocks noChangeArrowheads="1"/>
          </p:cNvSpPr>
          <p:nvPr/>
        </p:nvSpPr>
        <p:spPr bwMode="auto">
          <a:xfrm>
            <a:off x="6946900" y="6583363"/>
            <a:ext cx="21971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r"/>
            <a:r>
              <a:rPr lang="fr-FR" sz="1200" i="1">
                <a:solidFill>
                  <a:schemeClr val="bg1"/>
                </a:solidFill>
              </a:rPr>
              <a:t>CROI 2008, Peters Abst 1069</a:t>
            </a:r>
          </a:p>
        </p:txBody>
      </p:sp>
      <p:sp>
        <p:nvSpPr>
          <p:cNvPr id="27652" name="Rectangle 8"/>
          <p:cNvSpPr>
            <a:spLocks noChangeArrowheads="1"/>
          </p:cNvSpPr>
          <p:nvPr/>
        </p:nvSpPr>
        <p:spPr bwMode="auto">
          <a:xfrm>
            <a:off x="1692275" y="0"/>
            <a:ext cx="7451725" cy="9810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nchor="ctr"/>
          <a:lstStyle/>
          <a:p>
            <a:pPr algn="ctr"/>
            <a:endParaRPr lang="fr-FR" sz="2400" b="1">
              <a:solidFill>
                <a:srgbClr val="333399"/>
              </a:solidFill>
              <a:latin typeface="Trebuchet MS" charset="0"/>
            </a:endParaRPr>
          </a:p>
        </p:txBody>
      </p:sp>
      <p:graphicFrame>
        <p:nvGraphicFramePr>
          <p:cNvPr id="27863" name="Group 215"/>
          <p:cNvGraphicFramePr>
            <a:graphicFrameLocks noGrp="1"/>
          </p:cNvGraphicFramePr>
          <p:nvPr/>
        </p:nvGraphicFramePr>
        <p:xfrm>
          <a:off x="250825" y="5384800"/>
          <a:ext cx="8713788" cy="1005840"/>
        </p:xfrm>
        <a:graphic>
          <a:graphicData uri="http://schemas.openxmlformats.org/drawingml/2006/table">
            <a:tbl>
              <a:tblPr/>
              <a:tblGrid>
                <a:gridCol w="1246188"/>
                <a:gridCol w="1243012"/>
                <a:gridCol w="1246188"/>
                <a:gridCol w="1243012"/>
                <a:gridCol w="1246188"/>
                <a:gridCol w="1243012"/>
                <a:gridCol w="1246188"/>
              </a:tblGrid>
              <a:tr h="201613">
                <a:tc gridSpan="2">
                  <a:txBody>
                    <a:bodyPr/>
                    <a:lstStyle/>
                    <a:p>
                      <a:pPr marL="0" marR="0" lvl="0" indent="0" algn="ctr" defTabSz="914400" rtl="0" eaLnBrk="1" fontAlgn="base" latinLnBrk="0" hangingPunct="1">
                        <a:lnSpc>
                          <a:spcPct val="100000"/>
                        </a:lnSpc>
                        <a:spcBef>
                          <a:spcPct val="0"/>
                        </a:spcBef>
                        <a:spcAft>
                          <a:spcPct val="0"/>
                        </a:spcAft>
                        <a:buClr>
                          <a:srgbClr val="FFCC00"/>
                        </a:buClr>
                        <a:buSzTx/>
                        <a:buFontTx/>
                        <a:buNone/>
                        <a:tabLst/>
                      </a:pPr>
                      <a:r>
                        <a:rPr kumimoji="0" lang="fr-FR" sz="1200" b="1" i="0" u="none" strike="noStrike" cap="none" normalizeH="0" baseline="0">
                          <a:ln>
                            <a:noFill/>
                          </a:ln>
                          <a:solidFill>
                            <a:srgbClr val="FFCC00"/>
                          </a:solidFill>
                          <a:effectLst/>
                          <a:latin typeface="Arial" charset="0"/>
                          <a:ea typeface="ＭＳ Ｐゴシック" charset="0"/>
                        </a:rPr>
                        <a:t>Séronégatifs VHC</a:t>
                      </a:r>
                    </a:p>
                  </a:txBody>
                  <a:tcPr horzOverflow="overflow">
                    <a:lnL cap="flat">
                      <a:noFill/>
                    </a:lnL>
                    <a:lnR>
                      <a:noFill/>
                    </a:lnR>
                    <a:lnT cap="flat">
                      <a:noFill/>
                    </a:lnT>
                    <a:lnB>
                      <a:noFill/>
                    </a:lnB>
                    <a:lnTlToBr>
                      <a:noFill/>
                    </a:lnTlToBr>
                    <a:lnBlToTr>
                      <a:noFill/>
                    </a:lnBlToTr>
                    <a:noFill/>
                  </a:tcPr>
                </a:tc>
                <a:tc hMerge="1">
                  <a:txBody>
                    <a:bodyPr/>
                    <a:lstStyle/>
                    <a:p>
                      <a:endParaRPr lang="fr-FR"/>
                    </a:p>
                  </a:txBody>
                  <a:tcPr/>
                </a:tc>
                <a:tc>
                  <a:txBody>
                    <a:bodyPr/>
                    <a:lstStyle/>
                    <a:p>
                      <a:pPr marL="0" marR="0" lvl="0" indent="0" algn="ctr" defTabSz="914400" rtl="0" eaLnBrk="1" fontAlgn="base" latinLnBrk="0" hangingPunct="1">
                        <a:lnSpc>
                          <a:spcPct val="100000"/>
                        </a:lnSpc>
                        <a:spcBef>
                          <a:spcPct val="0"/>
                        </a:spcBef>
                        <a:spcAft>
                          <a:spcPct val="0"/>
                        </a:spcAft>
                        <a:buClr>
                          <a:srgbClr val="FFCC00"/>
                        </a:buClr>
                        <a:buSzTx/>
                        <a:buFontTx/>
                        <a:buNone/>
                        <a:tabLst/>
                      </a:pPr>
                      <a:r>
                        <a:rPr kumimoji="0" lang="fr-FR" sz="1200" b="1" i="0" u="none" strike="noStrike" cap="none" normalizeH="0" baseline="0">
                          <a:ln>
                            <a:noFill/>
                          </a:ln>
                          <a:solidFill>
                            <a:srgbClr val="FFCC00"/>
                          </a:solidFill>
                          <a:effectLst/>
                          <a:latin typeface="Arial" charset="0"/>
                          <a:ea typeface="ＭＳ Ｐゴシック" charset="0"/>
                        </a:rPr>
                        <a:t>Génotype 1</a:t>
                      </a:r>
                    </a:p>
                  </a:txBody>
                  <a:tcP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CC00"/>
                        </a:buClr>
                        <a:buSzTx/>
                        <a:buFontTx/>
                        <a:buNone/>
                        <a:tabLst/>
                      </a:pPr>
                      <a:r>
                        <a:rPr kumimoji="0" lang="fr-FR" sz="1200" b="1" i="0" u="none" strike="noStrike" cap="none" normalizeH="0" baseline="0">
                          <a:ln>
                            <a:noFill/>
                          </a:ln>
                          <a:solidFill>
                            <a:srgbClr val="FFCC00"/>
                          </a:solidFill>
                          <a:effectLst/>
                          <a:latin typeface="Arial" charset="0"/>
                          <a:ea typeface="ＭＳ Ｐゴシック" charset="0"/>
                        </a:rPr>
                        <a:t>Génotype 2</a:t>
                      </a:r>
                    </a:p>
                  </a:txBody>
                  <a:tcP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CC00"/>
                        </a:buClr>
                        <a:buSzTx/>
                        <a:buFontTx/>
                        <a:buNone/>
                        <a:tabLst/>
                      </a:pPr>
                      <a:r>
                        <a:rPr kumimoji="0" lang="fr-FR" sz="1200" b="1" i="0" u="none" strike="noStrike" cap="none" normalizeH="0" baseline="0">
                          <a:ln>
                            <a:noFill/>
                          </a:ln>
                          <a:solidFill>
                            <a:srgbClr val="FFCC00"/>
                          </a:solidFill>
                          <a:effectLst/>
                          <a:latin typeface="Arial" charset="0"/>
                          <a:ea typeface="ＭＳ Ｐゴシック" charset="0"/>
                        </a:rPr>
                        <a:t>Génotype 3</a:t>
                      </a:r>
                    </a:p>
                  </a:txBody>
                  <a:tcP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CC00"/>
                        </a:buClr>
                        <a:buSzTx/>
                        <a:buFontTx/>
                        <a:buNone/>
                        <a:tabLst/>
                      </a:pPr>
                      <a:r>
                        <a:rPr kumimoji="0" lang="fr-FR" sz="1200" b="1" i="0" u="none" strike="noStrike" cap="none" normalizeH="0" baseline="0">
                          <a:ln>
                            <a:noFill/>
                          </a:ln>
                          <a:solidFill>
                            <a:srgbClr val="FFCC00"/>
                          </a:solidFill>
                          <a:effectLst/>
                          <a:latin typeface="Arial" charset="0"/>
                          <a:ea typeface="ＭＳ Ｐゴシック" charset="0"/>
                        </a:rPr>
                        <a:t>Génotype 4</a:t>
                      </a:r>
                    </a:p>
                  </a:txBody>
                  <a:tcP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CC00"/>
                        </a:buClr>
                        <a:buSzTx/>
                        <a:buFontTx/>
                        <a:buNone/>
                        <a:tabLst/>
                      </a:pPr>
                      <a:r>
                        <a:rPr kumimoji="0" lang="fr-FR" sz="1200" b="1" i="0" u="none" strike="noStrike" cap="none" normalizeH="0" baseline="0">
                          <a:ln>
                            <a:noFill/>
                          </a:ln>
                          <a:solidFill>
                            <a:srgbClr val="FFCC00"/>
                          </a:solidFill>
                          <a:effectLst/>
                          <a:latin typeface="Arial" charset="0"/>
                          <a:ea typeface="ＭＳ Ｐゴシック" charset="0"/>
                        </a:rPr>
                        <a:t>Non virémique</a:t>
                      </a:r>
                    </a:p>
                  </a:txBody>
                  <a:tcPr horzOverflow="overflow">
                    <a:lnL>
                      <a:noFill/>
                    </a:lnL>
                    <a:lnR cap="flat">
                      <a:noFill/>
                    </a:lnR>
                    <a:lnT cap="flat">
                      <a:noFill/>
                    </a:lnT>
                    <a:lnB>
                      <a:noFill/>
                    </a:lnB>
                    <a:lnTlToBr>
                      <a:noFill/>
                    </a:lnTlToBr>
                    <a:lnBlToTr>
                      <a:noFill/>
                    </a:lnBlToTr>
                    <a:noFill/>
                  </a:tcPr>
                </a:tc>
              </a:tr>
              <a:tr h="203200">
                <a:tc>
                  <a:txBody>
                    <a:bodyPr/>
                    <a:lstStyle/>
                    <a:p>
                      <a:pPr marL="0" marR="0" lvl="0" indent="0" algn="ctr" defTabSz="914400" rtl="0" eaLnBrk="1" fontAlgn="base" latinLnBrk="0" hangingPunct="1">
                        <a:lnSpc>
                          <a:spcPct val="100000"/>
                        </a:lnSpc>
                        <a:spcBef>
                          <a:spcPct val="0"/>
                        </a:spcBef>
                        <a:spcAft>
                          <a:spcPct val="0"/>
                        </a:spcAft>
                        <a:buClr>
                          <a:srgbClr val="FFCC00"/>
                        </a:buClr>
                        <a:buSzTx/>
                        <a:buFontTx/>
                        <a:buNone/>
                        <a:tabLst/>
                      </a:pPr>
                      <a:r>
                        <a:rPr kumimoji="0" lang="fr-FR" sz="1000" b="0" i="0" u="none" strike="noStrike" cap="none" normalizeH="0" baseline="0">
                          <a:ln>
                            <a:noFill/>
                          </a:ln>
                          <a:solidFill>
                            <a:schemeClr val="bg1"/>
                          </a:solidFill>
                          <a:effectLst/>
                          <a:latin typeface="Arial" charset="0"/>
                          <a:ea typeface="ＭＳ Ｐゴシック" charset="0"/>
                        </a:rPr>
                        <a:t>N</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CC00"/>
                        </a:buClr>
                        <a:buSzTx/>
                        <a:buFontTx/>
                        <a:buNone/>
                        <a:tabLst/>
                      </a:pPr>
                      <a:r>
                        <a:rPr kumimoji="0" lang="fr-FR" sz="1000" b="0" i="0" u="none" strike="noStrike" cap="none" normalizeH="0" baseline="0">
                          <a:ln>
                            <a:noFill/>
                          </a:ln>
                          <a:solidFill>
                            <a:schemeClr val="bg1"/>
                          </a:solidFill>
                          <a:effectLst/>
                          <a:latin typeface="Arial" charset="0"/>
                          <a:ea typeface="ＭＳ Ｐゴシック" charset="0"/>
                        </a:rPr>
                        <a:t>3 083</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CC00"/>
                        </a:buClr>
                        <a:buSzTx/>
                        <a:buFontTx/>
                        <a:buNone/>
                        <a:tabLst/>
                      </a:pPr>
                      <a:r>
                        <a:rPr kumimoji="0" lang="fr-FR" sz="1000" b="0" i="0" u="none" strike="noStrike" cap="none" normalizeH="0" baseline="0">
                          <a:ln>
                            <a:noFill/>
                          </a:ln>
                          <a:solidFill>
                            <a:schemeClr val="bg1"/>
                          </a:solidFill>
                          <a:effectLst/>
                          <a:latin typeface="Arial" charset="0"/>
                          <a:ea typeface="ＭＳ Ｐゴシック" charset="0"/>
                        </a:rPr>
                        <a:t>321</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CC00"/>
                        </a:buClr>
                        <a:buSzTx/>
                        <a:buFontTx/>
                        <a:buNone/>
                        <a:tabLst/>
                      </a:pPr>
                      <a:r>
                        <a:rPr kumimoji="0" lang="fr-FR" sz="1000" b="0" i="0" u="none" strike="noStrike" cap="none" normalizeH="0" baseline="0">
                          <a:ln>
                            <a:noFill/>
                          </a:ln>
                          <a:solidFill>
                            <a:schemeClr val="bg1"/>
                          </a:solidFill>
                          <a:effectLst/>
                          <a:latin typeface="Arial" charset="0"/>
                          <a:ea typeface="ＭＳ Ｐゴシック" charset="0"/>
                        </a:rPr>
                        <a:t>25</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CC00"/>
                        </a:buClr>
                        <a:buSzTx/>
                        <a:buFontTx/>
                        <a:buNone/>
                        <a:tabLst/>
                      </a:pPr>
                      <a:r>
                        <a:rPr kumimoji="0" lang="fr-FR" sz="1000" b="0" i="0" u="none" strike="noStrike" cap="none" normalizeH="0" baseline="0">
                          <a:ln>
                            <a:noFill/>
                          </a:ln>
                          <a:solidFill>
                            <a:schemeClr val="bg1"/>
                          </a:solidFill>
                          <a:effectLst/>
                          <a:latin typeface="Arial" charset="0"/>
                          <a:ea typeface="ＭＳ Ｐゴシック" charset="0"/>
                        </a:rPr>
                        <a:t>192</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CC00"/>
                        </a:buClr>
                        <a:buSzTx/>
                        <a:buFontTx/>
                        <a:buNone/>
                        <a:tabLst/>
                      </a:pPr>
                      <a:r>
                        <a:rPr kumimoji="0" lang="fr-FR" sz="1000" b="0" i="0" u="none" strike="noStrike" cap="none" normalizeH="0" baseline="0">
                          <a:ln>
                            <a:noFill/>
                          </a:ln>
                          <a:solidFill>
                            <a:schemeClr val="bg1"/>
                          </a:solidFill>
                          <a:effectLst/>
                          <a:latin typeface="Arial" charset="0"/>
                          <a:ea typeface="ＭＳ Ｐゴシック" charset="0"/>
                        </a:rPr>
                        <a:t>83</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CC00"/>
                        </a:buClr>
                        <a:buSzTx/>
                        <a:buFontTx/>
                        <a:buNone/>
                        <a:tabLst/>
                      </a:pPr>
                      <a:r>
                        <a:rPr kumimoji="0" lang="fr-FR" sz="1000" b="0" i="0" u="none" strike="noStrike" cap="none" normalizeH="0" baseline="0">
                          <a:ln>
                            <a:noFill/>
                          </a:ln>
                          <a:solidFill>
                            <a:schemeClr val="bg1"/>
                          </a:solidFill>
                          <a:effectLst/>
                          <a:latin typeface="Arial" charset="0"/>
                          <a:ea typeface="ＭＳ Ｐゴシック" charset="0"/>
                        </a:rPr>
                        <a:t>188</a:t>
                      </a:r>
                    </a:p>
                  </a:txBody>
                  <a:tcPr horzOverflow="overflow">
                    <a:lnL>
                      <a:noFill/>
                    </a:lnL>
                    <a:lnR cap="flat">
                      <a:noFill/>
                    </a:lnR>
                    <a:lnT>
                      <a:noFill/>
                    </a:lnT>
                    <a:lnB>
                      <a:noFill/>
                    </a:lnB>
                    <a:lnTlToBr>
                      <a:noFill/>
                    </a:lnTlToBr>
                    <a:lnBlToTr>
                      <a:noFill/>
                    </a:lnBlToTr>
                    <a:noFill/>
                  </a:tcPr>
                </a:tc>
              </a:tr>
              <a:tr h="201613">
                <a:tc>
                  <a:txBody>
                    <a:bodyPr/>
                    <a:lstStyle/>
                    <a:p>
                      <a:pPr marL="0" marR="0" lvl="0" indent="0" algn="ctr" defTabSz="914400" rtl="0" eaLnBrk="1" fontAlgn="base" latinLnBrk="0" hangingPunct="1">
                        <a:lnSpc>
                          <a:spcPct val="100000"/>
                        </a:lnSpc>
                        <a:spcBef>
                          <a:spcPct val="0"/>
                        </a:spcBef>
                        <a:spcAft>
                          <a:spcPct val="0"/>
                        </a:spcAft>
                        <a:buClr>
                          <a:srgbClr val="FFCC00"/>
                        </a:buClr>
                        <a:buSzTx/>
                        <a:buFontTx/>
                        <a:buNone/>
                        <a:tabLst/>
                      </a:pPr>
                      <a:r>
                        <a:rPr kumimoji="0" lang="fr-FR" sz="1000" b="0" i="0" u="none" strike="noStrike" cap="none" normalizeH="0" baseline="0">
                          <a:ln>
                            <a:noFill/>
                          </a:ln>
                          <a:solidFill>
                            <a:schemeClr val="bg1"/>
                          </a:solidFill>
                          <a:effectLst/>
                          <a:latin typeface="Arial" charset="0"/>
                          <a:ea typeface="ＭＳ Ｐゴシック" charset="0"/>
                        </a:rPr>
                        <a:t>NP CV </a:t>
                      </a:r>
                      <a:r>
                        <a:rPr kumimoji="0" lang="fr-FR" sz="1000" b="1" i="0" u="none" strike="noStrike" cap="none" normalizeH="0" baseline="30000">
                          <a:ln>
                            <a:noFill/>
                          </a:ln>
                          <a:solidFill>
                            <a:schemeClr val="bg1"/>
                          </a:solidFill>
                          <a:effectLst/>
                          <a:latin typeface="Arial" charset="0"/>
                          <a:ea typeface="ＭＳ Ｐゴシック" charset="0"/>
                        </a:rPr>
                        <a:t>1</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CC00"/>
                        </a:buClr>
                        <a:buSzTx/>
                        <a:buFontTx/>
                        <a:buNone/>
                        <a:tabLst/>
                      </a:pPr>
                      <a:r>
                        <a:rPr kumimoji="0" lang="fr-FR" sz="1000" b="0" i="0" u="none" strike="noStrike" cap="none" normalizeH="0" baseline="0">
                          <a:ln>
                            <a:noFill/>
                          </a:ln>
                          <a:solidFill>
                            <a:schemeClr val="bg1"/>
                          </a:solidFill>
                          <a:effectLst/>
                          <a:latin typeface="Arial" charset="0"/>
                          <a:ea typeface="ＭＳ Ｐゴシック" charset="0"/>
                        </a:rPr>
                        <a:t>28 466</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CC00"/>
                        </a:buClr>
                        <a:buSzTx/>
                        <a:buFontTx/>
                        <a:buNone/>
                        <a:tabLst/>
                      </a:pPr>
                      <a:r>
                        <a:rPr kumimoji="0" lang="fr-FR" sz="1000" b="0" i="0" u="none" strike="noStrike" cap="none" normalizeH="0" baseline="0">
                          <a:ln>
                            <a:noFill/>
                          </a:ln>
                          <a:solidFill>
                            <a:schemeClr val="bg1"/>
                          </a:solidFill>
                          <a:effectLst/>
                          <a:latin typeface="Arial" charset="0"/>
                          <a:ea typeface="ＭＳ Ｐゴシック" charset="0"/>
                        </a:rPr>
                        <a:t>2 321</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CC00"/>
                        </a:buClr>
                        <a:buSzTx/>
                        <a:buFontTx/>
                        <a:buNone/>
                        <a:tabLst/>
                      </a:pPr>
                      <a:r>
                        <a:rPr kumimoji="0" lang="fr-FR" sz="1000" b="0" i="0" u="none" strike="noStrike" cap="none" normalizeH="0" baseline="0">
                          <a:ln>
                            <a:noFill/>
                          </a:ln>
                          <a:solidFill>
                            <a:schemeClr val="bg1"/>
                          </a:solidFill>
                          <a:effectLst/>
                          <a:latin typeface="Arial" charset="0"/>
                          <a:ea typeface="ＭＳ Ｐゴシック" charset="0"/>
                        </a:rPr>
                        <a:t>246</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CC00"/>
                        </a:buClr>
                        <a:buSzTx/>
                        <a:buFontTx/>
                        <a:buNone/>
                        <a:tabLst/>
                      </a:pPr>
                      <a:r>
                        <a:rPr kumimoji="0" lang="fr-FR" sz="1000" b="0" i="0" u="none" strike="noStrike" cap="none" normalizeH="0" baseline="0">
                          <a:ln>
                            <a:noFill/>
                          </a:ln>
                          <a:solidFill>
                            <a:schemeClr val="bg1"/>
                          </a:solidFill>
                          <a:effectLst/>
                          <a:latin typeface="Arial" charset="0"/>
                          <a:ea typeface="ＭＳ Ｐゴシック" charset="0"/>
                        </a:rPr>
                        <a:t>1 398</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CC00"/>
                        </a:buClr>
                        <a:buSzTx/>
                        <a:buFontTx/>
                        <a:buNone/>
                        <a:tabLst/>
                      </a:pPr>
                      <a:r>
                        <a:rPr kumimoji="0" lang="fr-FR" sz="1000" b="0" i="0" u="none" strike="noStrike" cap="none" normalizeH="0" baseline="0">
                          <a:ln>
                            <a:noFill/>
                          </a:ln>
                          <a:solidFill>
                            <a:schemeClr val="bg1"/>
                          </a:solidFill>
                          <a:effectLst/>
                          <a:latin typeface="Arial" charset="0"/>
                          <a:ea typeface="ＭＳ Ｐゴシック" charset="0"/>
                        </a:rPr>
                        <a:t>531</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CC00"/>
                        </a:buClr>
                        <a:buSzTx/>
                        <a:buFontTx/>
                        <a:buNone/>
                        <a:tabLst/>
                      </a:pPr>
                      <a:r>
                        <a:rPr kumimoji="0" lang="fr-FR" sz="1000" b="0" i="0" u="none" strike="noStrike" cap="none" normalizeH="0" baseline="0">
                          <a:ln>
                            <a:noFill/>
                          </a:ln>
                          <a:solidFill>
                            <a:schemeClr val="bg1"/>
                          </a:solidFill>
                          <a:effectLst/>
                          <a:latin typeface="Arial" charset="0"/>
                          <a:ea typeface="ＭＳ Ｐゴシック" charset="0"/>
                        </a:rPr>
                        <a:t>1 216</a:t>
                      </a:r>
                    </a:p>
                  </a:txBody>
                  <a:tcPr horzOverflow="overflow">
                    <a:lnL>
                      <a:noFill/>
                    </a:lnL>
                    <a:lnR cap="flat">
                      <a:noFill/>
                    </a:lnR>
                    <a:lnT>
                      <a:noFill/>
                    </a:lnT>
                    <a:lnB>
                      <a:noFill/>
                    </a:lnB>
                    <a:lnTlToBr>
                      <a:noFill/>
                    </a:lnTlToBr>
                    <a:lnBlToTr>
                      <a:noFill/>
                    </a:lnBlToTr>
                    <a:noFill/>
                  </a:tcPr>
                </a:tc>
              </a:tr>
              <a:tr h="201613">
                <a:tc>
                  <a:txBody>
                    <a:bodyPr/>
                    <a:lstStyle/>
                    <a:p>
                      <a:pPr marL="0" marR="0" lvl="0" indent="0" algn="ctr" defTabSz="914400" rtl="0" eaLnBrk="1" fontAlgn="base" latinLnBrk="0" hangingPunct="1">
                        <a:lnSpc>
                          <a:spcPct val="100000"/>
                        </a:lnSpc>
                        <a:spcBef>
                          <a:spcPct val="0"/>
                        </a:spcBef>
                        <a:spcAft>
                          <a:spcPct val="0"/>
                        </a:spcAft>
                        <a:buClr>
                          <a:srgbClr val="FFCC00"/>
                        </a:buClr>
                        <a:buSzTx/>
                        <a:buFontTx/>
                        <a:buNone/>
                        <a:tabLst/>
                      </a:pPr>
                      <a:r>
                        <a:rPr kumimoji="0" lang="fr-FR" sz="1000" b="0" i="0" u="none" strike="noStrike" cap="none" normalizeH="0" baseline="0">
                          <a:ln>
                            <a:noFill/>
                          </a:ln>
                          <a:solidFill>
                            <a:schemeClr val="bg1"/>
                          </a:solidFill>
                          <a:effectLst/>
                          <a:latin typeface="Arial" charset="0"/>
                          <a:ea typeface="ＭＳ Ｐゴシック" charset="0"/>
                        </a:rPr>
                        <a:t>Suivi </a:t>
                      </a:r>
                      <a:r>
                        <a:rPr kumimoji="0" lang="fr-FR" sz="1000" b="1" i="0" u="none" strike="noStrike" cap="none" normalizeH="0" baseline="30000">
                          <a:ln>
                            <a:noFill/>
                          </a:ln>
                          <a:solidFill>
                            <a:schemeClr val="bg1"/>
                          </a:solidFill>
                          <a:effectLst/>
                          <a:latin typeface="Arial" charset="0"/>
                          <a:ea typeface="ＭＳ Ｐゴシック" charset="0"/>
                        </a:rPr>
                        <a:t>2</a:t>
                      </a:r>
                    </a:p>
                  </a:txBody>
                  <a:tcPr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CC00"/>
                        </a:buClr>
                        <a:buSzTx/>
                        <a:buFontTx/>
                        <a:buNone/>
                        <a:tabLst/>
                      </a:pPr>
                      <a:r>
                        <a:rPr kumimoji="0" lang="fr-FR" sz="1000" b="0" i="0" u="none" strike="noStrike" cap="none" normalizeH="0" baseline="0">
                          <a:ln>
                            <a:noFill/>
                          </a:ln>
                          <a:solidFill>
                            <a:schemeClr val="bg1"/>
                          </a:solidFill>
                          <a:effectLst/>
                          <a:latin typeface="Arial" charset="0"/>
                          <a:ea typeface="ＭＳ Ｐゴシック" charset="0"/>
                        </a:rPr>
                        <a:t>858</a:t>
                      </a:r>
                    </a:p>
                  </a:txBody>
                  <a:tcPr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CC00"/>
                        </a:buClr>
                        <a:buSzTx/>
                        <a:buFontTx/>
                        <a:buNone/>
                        <a:tabLst/>
                      </a:pPr>
                      <a:r>
                        <a:rPr kumimoji="0" lang="fr-FR" sz="1000" b="0" i="0" u="none" strike="noStrike" cap="none" normalizeH="0" baseline="0">
                          <a:ln>
                            <a:noFill/>
                          </a:ln>
                          <a:solidFill>
                            <a:schemeClr val="bg1"/>
                          </a:solidFill>
                          <a:effectLst/>
                          <a:latin typeface="Arial" charset="0"/>
                          <a:ea typeface="ＭＳ Ｐゴシック" charset="0"/>
                        </a:rPr>
                        <a:t>732</a:t>
                      </a:r>
                    </a:p>
                  </a:txBody>
                  <a:tcPr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CC00"/>
                        </a:buClr>
                        <a:buSzTx/>
                        <a:buFontTx/>
                        <a:buNone/>
                        <a:tabLst/>
                      </a:pPr>
                      <a:r>
                        <a:rPr kumimoji="0" lang="fr-FR" sz="1000" b="0" i="0" u="none" strike="noStrike" cap="none" normalizeH="0" baseline="0">
                          <a:ln>
                            <a:noFill/>
                          </a:ln>
                          <a:solidFill>
                            <a:schemeClr val="bg1"/>
                          </a:solidFill>
                          <a:effectLst/>
                          <a:latin typeface="Arial" charset="0"/>
                          <a:ea typeface="ＭＳ Ｐゴシック" charset="0"/>
                        </a:rPr>
                        <a:t>75</a:t>
                      </a:r>
                    </a:p>
                  </a:txBody>
                  <a:tcPr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CC00"/>
                        </a:buClr>
                        <a:buSzTx/>
                        <a:buFontTx/>
                        <a:buNone/>
                        <a:tabLst/>
                      </a:pPr>
                      <a:r>
                        <a:rPr kumimoji="0" lang="fr-FR" sz="1000" b="0" i="0" u="none" strike="noStrike" cap="none" normalizeH="0" baseline="0">
                          <a:ln>
                            <a:noFill/>
                          </a:ln>
                          <a:solidFill>
                            <a:schemeClr val="bg1"/>
                          </a:solidFill>
                          <a:effectLst/>
                          <a:latin typeface="Arial" charset="0"/>
                          <a:ea typeface="ＭＳ Ｐゴシック" charset="0"/>
                        </a:rPr>
                        <a:t>439</a:t>
                      </a:r>
                    </a:p>
                  </a:txBody>
                  <a:tcPr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CC00"/>
                        </a:buClr>
                        <a:buSzTx/>
                        <a:buFontTx/>
                        <a:buNone/>
                        <a:tabLst/>
                      </a:pPr>
                      <a:r>
                        <a:rPr kumimoji="0" lang="fr-FR" sz="1000" b="0" i="0" u="none" strike="noStrike" cap="none" normalizeH="0" baseline="0">
                          <a:ln>
                            <a:noFill/>
                          </a:ln>
                          <a:solidFill>
                            <a:schemeClr val="bg1"/>
                          </a:solidFill>
                          <a:effectLst/>
                          <a:latin typeface="Arial" charset="0"/>
                          <a:ea typeface="ＭＳ Ｐゴシック" charset="0"/>
                        </a:rPr>
                        <a:t>185</a:t>
                      </a:r>
                    </a:p>
                  </a:txBody>
                  <a:tcPr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CC00"/>
                        </a:buClr>
                        <a:buSzTx/>
                        <a:buFontTx/>
                        <a:buNone/>
                        <a:tabLst/>
                      </a:pPr>
                      <a:r>
                        <a:rPr kumimoji="0" lang="fr-FR" sz="1000" b="0" i="0" u="none" strike="noStrike" cap="none" normalizeH="0" baseline="0">
                          <a:ln>
                            <a:noFill/>
                          </a:ln>
                          <a:solidFill>
                            <a:schemeClr val="bg1"/>
                          </a:solidFill>
                          <a:effectLst/>
                          <a:latin typeface="Arial" charset="0"/>
                          <a:ea typeface="ＭＳ Ｐゴシック" charset="0"/>
                        </a:rPr>
                        <a:t>409</a:t>
                      </a:r>
                    </a:p>
                  </a:txBody>
                  <a:tcPr horzOverflow="overflow">
                    <a:lnL>
                      <a:noFill/>
                    </a:lnL>
                    <a:lnR cap="flat">
                      <a:noFill/>
                    </a:lnR>
                    <a:lnT>
                      <a:noFill/>
                    </a:lnT>
                    <a:lnB cap="flat">
                      <a:noFill/>
                    </a:lnB>
                    <a:lnTlToBr>
                      <a:noFill/>
                    </a:lnTlToBr>
                    <a:lnBlToTr>
                      <a:noFill/>
                    </a:lnBlToTr>
                    <a:noFill/>
                  </a:tcPr>
                </a:tc>
              </a:tr>
            </a:tbl>
          </a:graphicData>
        </a:graphic>
      </p:graphicFrame>
      <p:sp>
        <p:nvSpPr>
          <p:cNvPr id="27767" name="Text Box 119"/>
          <p:cNvSpPr txBox="1">
            <a:spLocks noChangeArrowheads="1"/>
          </p:cNvSpPr>
          <p:nvPr/>
        </p:nvSpPr>
        <p:spPr bwMode="auto">
          <a:xfrm>
            <a:off x="2100263" y="2493963"/>
            <a:ext cx="1176337" cy="403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lnSpc>
                <a:spcPct val="85000"/>
              </a:lnSpc>
            </a:pPr>
            <a:r>
              <a:rPr lang="fr-FR" sz="1200" b="1">
                <a:solidFill>
                  <a:schemeClr val="bg1"/>
                </a:solidFill>
              </a:rPr>
              <a:t>Tous patients</a:t>
            </a:r>
          </a:p>
          <a:p>
            <a:pPr algn="ctr">
              <a:lnSpc>
                <a:spcPct val="85000"/>
              </a:lnSpc>
            </a:pPr>
            <a:r>
              <a:rPr lang="fr-FR" sz="1200" b="1">
                <a:solidFill>
                  <a:schemeClr val="bg1"/>
                </a:solidFill>
              </a:rPr>
              <a:t>(n = 14  282)</a:t>
            </a:r>
          </a:p>
        </p:txBody>
      </p:sp>
      <p:sp>
        <p:nvSpPr>
          <p:cNvPr id="27769" name="Text Box 121"/>
          <p:cNvSpPr txBox="1">
            <a:spLocks noChangeArrowheads="1"/>
          </p:cNvSpPr>
          <p:nvPr/>
        </p:nvSpPr>
        <p:spPr bwMode="auto">
          <a:xfrm>
            <a:off x="954088" y="3068638"/>
            <a:ext cx="3495675" cy="403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lnSpc>
                <a:spcPct val="85000"/>
              </a:lnSpc>
            </a:pPr>
            <a:r>
              <a:rPr lang="fr-FR" sz="1200" b="1">
                <a:solidFill>
                  <a:schemeClr val="bg1"/>
                </a:solidFill>
              </a:rPr>
              <a:t>Ayant débuté traitement antirétroviral continu</a:t>
            </a:r>
          </a:p>
          <a:p>
            <a:pPr algn="ctr">
              <a:lnSpc>
                <a:spcPct val="85000"/>
              </a:lnSpc>
            </a:pPr>
            <a:r>
              <a:rPr lang="fr-FR" sz="1200" b="1">
                <a:solidFill>
                  <a:schemeClr val="bg1"/>
                </a:solidFill>
              </a:rPr>
              <a:t>(n = 10 700)</a:t>
            </a:r>
          </a:p>
        </p:txBody>
      </p:sp>
      <p:sp>
        <p:nvSpPr>
          <p:cNvPr id="27770" name="Text Box 122"/>
          <p:cNvSpPr txBox="1">
            <a:spLocks noChangeArrowheads="1"/>
          </p:cNvSpPr>
          <p:nvPr/>
        </p:nvSpPr>
        <p:spPr bwMode="auto">
          <a:xfrm>
            <a:off x="1951038" y="3675063"/>
            <a:ext cx="1481137" cy="403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lnSpc>
                <a:spcPct val="85000"/>
              </a:lnSpc>
            </a:pPr>
            <a:r>
              <a:rPr lang="fr-FR" sz="1200" b="1">
                <a:solidFill>
                  <a:schemeClr val="bg1"/>
                </a:solidFill>
              </a:rPr>
              <a:t>Statut VHC connu</a:t>
            </a:r>
          </a:p>
          <a:p>
            <a:pPr algn="ctr">
              <a:lnSpc>
                <a:spcPct val="85000"/>
              </a:lnSpc>
            </a:pPr>
            <a:r>
              <a:rPr lang="fr-FR" sz="1200" b="1">
                <a:solidFill>
                  <a:schemeClr val="bg1"/>
                </a:solidFill>
              </a:rPr>
              <a:t>(n = 4 331)</a:t>
            </a:r>
          </a:p>
        </p:txBody>
      </p:sp>
      <p:sp>
        <p:nvSpPr>
          <p:cNvPr id="27771" name="Text Box 123"/>
          <p:cNvSpPr txBox="1">
            <a:spLocks noChangeArrowheads="1"/>
          </p:cNvSpPr>
          <p:nvPr/>
        </p:nvSpPr>
        <p:spPr bwMode="auto">
          <a:xfrm>
            <a:off x="993775" y="4221163"/>
            <a:ext cx="3421063" cy="403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lnSpc>
                <a:spcPct val="85000"/>
              </a:lnSpc>
            </a:pPr>
            <a:r>
              <a:rPr lang="fr-FR" sz="1200" b="1">
                <a:solidFill>
                  <a:schemeClr val="bg1"/>
                </a:solidFill>
              </a:rPr>
              <a:t>2 charges virale VIH consécutives &lt; 50 cp/ml</a:t>
            </a:r>
          </a:p>
          <a:p>
            <a:pPr algn="ctr">
              <a:lnSpc>
                <a:spcPct val="85000"/>
              </a:lnSpc>
            </a:pPr>
            <a:r>
              <a:rPr lang="fr-FR" sz="1200" b="1">
                <a:solidFill>
                  <a:schemeClr val="bg1"/>
                </a:solidFill>
              </a:rPr>
              <a:t>(n = 3 892)</a:t>
            </a:r>
          </a:p>
        </p:txBody>
      </p:sp>
      <p:sp>
        <p:nvSpPr>
          <p:cNvPr id="27772" name="Text Box 124"/>
          <p:cNvSpPr txBox="1">
            <a:spLocks noChangeArrowheads="1"/>
          </p:cNvSpPr>
          <p:nvPr/>
        </p:nvSpPr>
        <p:spPr bwMode="auto">
          <a:xfrm>
            <a:off x="5103813" y="4652963"/>
            <a:ext cx="1428750" cy="558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lnSpc>
                <a:spcPct val="85000"/>
              </a:lnSpc>
            </a:pPr>
            <a:r>
              <a:rPr lang="fr-FR" sz="1200" b="1">
                <a:solidFill>
                  <a:schemeClr val="bg1"/>
                </a:solidFill>
              </a:rPr>
              <a:t>Séropositifs VHC</a:t>
            </a:r>
          </a:p>
          <a:p>
            <a:pPr algn="ctr">
              <a:lnSpc>
                <a:spcPct val="85000"/>
              </a:lnSpc>
            </a:pPr>
            <a:r>
              <a:rPr lang="fr-FR" sz="1200" b="1">
                <a:solidFill>
                  <a:schemeClr val="bg1"/>
                </a:solidFill>
              </a:rPr>
              <a:t>(n = 809)</a:t>
            </a:r>
          </a:p>
          <a:p>
            <a:pPr algn="ctr">
              <a:lnSpc>
                <a:spcPct val="85000"/>
              </a:lnSpc>
            </a:pPr>
            <a:r>
              <a:rPr lang="fr-FR" sz="1200" b="1">
                <a:solidFill>
                  <a:schemeClr val="bg1"/>
                </a:solidFill>
              </a:rPr>
              <a:t>5 712 VLP</a:t>
            </a:r>
          </a:p>
        </p:txBody>
      </p:sp>
      <p:cxnSp>
        <p:nvCxnSpPr>
          <p:cNvPr id="27774" name="AutoShape 126"/>
          <p:cNvCxnSpPr>
            <a:cxnSpLocks noChangeShapeType="1"/>
            <a:stCxn id="27767" idx="2"/>
            <a:endCxn id="27769" idx="0"/>
          </p:cNvCxnSpPr>
          <p:nvPr/>
        </p:nvCxnSpPr>
        <p:spPr bwMode="auto">
          <a:xfrm>
            <a:off x="2689225" y="2897188"/>
            <a:ext cx="12700" cy="171450"/>
          </a:xfrm>
          <a:prstGeom prst="straightConnector1">
            <a:avLst/>
          </a:prstGeom>
          <a:noFill/>
          <a:ln w="38100">
            <a:solidFill>
              <a:srgbClr val="FFCC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7775" name="AutoShape 127"/>
          <p:cNvCxnSpPr>
            <a:cxnSpLocks noChangeShapeType="1"/>
            <a:stCxn id="27769" idx="2"/>
            <a:endCxn id="27770" idx="0"/>
          </p:cNvCxnSpPr>
          <p:nvPr/>
        </p:nvCxnSpPr>
        <p:spPr bwMode="auto">
          <a:xfrm flipH="1">
            <a:off x="2692400" y="3471863"/>
            <a:ext cx="9525" cy="203200"/>
          </a:xfrm>
          <a:prstGeom prst="straightConnector1">
            <a:avLst/>
          </a:prstGeom>
          <a:noFill/>
          <a:ln w="38100">
            <a:solidFill>
              <a:srgbClr val="FFCC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7776" name="AutoShape 128"/>
          <p:cNvCxnSpPr>
            <a:cxnSpLocks noChangeShapeType="1"/>
            <a:stCxn id="27770" idx="2"/>
            <a:endCxn id="27771" idx="0"/>
          </p:cNvCxnSpPr>
          <p:nvPr/>
        </p:nvCxnSpPr>
        <p:spPr bwMode="auto">
          <a:xfrm>
            <a:off x="2692400" y="4078288"/>
            <a:ext cx="12700" cy="142875"/>
          </a:xfrm>
          <a:prstGeom prst="straightConnector1">
            <a:avLst/>
          </a:prstGeom>
          <a:noFill/>
          <a:ln w="38100">
            <a:solidFill>
              <a:srgbClr val="FFCC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7777" name="AutoShape 129"/>
          <p:cNvCxnSpPr>
            <a:cxnSpLocks noChangeShapeType="1"/>
            <a:stCxn id="27771" idx="2"/>
          </p:cNvCxnSpPr>
          <p:nvPr/>
        </p:nvCxnSpPr>
        <p:spPr bwMode="auto">
          <a:xfrm rot="5400000">
            <a:off x="1720057" y="4399756"/>
            <a:ext cx="760412" cy="1209675"/>
          </a:xfrm>
          <a:prstGeom prst="bentConnector3">
            <a:avLst>
              <a:gd name="adj1" fmla="val 49894"/>
            </a:avLst>
          </a:prstGeom>
          <a:noFill/>
          <a:ln w="38100">
            <a:solidFill>
              <a:srgbClr val="FFCC00"/>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7778" name="AutoShape 130"/>
          <p:cNvCxnSpPr>
            <a:cxnSpLocks noChangeShapeType="1"/>
            <a:stCxn id="27771" idx="2"/>
            <a:endCxn id="27772" idx="1"/>
          </p:cNvCxnSpPr>
          <p:nvPr/>
        </p:nvCxnSpPr>
        <p:spPr bwMode="auto">
          <a:xfrm rot="16200000" flipH="1">
            <a:off x="3750469" y="3579019"/>
            <a:ext cx="307975" cy="2398713"/>
          </a:xfrm>
          <a:prstGeom prst="bentConnector2">
            <a:avLst/>
          </a:prstGeom>
          <a:noFill/>
          <a:ln w="38100">
            <a:solidFill>
              <a:srgbClr val="FFCC00"/>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7779" name="AutoShape 131"/>
          <p:cNvCxnSpPr>
            <a:cxnSpLocks noChangeShapeType="1"/>
            <a:stCxn id="27772" idx="2"/>
          </p:cNvCxnSpPr>
          <p:nvPr/>
        </p:nvCxnSpPr>
        <p:spPr bwMode="auto">
          <a:xfrm rot="5400000">
            <a:off x="4504532" y="4071144"/>
            <a:ext cx="173037" cy="2454275"/>
          </a:xfrm>
          <a:prstGeom prst="bentConnector3">
            <a:avLst>
              <a:gd name="adj1" fmla="val 49542"/>
            </a:avLst>
          </a:prstGeom>
          <a:noFill/>
          <a:ln w="38100">
            <a:solidFill>
              <a:srgbClr val="FFCC00"/>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7780" name="AutoShape 132"/>
          <p:cNvCxnSpPr>
            <a:cxnSpLocks noChangeShapeType="1"/>
            <a:endCxn id="27772" idx="2"/>
          </p:cNvCxnSpPr>
          <p:nvPr/>
        </p:nvCxnSpPr>
        <p:spPr bwMode="auto">
          <a:xfrm rot="16200000">
            <a:off x="5126832" y="4693444"/>
            <a:ext cx="173037" cy="1209675"/>
          </a:xfrm>
          <a:prstGeom prst="bentConnector3">
            <a:avLst>
              <a:gd name="adj1" fmla="val 49542"/>
            </a:avLst>
          </a:prstGeom>
          <a:noFill/>
          <a:ln w="38100">
            <a:solidFill>
              <a:srgbClr val="FFCC00"/>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7781" name="AutoShape 133"/>
          <p:cNvCxnSpPr>
            <a:cxnSpLocks noChangeShapeType="1"/>
            <a:stCxn id="27772" idx="2"/>
          </p:cNvCxnSpPr>
          <p:nvPr/>
        </p:nvCxnSpPr>
        <p:spPr bwMode="auto">
          <a:xfrm rot="16200000" flipH="1">
            <a:off x="5749132" y="5280819"/>
            <a:ext cx="173037" cy="34925"/>
          </a:xfrm>
          <a:prstGeom prst="bentConnector3">
            <a:avLst>
              <a:gd name="adj1" fmla="val 49542"/>
            </a:avLst>
          </a:prstGeom>
          <a:noFill/>
          <a:ln w="38100">
            <a:solidFill>
              <a:srgbClr val="FFCC00"/>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7782" name="AutoShape 134"/>
          <p:cNvCxnSpPr>
            <a:cxnSpLocks noChangeShapeType="1"/>
            <a:stCxn id="27772" idx="2"/>
          </p:cNvCxnSpPr>
          <p:nvPr/>
        </p:nvCxnSpPr>
        <p:spPr bwMode="auto">
          <a:xfrm rot="16200000" flipH="1">
            <a:off x="6371432" y="4658519"/>
            <a:ext cx="173037" cy="1279525"/>
          </a:xfrm>
          <a:prstGeom prst="bentConnector3">
            <a:avLst>
              <a:gd name="adj1" fmla="val 49542"/>
            </a:avLst>
          </a:prstGeom>
          <a:noFill/>
          <a:ln w="38100">
            <a:solidFill>
              <a:srgbClr val="FFCC00"/>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7783" name="AutoShape 135"/>
          <p:cNvCxnSpPr>
            <a:cxnSpLocks noChangeShapeType="1"/>
            <a:endCxn id="27772" idx="2"/>
          </p:cNvCxnSpPr>
          <p:nvPr/>
        </p:nvCxnSpPr>
        <p:spPr bwMode="auto">
          <a:xfrm rot="5400000" flipH="1">
            <a:off x="6993732" y="4036219"/>
            <a:ext cx="173037" cy="2524125"/>
          </a:xfrm>
          <a:prstGeom prst="bentConnector3">
            <a:avLst>
              <a:gd name="adj1" fmla="val 49542"/>
            </a:avLst>
          </a:prstGeom>
          <a:noFill/>
          <a:ln w="38100">
            <a:solidFill>
              <a:srgbClr val="FFCC00"/>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aphicFrame>
        <p:nvGraphicFramePr>
          <p:cNvPr id="27865" name="Group 217"/>
          <p:cNvGraphicFramePr>
            <a:graphicFrameLocks noGrp="1"/>
          </p:cNvGraphicFramePr>
          <p:nvPr/>
        </p:nvGraphicFramePr>
        <p:xfrm>
          <a:off x="6551613" y="3716338"/>
          <a:ext cx="2592387" cy="640080"/>
        </p:xfrm>
        <a:graphic>
          <a:graphicData uri="http://schemas.openxmlformats.org/drawingml/2006/table">
            <a:tbl>
              <a:tblPr/>
              <a:tblGrid>
                <a:gridCol w="2592387"/>
              </a:tblGrid>
              <a:tr h="215900">
                <a:tc>
                  <a:txBody>
                    <a:bodyPr/>
                    <a:lstStyle/>
                    <a:p>
                      <a:pPr marL="0" marR="0" lvl="0" indent="0" algn="l" defTabSz="914400" rtl="0" eaLnBrk="1" fontAlgn="base" latinLnBrk="0" hangingPunct="1">
                        <a:lnSpc>
                          <a:spcPct val="100000"/>
                        </a:lnSpc>
                        <a:spcBef>
                          <a:spcPct val="0"/>
                        </a:spcBef>
                        <a:spcAft>
                          <a:spcPct val="0"/>
                        </a:spcAft>
                        <a:buClr>
                          <a:srgbClr val="FFCC00"/>
                        </a:buClr>
                        <a:buSzTx/>
                        <a:buFontTx/>
                        <a:buNone/>
                        <a:tabLst/>
                      </a:pPr>
                      <a:r>
                        <a:rPr kumimoji="0" lang="fr-FR" sz="1000" b="1" i="0" u="none" strike="noStrike" cap="none" normalizeH="0" baseline="30000">
                          <a:ln>
                            <a:noFill/>
                          </a:ln>
                          <a:solidFill>
                            <a:schemeClr val="bg1"/>
                          </a:solidFill>
                          <a:effectLst/>
                          <a:latin typeface="Arial" charset="0"/>
                          <a:ea typeface="ＭＳ Ｐゴシック" charset="0"/>
                        </a:rPr>
                        <a:t>1</a:t>
                      </a:r>
                      <a:r>
                        <a:rPr kumimoji="0" lang="fr-FR" sz="1000" b="0" i="0" u="none" strike="noStrike" cap="none" normalizeH="0" baseline="0">
                          <a:ln>
                            <a:noFill/>
                          </a:ln>
                          <a:solidFill>
                            <a:schemeClr val="bg1"/>
                          </a:solidFill>
                          <a:effectLst/>
                          <a:latin typeface="Arial" charset="0"/>
                          <a:ea typeface="ＭＳ Ｐゴシック" charset="0"/>
                        </a:rPr>
                        <a:t> Nombre de paires de CV VIH</a:t>
                      </a:r>
                    </a:p>
                  </a:txBody>
                  <a:tcPr horzOverflow="overflow">
                    <a:lnL cap="flat">
                      <a:noFill/>
                    </a:lnL>
                    <a:lnR cap="flat">
                      <a:noFill/>
                    </a:lnR>
                    <a:lnT cap="flat">
                      <a:noFill/>
                    </a:lnT>
                    <a:lnB>
                      <a:noFill/>
                    </a:lnB>
                    <a:lnTlToBr>
                      <a:noFill/>
                    </a:lnTlToBr>
                    <a:lnBlToTr>
                      <a:noFill/>
                    </a:lnBlToTr>
                    <a:noFill/>
                  </a:tcPr>
                </a:tc>
              </a:tr>
              <a:tr h="201613">
                <a:tc>
                  <a:txBody>
                    <a:bodyPr/>
                    <a:lstStyle/>
                    <a:p>
                      <a:pPr marL="0" marR="0" lvl="0" indent="0" algn="l" defTabSz="914400" rtl="0" eaLnBrk="1" fontAlgn="base" latinLnBrk="0" hangingPunct="1">
                        <a:lnSpc>
                          <a:spcPct val="100000"/>
                        </a:lnSpc>
                        <a:spcBef>
                          <a:spcPct val="0"/>
                        </a:spcBef>
                        <a:spcAft>
                          <a:spcPct val="0"/>
                        </a:spcAft>
                        <a:buClr>
                          <a:srgbClr val="FFCC00"/>
                        </a:buClr>
                        <a:buSzTx/>
                        <a:buFontTx/>
                        <a:buNone/>
                        <a:tabLst/>
                      </a:pPr>
                      <a:r>
                        <a:rPr kumimoji="0" lang="fr-FR" sz="1000" b="1" i="0" u="none" strike="noStrike" cap="none" normalizeH="0" baseline="30000">
                          <a:ln>
                            <a:noFill/>
                          </a:ln>
                          <a:solidFill>
                            <a:schemeClr val="bg1"/>
                          </a:solidFill>
                          <a:effectLst/>
                          <a:latin typeface="Arial" charset="0"/>
                          <a:ea typeface="ＭＳ Ｐゴシック" charset="0"/>
                        </a:rPr>
                        <a:t>2 </a:t>
                      </a:r>
                      <a:r>
                        <a:rPr kumimoji="0" lang="fr-FR" sz="1000" b="0" i="0" u="none" strike="noStrike" cap="none" normalizeH="0" baseline="0">
                          <a:ln>
                            <a:noFill/>
                          </a:ln>
                          <a:solidFill>
                            <a:schemeClr val="bg1"/>
                          </a:solidFill>
                          <a:effectLst/>
                          <a:latin typeface="Arial" charset="0"/>
                          <a:ea typeface="ＭＳ Ｐゴシック" charset="0"/>
                        </a:rPr>
                        <a:t>Suivi (patients-années avec </a:t>
                      </a:r>
                      <a:br>
                        <a:rPr kumimoji="0" lang="fr-FR" sz="1000" b="0" i="0" u="none" strike="noStrike" cap="none" normalizeH="0" baseline="0">
                          <a:ln>
                            <a:noFill/>
                          </a:ln>
                          <a:solidFill>
                            <a:schemeClr val="bg1"/>
                          </a:solidFill>
                          <a:effectLst/>
                          <a:latin typeface="Arial" charset="0"/>
                          <a:ea typeface="ＭＳ Ｐゴシック" charset="0"/>
                        </a:rPr>
                      </a:br>
                      <a:r>
                        <a:rPr kumimoji="0" lang="fr-FR" sz="1000" b="0" i="0" u="none" strike="noStrike" cap="none" normalizeH="0" baseline="0">
                          <a:ln>
                            <a:noFill/>
                          </a:ln>
                          <a:solidFill>
                            <a:schemeClr val="bg1"/>
                          </a:solidFill>
                          <a:effectLst/>
                          <a:latin typeface="Arial" charset="0"/>
                          <a:ea typeface="ＭＳ Ｐゴシック" charset="0"/>
                        </a:rPr>
                        <a:t>CV VIH &lt; 50 copies/ml)</a:t>
                      </a:r>
                    </a:p>
                  </a:txBody>
                  <a:tcPr horzOverflow="overflow">
                    <a:lnL cap="flat">
                      <a:noFill/>
                    </a:lnL>
                    <a:lnR cap="flat">
                      <a:noFill/>
                    </a:lnR>
                    <a:lnT>
                      <a:noFill/>
                    </a:lnT>
                    <a:lnB cap="flat">
                      <a:noFill/>
                    </a:lnB>
                    <a:lnTlToBr>
                      <a:noFill/>
                    </a:lnTlToBr>
                    <a:lnBlToTr>
                      <a:noFill/>
                    </a:lnBlToTr>
                    <a:noFill/>
                  </a:tcPr>
                </a:tc>
              </a:tr>
            </a:tbl>
          </a:graphicData>
        </a:graphic>
      </p:graphicFrame>
    </p:spTree>
    <p:extLst>
      <p:ext uri="{BB962C8B-B14F-4D97-AF65-F5344CB8AC3E}">
        <p14:creationId xmlns:p14="http://schemas.microsoft.com/office/powerpoint/2010/main" xmlns="" val="11990227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703" name="Object 7"/>
          <p:cNvGraphicFramePr>
            <a:graphicFrameLocks noChangeAspect="1"/>
          </p:cNvGraphicFramePr>
          <p:nvPr/>
        </p:nvGraphicFramePr>
        <p:xfrm>
          <a:off x="1560513" y="1655763"/>
          <a:ext cx="6683375" cy="2901950"/>
        </p:xfrm>
        <a:graphic>
          <a:graphicData uri="http://schemas.openxmlformats.org/presentationml/2006/ole">
            <p:oleObj spid="_x0000_s3083" name="Animation Flash" r:id="rId4" imgW="5028480" imgH="2901960" progId="">
              <p:embed/>
            </p:oleObj>
          </a:graphicData>
        </a:graphic>
      </p:graphicFrame>
      <p:sp>
        <p:nvSpPr>
          <p:cNvPr id="29878" name="Rectangle 182"/>
          <p:cNvSpPr>
            <a:spLocks noGrp="1" noChangeArrowheads="1"/>
          </p:cNvSpPr>
          <p:nvPr>
            <p:ph type="title"/>
          </p:nvPr>
        </p:nvSpPr>
        <p:spPr>
          <a:xfrm>
            <a:off x="1475656" y="19244"/>
            <a:ext cx="7208837" cy="1033492"/>
          </a:xfrm>
        </p:spPr>
        <p:txBody>
          <a:bodyPr/>
          <a:lstStyle/>
          <a:p>
            <a:r>
              <a:rPr lang="fr-FR" sz="2000" dirty="0"/>
              <a:t>Impact de la </a:t>
            </a:r>
            <a:r>
              <a:rPr lang="fr-FR" sz="2000" dirty="0" err="1"/>
              <a:t>co-infection</a:t>
            </a:r>
            <a:r>
              <a:rPr lang="fr-FR" sz="2000" dirty="0"/>
              <a:t> VHC </a:t>
            </a:r>
            <a:br>
              <a:rPr lang="fr-FR" sz="2000" dirty="0"/>
            </a:br>
            <a:r>
              <a:rPr lang="fr-FR" sz="2000" dirty="0"/>
              <a:t>sur la reconstitution immunitaire </a:t>
            </a:r>
            <a:br>
              <a:rPr lang="fr-FR" sz="2000" dirty="0"/>
            </a:br>
            <a:r>
              <a:rPr lang="fr-FR" sz="2000" dirty="0"/>
              <a:t>sous traitement antirétroviral (3)</a:t>
            </a:r>
          </a:p>
        </p:txBody>
      </p:sp>
      <p:sp>
        <p:nvSpPr>
          <p:cNvPr id="29879" name="Rectangle 183"/>
          <p:cNvSpPr>
            <a:spLocks noGrp="1" noChangeArrowheads="1"/>
          </p:cNvSpPr>
          <p:nvPr>
            <p:ph type="body" idx="1"/>
          </p:nvPr>
        </p:nvSpPr>
        <p:spPr>
          <a:xfrm>
            <a:off x="457200" y="5876925"/>
            <a:ext cx="8229600" cy="720725"/>
          </a:xfrm>
        </p:spPr>
        <p:txBody>
          <a:bodyPr/>
          <a:lstStyle/>
          <a:p>
            <a:r>
              <a:rPr lang="fr-FR" sz="2000"/>
              <a:t>Conclusion : pas d</a:t>
            </a:r>
            <a:r>
              <a:rPr lang="ja-JP" altLang="fr-FR" sz="2000">
                <a:latin typeface="Arial"/>
              </a:rPr>
              <a:t>’</a:t>
            </a:r>
            <a:r>
              <a:rPr lang="fr-FR" sz="2000"/>
              <a:t>impact de la co-infection VHC sur la réponse immunologique sous HAART </a:t>
            </a:r>
          </a:p>
        </p:txBody>
      </p:sp>
      <p:sp>
        <p:nvSpPr>
          <p:cNvPr id="29700" name="Rectangle 8"/>
          <p:cNvSpPr>
            <a:spLocks noChangeArrowheads="1"/>
          </p:cNvSpPr>
          <p:nvPr/>
        </p:nvSpPr>
        <p:spPr bwMode="auto">
          <a:xfrm>
            <a:off x="2843808" y="-1539552"/>
            <a:ext cx="7451725" cy="9810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nchor="ctr"/>
          <a:lstStyle/>
          <a:p>
            <a:pPr algn="ctr"/>
            <a:endParaRPr lang="fr-FR" sz="2400" b="1">
              <a:solidFill>
                <a:srgbClr val="333399"/>
              </a:solidFill>
              <a:latin typeface="Trebuchet MS" charset="0"/>
            </a:endParaRPr>
          </a:p>
        </p:txBody>
      </p:sp>
      <p:sp>
        <p:nvSpPr>
          <p:cNvPr id="29704" name="Text Box 8"/>
          <p:cNvSpPr txBox="1">
            <a:spLocks noChangeArrowheads="1"/>
          </p:cNvSpPr>
          <p:nvPr/>
        </p:nvSpPr>
        <p:spPr bwMode="auto">
          <a:xfrm rot="-5400000">
            <a:off x="-1204912" y="2797175"/>
            <a:ext cx="3429000" cy="517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r>
              <a:rPr lang="fr-FR" sz="1400" b="1">
                <a:solidFill>
                  <a:schemeClr val="bg1"/>
                </a:solidFill>
              </a:rPr>
              <a:t>Moyenne annuelle (IC 95 %) d</a:t>
            </a:r>
            <a:r>
              <a:rPr lang="ja-JP" altLang="fr-FR" sz="1400" b="1">
                <a:solidFill>
                  <a:schemeClr val="bg1"/>
                </a:solidFill>
              </a:rPr>
              <a:t>’</a:t>
            </a:r>
            <a:r>
              <a:rPr lang="fr-FR" sz="1400" b="1">
                <a:solidFill>
                  <a:schemeClr val="bg1"/>
                </a:solidFill>
              </a:rPr>
              <a:t>augmentation des CD4 (/mm</a:t>
            </a:r>
            <a:r>
              <a:rPr lang="fr-FR" sz="1400" b="1" baseline="30000">
                <a:solidFill>
                  <a:schemeClr val="bg1"/>
                </a:solidFill>
              </a:rPr>
              <a:t>3</a:t>
            </a:r>
            <a:r>
              <a:rPr lang="fr-FR" sz="1400" b="1">
                <a:solidFill>
                  <a:schemeClr val="bg1"/>
                </a:solidFill>
              </a:rPr>
              <a:t>)</a:t>
            </a:r>
          </a:p>
        </p:txBody>
      </p:sp>
      <p:sp>
        <p:nvSpPr>
          <p:cNvPr id="29705" name="Text Box 9"/>
          <p:cNvSpPr txBox="1">
            <a:spLocks noChangeArrowheads="1"/>
          </p:cNvSpPr>
          <p:nvPr/>
        </p:nvSpPr>
        <p:spPr bwMode="auto">
          <a:xfrm>
            <a:off x="1328738" y="4357688"/>
            <a:ext cx="282575"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r"/>
            <a:r>
              <a:rPr lang="fr-FR" sz="1400">
                <a:solidFill>
                  <a:schemeClr val="bg1"/>
                </a:solidFill>
              </a:rPr>
              <a:t>0</a:t>
            </a:r>
          </a:p>
        </p:txBody>
      </p:sp>
      <p:sp>
        <p:nvSpPr>
          <p:cNvPr id="29706" name="Text Box 10"/>
          <p:cNvSpPr txBox="1">
            <a:spLocks noChangeArrowheads="1"/>
          </p:cNvSpPr>
          <p:nvPr/>
        </p:nvSpPr>
        <p:spPr bwMode="auto">
          <a:xfrm>
            <a:off x="1238250" y="3709988"/>
            <a:ext cx="3810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r"/>
            <a:r>
              <a:rPr lang="fr-FR" sz="1400">
                <a:solidFill>
                  <a:schemeClr val="bg1"/>
                </a:solidFill>
              </a:rPr>
              <a:t>25</a:t>
            </a:r>
          </a:p>
        </p:txBody>
      </p:sp>
      <p:sp>
        <p:nvSpPr>
          <p:cNvPr id="29707" name="Text Box 11"/>
          <p:cNvSpPr txBox="1">
            <a:spLocks noChangeArrowheads="1"/>
          </p:cNvSpPr>
          <p:nvPr/>
        </p:nvSpPr>
        <p:spPr bwMode="auto">
          <a:xfrm>
            <a:off x="1233488" y="2981325"/>
            <a:ext cx="3810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r"/>
            <a:r>
              <a:rPr lang="fr-FR" sz="1400">
                <a:solidFill>
                  <a:schemeClr val="bg1"/>
                </a:solidFill>
              </a:rPr>
              <a:t>50</a:t>
            </a:r>
          </a:p>
        </p:txBody>
      </p:sp>
      <p:sp>
        <p:nvSpPr>
          <p:cNvPr id="29708" name="Text Box 12"/>
          <p:cNvSpPr txBox="1">
            <a:spLocks noChangeArrowheads="1"/>
          </p:cNvSpPr>
          <p:nvPr/>
        </p:nvSpPr>
        <p:spPr bwMode="auto">
          <a:xfrm>
            <a:off x="1233488" y="2273300"/>
            <a:ext cx="3810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r"/>
            <a:r>
              <a:rPr lang="fr-FR" sz="1400">
                <a:solidFill>
                  <a:schemeClr val="bg1"/>
                </a:solidFill>
              </a:rPr>
              <a:t>75</a:t>
            </a:r>
          </a:p>
        </p:txBody>
      </p:sp>
      <p:sp>
        <p:nvSpPr>
          <p:cNvPr id="29709" name="Text Box 13"/>
          <p:cNvSpPr txBox="1">
            <a:spLocks noChangeArrowheads="1"/>
          </p:cNvSpPr>
          <p:nvPr/>
        </p:nvSpPr>
        <p:spPr bwMode="auto">
          <a:xfrm>
            <a:off x="1135063" y="1562100"/>
            <a:ext cx="479425"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r"/>
            <a:r>
              <a:rPr lang="fr-FR" sz="1400">
                <a:solidFill>
                  <a:schemeClr val="bg1"/>
                </a:solidFill>
              </a:rPr>
              <a:t>100</a:t>
            </a:r>
          </a:p>
        </p:txBody>
      </p:sp>
      <p:graphicFrame>
        <p:nvGraphicFramePr>
          <p:cNvPr id="29876" name="Group 180"/>
          <p:cNvGraphicFramePr>
            <a:graphicFrameLocks noGrp="1"/>
          </p:cNvGraphicFramePr>
          <p:nvPr/>
        </p:nvGraphicFramePr>
        <p:xfrm>
          <a:off x="768350" y="4508500"/>
          <a:ext cx="7850188" cy="640080"/>
        </p:xfrm>
        <a:graphic>
          <a:graphicData uri="http://schemas.openxmlformats.org/drawingml/2006/table">
            <a:tbl>
              <a:tblPr/>
              <a:tblGrid>
                <a:gridCol w="649288"/>
                <a:gridCol w="863600"/>
                <a:gridCol w="863600"/>
                <a:gridCol w="431800"/>
                <a:gridCol w="649287"/>
                <a:gridCol w="647700"/>
                <a:gridCol w="647700"/>
                <a:gridCol w="647700"/>
                <a:gridCol w="288925"/>
                <a:gridCol w="936625"/>
                <a:gridCol w="1223963"/>
              </a:tblGrid>
              <a:tr h="203200">
                <a:tc>
                  <a:txBody>
                    <a:bodyPr/>
                    <a:lstStyle/>
                    <a:p>
                      <a:pPr marL="0" marR="0" lvl="0" indent="0" algn="l" defTabSz="914400" rtl="0" eaLnBrk="1" fontAlgn="base" latinLnBrk="0" hangingPunct="1">
                        <a:lnSpc>
                          <a:spcPct val="100000"/>
                        </a:lnSpc>
                        <a:spcBef>
                          <a:spcPct val="0"/>
                        </a:spcBef>
                        <a:spcAft>
                          <a:spcPct val="0"/>
                        </a:spcAft>
                        <a:buClr>
                          <a:srgbClr val="FFCC00"/>
                        </a:buClr>
                        <a:buSzTx/>
                        <a:buFontTx/>
                        <a:buNone/>
                        <a:tabLst/>
                      </a:pPr>
                      <a:endParaRPr kumimoji="0" lang="fr-FR" sz="1000" b="0" i="0" u="none" strike="noStrike" cap="none" normalizeH="0" baseline="0">
                        <a:ln>
                          <a:noFill/>
                        </a:ln>
                        <a:solidFill>
                          <a:schemeClr val="bg1"/>
                        </a:solidFill>
                        <a:effectLst/>
                        <a:latin typeface="Arial" charset="0"/>
                        <a:ea typeface="ＭＳ Ｐゴシック" charset="0"/>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CC00"/>
                        </a:buClr>
                        <a:buSzTx/>
                        <a:buFontTx/>
                        <a:buNone/>
                        <a:tabLst/>
                      </a:pPr>
                      <a:r>
                        <a:rPr kumimoji="0" lang="fr-FR" sz="1000" b="1" i="0" u="none" strike="noStrike" cap="none" normalizeH="0" baseline="0">
                          <a:ln>
                            <a:noFill/>
                          </a:ln>
                          <a:solidFill>
                            <a:schemeClr val="bg1"/>
                          </a:solidFill>
                          <a:effectLst/>
                          <a:latin typeface="Arial" charset="0"/>
                          <a:ea typeface="ＭＳ Ｐゴシック" charset="0"/>
                        </a:rPr>
                        <a:t>Anti-VHC</a:t>
                      </a:r>
                    </a:p>
                    <a:p>
                      <a:pPr marL="0" marR="0" lvl="0" indent="0" algn="ctr" defTabSz="914400" rtl="0" eaLnBrk="1" fontAlgn="base" latinLnBrk="0" hangingPunct="1">
                        <a:lnSpc>
                          <a:spcPct val="100000"/>
                        </a:lnSpc>
                        <a:spcBef>
                          <a:spcPct val="0"/>
                        </a:spcBef>
                        <a:spcAft>
                          <a:spcPct val="0"/>
                        </a:spcAft>
                        <a:buClr>
                          <a:srgbClr val="FFCC00"/>
                        </a:buClr>
                        <a:buSzTx/>
                        <a:buFontTx/>
                        <a:buNone/>
                        <a:tabLst/>
                      </a:pPr>
                      <a:r>
                        <a:rPr kumimoji="0" lang="fr-FR" sz="1000" b="1" i="0" u="none" strike="noStrike" cap="none" normalizeH="0" baseline="0">
                          <a:ln>
                            <a:noFill/>
                          </a:ln>
                          <a:solidFill>
                            <a:schemeClr val="bg1"/>
                          </a:solidFill>
                          <a:effectLst/>
                          <a:latin typeface="Arial" charset="0"/>
                          <a:ea typeface="ＭＳ Ｐゴシック" charset="0"/>
                        </a:rPr>
                        <a:t>négatif</a:t>
                      </a:r>
                    </a:p>
                  </a:txBody>
                  <a:tcP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CC00"/>
                        </a:buClr>
                        <a:buSzTx/>
                        <a:buFontTx/>
                        <a:buNone/>
                        <a:tabLst/>
                      </a:pPr>
                      <a:r>
                        <a:rPr kumimoji="0" lang="fr-FR" sz="1000" b="1" i="0" u="none" strike="noStrike" cap="none" normalizeH="0" baseline="0">
                          <a:ln>
                            <a:noFill/>
                          </a:ln>
                          <a:solidFill>
                            <a:schemeClr val="bg1"/>
                          </a:solidFill>
                          <a:effectLst/>
                          <a:latin typeface="Arial" charset="0"/>
                          <a:ea typeface="ＭＳ Ｐゴシック" charset="0"/>
                        </a:rPr>
                        <a:t>Anti-VHC</a:t>
                      </a:r>
                    </a:p>
                    <a:p>
                      <a:pPr marL="0" marR="0" lvl="0" indent="0" algn="ctr" defTabSz="914400" rtl="0" eaLnBrk="1" fontAlgn="base" latinLnBrk="0" hangingPunct="1">
                        <a:lnSpc>
                          <a:spcPct val="100000"/>
                        </a:lnSpc>
                        <a:spcBef>
                          <a:spcPct val="0"/>
                        </a:spcBef>
                        <a:spcAft>
                          <a:spcPct val="0"/>
                        </a:spcAft>
                        <a:buClr>
                          <a:srgbClr val="FFCC00"/>
                        </a:buClr>
                        <a:buSzTx/>
                        <a:buFontTx/>
                        <a:buNone/>
                        <a:tabLst/>
                      </a:pPr>
                      <a:r>
                        <a:rPr kumimoji="0" lang="fr-FR" sz="1000" b="1" i="0" u="none" strike="noStrike" cap="none" normalizeH="0" baseline="0">
                          <a:ln>
                            <a:noFill/>
                          </a:ln>
                          <a:solidFill>
                            <a:schemeClr val="bg1"/>
                          </a:solidFill>
                          <a:effectLst/>
                          <a:latin typeface="Arial" charset="0"/>
                          <a:ea typeface="ＭＳ Ｐゴシック" charset="0"/>
                        </a:rPr>
                        <a:t>positif</a:t>
                      </a:r>
                    </a:p>
                  </a:txBody>
                  <a:tcP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CC00"/>
                        </a:buClr>
                        <a:buSzTx/>
                        <a:buFontTx/>
                        <a:buNone/>
                        <a:tabLst/>
                      </a:pPr>
                      <a:endParaRPr kumimoji="0" lang="fr-FR" sz="1000" b="1" i="0" u="none" strike="noStrike" cap="none" normalizeH="0" baseline="0">
                        <a:ln>
                          <a:noFill/>
                        </a:ln>
                        <a:solidFill>
                          <a:srgbClr val="FFCC00"/>
                        </a:solidFill>
                        <a:effectLst/>
                        <a:latin typeface="Arial" charset="0"/>
                        <a:ea typeface="ＭＳ Ｐゴシック" charset="0"/>
                      </a:endParaRPr>
                    </a:p>
                  </a:txBody>
                  <a:tcP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CC00"/>
                        </a:buClr>
                        <a:buSzTx/>
                        <a:buFontTx/>
                        <a:buNone/>
                        <a:tabLst/>
                      </a:pPr>
                      <a:r>
                        <a:rPr kumimoji="0" lang="fr-FR" sz="1000" b="1" i="0" u="none" strike="noStrike" cap="none" normalizeH="0" baseline="0">
                          <a:ln>
                            <a:noFill/>
                          </a:ln>
                          <a:solidFill>
                            <a:srgbClr val="FFCC00"/>
                          </a:solidFill>
                          <a:effectLst/>
                          <a:latin typeface="Arial" charset="0"/>
                          <a:ea typeface="ＭＳ Ｐゴシック" charset="0"/>
                        </a:rPr>
                        <a:t>GT 1</a:t>
                      </a:r>
                    </a:p>
                  </a:txBody>
                  <a:tcP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CC00"/>
                        </a:buClr>
                        <a:buSzTx/>
                        <a:buFontTx/>
                        <a:buNone/>
                        <a:tabLst/>
                      </a:pPr>
                      <a:r>
                        <a:rPr kumimoji="0" lang="fr-FR" sz="1000" b="1" i="0" u="none" strike="noStrike" cap="none" normalizeH="0" baseline="0">
                          <a:ln>
                            <a:noFill/>
                          </a:ln>
                          <a:solidFill>
                            <a:srgbClr val="FFCC00"/>
                          </a:solidFill>
                          <a:effectLst/>
                          <a:latin typeface="Arial" charset="0"/>
                          <a:ea typeface="ＭＳ Ｐゴシック" charset="0"/>
                        </a:rPr>
                        <a:t>GT 2</a:t>
                      </a:r>
                    </a:p>
                  </a:txBody>
                  <a:tcP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CC00"/>
                        </a:buClr>
                        <a:buSzTx/>
                        <a:buFontTx/>
                        <a:buNone/>
                        <a:tabLst/>
                      </a:pPr>
                      <a:r>
                        <a:rPr kumimoji="0" lang="fr-FR" sz="1000" b="1" i="0" u="none" strike="noStrike" cap="none" normalizeH="0" baseline="0">
                          <a:ln>
                            <a:noFill/>
                          </a:ln>
                          <a:solidFill>
                            <a:srgbClr val="FFCC00"/>
                          </a:solidFill>
                          <a:effectLst/>
                          <a:latin typeface="Arial" charset="0"/>
                          <a:ea typeface="ＭＳ Ｐゴシック" charset="0"/>
                        </a:rPr>
                        <a:t>GT 3</a:t>
                      </a:r>
                    </a:p>
                  </a:txBody>
                  <a:tcP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CC00"/>
                        </a:buClr>
                        <a:buSzTx/>
                        <a:buFontTx/>
                        <a:buNone/>
                        <a:tabLst/>
                      </a:pPr>
                      <a:r>
                        <a:rPr kumimoji="0" lang="fr-FR" sz="1000" b="1" i="0" u="none" strike="noStrike" cap="none" normalizeH="0" baseline="0">
                          <a:ln>
                            <a:noFill/>
                          </a:ln>
                          <a:solidFill>
                            <a:srgbClr val="FFCC00"/>
                          </a:solidFill>
                          <a:effectLst/>
                          <a:latin typeface="Arial" charset="0"/>
                          <a:ea typeface="ＭＳ Ｐゴシック" charset="0"/>
                        </a:rPr>
                        <a:t>GT 4</a:t>
                      </a:r>
                    </a:p>
                  </a:txBody>
                  <a:tcP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CC00"/>
                        </a:buClr>
                        <a:buSzTx/>
                        <a:buFontTx/>
                        <a:buNone/>
                        <a:tabLst/>
                      </a:pPr>
                      <a:endParaRPr kumimoji="0" lang="fr-FR" sz="1000" b="0" i="0" u="none" strike="noStrike" cap="none" normalizeH="0" baseline="0">
                        <a:ln>
                          <a:noFill/>
                        </a:ln>
                        <a:solidFill>
                          <a:schemeClr val="bg1"/>
                        </a:solidFill>
                        <a:effectLst/>
                        <a:latin typeface="Arial" charset="0"/>
                        <a:ea typeface="ＭＳ Ｐゴシック" charset="0"/>
                      </a:endParaRPr>
                    </a:p>
                  </a:txBody>
                  <a:tcP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CC00"/>
                        </a:buClr>
                        <a:buSzTx/>
                        <a:buFontTx/>
                        <a:buNone/>
                        <a:tabLst/>
                      </a:pPr>
                      <a:r>
                        <a:rPr kumimoji="0" lang="fr-FR" sz="1000" b="1" i="0" u="none" strike="noStrike" cap="none" normalizeH="0" baseline="0">
                          <a:ln>
                            <a:noFill/>
                          </a:ln>
                          <a:solidFill>
                            <a:srgbClr val="FF3300"/>
                          </a:solidFill>
                          <a:effectLst/>
                          <a:latin typeface="Arial" charset="0"/>
                          <a:ea typeface="ＭＳ Ｐゴシック" charset="0"/>
                        </a:rPr>
                        <a:t>ARN VHC</a:t>
                      </a:r>
                    </a:p>
                    <a:p>
                      <a:pPr marL="0" marR="0" lvl="0" indent="0" algn="ctr" defTabSz="914400" rtl="0" eaLnBrk="1" fontAlgn="base" latinLnBrk="0" hangingPunct="1">
                        <a:lnSpc>
                          <a:spcPct val="100000"/>
                        </a:lnSpc>
                        <a:spcBef>
                          <a:spcPct val="0"/>
                        </a:spcBef>
                        <a:spcAft>
                          <a:spcPct val="0"/>
                        </a:spcAft>
                        <a:buClr>
                          <a:srgbClr val="FFCC00"/>
                        </a:buClr>
                        <a:buSzTx/>
                        <a:buFontTx/>
                        <a:buNone/>
                        <a:tabLst/>
                      </a:pPr>
                      <a:r>
                        <a:rPr kumimoji="0" lang="fr-FR" sz="1000" b="1" i="0" u="none" strike="noStrike" cap="none" normalizeH="0" baseline="0">
                          <a:ln>
                            <a:noFill/>
                          </a:ln>
                          <a:solidFill>
                            <a:srgbClr val="FF3300"/>
                          </a:solidFill>
                          <a:effectLst/>
                          <a:latin typeface="Arial" charset="0"/>
                          <a:ea typeface="ＭＳ Ｐゴシック" charset="0"/>
                        </a:rPr>
                        <a:t>positif</a:t>
                      </a:r>
                    </a:p>
                  </a:txBody>
                  <a:tcP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FFCC00"/>
                        </a:buClr>
                        <a:buSzTx/>
                        <a:buFontTx/>
                        <a:buNone/>
                        <a:tabLst/>
                      </a:pPr>
                      <a:r>
                        <a:rPr kumimoji="0" lang="fr-FR" sz="1000" b="1" i="0" u="none" strike="noStrike" cap="none" normalizeH="0" baseline="0">
                          <a:ln>
                            <a:noFill/>
                          </a:ln>
                          <a:solidFill>
                            <a:srgbClr val="FF3300"/>
                          </a:solidFill>
                          <a:effectLst/>
                          <a:latin typeface="Arial" charset="0"/>
                          <a:ea typeface="ＭＳ Ｐゴシック" charset="0"/>
                        </a:rPr>
                        <a:t>Anti-VHC +</a:t>
                      </a:r>
                    </a:p>
                    <a:p>
                      <a:pPr marL="0" marR="0" lvl="0" indent="0" algn="l" defTabSz="914400" rtl="0" eaLnBrk="1" fontAlgn="base" latinLnBrk="0" hangingPunct="1">
                        <a:lnSpc>
                          <a:spcPct val="100000"/>
                        </a:lnSpc>
                        <a:spcBef>
                          <a:spcPct val="0"/>
                        </a:spcBef>
                        <a:spcAft>
                          <a:spcPct val="0"/>
                        </a:spcAft>
                        <a:buClr>
                          <a:srgbClr val="FFCC00"/>
                        </a:buClr>
                        <a:buSzTx/>
                        <a:buFontTx/>
                        <a:buNone/>
                        <a:tabLst/>
                      </a:pPr>
                      <a:r>
                        <a:rPr kumimoji="0" lang="fr-FR" sz="1000" b="1" i="0" u="none" strike="noStrike" cap="none" normalizeH="0" baseline="0">
                          <a:ln>
                            <a:noFill/>
                          </a:ln>
                          <a:solidFill>
                            <a:srgbClr val="FF3300"/>
                          </a:solidFill>
                          <a:effectLst/>
                          <a:latin typeface="Arial" charset="0"/>
                          <a:ea typeface="ＭＳ Ｐゴシック" charset="0"/>
                        </a:rPr>
                        <a:t>ARN VHC -</a:t>
                      </a:r>
                    </a:p>
                  </a:txBody>
                  <a:tcPr horzOverflow="overflow">
                    <a:lnL>
                      <a:noFill/>
                    </a:lnL>
                    <a:lnR cap="flat">
                      <a:noFill/>
                    </a:lnR>
                    <a:lnT cap="flat">
                      <a:noFill/>
                    </a:lnT>
                    <a:lnB>
                      <a:noFill/>
                    </a:lnB>
                    <a:lnTlToBr>
                      <a:noFill/>
                    </a:lnTlToBr>
                    <a:lnBlToTr>
                      <a:noFill/>
                    </a:lnBlToTr>
                    <a:noFill/>
                  </a:tcPr>
                </a:tc>
              </a:tr>
              <a:tr h="203200">
                <a:tc>
                  <a:txBody>
                    <a:bodyPr/>
                    <a:lstStyle/>
                    <a:p>
                      <a:pPr marL="0" marR="0" lvl="0" indent="0" algn="l" defTabSz="914400" rtl="0" eaLnBrk="1" fontAlgn="base" latinLnBrk="0" hangingPunct="1">
                        <a:lnSpc>
                          <a:spcPct val="100000"/>
                        </a:lnSpc>
                        <a:spcBef>
                          <a:spcPct val="0"/>
                        </a:spcBef>
                        <a:spcAft>
                          <a:spcPct val="0"/>
                        </a:spcAft>
                        <a:buClr>
                          <a:srgbClr val="FFCC00"/>
                        </a:buClr>
                        <a:buSzTx/>
                        <a:buFontTx/>
                        <a:buNone/>
                        <a:tabLst/>
                      </a:pPr>
                      <a:r>
                        <a:rPr kumimoji="0" lang="fr-FR" sz="1000" b="1" i="0" u="none" strike="noStrike" cap="none" normalizeH="0" baseline="0">
                          <a:ln>
                            <a:noFill/>
                          </a:ln>
                          <a:solidFill>
                            <a:schemeClr val="bg1"/>
                          </a:solidFill>
                          <a:effectLst/>
                          <a:latin typeface="Arial" charset="0"/>
                          <a:ea typeface="ＭＳ Ｐゴシック" charset="0"/>
                        </a:rPr>
                        <a:t>N</a:t>
                      </a:r>
                    </a:p>
                  </a:txBody>
                  <a:tcPr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CC00"/>
                        </a:buClr>
                        <a:buSzTx/>
                        <a:buFontTx/>
                        <a:buNone/>
                        <a:tabLst/>
                      </a:pPr>
                      <a:r>
                        <a:rPr kumimoji="0" lang="fr-FR" sz="1000" b="0" i="0" u="none" strike="noStrike" cap="none" normalizeH="0" baseline="0">
                          <a:ln>
                            <a:noFill/>
                          </a:ln>
                          <a:solidFill>
                            <a:schemeClr val="bg1"/>
                          </a:solidFill>
                          <a:effectLst/>
                          <a:latin typeface="Arial" charset="0"/>
                          <a:ea typeface="ＭＳ Ｐゴシック" charset="0"/>
                        </a:rPr>
                        <a:t>5 712</a:t>
                      </a:r>
                    </a:p>
                  </a:txBody>
                  <a:tcPr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CC00"/>
                        </a:buClr>
                        <a:buSzTx/>
                        <a:buFontTx/>
                        <a:buNone/>
                        <a:tabLst/>
                      </a:pPr>
                      <a:r>
                        <a:rPr kumimoji="0" lang="fr-FR" sz="1000" b="0" i="0" u="none" strike="noStrike" cap="none" normalizeH="0" baseline="0">
                          <a:ln>
                            <a:noFill/>
                          </a:ln>
                          <a:solidFill>
                            <a:schemeClr val="bg1"/>
                          </a:solidFill>
                          <a:effectLst/>
                          <a:latin typeface="Arial" charset="0"/>
                          <a:ea typeface="ＭＳ Ｐゴシック" charset="0"/>
                        </a:rPr>
                        <a:t>28 466</a:t>
                      </a:r>
                    </a:p>
                  </a:txBody>
                  <a:tcPr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CC00"/>
                        </a:buClr>
                        <a:buSzTx/>
                        <a:buFontTx/>
                        <a:buNone/>
                        <a:tabLst/>
                      </a:pPr>
                      <a:endParaRPr kumimoji="0" lang="fr-FR" sz="1000" b="0" i="0" u="none" strike="noStrike" cap="none" normalizeH="0" baseline="0">
                        <a:ln>
                          <a:noFill/>
                        </a:ln>
                        <a:solidFill>
                          <a:schemeClr val="bg1"/>
                        </a:solidFill>
                        <a:effectLst/>
                        <a:latin typeface="Arial" charset="0"/>
                        <a:ea typeface="ＭＳ Ｐゴシック"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CC00"/>
                        </a:buClr>
                        <a:buSzTx/>
                        <a:buFontTx/>
                        <a:buNone/>
                        <a:tabLst/>
                      </a:pPr>
                      <a:r>
                        <a:rPr kumimoji="0" lang="fr-FR" sz="1000" b="0" i="0" u="none" strike="noStrike" cap="none" normalizeH="0" baseline="0">
                          <a:ln>
                            <a:noFill/>
                          </a:ln>
                          <a:solidFill>
                            <a:schemeClr val="bg1"/>
                          </a:solidFill>
                          <a:effectLst/>
                          <a:latin typeface="Arial" charset="0"/>
                          <a:ea typeface="ＭＳ Ｐゴシック" charset="0"/>
                        </a:rPr>
                        <a:t>2 321</a:t>
                      </a:r>
                    </a:p>
                  </a:txBody>
                  <a:tcPr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CC00"/>
                        </a:buClr>
                        <a:buSzTx/>
                        <a:buFontTx/>
                        <a:buNone/>
                        <a:tabLst/>
                      </a:pPr>
                      <a:r>
                        <a:rPr kumimoji="0" lang="fr-FR" sz="1000" b="0" i="0" u="none" strike="noStrike" cap="none" normalizeH="0" baseline="0">
                          <a:ln>
                            <a:noFill/>
                          </a:ln>
                          <a:solidFill>
                            <a:schemeClr val="bg1"/>
                          </a:solidFill>
                          <a:effectLst/>
                          <a:latin typeface="Arial" charset="0"/>
                          <a:ea typeface="ＭＳ Ｐゴシック" charset="0"/>
                        </a:rPr>
                        <a:t>246</a:t>
                      </a:r>
                    </a:p>
                  </a:txBody>
                  <a:tcPr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CC00"/>
                        </a:buClr>
                        <a:buSzTx/>
                        <a:buFontTx/>
                        <a:buNone/>
                        <a:tabLst/>
                      </a:pPr>
                      <a:r>
                        <a:rPr kumimoji="0" lang="fr-FR" sz="1000" b="0" i="0" u="none" strike="noStrike" cap="none" normalizeH="0" baseline="0">
                          <a:ln>
                            <a:noFill/>
                          </a:ln>
                          <a:solidFill>
                            <a:schemeClr val="bg1"/>
                          </a:solidFill>
                          <a:effectLst/>
                          <a:latin typeface="Arial" charset="0"/>
                          <a:ea typeface="ＭＳ Ｐゴシック" charset="0"/>
                        </a:rPr>
                        <a:t>1 398</a:t>
                      </a:r>
                    </a:p>
                  </a:txBody>
                  <a:tcPr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CC00"/>
                        </a:buClr>
                        <a:buSzTx/>
                        <a:buFontTx/>
                        <a:buNone/>
                        <a:tabLst/>
                      </a:pPr>
                      <a:r>
                        <a:rPr kumimoji="0" lang="fr-FR" sz="1000" b="0" i="0" u="none" strike="noStrike" cap="none" normalizeH="0" baseline="0">
                          <a:ln>
                            <a:noFill/>
                          </a:ln>
                          <a:solidFill>
                            <a:schemeClr val="bg1"/>
                          </a:solidFill>
                          <a:effectLst/>
                          <a:latin typeface="Arial" charset="0"/>
                          <a:ea typeface="ＭＳ Ｐゴシック" charset="0"/>
                        </a:rPr>
                        <a:t>531</a:t>
                      </a:r>
                    </a:p>
                  </a:txBody>
                  <a:tcPr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CC00"/>
                        </a:buClr>
                        <a:buSzTx/>
                        <a:buFontTx/>
                        <a:buNone/>
                        <a:tabLst/>
                      </a:pPr>
                      <a:endParaRPr kumimoji="0" lang="fr-FR" sz="1000" b="0" i="0" u="none" strike="noStrike" cap="none" normalizeH="0" baseline="0">
                        <a:ln>
                          <a:noFill/>
                        </a:ln>
                        <a:solidFill>
                          <a:schemeClr val="bg1"/>
                        </a:solidFill>
                        <a:effectLst/>
                        <a:latin typeface="Arial" charset="0"/>
                        <a:ea typeface="ＭＳ Ｐゴシック"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CC00"/>
                        </a:buClr>
                        <a:buSzTx/>
                        <a:buFontTx/>
                        <a:buNone/>
                        <a:tabLst/>
                      </a:pPr>
                      <a:r>
                        <a:rPr kumimoji="0" lang="fr-FR" sz="1000" b="0" i="0" u="none" strike="noStrike" cap="none" normalizeH="0" baseline="0">
                          <a:ln>
                            <a:noFill/>
                          </a:ln>
                          <a:solidFill>
                            <a:schemeClr val="bg1"/>
                          </a:solidFill>
                          <a:effectLst/>
                          <a:latin typeface="Arial" charset="0"/>
                          <a:ea typeface="ＭＳ Ｐゴシック" charset="0"/>
                        </a:rPr>
                        <a:t>4 496</a:t>
                      </a:r>
                    </a:p>
                  </a:txBody>
                  <a:tcPr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CC00"/>
                        </a:buClr>
                        <a:buSzTx/>
                        <a:buFontTx/>
                        <a:buNone/>
                        <a:tabLst/>
                      </a:pPr>
                      <a:r>
                        <a:rPr kumimoji="0" lang="fr-FR" sz="1000" b="0" i="0" u="none" strike="noStrike" cap="none" normalizeH="0" baseline="0">
                          <a:ln>
                            <a:noFill/>
                          </a:ln>
                          <a:solidFill>
                            <a:schemeClr val="bg1"/>
                          </a:solidFill>
                          <a:effectLst/>
                          <a:latin typeface="Arial" charset="0"/>
                          <a:ea typeface="ＭＳ Ｐゴシック" charset="0"/>
                        </a:rPr>
                        <a:t>1 216   </a:t>
                      </a:r>
                    </a:p>
                  </a:txBody>
                  <a:tcPr horzOverflow="overflow">
                    <a:lnL>
                      <a:noFill/>
                    </a:lnL>
                    <a:lnR cap="flat">
                      <a:noFill/>
                    </a:lnR>
                    <a:lnT>
                      <a:noFill/>
                    </a:lnT>
                    <a:lnB cap="flat">
                      <a:noFill/>
                    </a:lnB>
                    <a:lnTlToBr>
                      <a:noFill/>
                    </a:lnTlToBr>
                    <a:lnBlToTr>
                      <a:noFill/>
                    </a:lnBlToTr>
                    <a:noFill/>
                  </a:tcPr>
                </a:tc>
              </a:tr>
            </a:tbl>
          </a:graphicData>
        </a:graphic>
      </p:graphicFrame>
      <p:sp>
        <p:nvSpPr>
          <p:cNvPr id="29850" name="Text Box 154"/>
          <p:cNvSpPr txBox="1">
            <a:spLocks noChangeArrowheads="1"/>
          </p:cNvSpPr>
          <p:nvPr/>
        </p:nvSpPr>
        <p:spPr bwMode="auto">
          <a:xfrm>
            <a:off x="1692275" y="1058863"/>
            <a:ext cx="6494463" cy="64135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algn="ctr"/>
            <a:r>
              <a:rPr lang="fr-FR" b="1" dirty="0">
                <a:solidFill>
                  <a:srgbClr val="FFCC00"/>
                </a:solidFill>
                <a:latin typeface="Trebuchet MS" charset="0"/>
              </a:rPr>
              <a:t>Moyenne annuelle ajustée d</a:t>
            </a:r>
            <a:r>
              <a:rPr lang="ja-JP" altLang="fr-FR" b="1" dirty="0">
                <a:solidFill>
                  <a:srgbClr val="FFCC00"/>
                </a:solidFill>
                <a:latin typeface="Trebuchet MS" charset="0"/>
              </a:rPr>
              <a:t>’</a:t>
            </a:r>
            <a:r>
              <a:rPr lang="fr-FR" b="1" dirty="0">
                <a:solidFill>
                  <a:srgbClr val="FFCC00"/>
                </a:solidFill>
                <a:latin typeface="Trebuchet MS" charset="0"/>
              </a:rPr>
              <a:t>augmentation des CD4 </a:t>
            </a:r>
            <a:br>
              <a:rPr lang="fr-FR" b="1" dirty="0">
                <a:solidFill>
                  <a:srgbClr val="FFCC00"/>
                </a:solidFill>
                <a:latin typeface="Trebuchet MS" charset="0"/>
              </a:rPr>
            </a:br>
            <a:r>
              <a:rPr lang="fr-FR" b="1" dirty="0">
                <a:solidFill>
                  <a:srgbClr val="FFCC00"/>
                </a:solidFill>
                <a:latin typeface="Trebuchet MS" charset="0"/>
              </a:rPr>
              <a:t>chez les patients avec charge virale VIH  &lt; 50 copies/ml</a:t>
            </a:r>
          </a:p>
        </p:txBody>
      </p:sp>
      <p:sp>
        <p:nvSpPr>
          <p:cNvPr id="29851" name="Text Box 155"/>
          <p:cNvSpPr txBox="1">
            <a:spLocks noChangeArrowheads="1"/>
          </p:cNvSpPr>
          <p:nvPr/>
        </p:nvSpPr>
        <p:spPr bwMode="auto">
          <a:xfrm>
            <a:off x="1993900" y="1808163"/>
            <a:ext cx="738188"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sz="1200">
                <a:solidFill>
                  <a:schemeClr val="bg1"/>
                </a:solidFill>
              </a:rPr>
              <a:t>p = 0,48</a:t>
            </a:r>
          </a:p>
        </p:txBody>
      </p:sp>
      <p:sp>
        <p:nvSpPr>
          <p:cNvPr id="29852" name="Text Box 156"/>
          <p:cNvSpPr txBox="1">
            <a:spLocks noChangeArrowheads="1"/>
          </p:cNvSpPr>
          <p:nvPr/>
        </p:nvSpPr>
        <p:spPr bwMode="auto">
          <a:xfrm>
            <a:off x="4348163" y="1800225"/>
            <a:ext cx="738187"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sz="1200">
                <a:solidFill>
                  <a:schemeClr val="bg1"/>
                </a:solidFill>
              </a:rPr>
              <a:t>p = 0,51</a:t>
            </a:r>
          </a:p>
        </p:txBody>
      </p:sp>
      <p:sp>
        <p:nvSpPr>
          <p:cNvPr id="29853" name="Text Box 157"/>
          <p:cNvSpPr txBox="1">
            <a:spLocks noChangeArrowheads="1"/>
          </p:cNvSpPr>
          <p:nvPr/>
        </p:nvSpPr>
        <p:spPr bwMode="auto">
          <a:xfrm>
            <a:off x="7011988" y="1801813"/>
            <a:ext cx="738187"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sz="1200">
                <a:solidFill>
                  <a:schemeClr val="bg1"/>
                </a:solidFill>
              </a:rPr>
              <a:t>p = 0,78</a:t>
            </a:r>
          </a:p>
        </p:txBody>
      </p:sp>
      <p:sp>
        <p:nvSpPr>
          <p:cNvPr id="29854" name="Text Box 158"/>
          <p:cNvSpPr txBox="1">
            <a:spLocks noChangeArrowheads="1"/>
          </p:cNvSpPr>
          <p:nvPr/>
        </p:nvSpPr>
        <p:spPr bwMode="auto">
          <a:xfrm>
            <a:off x="1984375" y="3322638"/>
            <a:ext cx="528638"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sz="1400">
                <a:solidFill>
                  <a:schemeClr val="bg1"/>
                </a:solidFill>
              </a:rPr>
              <a:t>37,9</a:t>
            </a:r>
          </a:p>
        </p:txBody>
      </p:sp>
      <p:sp>
        <p:nvSpPr>
          <p:cNvPr id="29855" name="Text Box 159"/>
          <p:cNvSpPr txBox="1">
            <a:spLocks noChangeArrowheads="1"/>
          </p:cNvSpPr>
          <p:nvPr/>
        </p:nvSpPr>
        <p:spPr bwMode="auto">
          <a:xfrm>
            <a:off x="2641600" y="3240088"/>
            <a:ext cx="528638"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sz="1400">
                <a:solidFill>
                  <a:schemeClr val="bg1"/>
                </a:solidFill>
              </a:rPr>
              <a:t>41,6</a:t>
            </a:r>
          </a:p>
        </p:txBody>
      </p:sp>
      <p:sp>
        <p:nvSpPr>
          <p:cNvPr id="29856" name="Text Box 160"/>
          <p:cNvSpPr txBox="1">
            <a:spLocks noChangeArrowheads="1"/>
          </p:cNvSpPr>
          <p:nvPr/>
        </p:nvSpPr>
        <p:spPr bwMode="auto">
          <a:xfrm>
            <a:off x="3971925" y="3121025"/>
            <a:ext cx="528638"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sz="1400">
                <a:solidFill>
                  <a:srgbClr val="FFCC00"/>
                </a:solidFill>
              </a:rPr>
              <a:t>44,9</a:t>
            </a:r>
          </a:p>
        </p:txBody>
      </p:sp>
      <p:sp>
        <p:nvSpPr>
          <p:cNvPr id="29857" name="Text Box 161"/>
          <p:cNvSpPr txBox="1">
            <a:spLocks noChangeArrowheads="1"/>
          </p:cNvSpPr>
          <p:nvPr/>
        </p:nvSpPr>
        <p:spPr bwMode="auto">
          <a:xfrm>
            <a:off x="4619625" y="2778125"/>
            <a:ext cx="528638"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sz="1400">
                <a:solidFill>
                  <a:srgbClr val="FFCC00"/>
                </a:solidFill>
              </a:rPr>
              <a:t>56,9</a:t>
            </a:r>
          </a:p>
        </p:txBody>
      </p:sp>
      <p:sp>
        <p:nvSpPr>
          <p:cNvPr id="29858" name="Text Box 162"/>
          <p:cNvSpPr txBox="1">
            <a:spLocks noChangeArrowheads="1"/>
          </p:cNvSpPr>
          <p:nvPr/>
        </p:nvSpPr>
        <p:spPr bwMode="auto">
          <a:xfrm>
            <a:off x="5267325" y="3392488"/>
            <a:ext cx="528638"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sz="1400">
                <a:solidFill>
                  <a:srgbClr val="FFCC00"/>
                </a:solidFill>
              </a:rPr>
              <a:t>34,2</a:t>
            </a:r>
          </a:p>
        </p:txBody>
      </p:sp>
      <p:sp>
        <p:nvSpPr>
          <p:cNvPr id="29859" name="Text Box 163"/>
          <p:cNvSpPr txBox="1">
            <a:spLocks noChangeArrowheads="1"/>
          </p:cNvSpPr>
          <p:nvPr/>
        </p:nvSpPr>
        <p:spPr bwMode="auto">
          <a:xfrm>
            <a:off x="5915025" y="3151188"/>
            <a:ext cx="528638"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sz="1400">
                <a:solidFill>
                  <a:srgbClr val="FFCC00"/>
                </a:solidFill>
              </a:rPr>
              <a:t>44,0</a:t>
            </a:r>
          </a:p>
        </p:txBody>
      </p:sp>
      <p:sp>
        <p:nvSpPr>
          <p:cNvPr id="29860" name="Text Box 164"/>
          <p:cNvSpPr txBox="1">
            <a:spLocks noChangeArrowheads="1"/>
          </p:cNvSpPr>
          <p:nvPr/>
        </p:nvSpPr>
        <p:spPr bwMode="auto">
          <a:xfrm>
            <a:off x="7164388" y="3214688"/>
            <a:ext cx="528637"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sz="1400">
                <a:solidFill>
                  <a:srgbClr val="FF3300"/>
                </a:solidFill>
              </a:rPr>
              <a:t>41,4</a:t>
            </a:r>
          </a:p>
        </p:txBody>
      </p:sp>
      <p:sp>
        <p:nvSpPr>
          <p:cNvPr id="29861" name="Text Box 165"/>
          <p:cNvSpPr txBox="1">
            <a:spLocks noChangeArrowheads="1"/>
          </p:cNvSpPr>
          <p:nvPr/>
        </p:nvSpPr>
        <p:spPr bwMode="auto">
          <a:xfrm>
            <a:off x="7735888" y="3103563"/>
            <a:ext cx="528637"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sz="1400">
                <a:solidFill>
                  <a:srgbClr val="FF3300"/>
                </a:solidFill>
              </a:rPr>
              <a:t>44,7</a:t>
            </a:r>
          </a:p>
        </p:txBody>
      </p:sp>
      <p:sp>
        <p:nvSpPr>
          <p:cNvPr id="29862" name="Text Box 166"/>
          <p:cNvSpPr txBox="1">
            <a:spLocks noChangeArrowheads="1"/>
          </p:cNvSpPr>
          <p:nvPr/>
        </p:nvSpPr>
        <p:spPr bwMode="auto">
          <a:xfrm>
            <a:off x="768350" y="5214938"/>
            <a:ext cx="7332663" cy="6397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fr-FR" sz="1200">
                <a:solidFill>
                  <a:schemeClr val="bg1"/>
                </a:solidFill>
              </a:rPr>
              <a:t>Ajusté sur la paire de nucléosides, le troisième antirétroviral, l</a:t>
            </a:r>
            <a:r>
              <a:rPr lang="ja-JP" altLang="fr-FR" sz="1200">
                <a:solidFill>
                  <a:schemeClr val="bg1"/>
                </a:solidFill>
              </a:rPr>
              <a:t>’</a:t>
            </a:r>
            <a:r>
              <a:rPr lang="fr-FR" sz="1200">
                <a:solidFill>
                  <a:schemeClr val="bg1"/>
                </a:solidFill>
              </a:rPr>
              <a:t>âge, statut naïf, changement CD4 depuis début du traitement continu, temps passé depuis début traitement continu, temps jusqu</a:t>
            </a:r>
            <a:r>
              <a:rPr lang="ja-JP" altLang="fr-FR" sz="1200">
                <a:solidFill>
                  <a:schemeClr val="bg1"/>
                </a:solidFill>
              </a:rPr>
              <a:t>’</a:t>
            </a:r>
            <a:r>
              <a:rPr lang="fr-FR" sz="1200">
                <a:solidFill>
                  <a:schemeClr val="bg1"/>
                </a:solidFill>
              </a:rPr>
              <a:t>à l</a:t>
            </a:r>
            <a:r>
              <a:rPr lang="ja-JP" altLang="fr-FR" sz="1200">
                <a:solidFill>
                  <a:schemeClr val="bg1"/>
                </a:solidFill>
              </a:rPr>
              <a:t>’</a:t>
            </a:r>
            <a:r>
              <a:rPr lang="fr-FR" sz="1200">
                <a:solidFill>
                  <a:schemeClr val="bg1"/>
                </a:solidFill>
              </a:rPr>
              <a:t>indétectabilité virologique VIH &lt; 500 c/ml</a:t>
            </a:r>
          </a:p>
        </p:txBody>
      </p:sp>
      <p:sp>
        <p:nvSpPr>
          <p:cNvPr id="29880" name="Text Box 4"/>
          <p:cNvSpPr txBox="1">
            <a:spLocks noChangeArrowheads="1"/>
          </p:cNvSpPr>
          <p:nvPr/>
        </p:nvSpPr>
        <p:spPr bwMode="auto">
          <a:xfrm>
            <a:off x="6918325" y="6583363"/>
            <a:ext cx="21971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r"/>
            <a:r>
              <a:rPr lang="fr-FR" sz="1200" i="1">
                <a:solidFill>
                  <a:schemeClr val="bg1"/>
                </a:solidFill>
              </a:rPr>
              <a:t>CROI 2008, Peters Abst 1069</a:t>
            </a:r>
          </a:p>
        </p:txBody>
      </p:sp>
    </p:spTree>
    <p:extLst>
      <p:ext uri="{BB962C8B-B14F-4D97-AF65-F5344CB8AC3E}">
        <p14:creationId xmlns:p14="http://schemas.microsoft.com/office/powerpoint/2010/main" xmlns="" val="2788498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3238" name="Rectangle 6"/>
          <p:cNvSpPr>
            <a:spLocks noChangeArrowheads="1"/>
          </p:cNvSpPr>
          <p:nvPr/>
        </p:nvSpPr>
        <p:spPr bwMode="auto">
          <a:xfrm>
            <a:off x="3203848" y="6237312"/>
            <a:ext cx="3960440" cy="2539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r" eaLnBrk="0" hangingPunct="0">
              <a:lnSpc>
                <a:spcPct val="50000"/>
              </a:lnSpc>
              <a:spcBef>
                <a:spcPct val="50000"/>
              </a:spcBef>
            </a:pPr>
            <a:r>
              <a:rPr lang="de-DE" i="1" dirty="0">
                <a:solidFill>
                  <a:schemeClr val="bg1"/>
                </a:solidFill>
                <a:cs typeface="Arial" charset="0"/>
              </a:rPr>
              <a:t>Rockstroh et al, CROI, 2004</a:t>
            </a:r>
          </a:p>
        </p:txBody>
      </p:sp>
      <p:sp>
        <p:nvSpPr>
          <p:cNvPr id="863239" name="Rectangle 7"/>
          <p:cNvSpPr>
            <a:spLocks noGrp="1" noChangeArrowheads="1"/>
          </p:cNvSpPr>
          <p:nvPr>
            <p:ph type="title"/>
          </p:nvPr>
        </p:nvSpPr>
        <p:spPr>
          <a:xfrm>
            <a:off x="1808163" y="66674"/>
            <a:ext cx="7208837" cy="1346101"/>
          </a:xfrm>
        </p:spPr>
        <p:txBody>
          <a:bodyPr>
            <a:normAutofit fontScale="90000"/>
          </a:bodyPr>
          <a:lstStyle/>
          <a:p>
            <a:r>
              <a:rPr lang="fr-FR" dirty="0"/>
              <a:t>Cohorte </a:t>
            </a:r>
            <a:r>
              <a:rPr lang="fr-FR" dirty="0" err="1"/>
              <a:t>Eurosida</a:t>
            </a:r>
            <a:r>
              <a:rPr lang="fr-FR" sz="2400" dirty="0"/>
              <a:t/>
            </a:r>
            <a:br>
              <a:rPr lang="fr-FR" sz="2400" dirty="0"/>
            </a:br>
            <a:r>
              <a:rPr lang="fr-FR" sz="2400" dirty="0"/>
              <a:t>Délai d</a:t>
            </a:r>
            <a:r>
              <a:rPr lang="ja-JP" altLang="fr-FR" sz="2400" dirty="0">
                <a:latin typeface="Arial"/>
              </a:rPr>
              <a:t>’</a:t>
            </a:r>
            <a:r>
              <a:rPr lang="fr-FR" sz="2400" dirty="0"/>
              <a:t>obtention d</a:t>
            </a:r>
            <a:r>
              <a:rPr lang="ja-JP" altLang="fr-FR" sz="2400" dirty="0">
                <a:latin typeface="Arial"/>
              </a:rPr>
              <a:t>’</a:t>
            </a:r>
            <a:r>
              <a:rPr lang="fr-FR" sz="2400" dirty="0"/>
              <a:t>une CV</a:t>
            </a:r>
            <a:r>
              <a:rPr lang="fr-FR" sz="2400" baseline="-25000" dirty="0"/>
              <a:t>VIH</a:t>
            </a:r>
            <a:r>
              <a:rPr lang="fr-FR" sz="2400" dirty="0"/>
              <a:t> &lt; 400 copies/ml</a:t>
            </a:r>
            <a:br>
              <a:rPr lang="fr-FR" sz="2400" dirty="0"/>
            </a:br>
            <a:r>
              <a:rPr lang="fr-FR" sz="2400" dirty="0"/>
              <a:t>(n = 1 313)</a:t>
            </a:r>
          </a:p>
        </p:txBody>
      </p:sp>
      <p:sp>
        <p:nvSpPr>
          <p:cNvPr id="863237" name="Text Box 5"/>
          <p:cNvSpPr txBox="1">
            <a:spLocks noChangeArrowheads="1"/>
          </p:cNvSpPr>
          <p:nvPr/>
        </p:nvSpPr>
        <p:spPr bwMode="auto">
          <a:xfrm>
            <a:off x="2401888" y="1268413"/>
            <a:ext cx="4321175" cy="396875"/>
          </a:xfrm>
          <a:prstGeom prst="rect">
            <a:avLst/>
          </a:prstGeom>
          <a:noFill/>
          <a:ln>
            <a:noFill/>
          </a:ln>
          <a:effectLst>
            <a:outerShdw blurRad="63500" dist="38099" dir="2700000" algn="ctr" rotWithShape="0">
              <a:schemeClr val="tx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eaLnBrk="0" hangingPunct="0">
              <a:spcBef>
                <a:spcPct val="50000"/>
              </a:spcBef>
            </a:pPr>
            <a:r>
              <a:rPr lang="en-GB" sz="2000" b="1">
                <a:solidFill>
                  <a:srgbClr val="FFCC00"/>
                </a:solidFill>
                <a:cs typeface="Arial" charset="0"/>
              </a:rPr>
              <a:t>Statut VHC au début de l’HAART</a:t>
            </a:r>
          </a:p>
        </p:txBody>
      </p:sp>
      <p:grpSp>
        <p:nvGrpSpPr>
          <p:cNvPr id="863368" name="Group 136"/>
          <p:cNvGrpSpPr>
            <a:grpSpLocks/>
          </p:cNvGrpSpPr>
          <p:nvPr/>
        </p:nvGrpSpPr>
        <p:grpSpPr bwMode="auto">
          <a:xfrm>
            <a:off x="539750" y="1844675"/>
            <a:ext cx="7874000" cy="4138613"/>
            <a:chOff x="340" y="1162"/>
            <a:chExt cx="4960" cy="2607"/>
          </a:xfrm>
        </p:grpSpPr>
        <p:sp>
          <p:nvSpPr>
            <p:cNvPr id="863243" name="Line 11"/>
            <p:cNvSpPr>
              <a:spLocks noChangeShapeType="1"/>
            </p:cNvSpPr>
            <p:nvPr/>
          </p:nvSpPr>
          <p:spPr bwMode="auto">
            <a:xfrm>
              <a:off x="862" y="3093"/>
              <a:ext cx="4362" cy="1"/>
            </a:xfrm>
            <a:prstGeom prst="line">
              <a:avLst/>
            </a:prstGeom>
            <a:noFill/>
            <a:ln w="9525">
              <a:solidFill>
                <a:srgbClr val="0066CC"/>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863244" name="Line 12"/>
            <p:cNvSpPr>
              <a:spLocks noChangeShapeType="1"/>
            </p:cNvSpPr>
            <p:nvPr/>
          </p:nvSpPr>
          <p:spPr bwMode="auto">
            <a:xfrm>
              <a:off x="862" y="2835"/>
              <a:ext cx="4362" cy="1"/>
            </a:xfrm>
            <a:prstGeom prst="line">
              <a:avLst/>
            </a:prstGeom>
            <a:noFill/>
            <a:ln w="9525">
              <a:solidFill>
                <a:srgbClr val="0066CC"/>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863245" name="Line 13"/>
            <p:cNvSpPr>
              <a:spLocks noChangeShapeType="1"/>
            </p:cNvSpPr>
            <p:nvPr/>
          </p:nvSpPr>
          <p:spPr bwMode="auto">
            <a:xfrm>
              <a:off x="862" y="2583"/>
              <a:ext cx="4362" cy="1"/>
            </a:xfrm>
            <a:prstGeom prst="line">
              <a:avLst/>
            </a:prstGeom>
            <a:noFill/>
            <a:ln w="9525">
              <a:solidFill>
                <a:srgbClr val="0066CC"/>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863246" name="Line 14"/>
            <p:cNvSpPr>
              <a:spLocks noChangeShapeType="1"/>
            </p:cNvSpPr>
            <p:nvPr/>
          </p:nvSpPr>
          <p:spPr bwMode="auto">
            <a:xfrm>
              <a:off x="862" y="2325"/>
              <a:ext cx="4362" cy="1"/>
            </a:xfrm>
            <a:prstGeom prst="line">
              <a:avLst/>
            </a:prstGeom>
            <a:noFill/>
            <a:ln w="9525">
              <a:solidFill>
                <a:srgbClr val="0066CC"/>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863247" name="Line 15"/>
            <p:cNvSpPr>
              <a:spLocks noChangeShapeType="1"/>
            </p:cNvSpPr>
            <p:nvPr/>
          </p:nvSpPr>
          <p:spPr bwMode="auto">
            <a:xfrm>
              <a:off x="862" y="2073"/>
              <a:ext cx="4362" cy="1"/>
            </a:xfrm>
            <a:prstGeom prst="line">
              <a:avLst/>
            </a:prstGeom>
            <a:noFill/>
            <a:ln w="9525">
              <a:solidFill>
                <a:srgbClr val="0066CC"/>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863248" name="Line 16"/>
            <p:cNvSpPr>
              <a:spLocks noChangeShapeType="1"/>
            </p:cNvSpPr>
            <p:nvPr/>
          </p:nvSpPr>
          <p:spPr bwMode="auto">
            <a:xfrm>
              <a:off x="862" y="1815"/>
              <a:ext cx="4362" cy="1"/>
            </a:xfrm>
            <a:prstGeom prst="line">
              <a:avLst/>
            </a:prstGeom>
            <a:noFill/>
            <a:ln w="9525">
              <a:solidFill>
                <a:srgbClr val="0066CC"/>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863249" name="Line 17"/>
            <p:cNvSpPr>
              <a:spLocks noChangeShapeType="1"/>
            </p:cNvSpPr>
            <p:nvPr/>
          </p:nvSpPr>
          <p:spPr bwMode="auto">
            <a:xfrm>
              <a:off x="862" y="1564"/>
              <a:ext cx="4362" cy="1"/>
            </a:xfrm>
            <a:prstGeom prst="line">
              <a:avLst/>
            </a:prstGeom>
            <a:noFill/>
            <a:ln w="9525">
              <a:solidFill>
                <a:srgbClr val="0066CC"/>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863250" name="Line 18"/>
            <p:cNvSpPr>
              <a:spLocks noChangeShapeType="1"/>
            </p:cNvSpPr>
            <p:nvPr/>
          </p:nvSpPr>
          <p:spPr bwMode="auto">
            <a:xfrm>
              <a:off x="862" y="1564"/>
              <a:ext cx="1" cy="1781"/>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863251" name="Line 19"/>
            <p:cNvSpPr>
              <a:spLocks noChangeShapeType="1"/>
            </p:cNvSpPr>
            <p:nvPr/>
          </p:nvSpPr>
          <p:spPr bwMode="auto">
            <a:xfrm>
              <a:off x="814" y="3345"/>
              <a:ext cx="48" cy="1"/>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863252" name="Line 20"/>
            <p:cNvSpPr>
              <a:spLocks noChangeShapeType="1"/>
            </p:cNvSpPr>
            <p:nvPr/>
          </p:nvSpPr>
          <p:spPr bwMode="auto">
            <a:xfrm>
              <a:off x="814" y="3093"/>
              <a:ext cx="48" cy="1"/>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863253" name="Line 21"/>
            <p:cNvSpPr>
              <a:spLocks noChangeShapeType="1"/>
            </p:cNvSpPr>
            <p:nvPr/>
          </p:nvSpPr>
          <p:spPr bwMode="auto">
            <a:xfrm>
              <a:off x="814" y="2835"/>
              <a:ext cx="48" cy="1"/>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863254" name="Line 22"/>
            <p:cNvSpPr>
              <a:spLocks noChangeShapeType="1"/>
            </p:cNvSpPr>
            <p:nvPr/>
          </p:nvSpPr>
          <p:spPr bwMode="auto">
            <a:xfrm>
              <a:off x="814" y="2583"/>
              <a:ext cx="48" cy="1"/>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863255" name="Line 23"/>
            <p:cNvSpPr>
              <a:spLocks noChangeShapeType="1"/>
            </p:cNvSpPr>
            <p:nvPr/>
          </p:nvSpPr>
          <p:spPr bwMode="auto">
            <a:xfrm>
              <a:off x="814" y="2325"/>
              <a:ext cx="48" cy="1"/>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863256" name="Line 24"/>
            <p:cNvSpPr>
              <a:spLocks noChangeShapeType="1"/>
            </p:cNvSpPr>
            <p:nvPr/>
          </p:nvSpPr>
          <p:spPr bwMode="auto">
            <a:xfrm>
              <a:off x="814" y="2073"/>
              <a:ext cx="48" cy="1"/>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863257" name="Line 25"/>
            <p:cNvSpPr>
              <a:spLocks noChangeShapeType="1"/>
            </p:cNvSpPr>
            <p:nvPr/>
          </p:nvSpPr>
          <p:spPr bwMode="auto">
            <a:xfrm>
              <a:off x="814" y="1815"/>
              <a:ext cx="48" cy="1"/>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863258" name="Line 26"/>
            <p:cNvSpPr>
              <a:spLocks noChangeShapeType="1"/>
            </p:cNvSpPr>
            <p:nvPr/>
          </p:nvSpPr>
          <p:spPr bwMode="auto">
            <a:xfrm>
              <a:off x="814" y="1564"/>
              <a:ext cx="48" cy="1"/>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863259" name="Line 27"/>
            <p:cNvSpPr>
              <a:spLocks noChangeShapeType="1"/>
            </p:cNvSpPr>
            <p:nvPr/>
          </p:nvSpPr>
          <p:spPr bwMode="auto">
            <a:xfrm>
              <a:off x="862" y="3345"/>
              <a:ext cx="4362" cy="1"/>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863260" name="Line 28"/>
            <p:cNvSpPr>
              <a:spLocks noChangeShapeType="1"/>
            </p:cNvSpPr>
            <p:nvPr/>
          </p:nvSpPr>
          <p:spPr bwMode="auto">
            <a:xfrm flipV="1">
              <a:off x="862" y="3345"/>
              <a:ext cx="1" cy="47"/>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863261" name="Line 29"/>
            <p:cNvSpPr>
              <a:spLocks noChangeShapeType="1"/>
            </p:cNvSpPr>
            <p:nvPr/>
          </p:nvSpPr>
          <p:spPr bwMode="auto">
            <a:xfrm flipV="1">
              <a:off x="1954" y="3345"/>
              <a:ext cx="1" cy="47"/>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863262" name="Line 30"/>
            <p:cNvSpPr>
              <a:spLocks noChangeShapeType="1"/>
            </p:cNvSpPr>
            <p:nvPr/>
          </p:nvSpPr>
          <p:spPr bwMode="auto">
            <a:xfrm flipV="1">
              <a:off x="3046" y="3345"/>
              <a:ext cx="1" cy="47"/>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863263" name="Line 31"/>
            <p:cNvSpPr>
              <a:spLocks noChangeShapeType="1"/>
            </p:cNvSpPr>
            <p:nvPr/>
          </p:nvSpPr>
          <p:spPr bwMode="auto">
            <a:xfrm flipV="1">
              <a:off x="4132" y="3345"/>
              <a:ext cx="1" cy="47"/>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863264" name="Line 32"/>
            <p:cNvSpPr>
              <a:spLocks noChangeShapeType="1"/>
            </p:cNvSpPr>
            <p:nvPr/>
          </p:nvSpPr>
          <p:spPr bwMode="auto">
            <a:xfrm flipV="1">
              <a:off x="5224" y="3345"/>
              <a:ext cx="1" cy="47"/>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863265" name="Freeform 33"/>
            <p:cNvSpPr>
              <a:spLocks/>
            </p:cNvSpPr>
            <p:nvPr/>
          </p:nvSpPr>
          <p:spPr bwMode="auto">
            <a:xfrm>
              <a:off x="862" y="1678"/>
              <a:ext cx="4362" cy="1667"/>
            </a:xfrm>
            <a:custGeom>
              <a:avLst/>
              <a:gdLst>
                <a:gd name="T0" fmla="*/ 0 w 727"/>
                <a:gd name="T1" fmla="*/ 278 h 278"/>
                <a:gd name="T2" fmla="*/ 0 w 727"/>
                <a:gd name="T3" fmla="*/ 278 h 278"/>
                <a:gd name="T4" fmla="*/ 61 w 727"/>
                <a:gd name="T5" fmla="*/ 278 h 278"/>
                <a:gd name="T6" fmla="*/ 61 w 727"/>
                <a:gd name="T7" fmla="*/ 252 h 278"/>
                <a:gd name="T8" fmla="*/ 121 w 727"/>
                <a:gd name="T9" fmla="*/ 252 h 278"/>
                <a:gd name="T10" fmla="*/ 121 w 727"/>
                <a:gd name="T11" fmla="*/ 216 h 278"/>
                <a:gd name="T12" fmla="*/ 182 w 727"/>
                <a:gd name="T13" fmla="*/ 216 h 278"/>
                <a:gd name="T14" fmla="*/ 182 w 727"/>
                <a:gd name="T15" fmla="*/ 151 h 278"/>
                <a:gd name="T16" fmla="*/ 242 w 727"/>
                <a:gd name="T17" fmla="*/ 151 h 278"/>
                <a:gd name="T18" fmla="*/ 242 w 727"/>
                <a:gd name="T19" fmla="*/ 110 h 278"/>
                <a:gd name="T20" fmla="*/ 303 w 727"/>
                <a:gd name="T21" fmla="*/ 110 h 278"/>
                <a:gd name="T22" fmla="*/ 303 w 727"/>
                <a:gd name="T23" fmla="*/ 85 h 278"/>
                <a:gd name="T24" fmla="*/ 364 w 727"/>
                <a:gd name="T25" fmla="*/ 85 h 278"/>
                <a:gd name="T26" fmla="*/ 364 w 727"/>
                <a:gd name="T27" fmla="*/ 61 h 278"/>
                <a:gd name="T28" fmla="*/ 424 w 727"/>
                <a:gd name="T29" fmla="*/ 61 h 278"/>
                <a:gd name="T30" fmla="*/ 424 w 727"/>
                <a:gd name="T31" fmla="*/ 45 h 278"/>
                <a:gd name="T32" fmla="*/ 485 w 727"/>
                <a:gd name="T33" fmla="*/ 45 h 278"/>
                <a:gd name="T34" fmla="*/ 485 w 727"/>
                <a:gd name="T35" fmla="*/ 31 h 278"/>
                <a:gd name="T36" fmla="*/ 545 w 727"/>
                <a:gd name="T37" fmla="*/ 31 h 278"/>
                <a:gd name="T38" fmla="*/ 545 w 727"/>
                <a:gd name="T39" fmla="*/ 23 h 278"/>
                <a:gd name="T40" fmla="*/ 606 w 727"/>
                <a:gd name="T41" fmla="*/ 23 h 278"/>
                <a:gd name="T42" fmla="*/ 606 w 727"/>
                <a:gd name="T43" fmla="*/ 13 h 278"/>
                <a:gd name="T44" fmla="*/ 666 w 727"/>
                <a:gd name="T45" fmla="*/ 13 h 278"/>
                <a:gd name="T46" fmla="*/ 666 w 727"/>
                <a:gd name="T47" fmla="*/ 6 h 278"/>
                <a:gd name="T48" fmla="*/ 727 w 727"/>
                <a:gd name="T49" fmla="*/ 6 h 278"/>
                <a:gd name="T50" fmla="*/ 727 w 727"/>
                <a:gd name="T51" fmla="*/ 0 h 278"/>
                <a:gd name="T52" fmla="*/ 727 w 727"/>
                <a:gd name="T53"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27" h="278">
                  <a:moveTo>
                    <a:pt x="0" y="278"/>
                  </a:moveTo>
                  <a:lnTo>
                    <a:pt x="0" y="278"/>
                  </a:lnTo>
                  <a:lnTo>
                    <a:pt x="61" y="278"/>
                  </a:lnTo>
                  <a:lnTo>
                    <a:pt x="61" y="252"/>
                  </a:lnTo>
                  <a:lnTo>
                    <a:pt x="121" y="252"/>
                  </a:lnTo>
                  <a:lnTo>
                    <a:pt x="121" y="216"/>
                  </a:lnTo>
                  <a:lnTo>
                    <a:pt x="182" y="216"/>
                  </a:lnTo>
                  <a:lnTo>
                    <a:pt x="182" y="151"/>
                  </a:lnTo>
                  <a:lnTo>
                    <a:pt x="242" y="151"/>
                  </a:lnTo>
                  <a:lnTo>
                    <a:pt x="242" y="110"/>
                  </a:lnTo>
                  <a:lnTo>
                    <a:pt x="303" y="110"/>
                  </a:lnTo>
                  <a:lnTo>
                    <a:pt x="303" y="85"/>
                  </a:lnTo>
                  <a:lnTo>
                    <a:pt x="364" y="85"/>
                  </a:lnTo>
                  <a:lnTo>
                    <a:pt x="364" y="61"/>
                  </a:lnTo>
                  <a:lnTo>
                    <a:pt x="424" y="61"/>
                  </a:lnTo>
                  <a:lnTo>
                    <a:pt x="424" y="45"/>
                  </a:lnTo>
                  <a:lnTo>
                    <a:pt x="485" y="45"/>
                  </a:lnTo>
                  <a:lnTo>
                    <a:pt x="485" y="31"/>
                  </a:lnTo>
                  <a:lnTo>
                    <a:pt x="545" y="31"/>
                  </a:lnTo>
                  <a:lnTo>
                    <a:pt x="545" y="23"/>
                  </a:lnTo>
                  <a:lnTo>
                    <a:pt x="606" y="23"/>
                  </a:lnTo>
                  <a:lnTo>
                    <a:pt x="606" y="13"/>
                  </a:lnTo>
                  <a:lnTo>
                    <a:pt x="666" y="13"/>
                  </a:lnTo>
                  <a:lnTo>
                    <a:pt x="666" y="6"/>
                  </a:lnTo>
                  <a:lnTo>
                    <a:pt x="727" y="6"/>
                  </a:lnTo>
                  <a:lnTo>
                    <a:pt x="727" y="0"/>
                  </a:lnTo>
                  <a:lnTo>
                    <a:pt x="727" y="0"/>
                  </a:lnTo>
                </a:path>
              </a:pathLst>
            </a:custGeom>
            <a:noFill/>
            <a:ln w="28575">
              <a:solidFill>
                <a:srgbClr val="FFFF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FR"/>
            </a:p>
          </p:txBody>
        </p:sp>
        <p:sp>
          <p:nvSpPr>
            <p:cNvPr id="863266" name="Freeform 34"/>
            <p:cNvSpPr>
              <a:spLocks/>
            </p:cNvSpPr>
            <p:nvPr/>
          </p:nvSpPr>
          <p:spPr bwMode="auto">
            <a:xfrm>
              <a:off x="862" y="1749"/>
              <a:ext cx="4362" cy="1596"/>
            </a:xfrm>
            <a:custGeom>
              <a:avLst/>
              <a:gdLst>
                <a:gd name="T0" fmla="*/ 0 w 727"/>
                <a:gd name="T1" fmla="*/ 266 h 266"/>
                <a:gd name="T2" fmla="*/ 0 w 727"/>
                <a:gd name="T3" fmla="*/ 266 h 266"/>
                <a:gd name="T4" fmla="*/ 61 w 727"/>
                <a:gd name="T5" fmla="*/ 266 h 266"/>
                <a:gd name="T6" fmla="*/ 61 w 727"/>
                <a:gd name="T7" fmla="*/ 240 h 266"/>
                <a:gd name="T8" fmla="*/ 121 w 727"/>
                <a:gd name="T9" fmla="*/ 240 h 266"/>
                <a:gd name="T10" fmla="*/ 121 w 727"/>
                <a:gd name="T11" fmla="*/ 211 h 266"/>
                <a:gd name="T12" fmla="*/ 182 w 727"/>
                <a:gd name="T13" fmla="*/ 211 h 266"/>
                <a:gd name="T14" fmla="*/ 182 w 727"/>
                <a:gd name="T15" fmla="*/ 155 h 266"/>
                <a:gd name="T16" fmla="*/ 242 w 727"/>
                <a:gd name="T17" fmla="*/ 154 h 266"/>
                <a:gd name="T18" fmla="*/ 242 w 727"/>
                <a:gd name="T19" fmla="*/ 112 h 266"/>
                <a:gd name="T20" fmla="*/ 303 w 727"/>
                <a:gd name="T21" fmla="*/ 112 h 266"/>
                <a:gd name="T22" fmla="*/ 303 w 727"/>
                <a:gd name="T23" fmla="*/ 88 h 266"/>
                <a:gd name="T24" fmla="*/ 364 w 727"/>
                <a:gd name="T25" fmla="*/ 88 h 266"/>
                <a:gd name="T26" fmla="*/ 364 w 727"/>
                <a:gd name="T27" fmla="*/ 70 h 266"/>
                <a:gd name="T28" fmla="*/ 424 w 727"/>
                <a:gd name="T29" fmla="*/ 70 h 266"/>
                <a:gd name="T30" fmla="*/ 424 w 727"/>
                <a:gd name="T31" fmla="*/ 52 h 266"/>
                <a:gd name="T32" fmla="*/ 485 w 727"/>
                <a:gd name="T33" fmla="*/ 52 h 266"/>
                <a:gd name="T34" fmla="*/ 485 w 727"/>
                <a:gd name="T35" fmla="*/ 36 h 266"/>
                <a:gd name="T36" fmla="*/ 545 w 727"/>
                <a:gd name="T37" fmla="*/ 36 h 266"/>
                <a:gd name="T38" fmla="*/ 545 w 727"/>
                <a:gd name="T39" fmla="*/ 27 h 266"/>
                <a:gd name="T40" fmla="*/ 606 w 727"/>
                <a:gd name="T41" fmla="*/ 27 h 266"/>
                <a:gd name="T42" fmla="*/ 606 w 727"/>
                <a:gd name="T43" fmla="*/ 14 h 266"/>
                <a:gd name="T44" fmla="*/ 666 w 727"/>
                <a:gd name="T45" fmla="*/ 14 h 266"/>
                <a:gd name="T46" fmla="*/ 666 w 727"/>
                <a:gd name="T47" fmla="*/ 12 h 266"/>
                <a:gd name="T48" fmla="*/ 727 w 727"/>
                <a:gd name="T49" fmla="*/ 12 h 266"/>
                <a:gd name="T50" fmla="*/ 727 w 727"/>
                <a:gd name="T51" fmla="*/ 0 h 266"/>
                <a:gd name="T52" fmla="*/ 727 w 727"/>
                <a:gd name="T53"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27" h="266">
                  <a:moveTo>
                    <a:pt x="0" y="266"/>
                  </a:moveTo>
                  <a:lnTo>
                    <a:pt x="0" y="266"/>
                  </a:lnTo>
                  <a:lnTo>
                    <a:pt x="61" y="266"/>
                  </a:lnTo>
                  <a:lnTo>
                    <a:pt x="61" y="240"/>
                  </a:lnTo>
                  <a:lnTo>
                    <a:pt x="121" y="240"/>
                  </a:lnTo>
                  <a:lnTo>
                    <a:pt x="121" y="211"/>
                  </a:lnTo>
                  <a:lnTo>
                    <a:pt x="182" y="211"/>
                  </a:lnTo>
                  <a:lnTo>
                    <a:pt x="182" y="155"/>
                  </a:lnTo>
                  <a:lnTo>
                    <a:pt x="242" y="154"/>
                  </a:lnTo>
                  <a:lnTo>
                    <a:pt x="242" y="112"/>
                  </a:lnTo>
                  <a:lnTo>
                    <a:pt x="303" y="112"/>
                  </a:lnTo>
                  <a:lnTo>
                    <a:pt x="303" y="88"/>
                  </a:lnTo>
                  <a:lnTo>
                    <a:pt x="364" y="88"/>
                  </a:lnTo>
                  <a:lnTo>
                    <a:pt x="364" y="70"/>
                  </a:lnTo>
                  <a:lnTo>
                    <a:pt x="424" y="70"/>
                  </a:lnTo>
                  <a:lnTo>
                    <a:pt x="424" y="52"/>
                  </a:lnTo>
                  <a:lnTo>
                    <a:pt x="485" y="52"/>
                  </a:lnTo>
                  <a:lnTo>
                    <a:pt x="485" y="36"/>
                  </a:lnTo>
                  <a:lnTo>
                    <a:pt x="545" y="36"/>
                  </a:lnTo>
                  <a:lnTo>
                    <a:pt x="545" y="27"/>
                  </a:lnTo>
                  <a:lnTo>
                    <a:pt x="606" y="27"/>
                  </a:lnTo>
                  <a:lnTo>
                    <a:pt x="606" y="14"/>
                  </a:lnTo>
                  <a:lnTo>
                    <a:pt x="666" y="14"/>
                  </a:lnTo>
                  <a:lnTo>
                    <a:pt x="666" y="12"/>
                  </a:lnTo>
                  <a:lnTo>
                    <a:pt x="727" y="12"/>
                  </a:lnTo>
                  <a:lnTo>
                    <a:pt x="727" y="0"/>
                  </a:lnTo>
                  <a:lnTo>
                    <a:pt x="727" y="0"/>
                  </a:lnTo>
                </a:path>
              </a:pathLst>
            </a:custGeom>
            <a:noFill/>
            <a:ln w="28575">
              <a:solidFill>
                <a:srgbClr val="FF66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FR"/>
            </a:p>
          </p:txBody>
        </p:sp>
        <p:sp>
          <p:nvSpPr>
            <p:cNvPr id="863267" name="Freeform 35"/>
            <p:cNvSpPr>
              <a:spLocks/>
            </p:cNvSpPr>
            <p:nvPr/>
          </p:nvSpPr>
          <p:spPr bwMode="auto">
            <a:xfrm>
              <a:off x="832" y="3315"/>
              <a:ext cx="60" cy="60"/>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rgbClr val="FFFF00"/>
            </a:solidFill>
            <a:ln w="9525">
              <a:solidFill>
                <a:srgbClr val="FFFF00"/>
              </a:solidFill>
              <a:prstDash val="solid"/>
              <a:round/>
              <a:headEnd/>
              <a:tailEnd/>
            </a:ln>
          </p:spPr>
          <p:txBody>
            <a:bodyPr/>
            <a:lstStyle/>
            <a:p>
              <a:endParaRPr lang="fr-FR"/>
            </a:p>
          </p:txBody>
        </p:sp>
        <p:sp>
          <p:nvSpPr>
            <p:cNvPr id="863268" name="Freeform 36"/>
            <p:cNvSpPr>
              <a:spLocks/>
            </p:cNvSpPr>
            <p:nvPr/>
          </p:nvSpPr>
          <p:spPr bwMode="auto">
            <a:xfrm>
              <a:off x="832" y="3315"/>
              <a:ext cx="60" cy="60"/>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rgbClr val="FFFF00"/>
            </a:solidFill>
            <a:ln w="9525">
              <a:solidFill>
                <a:srgbClr val="FFFF00"/>
              </a:solidFill>
              <a:prstDash val="solid"/>
              <a:round/>
              <a:headEnd/>
              <a:tailEnd/>
            </a:ln>
          </p:spPr>
          <p:txBody>
            <a:bodyPr/>
            <a:lstStyle/>
            <a:p>
              <a:endParaRPr lang="fr-FR"/>
            </a:p>
          </p:txBody>
        </p:sp>
        <p:sp>
          <p:nvSpPr>
            <p:cNvPr id="863269" name="Freeform 37"/>
            <p:cNvSpPr>
              <a:spLocks/>
            </p:cNvSpPr>
            <p:nvPr/>
          </p:nvSpPr>
          <p:spPr bwMode="auto">
            <a:xfrm>
              <a:off x="1198" y="3315"/>
              <a:ext cx="60" cy="60"/>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rgbClr val="FFFF00"/>
            </a:solidFill>
            <a:ln w="9525">
              <a:solidFill>
                <a:srgbClr val="FFFF00"/>
              </a:solidFill>
              <a:prstDash val="solid"/>
              <a:round/>
              <a:headEnd/>
              <a:tailEnd/>
            </a:ln>
          </p:spPr>
          <p:txBody>
            <a:bodyPr/>
            <a:lstStyle/>
            <a:p>
              <a:endParaRPr lang="fr-FR"/>
            </a:p>
          </p:txBody>
        </p:sp>
        <p:sp>
          <p:nvSpPr>
            <p:cNvPr id="863270" name="Freeform 38"/>
            <p:cNvSpPr>
              <a:spLocks/>
            </p:cNvSpPr>
            <p:nvPr/>
          </p:nvSpPr>
          <p:spPr bwMode="auto">
            <a:xfrm>
              <a:off x="1198" y="3159"/>
              <a:ext cx="60" cy="60"/>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rgbClr val="FFFF00"/>
            </a:solidFill>
            <a:ln w="9525">
              <a:solidFill>
                <a:srgbClr val="FFFF00"/>
              </a:solidFill>
              <a:prstDash val="solid"/>
              <a:round/>
              <a:headEnd/>
              <a:tailEnd/>
            </a:ln>
          </p:spPr>
          <p:txBody>
            <a:bodyPr/>
            <a:lstStyle/>
            <a:p>
              <a:endParaRPr lang="fr-FR"/>
            </a:p>
          </p:txBody>
        </p:sp>
        <p:sp>
          <p:nvSpPr>
            <p:cNvPr id="863271" name="Freeform 39"/>
            <p:cNvSpPr>
              <a:spLocks/>
            </p:cNvSpPr>
            <p:nvPr/>
          </p:nvSpPr>
          <p:spPr bwMode="auto">
            <a:xfrm>
              <a:off x="1558" y="3159"/>
              <a:ext cx="60" cy="60"/>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rgbClr val="FFFF00"/>
            </a:solidFill>
            <a:ln w="9525">
              <a:solidFill>
                <a:srgbClr val="FFFF00"/>
              </a:solidFill>
              <a:prstDash val="solid"/>
              <a:round/>
              <a:headEnd/>
              <a:tailEnd/>
            </a:ln>
          </p:spPr>
          <p:txBody>
            <a:bodyPr/>
            <a:lstStyle/>
            <a:p>
              <a:endParaRPr lang="fr-FR"/>
            </a:p>
          </p:txBody>
        </p:sp>
        <p:sp>
          <p:nvSpPr>
            <p:cNvPr id="863272" name="Freeform 40"/>
            <p:cNvSpPr>
              <a:spLocks/>
            </p:cNvSpPr>
            <p:nvPr/>
          </p:nvSpPr>
          <p:spPr bwMode="auto">
            <a:xfrm>
              <a:off x="1558" y="2943"/>
              <a:ext cx="60" cy="60"/>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rgbClr val="FFFF00"/>
            </a:solidFill>
            <a:ln w="9525">
              <a:solidFill>
                <a:srgbClr val="FFFF00"/>
              </a:solidFill>
              <a:prstDash val="solid"/>
              <a:round/>
              <a:headEnd/>
              <a:tailEnd/>
            </a:ln>
          </p:spPr>
          <p:txBody>
            <a:bodyPr/>
            <a:lstStyle/>
            <a:p>
              <a:endParaRPr lang="fr-FR"/>
            </a:p>
          </p:txBody>
        </p:sp>
        <p:sp>
          <p:nvSpPr>
            <p:cNvPr id="863273" name="Freeform 41"/>
            <p:cNvSpPr>
              <a:spLocks/>
            </p:cNvSpPr>
            <p:nvPr/>
          </p:nvSpPr>
          <p:spPr bwMode="auto">
            <a:xfrm>
              <a:off x="1924" y="2943"/>
              <a:ext cx="60" cy="60"/>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rgbClr val="FFFF00"/>
            </a:solidFill>
            <a:ln w="9525">
              <a:solidFill>
                <a:srgbClr val="FFFF00"/>
              </a:solidFill>
              <a:prstDash val="solid"/>
              <a:round/>
              <a:headEnd/>
              <a:tailEnd/>
            </a:ln>
          </p:spPr>
          <p:txBody>
            <a:bodyPr/>
            <a:lstStyle/>
            <a:p>
              <a:endParaRPr lang="fr-FR"/>
            </a:p>
          </p:txBody>
        </p:sp>
        <p:sp>
          <p:nvSpPr>
            <p:cNvPr id="863274" name="Freeform 42"/>
            <p:cNvSpPr>
              <a:spLocks/>
            </p:cNvSpPr>
            <p:nvPr/>
          </p:nvSpPr>
          <p:spPr bwMode="auto">
            <a:xfrm>
              <a:off x="1924" y="2553"/>
              <a:ext cx="60" cy="60"/>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rgbClr val="FFFF00"/>
            </a:solidFill>
            <a:ln w="9525">
              <a:solidFill>
                <a:srgbClr val="FFFF00"/>
              </a:solidFill>
              <a:prstDash val="solid"/>
              <a:round/>
              <a:headEnd/>
              <a:tailEnd/>
            </a:ln>
          </p:spPr>
          <p:txBody>
            <a:bodyPr/>
            <a:lstStyle/>
            <a:p>
              <a:endParaRPr lang="fr-FR"/>
            </a:p>
          </p:txBody>
        </p:sp>
        <p:sp>
          <p:nvSpPr>
            <p:cNvPr id="863275" name="Freeform 43"/>
            <p:cNvSpPr>
              <a:spLocks/>
            </p:cNvSpPr>
            <p:nvPr/>
          </p:nvSpPr>
          <p:spPr bwMode="auto">
            <a:xfrm>
              <a:off x="2284" y="2553"/>
              <a:ext cx="60" cy="60"/>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rgbClr val="FFFF00"/>
            </a:solidFill>
            <a:ln w="9525">
              <a:solidFill>
                <a:srgbClr val="FFFF00"/>
              </a:solidFill>
              <a:prstDash val="solid"/>
              <a:round/>
              <a:headEnd/>
              <a:tailEnd/>
            </a:ln>
          </p:spPr>
          <p:txBody>
            <a:bodyPr/>
            <a:lstStyle/>
            <a:p>
              <a:endParaRPr lang="fr-FR"/>
            </a:p>
          </p:txBody>
        </p:sp>
        <p:sp>
          <p:nvSpPr>
            <p:cNvPr id="863276" name="Freeform 44"/>
            <p:cNvSpPr>
              <a:spLocks/>
            </p:cNvSpPr>
            <p:nvPr/>
          </p:nvSpPr>
          <p:spPr bwMode="auto">
            <a:xfrm>
              <a:off x="2284" y="2307"/>
              <a:ext cx="60" cy="60"/>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rgbClr val="FFFF00"/>
            </a:solidFill>
            <a:ln w="9525">
              <a:solidFill>
                <a:srgbClr val="FFFF00"/>
              </a:solidFill>
              <a:prstDash val="solid"/>
              <a:round/>
              <a:headEnd/>
              <a:tailEnd/>
            </a:ln>
          </p:spPr>
          <p:txBody>
            <a:bodyPr/>
            <a:lstStyle/>
            <a:p>
              <a:endParaRPr lang="fr-FR"/>
            </a:p>
          </p:txBody>
        </p:sp>
        <p:sp>
          <p:nvSpPr>
            <p:cNvPr id="863277" name="Freeform 45"/>
            <p:cNvSpPr>
              <a:spLocks/>
            </p:cNvSpPr>
            <p:nvPr/>
          </p:nvSpPr>
          <p:spPr bwMode="auto">
            <a:xfrm>
              <a:off x="2650" y="2307"/>
              <a:ext cx="60" cy="60"/>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rgbClr val="FFFF00"/>
            </a:solidFill>
            <a:ln w="9525">
              <a:solidFill>
                <a:srgbClr val="FFFF00"/>
              </a:solidFill>
              <a:prstDash val="solid"/>
              <a:round/>
              <a:headEnd/>
              <a:tailEnd/>
            </a:ln>
          </p:spPr>
          <p:txBody>
            <a:bodyPr/>
            <a:lstStyle/>
            <a:p>
              <a:endParaRPr lang="fr-FR"/>
            </a:p>
          </p:txBody>
        </p:sp>
        <p:sp>
          <p:nvSpPr>
            <p:cNvPr id="863278" name="Freeform 46"/>
            <p:cNvSpPr>
              <a:spLocks/>
            </p:cNvSpPr>
            <p:nvPr/>
          </p:nvSpPr>
          <p:spPr bwMode="auto">
            <a:xfrm>
              <a:off x="2650" y="2157"/>
              <a:ext cx="60" cy="60"/>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rgbClr val="FFFF00"/>
            </a:solidFill>
            <a:ln w="9525">
              <a:solidFill>
                <a:srgbClr val="FFFF00"/>
              </a:solidFill>
              <a:prstDash val="solid"/>
              <a:round/>
              <a:headEnd/>
              <a:tailEnd/>
            </a:ln>
          </p:spPr>
          <p:txBody>
            <a:bodyPr/>
            <a:lstStyle/>
            <a:p>
              <a:endParaRPr lang="fr-FR"/>
            </a:p>
          </p:txBody>
        </p:sp>
        <p:sp>
          <p:nvSpPr>
            <p:cNvPr id="863279" name="Freeform 47"/>
            <p:cNvSpPr>
              <a:spLocks/>
            </p:cNvSpPr>
            <p:nvPr/>
          </p:nvSpPr>
          <p:spPr bwMode="auto">
            <a:xfrm>
              <a:off x="3016" y="2157"/>
              <a:ext cx="60" cy="60"/>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rgbClr val="FFFF00"/>
            </a:solidFill>
            <a:ln w="9525">
              <a:solidFill>
                <a:srgbClr val="FFFF00"/>
              </a:solidFill>
              <a:prstDash val="solid"/>
              <a:round/>
              <a:headEnd/>
              <a:tailEnd/>
            </a:ln>
          </p:spPr>
          <p:txBody>
            <a:bodyPr/>
            <a:lstStyle/>
            <a:p>
              <a:endParaRPr lang="fr-FR"/>
            </a:p>
          </p:txBody>
        </p:sp>
        <p:sp>
          <p:nvSpPr>
            <p:cNvPr id="863280" name="Freeform 48"/>
            <p:cNvSpPr>
              <a:spLocks/>
            </p:cNvSpPr>
            <p:nvPr/>
          </p:nvSpPr>
          <p:spPr bwMode="auto">
            <a:xfrm>
              <a:off x="3016" y="2013"/>
              <a:ext cx="60" cy="60"/>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rgbClr val="FFFF00"/>
            </a:solidFill>
            <a:ln w="9525">
              <a:solidFill>
                <a:srgbClr val="FFFF00"/>
              </a:solidFill>
              <a:prstDash val="solid"/>
              <a:round/>
              <a:headEnd/>
              <a:tailEnd/>
            </a:ln>
          </p:spPr>
          <p:txBody>
            <a:bodyPr/>
            <a:lstStyle/>
            <a:p>
              <a:endParaRPr lang="fr-FR"/>
            </a:p>
          </p:txBody>
        </p:sp>
        <p:sp>
          <p:nvSpPr>
            <p:cNvPr id="863281" name="Freeform 49"/>
            <p:cNvSpPr>
              <a:spLocks/>
            </p:cNvSpPr>
            <p:nvPr/>
          </p:nvSpPr>
          <p:spPr bwMode="auto">
            <a:xfrm>
              <a:off x="3376" y="2013"/>
              <a:ext cx="60" cy="60"/>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rgbClr val="FFFF00"/>
            </a:solidFill>
            <a:ln w="9525">
              <a:solidFill>
                <a:srgbClr val="FFFF00"/>
              </a:solidFill>
              <a:prstDash val="solid"/>
              <a:round/>
              <a:headEnd/>
              <a:tailEnd/>
            </a:ln>
          </p:spPr>
          <p:txBody>
            <a:bodyPr/>
            <a:lstStyle/>
            <a:p>
              <a:endParaRPr lang="fr-FR"/>
            </a:p>
          </p:txBody>
        </p:sp>
        <p:sp>
          <p:nvSpPr>
            <p:cNvPr id="863282" name="Freeform 50"/>
            <p:cNvSpPr>
              <a:spLocks/>
            </p:cNvSpPr>
            <p:nvPr/>
          </p:nvSpPr>
          <p:spPr bwMode="auto">
            <a:xfrm>
              <a:off x="3376" y="1917"/>
              <a:ext cx="60" cy="60"/>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rgbClr val="FFFF00"/>
            </a:solidFill>
            <a:ln w="9525">
              <a:solidFill>
                <a:srgbClr val="FFFF00"/>
              </a:solidFill>
              <a:prstDash val="solid"/>
              <a:round/>
              <a:headEnd/>
              <a:tailEnd/>
            </a:ln>
          </p:spPr>
          <p:txBody>
            <a:bodyPr/>
            <a:lstStyle/>
            <a:p>
              <a:endParaRPr lang="fr-FR"/>
            </a:p>
          </p:txBody>
        </p:sp>
        <p:sp>
          <p:nvSpPr>
            <p:cNvPr id="863283" name="Freeform 51"/>
            <p:cNvSpPr>
              <a:spLocks/>
            </p:cNvSpPr>
            <p:nvPr/>
          </p:nvSpPr>
          <p:spPr bwMode="auto">
            <a:xfrm>
              <a:off x="3742" y="1917"/>
              <a:ext cx="60" cy="60"/>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rgbClr val="FFFF00"/>
            </a:solidFill>
            <a:ln w="9525">
              <a:solidFill>
                <a:srgbClr val="FFFF00"/>
              </a:solidFill>
              <a:prstDash val="solid"/>
              <a:round/>
              <a:headEnd/>
              <a:tailEnd/>
            </a:ln>
          </p:spPr>
          <p:txBody>
            <a:bodyPr/>
            <a:lstStyle/>
            <a:p>
              <a:endParaRPr lang="fr-FR"/>
            </a:p>
          </p:txBody>
        </p:sp>
        <p:sp>
          <p:nvSpPr>
            <p:cNvPr id="863284" name="Freeform 52"/>
            <p:cNvSpPr>
              <a:spLocks/>
            </p:cNvSpPr>
            <p:nvPr/>
          </p:nvSpPr>
          <p:spPr bwMode="auto">
            <a:xfrm>
              <a:off x="3742" y="1833"/>
              <a:ext cx="60" cy="60"/>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rgbClr val="FFFF00"/>
            </a:solidFill>
            <a:ln w="9525">
              <a:solidFill>
                <a:srgbClr val="FFFF00"/>
              </a:solidFill>
              <a:prstDash val="solid"/>
              <a:round/>
              <a:headEnd/>
              <a:tailEnd/>
            </a:ln>
          </p:spPr>
          <p:txBody>
            <a:bodyPr/>
            <a:lstStyle/>
            <a:p>
              <a:endParaRPr lang="fr-FR"/>
            </a:p>
          </p:txBody>
        </p:sp>
        <p:sp>
          <p:nvSpPr>
            <p:cNvPr id="863285" name="Freeform 53"/>
            <p:cNvSpPr>
              <a:spLocks/>
            </p:cNvSpPr>
            <p:nvPr/>
          </p:nvSpPr>
          <p:spPr bwMode="auto">
            <a:xfrm>
              <a:off x="4102" y="1833"/>
              <a:ext cx="60" cy="60"/>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rgbClr val="FFFF00"/>
            </a:solidFill>
            <a:ln w="9525">
              <a:solidFill>
                <a:srgbClr val="FFFF00"/>
              </a:solidFill>
              <a:prstDash val="solid"/>
              <a:round/>
              <a:headEnd/>
              <a:tailEnd/>
            </a:ln>
          </p:spPr>
          <p:txBody>
            <a:bodyPr/>
            <a:lstStyle/>
            <a:p>
              <a:endParaRPr lang="fr-FR"/>
            </a:p>
          </p:txBody>
        </p:sp>
        <p:sp>
          <p:nvSpPr>
            <p:cNvPr id="863286" name="Freeform 54"/>
            <p:cNvSpPr>
              <a:spLocks/>
            </p:cNvSpPr>
            <p:nvPr/>
          </p:nvSpPr>
          <p:spPr bwMode="auto">
            <a:xfrm>
              <a:off x="4102" y="1785"/>
              <a:ext cx="60" cy="60"/>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rgbClr val="FFFF00"/>
            </a:solidFill>
            <a:ln w="9525">
              <a:solidFill>
                <a:srgbClr val="FFFF00"/>
              </a:solidFill>
              <a:prstDash val="solid"/>
              <a:round/>
              <a:headEnd/>
              <a:tailEnd/>
            </a:ln>
          </p:spPr>
          <p:txBody>
            <a:bodyPr/>
            <a:lstStyle/>
            <a:p>
              <a:endParaRPr lang="fr-FR"/>
            </a:p>
          </p:txBody>
        </p:sp>
        <p:sp>
          <p:nvSpPr>
            <p:cNvPr id="863287" name="Freeform 55"/>
            <p:cNvSpPr>
              <a:spLocks/>
            </p:cNvSpPr>
            <p:nvPr/>
          </p:nvSpPr>
          <p:spPr bwMode="auto">
            <a:xfrm>
              <a:off x="4468" y="1785"/>
              <a:ext cx="60" cy="60"/>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rgbClr val="FFFF00"/>
            </a:solidFill>
            <a:ln w="9525">
              <a:solidFill>
                <a:srgbClr val="FFFF00"/>
              </a:solidFill>
              <a:prstDash val="solid"/>
              <a:round/>
              <a:headEnd/>
              <a:tailEnd/>
            </a:ln>
          </p:spPr>
          <p:txBody>
            <a:bodyPr/>
            <a:lstStyle/>
            <a:p>
              <a:endParaRPr lang="fr-FR"/>
            </a:p>
          </p:txBody>
        </p:sp>
        <p:sp>
          <p:nvSpPr>
            <p:cNvPr id="863288" name="Freeform 56"/>
            <p:cNvSpPr>
              <a:spLocks/>
            </p:cNvSpPr>
            <p:nvPr/>
          </p:nvSpPr>
          <p:spPr bwMode="auto">
            <a:xfrm>
              <a:off x="4468" y="1725"/>
              <a:ext cx="60" cy="60"/>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rgbClr val="FFFF00"/>
            </a:solidFill>
            <a:ln w="9525">
              <a:solidFill>
                <a:srgbClr val="FFFF00"/>
              </a:solidFill>
              <a:prstDash val="solid"/>
              <a:round/>
              <a:headEnd/>
              <a:tailEnd/>
            </a:ln>
          </p:spPr>
          <p:txBody>
            <a:bodyPr/>
            <a:lstStyle/>
            <a:p>
              <a:endParaRPr lang="fr-FR"/>
            </a:p>
          </p:txBody>
        </p:sp>
        <p:sp>
          <p:nvSpPr>
            <p:cNvPr id="863289" name="Freeform 57"/>
            <p:cNvSpPr>
              <a:spLocks/>
            </p:cNvSpPr>
            <p:nvPr/>
          </p:nvSpPr>
          <p:spPr bwMode="auto">
            <a:xfrm>
              <a:off x="4828" y="1725"/>
              <a:ext cx="60" cy="60"/>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rgbClr val="FFFF00"/>
            </a:solidFill>
            <a:ln w="9525">
              <a:solidFill>
                <a:srgbClr val="FFFF00"/>
              </a:solidFill>
              <a:prstDash val="solid"/>
              <a:round/>
              <a:headEnd/>
              <a:tailEnd/>
            </a:ln>
          </p:spPr>
          <p:txBody>
            <a:bodyPr/>
            <a:lstStyle/>
            <a:p>
              <a:endParaRPr lang="fr-FR"/>
            </a:p>
          </p:txBody>
        </p:sp>
        <p:sp>
          <p:nvSpPr>
            <p:cNvPr id="863290" name="Freeform 58"/>
            <p:cNvSpPr>
              <a:spLocks/>
            </p:cNvSpPr>
            <p:nvPr/>
          </p:nvSpPr>
          <p:spPr bwMode="auto">
            <a:xfrm>
              <a:off x="4828" y="1684"/>
              <a:ext cx="60" cy="59"/>
            </a:xfrm>
            <a:custGeom>
              <a:avLst/>
              <a:gdLst>
                <a:gd name="T0" fmla="*/ 30 w 60"/>
                <a:gd name="T1" fmla="*/ 0 h 59"/>
                <a:gd name="T2" fmla="*/ 60 w 60"/>
                <a:gd name="T3" fmla="*/ 29 h 59"/>
                <a:gd name="T4" fmla="*/ 30 w 60"/>
                <a:gd name="T5" fmla="*/ 59 h 59"/>
                <a:gd name="T6" fmla="*/ 0 w 60"/>
                <a:gd name="T7" fmla="*/ 29 h 59"/>
                <a:gd name="T8" fmla="*/ 30 w 60"/>
                <a:gd name="T9" fmla="*/ 0 h 59"/>
              </a:gdLst>
              <a:ahLst/>
              <a:cxnLst>
                <a:cxn ang="0">
                  <a:pos x="T0" y="T1"/>
                </a:cxn>
                <a:cxn ang="0">
                  <a:pos x="T2" y="T3"/>
                </a:cxn>
                <a:cxn ang="0">
                  <a:pos x="T4" y="T5"/>
                </a:cxn>
                <a:cxn ang="0">
                  <a:pos x="T6" y="T7"/>
                </a:cxn>
                <a:cxn ang="0">
                  <a:pos x="T8" y="T9"/>
                </a:cxn>
              </a:cxnLst>
              <a:rect l="0" t="0" r="r" b="b"/>
              <a:pathLst>
                <a:path w="60" h="59">
                  <a:moveTo>
                    <a:pt x="30" y="0"/>
                  </a:moveTo>
                  <a:lnTo>
                    <a:pt x="60" y="29"/>
                  </a:lnTo>
                  <a:lnTo>
                    <a:pt x="30" y="59"/>
                  </a:lnTo>
                  <a:lnTo>
                    <a:pt x="0" y="29"/>
                  </a:lnTo>
                  <a:lnTo>
                    <a:pt x="30" y="0"/>
                  </a:lnTo>
                  <a:close/>
                </a:path>
              </a:pathLst>
            </a:custGeom>
            <a:solidFill>
              <a:srgbClr val="FFFF00"/>
            </a:solidFill>
            <a:ln w="9525">
              <a:solidFill>
                <a:srgbClr val="FFFF00"/>
              </a:solidFill>
              <a:prstDash val="solid"/>
              <a:round/>
              <a:headEnd/>
              <a:tailEnd/>
            </a:ln>
          </p:spPr>
          <p:txBody>
            <a:bodyPr/>
            <a:lstStyle/>
            <a:p>
              <a:endParaRPr lang="fr-FR"/>
            </a:p>
          </p:txBody>
        </p:sp>
        <p:sp>
          <p:nvSpPr>
            <p:cNvPr id="863291" name="Freeform 59"/>
            <p:cNvSpPr>
              <a:spLocks/>
            </p:cNvSpPr>
            <p:nvPr/>
          </p:nvSpPr>
          <p:spPr bwMode="auto">
            <a:xfrm>
              <a:off x="5194" y="1684"/>
              <a:ext cx="60" cy="59"/>
            </a:xfrm>
            <a:custGeom>
              <a:avLst/>
              <a:gdLst>
                <a:gd name="T0" fmla="*/ 30 w 60"/>
                <a:gd name="T1" fmla="*/ 0 h 59"/>
                <a:gd name="T2" fmla="*/ 60 w 60"/>
                <a:gd name="T3" fmla="*/ 29 h 59"/>
                <a:gd name="T4" fmla="*/ 30 w 60"/>
                <a:gd name="T5" fmla="*/ 59 h 59"/>
                <a:gd name="T6" fmla="*/ 0 w 60"/>
                <a:gd name="T7" fmla="*/ 29 h 59"/>
                <a:gd name="T8" fmla="*/ 30 w 60"/>
                <a:gd name="T9" fmla="*/ 0 h 59"/>
              </a:gdLst>
              <a:ahLst/>
              <a:cxnLst>
                <a:cxn ang="0">
                  <a:pos x="T0" y="T1"/>
                </a:cxn>
                <a:cxn ang="0">
                  <a:pos x="T2" y="T3"/>
                </a:cxn>
                <a:cxn ang="0">
                  <a:pos x="T4" y="T5"/>
                </a:cxn>
                <a:cxn ang="0">
                  <a:pos x="T6" y="T7"/>
                </a:cxn>
                <a:cxn ang="0">
                  <a:pos x="T8" y="T9"/>
                </a:cxn>
              </a:cxnLst>
              <a:rect l="0" t="0" r="r" b="b"/>
              <a:pathLst>
                <a:path w="60" h="59">
                  <a:moveTo>
                    <a:pt x="30" y="0"/>
                  </a:moveTo>
                  <a:lnTo>
                    <a:pt x="60" y="29"/>
                  </a:lnTo>
                  <a:lnTo>
                    <a:pt x="30" y="59"/>
                  </a:lnTo>
                  <a:lnTo>
                    <a:pt x="0" y="29"/>
                  </a:lnTo>
                  <a:lnTo>
                    <a:pt x="30" y="0"/>
                  </a:lnTo>
                  <a:close/>
                </a:path>
              </a:pathLst>
            </a:custGeom>
            <a:solidFill>
              <a:srgbClr val="FFFF00"/>
            </a:solidFill>
            <a:ln w="9525">
              <a:solidFill>
                <a:srgbClr val="FFFF00"/>
              </a:solidFill>
              <a:prstDash val="solid"/>
              <a:round/>
              <a:headEnd/>
              <a:tailEnd/>
            </a:ln>
          </p:spPr>
          <p:txBody>
            <a:bodyPr/>
            <a:lstStyle/>
            <a:p>
              <a:endParaRPr lang="fr-FR"/>
            </a:p>
          </p:txBody>
        </p:sp>
        <p:sp>
          <p:nvSpPr>
            <p:cNvPr id="863292" name="Freeform 60"/>
            <p:cNvSpPr>
              <a:spLocks/>
            </p:cNvSpPr>
            <p:nvPr/>
          </p:nvSpPr>
          <p:spPr bwMode="auto">
            <a:xfrm>
              <a:off x="5194" y="1648"/>
              <a:ext cx="60" cy="59"/>
            </a:xfrm>
            <a:custGeom>
              <a:avLst/>
              <a:gdLst>
                <a:gd name="T0" fmla="*/ 30 w 60"/>
                <a:gd name="T1" fmla="*/ 0 h 59"/>
                <a:gd name="T2" fmla="*/ 60 w 60"/>
                <a:gd name="T3" fmla="*/ 30 h 59"/>
                <a:gd name="T4" fmla="*/ 30 w 60"/>
                <a:gd name="T5" fmla="*/ 59 h 59"/>
                <a:gd name="T6" fmla="*/ 0 w 60"/>
                <a:gd name="T7" fmla="*/ 30 h 59"/>
                <a:gd name="T8" fmla="*/ 30 w 60"/>
                <a:gd name="T9" fmla="*/ 0 h 59"/>
              </a:gdLst>
              <a:ahLst/>
              <a:cxnLst>
                <a:cxn ang="0">
                  <a:pos x="T0" y="T1"/>
                </a:cxn>
                <a:cxn ang="0">
                  <a:pos x="T2" y="T3"/>
                </a:cxn>
                <a:cxn ang="0">
                  <a:pos x="T4" y="T5"/>
                </a:cxn>
                <a:cxn ang="0">
                  <a:pos x="T6" y="T7"/>
                </a:cxn>
                <a:cxn ang="0">
                  <a:pos x="T8" y="T9"/>
                </a:cxn>
              </a:cxnLst>
              <a:rect l="0" t="0" r="r" b="b"/>
              <a:pathLst>
                <a:path w="60" h="59">
                  <a:moveTo>
                    <a:pt x="30" y="0"/>
                  </a:moveTo>
                  <a:lnTo>
                    <a:pt x="60" y="30"/>
                  </a:lnTo>
                  <a:lnTo>
                    <a:pt x="30" y="59"/>
                  </a:lnTo>
                  <a:lnTo>
                    <a:pt x="0" y="30"/>
                  </a:lnTo>
                  <a:lnTo>
                    <a:pt x="30" y="0"/>
                  </a:lnTo>
                  <a:close/>
                </a:path>
              </a:pathLst>
            </a:custGeom>
            <a:solidFill>
              <a:srgbClr val="FFFF00"/>
            </a:solidFill>
            <a:ln w="9525">
              <a:solidFill>
                <a:srgbClr val="FFFF00"/>
              </a:solidFill>
              <a:prstDash val="solid"/>
              <a:round/>
              <a:headEnd/>
              <a:tailEnd/>
            </a:ln>
          </p:spPr>
          <p:txBody>
            <a:bodyPr/>
            <a:lstStyle/>
            <a:p>
              <a:endParaRPr lang="fr-FR"/>
            </a:p>
          </p:txBody>
        </p:sp>
        <p:sp>
          <p:nvSpPr>
            <p:cNvPr id="863293" name="Freeform 61"/>
            <p:cNvSpPr>
              <a:spLocks/>
            </p:cNvSpPr>
            <p:nvPr/>
          </p:nvSpPr>
          <p:spPr bwMode="auto">
            <a:xfrm>
              <a:off x="5194" y="1648"/>
              <a:ext cx="60" cy="59"/>
            </a:xfrm>
            <a:custGeom>
              <a:avLst/>
              <a:gdLst>
                <a:gd name="T0" fmla="*/ 30 w 60"/>
                <a:gd name="T1" fmla="*/ 0 h 59"/>
                <a:gd name="T2" fmla="*/ 60 w 60"/>
                <a:gd name="T3" fmla="*/ 30 h 59"/>
                <a:gd name="T4" fmla="*/ 30 w 60"/>
                <a:gd name="T5" fmla="*/ 59 h 59"/>
                <a:gd name="T6" fmla="*/ 0 w 60"/>
                <a:gd name="T7" fmla="*/ 30 h 59"/>
                <a:gd name="T8" fmla="*/ 30 w 60"/>
                <a:gd name="T9" fmla="*/ 0 h 59"/>
              </a:gdLst>
              <a:ahLst/>
              <a:cxnLst>
                <a:cxn ang="0">
                  <a:pos x="T0" y="T1"/>
                </a:cxn>
                <a:cxn ang="0">
                  <a:pos x="T2" y="T3"/>
                </a:cxn>
                <a:cxn ang="0">
                  <a:pos x="T4" y="T5"/>
                </a:cxn>
                <a:cxn ang="0">
                  <a:pos x="T6" y="T7"/>
                </a:cxn>
                <a:cxn ang="0">
                  <a:pos x="T8" y="T9"/>
                </a:cxn>
              </a:cxnLst>
              <a:rect l="0" t="0" r="r" b="b"/>
              <a:pathLst>
                <a:path w="60" h="59">
                  <a:moveTo>
                    <a:pt x="30" y="0"/>
                  </a:moveTo>
                  <a:lnTo>
                    <a:pt x="60" y="30"/>
                  </a:lnTo>
                  <a:lnTo>
                    <a:pt x="30" y="59"/>
                  </a:lnTo>
                  <a:lnTo>
                    <a:pt x="0" y="30"/>
                  </a:lnTo>
                  <a:lnTo>
                    <a:pt x="30" y="0"/>
                  </a:lnTo>
                  <a:close/>
                </a:path>
              </a:pathLst>
            </a:custGeom>
            <a:solidFill>
              <a:srgbClr val="FFFF00"/>
            </a:solidFill>
            <a:ln w="9525">
              <a:solidFill>
                <a:srgbClr val="FFFF00"/>
              </a:solidFill>
              <a:prstDash val="solid"/>
              <a:round/>
              <a:headEnd/>
              <a:tailEnd/>
            </a:ln>
          </p:spPr>
          <p:txBody>
            <a:bodyPr/>
            <a:lstStyle/>
            <a:p>
              <a:endParaRPr lang="fr-FR"/>
            </a:p>
          </p:txBody>
        </p:sp>
        <p:sp>
          <p:nvSpPr>
            <p:cNvPr id="863294" name="Rectangle 62"/>
            <p:cNvSpPr>
              <a:spLocks noChangeArrowheads="1"/>
            </p:cNvSpPr>
            <p:nvPr/>
          </p:nvSpPr>
          <p:spPr bwMode="auto">
            <a:xfrm>
              <a:off x="832" y="3315"/>
              <a:ext cx="54" cy="54"/>
            </a:xfrm>
            <a:prstGeom prst="rect">
              <a:avLst/>
            </a:prstGeom>
            <a:solidFill>
              <a:srgbClr val="FF6600"/>
            </a:solidFill>
            <a:ln w="9525">
              <a:solidFill>
                <a:srgbClr val="FF6600"/>
              </a:solidFill>
              <a:miter lim="800000"/>
              <a:headEnd/>
              <a:tailEnd/>
            </a:ln>
          </p:spPr>
          <p:txBody>
            <a:bodyPr/>
            <a:lstStyle/>
            <a:p>
              <a:endParaRPr lang="fr-FR"/>
            </a:p>
          </p:txBody>
        </p:sp>
        <p:sp>
          <p:nvSpPr>
            <p:cNvPr id="863295" name="Rectangle 63"/>
            <p:cNvSpPr>
              <a:spLocks noChangeArrowheads="1"/>
            </p:cNvSpPr>
            <p:nvPr/>
          </p:nvSpPr>
          <p:spPr bwMode="auto">
            <a:xfrm>
              <a:off x="832" y="3315"/>
              <a:ext cx="54" cy="54"/>
            </a:xfrm>
            <a:prstGeom prst="rect">
              <a:avLst/>
            </a:prstGeom>
            <a:solidFill>
              <a:srgbClr val="FF6600"/>
            </a:solidFill>
            <a:ln w="9525">
              <a:solidFill>
                <a:srgbClr val="FF6600"/>
              </a:solidFill>
              <a:miter lim="800000"/>
              <a:headEnd/>
              <a:tailEnd/>
            </a:ln>
          </p:spPr>
          <p:txBody>
            <a:bodyPr/>
            <a:lstStyle/>
            <a:p>
              <a:endParaRPr lang="fr-FR"/>
            </a:p>
          </p:txBody>
        </p:sp>
        <p:sp>
          <p:nvSpPr>
            <p:cNvPr id="863296" name="Rectangle 64"/>
            <p:cNvSpPr>
              <a:spLocks noChangeArrowheads="1"/>
            </p:cNvSpPr>
            <p:nvPr/>
          </p:nvSpPr>
          <p:spPr bwMode="auto">
            <a:xfrm>
              <a:off x="1198" y="3315"/>
              <a:ext cx="54" cy="54"/>
            </a:xfrm>
            <a:prstGeom prst="rect">
              <a:avLst/>
            </a:prstGeom>
            <a:solidFill>
              <a:srgbClr val="FF6600"/>
            </a:solidFill>
            <a:ln w="9525">
              <a:solidFill>
                <a:srgbClr val="FF6600"/>
              </a:solidFill>
              <a:miter lim="800000"/>
              <a:headEnd/>
              <a:tailEnd/>
            </a:ln>
          </p:spPr>
          <p:txBody>
            <a:bodyPr/>
            <a:lstStyle/>
            <a:p>
              <a:endParaRPr lang="fr-FR"/>
            </a:p>
          </p:txBody>
        </p:sp>
        <p:sp>
          <p:nvSpPr>
            <p:cNvPr id="863297" name="Rectangle 65"/>
            <p:cNvSpPr>
              <a:spLocks noChangeArrowheads="1"/>
            </p:cNvSpPr>
            <p:nvPr/>
          </p:nvSpPr>
          <p:spPr bwMode="auto">
            <a:xfrm>
              <a:off x="1198" y="3159"/>
              <a:ext cx="54" cy="54"/>
            </a:xfrm>
            <a:prstGeom prst="rect">
              <a:avLst/>
            </a:prstGeom>
            <a:solidFill>
              <a:srgbClr val="FF6600"/>
            </a:solidFill>
            <a:ln w="9525">
              <a:solidFill>
                <a:srgbClr val="FF6600"/>
              </a:solidFill>
              <a:miter lim="800000"/>
              <a:headEnd/>
              <a:tailEnd/>
            </a:ln>
          </p:spPr>
          <p:txBody>
            <a:bodyPr/>
            <a:lstStyle/>
            <a:p>
              <a:endParaRPr lang="fr-FR"/>
            </a:p>
          </p:txBody>
        </p:sp>
        <p:sp>
          <p:nvSpPr>
            <p:cNvPr id="863298" name="Rectangle 66"/>
            <p:cNvSpPr>
              <a:spLocks noChangeArrowheads="1"/>
            </p:cNvSpPr>
            <p:nvPr/>
          </p:nvSpPr>
          <p:spPr bwMode="auto">
            <a:xfrm>
              <a:off x="1558" y="3159"/>
              <a:ext cx="54" cy="54"/>
            </a:xfrm>
            <a:prstGeom prst="rect">
              <a:avLst/>
            </a:prstGeom>
            <a:solidFill>
              <a:srgbClr val="FF6600"/>
            </a:solidFill>
            <a:ln w="9525">
              <a:solidFill>
                <a:srgbClr val="FF6600"/>
              </a:solidFill>
              <a:miter lim="800000"/>
              <a:headEnd/>
              <a:tailEnd/>
            </a:ln>
          </p:spPr>
          <p:txBody>
            <a:bodyPr/>
            <a:lstStyle/>
            <a:p>
              <a:endParaRPr lang="fr-FR"/>
            </a:p>
          </p:txBody>
        </p:sp>
        <p:sp>
          <p:nvSpPr>
            <p:cNvPr id="863299" name="Rectangle 67"/>
            <p:cNvSpPr>
              <a:spLocks noChangeArrowheads="1"/>
            </p:cNvSpPr>
            <p:nvPr/>
          </p:nvSpPr>
          <p:spPr bwMode="auto">
            <a:xfrm>
              <a:off x="1558" y="2985"/>
              <a:ext cx="54" cy="54"/>
            </a:xfrm>
            <a:prstGeom prst="rect">
              <a:avLst/>
            </a:prstGeom>
            <a:solidFill>
              <a:srgbClr val="FF6600"/>
            </a:solidFill>
            <a:ln w="9525">
              <a:solidFill>
                <a:srgbClr val="FF6600"/>
              </a:solidFill>
              <a:miter lim="800000"/>
              <a:headEnd/>
              <a:tailEnd/>
            </a:ln>
          </p:spPr>
          <p:txBody>
            <a:bodyPr/>
            <a:lstStyle/>
            <a:p>
              <a:endParaRPr lang="fr-FR"/>
            </a:p>
          </p:txBody>
        </p:sp>
        <p:sp>
          <p:nvSpPr>
            <p:cNvPr id="863300" name="Rectangle 68"/>
            <p:cNvSpPr>
              <a:spLocks noChangeArrowheads="1"/>
            </p:cNvSpPr>
            <p:nvPr/>
          </p:nvSpPr>
          <p:spPr bwMode="auto">
            <a:xfrm>
              <a:off x="1924" y="2985"/>
              <a:ext cx="54" cy="54"/>
            </a:xfrm>
            <a:prstGeom prst="rect">
              <a:avLst/>
            </a:prstGeom>
            <a:solidFill>
              <a:srgbClr val="FF6600"/>
            </a:solidFill>
            <a:ln w="9525">
              <a:solidFill>
                <a:srgbClr val="FF6600"/>
              </a:solidFill>
              <a:miter lim="800000"/>
              <a:headEnd/>
              <a:tailEnd/>
            </a:ln>
          </p:spPr>
          <p:txBody>
            <a:bodyPr/>
            <a:lstStyle/>
            <a:p>
              <a:endParaRPr lang="fr-FR"/>
            </a:p>
          </p:txBody>
        </p:sp>
        <p:sp>
          <p:nvSpPr>
            <p:cNvPr id="863301" name="Rectangle 69"/>
            <p:cNvSpPr>
              <a:spLocks noChangeArrowheads="1"/>
            </p:cNvSpPr>
            <p:nvPr/>
          </p:nvSpPr>
          <p:spPr bwMode="auto">
            <a:xfrm>
              <a:off x="1924" y="2649"/>
              <a:ext cx="54" cy="54"/>
            </a:xfrm>
            <a:prstGeom prst="rect">
              <a:avLst/>
            </a:prstGeom>
            <a:solidFill>
              <a:srgbClr val="FF6600"/>
            </a:solidFill>
            <a:ln w="9525">
              <a:solidFill>
                <a:srgbClr val="FF6600"/>
              </a:solidFill>
              <a:miter lim="800000"/>
              <a:headEnd/>
              <a:tailEnd/>
            </a:ln>
          </p:spPr>
          <p:txBody>
            <a:bodyPr/>
            <a:lstStyle/>
            <a:p>
              <a:endParaRPr lang="fr-FR"/>
            </a:p>
          </p:txBody>
        </p:sp>
        <p:sp>
          <p:nvSpPr>
            <p:cNvPr id="863302" name="Rectangle 70"/>
            <p:cNvSpPr>
              <a:spLocks noChangeArrowheads="1"/>
            </p:cNvSpPr>
            <p:nvPr/>
          </p:nvSpPr>
          <p:spPr bwMode="auto">
            <a:xfrm>
              <a:off x="2284" y="2643"/>
              <a:ext cx="54" cy="54"/>
            </a:xfrm>
            <a:prstGeom prst="rect">
              <a:avLst/>
            </a:prstGeom>
            <a:solidFill>
              <a:srgbClr val="FF6600"/>
            </a:solidFill>
            <a:ln w="9525">
              <a:solidFill>
                <a:srgbClr val="FF6600"/>
              </a:solidFill>
              <a:miter lim="800000"/>
              <a:headEnd/>
              <a:tailEnd/>
            </a:ln>
          </p:spPr>
          <p:txBody>
            <a:bodyPr/>
            <a:lstStyle/>
            <a:p>
              <a:endParaRPr lang="fr-FR"/>
            </a:p>
          </p:txBody>
        </p:sp>
        <p:sp>
          <p:nvSpPr>
            <p:cNvPr id="863303" name="Rectangle 71"/>
            <p:cNvSpPr>
              <a:spLocks noChangeArrowheads="1"/>
            </p:cNvSpPr>
            <p:nvPr/>
          </p:nvSpPr>
          <p:spPr bwMode="auto">
            <a:xfrm>
              <a:off x="2284" y="2391"/>
              <a:ext cx="54" cy="54"/>
            </a:xfrm>
            <a:prstGeom prst="rect">
              <a:avLst/>
            </a:prstGeom>
            <a:solidFill>
              <a:srgbClr val="FF6600"/>
            </a:solidFill>
            <a:ln w="9525">
              <a:solidFill>
                <a:srgbClr val="FF6600"/>
              </a:solidFill>
              <a:miter lim="800000"/>
              <a:headEnd/>
              <a:tailEnd/>
            </a:ln>
          </p:spPr>
          <p:txBody>
            <a:bodyPr/>
            <a:lstStyle/>
            <a:p>
              <a:endParaRPr lang="fr-FR"/>
            </a:p>
          </p:txBody>
        </p:sp>
        <p:sp>
          <p:nvSpPr>
            <p:cNvPr id="863304" name="Rectangle 72"/>
            <p:cNvSpPr>
              <a:spLocks noChangeArrowheads="1"/>
            </p:cNvSpPr>
            <p:nvPr/>
          </p:nvSpPr>
          <p:spPr bwMode="auto">
            <a:xfrm>
              <a:off x="2650" y="2391"/>
              <a:ext cx="54" cy="54"/>
            </a:xfrm>
            <a:prstGeom prst="rect">
              <a:avLst/>
            </a:prstGeom>
            <a:solidFill>
              <a:srgbClr val="FF6600"/>
            </a:solidFill>
            <a:ln w="9525">
              <a:solidFill>
                <a:srgbClr val="FF6600"/>
              </a:solidFill>
              <a:miter lim="800000"/>
              <a:headEnd/>
              <a:tailEnd/>
            </a:ln>
          </p:spPr>
          <p:txBody>
            <a:bodyPr/>
            <a:lstStyle/>
            <a:p>
              <a:endParaRPr lang="fr-FR"/>
            </a:p>
          </p:txBody>
        </p:sp>
        <p:sp>
          <p:nvSpPr>
            <p:cNvPr id="863305" name="Rectangle 73"/>
            <p:cNvSpPr>
              <a:spLocks noChangeArrowheads="1"/>
            </p:cNvSpPr>
            <p:nvPr/>
          </p:nvSpPr>
          <p:spPr bwMode="auto">
            <a:xfrm>
              <a:off x="2650" y="2247"/>
              <a:ext cx="54" cy="54"/>
            </a:xfrm>
            <a:prstGeom prst="rect">
              <a:avLst/>
            </a:prstGeom>
            <a:solidFill>
              <a:srgbClr val="FF6600"/>
            </a:solidFill>
            <a:ln w="9525">
              <a:solidFill>
                <a:srgbClr val="FF6600"/>
              </a:solidFill>
              <a:miter lim="800000"/>
              <a:headEnd/>
              <a:tailEnd/>
            </a:ln>
          </p:spPr>
          <p:txBody>
            <a:bodyPr/>
            <a:lstStyle/>
            <a:p>
              <a:endParaRPr lang="fr-FR"/>
            </a:p>
          </p:txBody>
        </p:sp>
        <p:sp>
          <p:nvSpPr>
            <p:cNvPr id="863306" name="Rectangle 74"/>
            <p:cNvSpPr>
              <a:spLocks noChangeArrowheads="1"/>
            </p:cNvSpPr>
            <p:nvPr/>
          </p:nvSpPr>
          <p:spPr bwMode="auto">
            <a:xfrm>
              <a:off x="3016" y="2247"/>
              <a:ext cx="54" cy="54"/>
            </a:xfrm>
            <a:prstGeom prst="rect">
              <a:avLst/>
            </a:prstGeom>
            <a:solidFill>
              <a:srgbClr val="FF6600"/>
            </a:solidFill>
            <a:ln w="9525">
              <a:solidFill>
                <a:srgbClr val="FF6600"/>
              </a:solidFill>
              <a:miter lim="800000"/>
              <a:headEnd/>
              <a:tailEnd/>
            </a:ln>
          </p:spPr>
          <p:txBody>
            <a:bodyPr/>
            <a:lstStyle/>
            <a:p>
              <a:endParaRPr lang="fr-FR"/>
            </a:p>
          </p:txBody>
        </p:sp>
        <p:sp>
          <p:nvSpPr>
            <p:cNvPr id="863307" name="Rectangle 75"/>
            <p:cNvSpPr>
              <a:spLocks noChangeArrowheads="1"/>
            </p:cNvSpPr>
            <p:nvPr/>
          </p:nvSpPr>
          <p:spPr bwMode="auto">
            <a:xfrm>
              <a:off x="3016" y="2139"/>
              <a:ext cx="54" cy="54"/>
            </a:xfrm>
            <a:prstGeom prst="rect">
              <a:avLst/>
            </a:prstGeom>
            <a:solidFill>
              <a:srgbClr val="FF6600"/>
            </a:solidFill>
            <a:ln w="9525">
              <a:solidFill>
                <a:srgbClr val="FF6600"/>
              </a:solidFill>
              <a:miter lim="800000"/>
              <a:headEnd/>
              <a:tailEnd/>
            </a:ln>
          </p:spPr>
          <p:txBody>
            <a:bodyPr/>
            <a:lstStyle/>
            <a:p>
              <a:endParaRPr lang="fr-FR"/>
            </a:p>
          </p:txBody>
        </p:sp>
        <p:sp>
          <p:nvSpPr>
            <p:cNvPr id="863308" name="Rectangle 76"/>
            <p:cNvSpPr>
              <a:spLocks noChangeArrowheads="1"/>
            </p:cNvSpPr>
            <p:nvPr/>
          </p:nvSpPr>
          <p:spPr bwMode="auto">
            <a:xfrm>
              <a:off x="3376" y="2139"/>
              <a:ext cx="54" cy="54"/>
            </a:xfrm>
            <a:prstGeom prst="rect">
              <a:avLst/>
            </a:prstGeom>
            <a:solidFill>
              <a:srgbClr val="FF6600"/>
            </a:solidFill>
            <a:ln w="9525">
              <a:solidFill>
                <a:srgbClr val="FF6600"/>
              </a:solidFill>
              <a:miter lim="800000"/>
              <a:headEnd/>
              <a:tailEnd/>
            </a:ln>
          </p:spPr>
          <p:txBody>
            <a:bodyPr/>
            <a:lstStyle/>
            <a:p>
              <a:endParaRPr lang="fr-FR"/>
            </a:p>
          </p:txBody>
        </p:sp>
        <p:sp>
          <p:nvSpPr>
            <p:cNvPr id="863309" name="Rectangle 77"/>
            <p:cNvSpPr>
              <a:spLocks noChangeArrowheads="1"/>
            </p:cNvSpPr>
            <p:nvPr/>
          </p:nvSpPr>
          <p:spPr bwMode="auto">
            <a:xfrm>
              <a:off x="3376" y="2031"/>
              <a:ext cx="54" cy="54"/>
            </a:xfrm>
            <a:prstGeom prst="rect">
              <a:avLst/>
            </a:prstGeom>
            <a:solidFill>
              <a:srgbClr val="FF6600"/>
            </a:solidFill>
            <a:ln w="9525">
              <a:solidFill>
                <a:srgbClr val="FF6600"/>
              </a:solidFill>
              <a:miter lim="800000"/>
              <a:headEnd/>
              <a:tailEnd/>
            </a:ln>
          </p:spPr>
          <p:txBody>
            <a:bodyPr/>
            <a:lstStyle/>
            <a:p>
              <a:endParaRPr lang="fr-FR"/>
            </a:p>
          </p:txBody>
        </p:sp>
        <p:sp>
          <p:nvSpPr>
            <p:cNvPr id="863310" name="Rectangle 78"/>
            <p:cNvSpPr>
              <a:spLocks noChangeArrowheads="1"/>
            </p:cNvSpPr>
            <p:nvPr/>
          </p:nvSpPr>
          <p:spPr bwMode="auto">
            <a:xfrm>
              <a:off x="3742" y="2031"/>
              <a:ext cx="54" cy="54"/>
            </a:xfrm>
            <a:prstGeom prst="rect">
              <a:avLst/>
            </a:prstGeom>
            <a:solidFill>
              <a:srgbClr val="FF6600"/>
            </a:solidFill>
            <a:ln w="9525">
              <a:solidFill>
                <a:srgbClr val="FF6600"/>
              </a:solidFill>
              <a:miter lim="800000"/>
              <a:headEnd/>
              <a:tailEnd/>
            </a:ln>
          </p:spPr>
          <p:txBody>
            <a:bodyPr/>
            <a:lstStyle/>
            <a:p>
              <a:endParaRPr lang="fr-FR"/>
            </a:p>
          </p:txBody>
        </p:sp>
        <p:sp>
          <p:nvSpPr>
            <p:cNvPr id="863311" name="Rectangle 79"/>
            <p:cNvSpPr>
              <a:spLocks noChangeArrowheads="1"/>
            </p:cNvSpPr>
            <p:nvPr/>
          </p:nvSpPr>
          <p:spPr bwMode="auto">
            <a:xfrm>
              <a:off x="3742" y="1935"/>
              <a:ext cx="54" cy="54"/>
            </a:xfrm>
            <a:prstGeom prst="rect">
              <a:avLst/>
            </a:prstGeom>
            <a:solidFill>
              <a:srgbClr val="FF6600"/>
            </a:solidFill>
            <a:ln w="9525">
              <a:solidFill>
                <a:srgbClr val="FF6600"/>
              </a:solidFill>
              <a:miter lim="800000"/>
              <a:headEnd/>
              <a:tailEnd/>
            </a:ln>
          </p:spPr>
          <p:txBody>
            <a:bodyPr/>
            <a:lstStyle/>
            <a:p>
              <a:endParaRPr lang="fr-FR"/>
            </a:p>
          </p:txBody>
        </p:sp>
        <p:sp>
          <p:nvSpPr>
            <p:cNvPr id="863312" name="Rectangle 80"/>
            <p:cNvSpPr>
              <a:spLocks noChangeArrowheads="1"/>
            </p:cNvSpPr>
            <p:nvPr/>
          </p:nvSpPr>
          <p:spPr bwMode="auto">
            <a:xfrm>
              <a:off x="4102" y="1935"/>
              <a:ext cx="54" cy="54"/>
            </a:xfrm>
            <a:prstGeom prst="rect">
              <a:avLst/>
            </a:prstGeom>
            <a:solidFill>
              <a:srgbClr val="FF6600"/>
            </a:solidFill>
            <a:ln w="9525">
              <a:solidFill>
                <a:srgbClr val="FF6600"/>
              </a:solidFill>
              <a:miter lim="800000"/>
              <a:headEnd/>
              <a:tailEnd/>
            </a:ln>
          </p:spPr>
          <p:txBody>
            <a:bodyPr/>
            <a:lstStyle/>
            <a:p>
              <a:endParaRPr lang="fr-FR"/>
            </a:p>
          </p:txBody>
        </p:sp>
        <p:sp>
          <p:nvSpPr>
            <p:cNvPr id="863313" name="Rectangle 81"/>
            <p:cNvSpPr>
              <a:spLocks noChangeArrowheads="1"/>
            </p:cNvSpPr>
            <p:nvPr/>
          </p:nvSpPr>
          <p:spPr bwMode="auto">
            <a:xfrm>
              <a:off x="4102" y="1881"/>
              <a:ext cx="54" cy="54"/>
            </a:xfrm>
            <a:prstGeom prst="rect">
              <a:avLst/>
            </a:prstGeom>
            <a:solidFill>
              <a:srgbClr val="FF6600"/>
            </a:solidFill>
            <a:ln w="9525">
              <a:solidFill>
                <a:srgbClr val="FF6600"/>
              </a:solidFill>
              <a:miter lim="800000"/>
              <a:headEnd/>
              <a:tailEnd/>
            </a:ln>
          </p:spPr>
          <p:txBody>
            <a:bodyPr/>
            <a:lstStyle/>
            <a:p>
              <a:endParaRPr lang="fr-FR"/>
            </a:p>
          </p:txBody>
        </p:sp>
        <p:sp>
          <p:nvSpPr>
            <p:cNvPr id="863314" name="Rectangle 82"/>
            <p:cNvSpPr>
              <a:spLocks noChangeArrowheads="1"/>
            </p:cNvSpPr>
            <p:nvPr/>
          </p:nvSpPr>
          <p:spPr bwMode="auto">
            <a:xfrm>
              <a:off x="4468" y="1881"/>
              <a:ext cx="54" cy="54"/>
            </a:xfrm>
            <a:prstGeom prst="rect">
              <a:avLst/>
            </a:prstGeom>
            <a:solidFill>
              <a:srgbClr val="FF6600"/>
            </a:solidFill>
            <a:ln w="9525">
              <a:solidFill>
                <a:srgbClr val="FF6600"/>
              </a:solidFill>
              <a:miter lim="800000"/>
              <a:headEnd/>
              <a:tailEnd/>
            </a:ln>
          </p:spPr>
          <p:txBody>
            <a:bodyPr/>
            <a:lstStyle/>
            <a:p>
              <a:endParaRPr lang="fr-FR"/>
            </a:p>
          </p:txBody>
        </p:sp>
        <p:sp>
          <p:nvSpPr>
            <p:cNvPr id="863315" name="Rectangle 83"/>
            <p:cNvSpPr>
              <a:spLocks noChangeArrowheads="1"/>
            </p:cNvSpPr>
            <p:nvPr/>
          </p:nvSpPr>
          <p:spPr bwMode="auto">
            <a:xfrm>
              <a:off x="4468" y="1803"/>
              <a:ext cx="54" cy="54"/>
            </a:xfrm>
            <a:prstGeom prst="rect">
              <a:avLst/>
            </a:prstGeom>
            <a:solidFill>
              <a:srgbClr val="FF6600"/>
            </a:solidFill>
            <a:ln w="9525">
              <a:solidFill>
                <a:srgbClr val="FF6600"/>
              </a:solidFill>
              <a:miter lim="800000"/>
              <a:headEnd/>
              <a:tailEnd/>
            </a:ln>
          </p:spPr>
          <p:txBody>
            <a:bodyPr/>
            <a:lstStyle/>
            <a:p>
              <a:endParaRPr lang="fr-FR"/>
            </a:p>
          </p:txBody>
        </p:sp>
        <p:sp>
          <p:nvSpPr>
            <p:cNvPr id="863316" name="Rectangle 84"/>
            <p:cNvSpPr>
              <a:spLocks noChangeArrowheads="1"/>
            </p:cNvSpPr>
            <p:nvPr/>
          </p:nvSpPr>
          <p:spPr bwMode="auto">
            <a:xfrm>
              <a:off x="4828" y="1803"/>
              <a:ext cx="54" cy="54"/>
            </a:xfrm>
            <a:prstGeom prst="rect">
              <a:avLst/>
            </a:prstGeom>
            <a:solidFill>
              <a:srgbClr val="FF6600"/>
            </a:solidFill>
            <a:ln w="9525">
              <a:solidFill>
                <a:srgbClr val="FF6600"/>
              </a:solidFill>
              <a:miter lim="800000"/>
              <a:headEnd/>
              <a:tailEnd/>
            </a:ln>
          </p:spPr>
          <p:txBody>
            <a:bodyPr/>
            <a:lstStyle/>
            <a:p>
              <a:endParaRPr lang="fr-FR"/>
            </a:p>
          </p:txBody>
        </p:sp>
        <p:sp>
          <p:nvSpPr>
            <p:cNvPr id="863317" name="Rectangle 85"/>
            <p:cNvSpPr>
              <a:spLocks noChangeArrowheads="1"/>
            </p:cNvSpPr>
            <p:nvPr/>
          </p:nvSpPr>
          <p:spPr bwMode="auto">
            <a:xfrm>
              <a:off x="4828" y="1791"/>
              <a:ext cx="54" cy="54"/>
            </a:xfrm>
            <a:prstGeom prst="rect">
              <a:avLst/>
            </a:prstGeom>
            <a:solidFill>
              <a:srgbClr val="FF6600"/>
            </a:solidFill>
            <a:ln w="9525">
              <a:solidFill>
                <a:srgbClr val="FF6600"/>
              </a:solidFill>
              <a:miter lim="800000"/>
              <a:headEnd/>
              <a:tailEnd/>
            </a:ln>
          </p:spPr>
          <p:txBody>
            <a:bodyPr/>
            <a:lstStyle/>
            <a:p>
              <a:endParaRPr lang="fr-FR"/>
            </a:p>
          </p:txBody>
        </p:sp>
        <p:sp>
          <p:nvSpPr>
            <p:cNvPr id="863318" name="Rectangle 86"/>
            <p:cNvSpPr>
              <a:spLocks noChangeArrowheads="1"/>
            </p:cNvSpPr>
            <p:nvPr/>
          </p:nvSpPr>
          <p:spPr bwMode="auto">
            <a:xfrm>
              <a:off x="5194" y="1791"/>
              <a:ext cx="54" cy="54"/>
            </a:xfrm>
            <a:prstGeom prst="rect">
              <a:avLst/>
            </a:prstGeom>
            <a:solidFill>
              <a:srgbClr val="FF6600"/>
            </a:solidFill>
            <a:ln w="9525">
              <a:solidFill>
                <a:srgbClr val="FF6600"/>
              </a:solidFill>
              <a:miter lim="800000"/>
              <a:headEnd/>
              <a:tailEnd/>
            </a:ln>
          </p:spPr>
          <p:txBody>
            <a:bodyPr/>
            <a:lstStyle/>
            <a:p>
              <a:endParaRPr lang="fr-FR"/>
            </a:p>
          </p:txBody>
        </p:sp>
        <p:sp>
          <p:nvSpPr>
            <p:cNvPr id="863319" name="Rectangle 87"/>
            <p:cNvSpPr>
              <a:spLocks noChangeArrowheads="1"/>
            </p:cNvSpPr>
            <p:nvPr/>
          </p:nvSpPr>
          <p:spPr bwMode="auto">
            <a:xfrm>
              <a:off x="5194" y="1719"/>
              <a:ext cx="54" cy="54"/>
            </a:xfrm>
            <a:prstGeom prst="rect">
              <a:avLst/>
            </a:prstGeom>
            <a:solidFill>
              <a:srgbClr val="FF6600"/>
            </a:solidFill>
            <a:ln w="9525">
              <a:solidFill>
                <a:srgbClr val="FF6600"/>
              </a:solidFill>
              <a:miter lim="800000"/>
              <a:headEnd/>
              <a:tailEnd/>
            </a:ln>
          </p:spPr>
          <p:txBody>
            <a:bodyPr/>
            <a:lstStyle/>
            <a:p>
              <a:endParaRPr lang="fr-FR"/>
            </a:p>
          </p:txBody>
        </p:sp>
        <p:sp>
          <p:nvSpPr>
            <p:cNvPr id="863320" name="Rectangle 88"/>
            <p:cNvSpPr>
              <a:spLocks noChangeArrowheads="1"/>
            </p:cNvSpPr>
            <p:nvPr/>
          </p:nvSpPr>
          <p:spPr bwMode="auto">
            <a:xfrm>
              <a:off x="5194" y="1719"/>
              <a:ext cx="54" cy="54"/>
            </a:xfrm>
            <a:prstGeom prst="rect">
              <a:avLst/>
            </a:prstGeom>
            <a:solidFill>
              <a:srgbClr val="FF6600"/>
            </a:solidFill>
            <a:ln w="9525">
              <a:solidFill>
                <a:srgbClr val="FF6600"/>
              </a:solidFill>
              <a:miter lim="800000"/>
              <a:headEnd/>
              <a:tailEnd/>
            </a:ln>
          </p:spPr>
          <p:txBody>
            <a:bodyPr/>
            <a:lstStyle/>
            <a:p>
              <a:endParaRPr lang="fr-FR"/>
            </a:p>
          </p:txBody>
        </p:sp>
        <p:sp>
          <p:nvSpPr>
            <p:cNvPr id="863334" name="Rectangle 102"/>
            <p:cNvSpPr>
              <a:spLocks noChangeArrowheads="1"/>
            </p:cNvSpPr>
            <p:nvPr/>
          </p:nvSpPr>
          <p:spPr bwMode="auto">
            <a:xfrm>
              <a:off x="2011" y="3596"/>
              <a:ext cx="2224"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fr-FR" sz="1800">
                  <a:solidFill>
                    <a:srgbClr val="FFFFFF"/>
                  </a:solidFill>
                </a:rPr>
                <a:t>Durée depuis début HAART (mois)</a:t>
              </a:r>
              <a:endParaRPr lang="fr-FR"/>
            </a:p>
          </p:txBody>
        </p:sp>
        <p:sp>
          <p:nvSpPr>
            <p:cNvPr id="863335" name="Rectangle 103"/>
            <p:cNvSpPr>
              <a:spLocks noChangeArrowheads="1"/>
            </p:cNvSpPr>
            <p:nvPr/>
          </p:nvSpPr>
          <p:spPr bwMode="auto">
            <a:xfrm rot="16200000">
              <a:off x="-283" y="2328"/>
              <a:ext cx="1420"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fr-FR" sz="1800">
                  <a:solidFill>
                    <a:srgbClr val="FFFFFF"/>
                  </a:solidFill>
                </a:rPr>
                <a:t>% CV &lt; 400 copies/ml</a:t>
              </a:r>
              <a:endParaRPr lang="fr-FR"/>
            </a:p>
          </p:txBody>
        </p:sp>
        <p:sp>
          <p:nvSpPr>
            <p:cNvPr id="863343" name="Text Box 111"/>
            <p:cNvSpPr txBox="1">
              <a:spLocks noChangeArrowheads="1"/>
            </p:cNvSpPr>
            <p:nvPr/>
          </p:nvSpPr>
          <p:spPr bwMode="auto">
            <a:xfrm>
              <a:off x="3357" y="2885"/>
              <a:ext cx="163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eaLnBrk="0" hangingPunct="0">
                <a:spcBef>
                  <a:spcPct val="50000"/>
                </a:spcBef>
              </a:pPr>
              <a:r>
                <a:rPr lang="en-GB" sz="1600">
                  <a:solidFill>
                    <a:schemeClr val="bg1"/>
                  </a:solidFill>
                  <a:cs typeface="Arial" charset="0"/>
                </a:rPr>
                <a:t>p = 0,77 ; log-rank test</a:t>
              </a:r>
            </a:p>
          </p:txBody>
        </p:sp>
        <p:sp>
          <p:nvSpPr>
            <p:cNvPr id="863344" name="Rectangle 112"/>
            <p:cNvSpPr>
              <a:spLocks noChangeArrowheads="1"/>
            </p:cNvSpPr>
            <p:nvPr/>
          </p:nvSpPr>
          <p:spPr bwMode="auto">
            <a:xfrm>
              <a:off x="836" y="3430"/>
              <a:ext cx="80"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fr-FR" sz="1800">
                  <a:solidFill>
                    <a:srgbClr val="FFFFFF"/>
                  </a:solidFill>
                  <a:cs typeface="Arial" charset="0"/>
                </a:rPr>
                <a:t>0</a:t>
              </a:r>
              <a:endParaRPr lang="fr-FR" sz="2000">
                <a:solidFill>
                  <a:schemeClr val="bg1"/>
                </a:solidFill>
                <a:cs typeface="Arial" charset="0"/>
              </a:endParaRPr>
            </a:p>
          </p:txBody>
        </p:sp>
        <p:sp>
          <p:nvSpPr>
            <p:cNvPr id="863345" name="Rectangle 113"/>
            <p:cNvSpPr>
              <a:spLocks noChangeArrowheads="1"/>
            </p:cNvSpPr>
            <p:nvPr/>
          </p:nvSpPr>
          <p:spPr bwMode="auto">
            <a:xfrm>
              <a:off x="1925" y="3430"/>
              <a:ext cx="80"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fr-FR" sz="1800">
                  <a:solidFill>
                    <a:srgbClr val="FFFFFF"/>
                  </a:solidFill>
                  <a:cs typeface="Arial" charset="0"/>
                </a:rPr>
                <a:t>3</a:t>
              </a:r>
              <a:endParaRPr lang="fr-FR" sz="2000">
                <a:solidFill>
                  <a:schemeClr val="bg1"/>
                </a:solidFill>
                <a:cs typeface="Arial" charset="0"/>
              </a:endParaRPr>
            </a:p>
          </p:txBody>
        </p:sp>
        <p:sp>
          <p:nvSpPr>
            <p:cNvPr id="863346" name="Rectangle 114"/>
            <p:cNvSpPr>
              <a:spLocks noChangeArrowheads="1"/>
            </p:cNvSpPr>
            <p:nvPr/>
          </p:nvSpPr>
          <p:spPr bwMode="auto">
            <a:xfrm>
              <a:off x="3009" y="3430"/>
              <a:ext cx="80"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fr-FR" sz="1800">
                  <a:solidFill>
                    <a:srgbClr val="FFFFFF"/>
                  </a:solidFill>
                  <a:cs typeface="Arial" charset="0"/>
                </a:rPr>
                <a:t>6</a:t>
              </a:r>
              <a:endParaRPr lang="fr-FR" sz="2000">
                <a:solidFill>
                  <a:schemeClr val="bg1"/>
                </a:solidFill>
                <a:cs typeface="Arial" charset="0"/>
              </a:endParaRPr>
            </a:p>
          </p:txBody>
        </p:sp>
        <p:sp>
          <p:nvSpPr>
            <p:cNvPr id="863347" name="Rectangle 115"/>
            <p:cNvSpPr>
              <a:spLocks noChangeArrowheads="1"/>
            </p:cNvSpPr>
            <p:nvPr/>
          </p:nvSpPr>
          <p:spPr bwMode="auto">
            <a:xfrm>
              <a:off x="4098" y="3430"/>
              <a:ext cx="80"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fr-FR" sz="1800">
                  <a:solidFill>
                    <a:srgbClr val="FFFFFF"/>
                  </a:solidFill>
                  <a:cs typeface="Arial" charset="0"/>
                </a:rPr>
                <a:t>9</a:t>
              </a:r>
              <a:endParaRPr lang="fr-FR" sz="2000">
                <a:solidFill>
                  <a:schemeClr val="bg1"/>
                </a:solidFill>
                <a:cs typeface="Arial" charset="0"/>
              </a:endParaRPr>
            </a:p>
          </p:txBody>
        </p:sp>
        <p:sp>
          <p:nvSpPr>
            <p:cNvPr id="863348" name="Rectangle 116"/>
            <p:cNvSpPr>
              <a:spLocks noChangeArrowheads="1"/>
            </p:cNvSpPr>
            <p:nvPr/>
          </p:nvSpPr>
          <p:spPr bwMode="auto">
            <a:xfrm>
              <a:off x="5140" y="3430"/>
              <a:ext cx="160"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fr-FR" sz="1800">
                  <a:solidFill>
                    <a:srgbClr val="FFFFFF"/>
                  </a:solidFill>
                  <a:cs typeface="Arial" charset="0"/>
                </a:rPr>
                <a:t>12</a:t>
              </a:r>
              <a:endParaRPr lang="fr-FR" sz="2000">
                <a:solidFill>
                  <a:schemeClr val="bg1"/>
                </a:solidFill>
                <a:cs typeface="Arial" charset="0"/>
              </a:endParaRPr>
            </a:p>
          </p:txBody>
        </p:sp>
        <p:sp>
          <p:nvSpPr>
            <p:cNvPr id="863349" name="Line 117"/>
            <p:cNvSpPr>
              <a:spLocks noChangeShapeType="1"/>
            </p:cNvSpPr>
            <p:nvPr/>
          </p:nvSpPr>
          <p:spPr bwMode="auto">
            <a:xfrm>
              <a:off x="1973" y="1307"/>
              <a:ext cx="173" cy="1"/>
            </a:xfrm>
            <a:prstGeom prst="line">
              <a:avLst/>
            </a:prstGeom>
            <a:noFill/>
            <a:ln w="254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863350" name="Rectangle 118"/>
            <p:cNvSpPr>
              <a:spLocks noChangeArrowheads="1"/>
            </p:cNvSpPr>
            <p:nvPr/>
          </p:nvSpPr>
          <p:spPr bwMode="auto">
            <a:xfrm>
              <a:off x="2033" y="1280"/>
              <a:ext cx="48" cy="48"/>
            </a:xfrm>
            <a:prstGeom prst="rect">
              <a:avLst/>
            </a:prstGeom>
            <a:solidFill>
              <a:srgbClr val="FFFF00"/>
            </a:solidFill>
            <a:ln w="7938">
              <a:solidFill>
                <a:srgbClr val="FFFF00"/>
              </a:solidFill>
              <a:miter lim="800000"/>
              <a:headEnd/>
              <a:tailEnd/>
            </a:ln>
          </p:spPr>
          <p:txBody>
            <a:bodyPr/>
            <a:lstStyle/>
            <a:p>
              <a:endParaRPr lang="fr-FR"/>
            </a:p>
          </p:txBody>
        </p:sp>
        <p:sp>
          <p:nvSpPr>
            <p:cNvPr id="863351" name="Rectangle 119"/>
            <p:cNvSpPr>
              <a:spLocks noChangeArrowheads="1"/>
            </p:cNvSpPr>
            <p:nvPr/>
          </p:nvSpPr>
          <p:spPr bwMode="auto">
            <a:xfrm>
              <a:off x="2238" y="1232"/>
              <a:ext cx="488"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fr-FR" sz="1800" b="1">
                  <a:solidFill>
                    <a:srgbClr val="FFFFFF"/>
                  </a:solidFill>
                </a:rPr>
                <a:t>Négatif</a:t>
              </a:r>
              <a:endParaRPr lang="fr-FR"/>
            </a:p>
          </p:txBody>
        </p:sp>
        <p:sp>
          <p:nvSpPr>
            <p:cNvPr id="863352" name="Line 120"/>
            <p:cNvSpPr>
              <a:spLocks noChangeShapeType="1"/>
            </p:cNvSpPr>
            <p:nvPr/>
          </p:nvSpPr>
          <p:spPr bwMode="auto">
            <a:xfrm>
              <a:off x="2968" y="1307"/>
              <a:ext cx="173" cy="1"/>
            </a:xfrm>
            <a:prstGeom prst="line">
              <a:avLst/>
            </a:prstGeom>
            <a:noFill/>
            <a:ln w="25400">
              <a:solidFill>
                <a:srgbClr val="FF6600"/>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863353" name="Rectangle 121"/>
            <p:cNvSpPr>
              <a:spLocks noChangeArrowheads="1"/>
            </p:cNvSpPr>
            <p:nvPr/>
          </p:nvSpPr>
          <p:spPr bwMode="auto">
            <a:xfrm>
              <a:off x="3022" y="1274"/>
              <a:ext cx="70" cy="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63354" name="Line 122"/>
            <p:cNvSpPr>
              <a:spLocks noChangeShapeType="1"/>
            </p:cNvSpPr>
            <p:nvPr/>
          </p:nvSpPr>
          <p:spPr bwMode="auto">
            <a:xfrm flipH="1" flipV="1">
              <a:off x="3022" y="1274"/>
              <a:ext cx="33" cy="33"/>
            </a:xfrm>
            <a:prstGeom prst="line">
              <a:avLst/>
            </a:prstGeom>
            <a:noFill/>
            <a:ln w="7938">
              <a:solidFill>
                <a:srgbClr val="FF6600"/>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863355" name="Line 123"/>
            <p:cNvSpPr>
              <a:spLocks noChangeShapeType="1"/>
            </p:cNvSpPr>
            <p:nvPr/>
          </p:nvSpPr>
          <p:spPr bwMode="auto">
            <a:xfrm>
              <a:off x="3055" y="1307"/>
              <a:ext cx="32" cy="32"/>
            </a:xfrm>
            <a:prstGeom prst="line">
              <a:avLst/>
            </a:prstGeom>
            <a:noFill/>
            <a:ln w="7938">
              <a:solidFill>
                <a:srgbClr val="FF6600"/>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863356" name="Line 124"/>
            <p:cNvSpPr>
              <a:spLocks noChangeShapeType="1"/>
            </p:cNvSpPr>
            <p:nvPr/>
          </p:nvSpPr>
          <p:spPr bwMode="auto">
            <a:xfrm flipH="1">
              <a:off x="3022" y="1307"/>
              <a:ext cx="33" cy="32"/>
            </a:xfrm>
            <a:prstGeom prst="line">
              <a:avLst/>
            </a:prstGeom>
            <a:noFill/>
            <a:ln w="7938">
              <a:solidFill>
                <a:srgbClr val="FF6600"/>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863357" name="Line 125"/>
            <p:cNvSpPr>
              <a:spLocks noChangeShapeType="1"/>
            </p:cNvSpPr>
            <p:nvPr/>
          </p:nvSpPr>
          <p:spPr bwMode="auto">
            <a:xfrm flipV="1">
              <a:off x="3055" y="1274"/>
              <a:ext cx="32" cy="33"/>
            </a:xfrm>
            <a:prstGeom prst="line">
              <a:avLst/>
            </a:prstGeom>
            <a:noFill/>
            <a:ln w="7938">
              <a:solidFill>
                <a:srgbClr val="FF6600"/>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863358" name="Rectangle 126"/>
            <p:cNvSpPr>
              <a:spLocks noChangeArrowheads="1"/>
            </p:cNvSpPr>
            <p:nvPr/>
          </p:nvSpPr>
          <p:spPr bwMode="auto">
            <a:xfrm>
              <a:off x="3275" y="1232"/>
              <a:ext cx="440"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fr-FR" sz="1800" b="1">
                  <a:solidFill>
                    <a:srgbClr val="FFFFFF"/>
                  </a:solidFill>
                </a:rPr>
                <a:t>Positif</a:t>
              </a:r>
              <a:endParaRPr lang="fr-FR"/>
            </a:p>
          </p:txBody>
        </p:sp>
        <p:sp>
          <p:nvSpPr>
            <p:cNvPr id="863359" name="Rectangle 127"/>
            <p:cNvSpPr>
              <a:spLocks noChangeArrowheads="1"/>
            </p:cNvSpPr>
            <p:nvPr/>
          </p:nvSpPr>
          <p:spPr bwMode="auto">
            <a:xfrm>
              <a:off x="1882" y="1162"/>
              <a:ext cx="1996" cy="318"/>
            </a:xfrm>
            <a:prstGeom prst="rect">
              <a:avLst/>
            </a:prstGeom>
            <a:noFill/>
            <a:ln w="12700">
              <a:solidFill>
                <a:schemeClr val="bg1"/>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endParaRPr lang="fr-FR"/>
            </a:p>
          </p:txBody>
        </p:sp>
        <p:sp>
          <p:nvSpPr>
            <p:cNvPr id="863360" name="Rectangle 128"/>
            <p:cNvSpPr>
              <a:spLocks noChangeArrowheads="1"/>
            </p:cNvSpPr>
            <p:nvPr/>
          </p:nvSpPr>
          <p:spPr bwMode="auto">
            <a:xfrm>
              <a:off x="664" y="3267"/>
              <a:ext cx="81"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fr-FR" sz="1800">
                  <a:solidFill>
                    <a:srgbClr val="FFFFFF"/>
                  </a:solidFill>
                  <a:cs typeface="Arial" charset="0"/>
                </a:rPr>
                <a:t>0</a:t>
              </a:r>
              <a:endParaRPr lang="fr-FR" sz="2000">
                <a:solidFill>
                  <a:schemeClr val="bg1"/>
                </a:solidFill>
                <a:cs typeface="Arial" charset="0"/>
              </a:endParaRPr>
            </a:p>
          </p:txBody>
        </p:sp>
        <p:sp>
          <p:nvSpPr>
            <p:cNvPr id="863361" name="Rectangle 129"/>
            <p:cNvSpPr>
              <a:spLocks noChangeArrowheads="1"/>
            </p:cNvSpPr>
            <p:nvPr/>
          </p:nvSpPr>
          <p:spPr bwMode="auto">
            <a:xfrm>
              <a:off x="586" y="3012"/>
              <a:ext cx="161"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fr-FR" sz="1800">
                  <a:solidFill>
                    <a:srgbClr val="FFFFFF"/>
                  </a:solidFill>
                  <a:cs typeface="Arial" charset="0"/>
                </a:rPr>
                <a:t>10</a:t>
              </a:r>
              <a:endParaRPr lang="fr-FR" sz="2000">
                <a:solidFill>
                  <a:schemeClr val="bg1"/>
                </a:solidFill>
                <a:cs typeface="Arial" charset="0"/>
              </a:endParaRPr>
            </a:p>
          </p:txBody>
        </p:sp>
        <p:sp>
          <p:nvSpPr>
            <p:cNvPr id="863362" name="Rectangle 130"/>
            <p:cNvSpPr>
              <a:spLocks noChangeArrowheads="1"/>
            </p:cNvSpPr>
            <p:nvPr/>
          </p:nvSpPr>
          <p:spPr bwMode="auto">
            <a:xfrm>
              <a:off x="586" y="2758"/>
              <a:ext cx="161"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fr-FR" sz="1800">
                  <a:solidFill>
                    <a:srgbClr val="FFFFFF"/>
                  </a:solidFill>
                  <a:cs typeface="Arial" charset="0"/>
                </a:rPr>
                <a:t>20</a:t>
              </a:r>
              <a:endParaRPr lang="fr-FR" sz="2000">
                <a:solidFill>
                  <a:schemeClr val="bg1"/>
                </a:solidFill>
                <a:cs typeface="Arial" charset="0"/>
              </a:endParaRPr>
            </a:p>
          </p:txBody>
        </p:sp>
        <p:sp>
          <p:nvSpPr>
            <p:cNvPr id="863363" name="Rectangle 131"/>
            <p:cNvSpPr>
              <a:spLocks noChangeArrowheads="1"/>
            </p:cNvSpPr>
            <p:nvPr/>
          </p:nvSpPr>
          <p:spPr bwMode="auto">
            <a:xfrm>
              <a:off x="586" y="2504"/>
              <a:ext cx="161"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fr-FR" sz="1800">
                  <a:solidFill>
                    <a:srgbClr val="FFFFFF"/>
                  </a:solidFill>
                  <a:cs typeface="Arial" charset="0"/>
                </a:rPr>
                <a:t>30</a:t>
              </a:r>
              <a:endParaRPr lang="fr-FR" sz="2000">
                <a:solidFill>
                  <a:schemeClr val="bg1"/>
                </a:solidFill>
                <a:cs typeface="Arial" charset="0"/>
              </a:endParaRPr>
            </a:p>
          </p:txBody>
        </p:sp>
        <p:sp>
          <p:nvSpPr>
            <p:cNvPr id="863364" name="Rectangle 132"/>
            <p:cNvSpPr>
              <a:spLocks noChangeArrowheads="1"/>
            </p:cNvSpPr>
            <p:nvPr/>
          </p:nvSpPr>
          <p:spPr bwMode="auto">
            <a:xfrm>
              <a:off x="586" y="2244"/>
              <a:ext cx="161"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fr-FR" sz="1800">
                  <a:solidFill>
                    <a:srgbClr val="FFFFFF"/>
                  </a:solidFill>
                  <a:cs typeface="Arial" charset="0"/>
                </a:rPr>
                <a:t>40</a:t>
              </a:r>
              <a:endParaRPr lang="fr-FR" sz="2000">
                <a:solidFill>
                  <a:schemeClr val="bg1"/>
                </a:solidFill>
                <a:cs typeface="Arial" charset="0"/>
              </a:endParaRPr>
            </a:p>
          </p:txBody>
        </p:sp>
        <p:sp>
          <p:nvSpPr>
            <p:cNvPr id="863365" name="Rectangle 133"/>
            <p:cNvSpPr>
              <a:spLocks noChangeArrowheads="1"/>
            </p:cNvSpPr>
            <p:nvPr/>
          </p:nvSpPr>
          <p:spPr bwMode="auto">
            <a:xfrm>
              <a:off x="586" y="1991"/>
              <a:ext cx="161"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fr-FR" sz="1800">
                  <a:solidFill>
                    <a:srgbClr val="FFFFFF"/>
                  </a:solidFill>
                  <a:cs typeface="Arial" charset="0"/>
                </a:rPr>
                <a:t>50</a:t>
              </a:r>
              <a:endParaRPr lang="fr-FR" sz="2000">
                <a:solidFill>
                  <a:schemeClr val="bg1"/>
                </a:solidFill>
                <a:cs typeface="Arial" charset="0"/>
              </a:endParaRPr>
            </a:p>
          </p:txBody>
        </p:sp>
        <p:sp>
          <p:nvSpPr>
            <p:cNvPr id="863366" name="Rectangle 134"/>
            <p:cNvSpPr>
              <a:spLocks noChangeArrowheads="1"/>
            </p:cNvSpPr>
            <p:nvPr/>
          </p:nvSpPr>
          <p:spPr bwMode="auto">
            <a:xfrm>
              <a:off x="586" y="1736"/>
              <a:ext cx="161" cy="1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fr-FR" sz="1800">
                  <a:solidFill>
                    <a:srgbClr val="FFFFFF"/>
                  </a:solidFill>
                  <a:cs typeface="Arial" charset="0"/>
                </a:rPr>
                <a:t>60</a:t>
              </a:r>
              <a:endParaRPr lang="fr-FR" sz="2000">
                <a:solidFill>
                  <a:schemeClr val="bg1"/>
                </a:solidFill>
                <a:cs typeface="Arial" charset="0"/>
              </a:endParaRPr>
            </a:p>
          </p:txBody>
        </p:sp>
        <p:sp>
          <p:nvSpPr>
            <p:cNvPr id="863367" name="Rectangle 135"/>
            <p:cNvSpPr>
              <a:spLocks noChangeArrowheads="1"/>
            </p:cNvSpPr>
            <p:nvPr/>
          </p:nvSpPr>
          <p:spPr bwMode="auto">
            <a:xfrm>
              <a:off x="586" y="1482"/>
              <a:ext cx="161"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fr-FR" sz="1800">
                  <a:solidFill>
                    <a:srgbClr val="FFFFFF"/>
                  </a:solidFill>
                  <a:cs typeface="Arial" charset="0"/>
                </a:rPr>
                <a:t>70</a:t>
              </a:r>
              <a:endParaRPr lang="fr-FR" sz="2000">
                <a:solidFill>
                  <a:schemeClr val="bg1"/>
                </a:solidFill>
                <a:cs typeface="Arial" charset="0"/>
              </a:endParaRPr>
            </a:p>
          </p:txBody>
        </p:sp>
      </p:grpSp>
    </p:spTree>
    <p:extLst>
      <p:ext uri="{BB962C8B-B14F-4D97-AF65-F5344CB8AC3E}">
        <p14:creationId xmlns:p14="http://schemas.microsoft.com/office/powerpoint/2010/main" xmlns="" val="962199074"/>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4108" name="Group 156"/>
          <p:cNvGrpSpPr>
            <a:grpSpLocks/>
          </p:cNvGrpSpPr>
          <p:nvPr/>
        </p:nvGrpSpPr>
        <p:grpSpPr bwMode="auto">
          <a:xfrm>
            <a:off x="-252536" y="1387475"/>
            <a:ext cx="5256583" cy="3505200"/>
            <a:chOff x="115" y="874"/>
            <a:chExt cx="2713" cy="2208"/>
          </a:xfrm>
        </p:grpSpPr>
        <p:sp>
          <p:nvSpPr>
            <p:cNvPr id="893956" name="Rectangle 4"/>
            <p:cNvSpPr>
              <a:spLocks noChangeArrowheads="1"/>
            </p:cNvSpPr>
            <p:nvPr/>
          </p:nvSpPr>
          <p:spPr bwMode="auto">
            <a:xfrm>
              <a:off x="815" y="2967"/>
              <a:ext cx="1254"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bg1"/>
                  </a:solidFill>
                  <a:miter lim="800000"/>
                  <a:headEnd/>
                  <a:tailEnd/>
                </a14:hiddenLine>
              </a:ext>
            </a:extLst>
          </p:spPr>
          <p:txBody>
            <a:bodyPr wrap="none" lIns="0" tIns="0" rIns="0" bIns="0">
              <a:spAutoFit/>
            </a:bodyPr>
            <a:lstStyle/>
            <a:p>
              <a:pPr algn="l" eaLnBrk="0" hangingPunct="0"/>
              <a:r>
                <a:rPr lang="fr-FR" b="1">
                  <a:solidFill>
                    <a:srgbClr val="FFFFFF"/>
                  </a:solidFill>
                  <a:cs typeface="Arial" charset="0"/>
                </a:rPr>
                <a:t>Durée d</a:t>
              </a:r>
              <a:r>
                <a:rPr lang="ja-JP" altLang="fr-FR" b="1">
                  <a:solidFill>
                    <a:srgbClr val="FFFFFF"/>
                  </a:solidFill>
                  <a:cs typeface="Arial" charset="0"/>
                </a:rPr>
                <a:t>‘</a:t>
              </a:r>
              <a:r>
                <a:rPr lang="fr-FR" b="1">
                  <a:solidFill>
                    <a:srgbClr val="FFFFFF"/>
                  </a:solidFill>
                  <a:cs typeface="Arial" charset="0"/>
                </a:rPr>
                <a:t>observation (jours)</a:t>
              </a:r>
            </a:p>
          </p:txBody>
        </p:sp>
        <p:sp>
          <p:nvSpPr>
            <p:cNvPr id="893957" name="Rectangle 5"/>
            <p:cNvSpPr>
              <a:spLocks noChangeArrowheads="1"/>
            </p:cNvSpPr>
            <p:nvPr/>
          </p:nvSpPr>
          <p:spPr bwMode="auto">
            <a:xfrm>
              <a:off x="1575" y="2812"/>
              <a:ext cx="176"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bg1"/>
                  </a:solidFill>
                  <a:miter lim="800000"/>
                  <a:headEnd/>
                  <a:tailEnd/>
                </a14:hiddenLine>
              </a:ext>
            </a:extLst>
          </p:spPr>
          <p:txBody>
            <a:bodyPr wrap="none" lIns="0" tIns="0" rIns="0" bIns="0">
              <a:spAutoFit/>
            </a:bodyPr>
            <a:lstStyle/>
            <a:p>
              <a:pPr algn="l" eaLnBrk="0" hangingPunct="0"/>
              <a:r>
                <a:rPr lang="de-DE">
                  <a:solidFill>
                    <a:srgbClr val="FFFFFF"/>
                  </a:solidFill>
                  <a:latin typeface="Arial Narrow" charset="0"/>
                  <a:cs typeface="Arial" charset="0"/>
                </a:rPr>
                <a:t>5000</a:t>
              </a:r>
            </a:p>
          </p:txBody>
        </p:sp>
        <p:sp>
          <p:nvSpPr>
            <p:cNvPr id="893958" name="Rectangle 6"/>
            <p:cNvSpPr>
              <a:spLocks noChangeArrowheads="1"/>
            </p:cNvSpPr>
            <p:nvPr/>
          </p:nvSpPr>
          <p:spPr bwMode="auto">
            <a:xfrm>
              <a:off x="1350" y="2812"/>
              <a:ext cx="176"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bg1"/>
                  </a:solidFill>
                  <a:miter lim="800000"/>
                  <a:headEnd/>
                  <a:tailEnd/>
                </a14:hiddenLine>
              </a:ext>
            </a:extLst>
          </p:spPr>
          <p:txBody>
            <a:bodyPr wrap="none" lIns="0" tIns="0" rIns="0" bIns="0">
              <a:spAutoFit/>
            </a:bodyPr>
            <a:lstStyle/>
            <a:p>
              <a:pPr algn="l" eaLnBrk="0" hangingPunct="0"/>
              <a:r>
                <a:rPr lang="de-DE">
                  <a:solidFill>
                    <a:srgbClr val="FFFFFF"/>
                  </a:solidFill>
                  <a:latin typeface="Arial Narrow" charset="0"/>
                  <a:cs typeface="Arial" charset="0"/>
                </a:rPr>
                <a:t>4000</a:t>
              </a:r>
            </a:p>
          </p:txBody>
        </p:sp>
        <p:sp>
          <p:nvSpPr>
            <p:cNvPr id="893959" name="Rectangle 7"/>
            <p:cNvSpPr>
              <a:spLocks noChangeArrowheads="1"/>
            </p:cNvSpPr>
            <p:nvPr/>
          </p:nvSpPr>
          <p:spPr bwMode="auto">
            <a:xfrm>
              <a:off x="1125" y="2812"/>
              <a:ext cx="176"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bg1"/>
                  </a:solidFill>
                  <a:miter lim="800000"/>
                  <a:headEnd/>
                  <a:tailEnd/>
                </a14:hiddenLine>
              </a:ext>
            </a:extLst>
          </p:spPr>
          <p:txBody>
            <a:bodyPr wrap="none" lIns="0" tIns="0" rIns="0" bIns="0">
              <a:spAutoFit/>
            </a:bodyPr>
            <a:lstStyle/>
            <a:p>
              <a:pPr algn="l" eaLnBrk="0" hangingPunct="0"/>
              <a:r>
                <a:rPr lang="de-DE">
                  <a:solidFill>
                    <a:srgbClr val="FFFFFF"/>
                  </a:solidFill>
                  <a:latin typeface="Arial Narrow" charset="0"/>
                  <a:cs typeface="Arial" charset="0"/>
                </a:rPr>
                <a:t>3000</a:t>
              </a:r>
            </a:p>
          </p:txBody>
        </p:sp>
        <p:sp>
          <p:nvSpPr>
            <p:cNvPr id="893960" name="Rectangle 8"/>
            <p:cNvSpPr>
              <a:spLocks noChangeArrowheads="1"/>
            </p:cNvSpPr>
            <p:nvPr/>
          </p:nvSpPr>
          <p:spPr bwMode="auto">
            <a:xfrm>
              <a:off x="907" y="2812"/>
              <a:ext cx="176"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bg1"/>
                  </a:solidFill>
                  <a:miter lim="800000"/>
                  <a:headEnd/>
                  <a:tailEnd/>
                </a14:hiddenLine>
              </a:ext>
            </a:extLst>
          </p:spPr>
          <p:txBody>
            <a:bodyPr wrap="none" lIns="0" tIns="0" rIns="0" bIns="0">
              <a:spAutoFit/>
            </a:bodyPr>
            <a:lstStyle/>
            <a:p>
              <a:pPr algn="l" eaLnBrk="0" hangingPunct="0"/>
              <a:r>
                <a:rPr lang="de-DE">
                  <a:solidFill>
                    <a:srgbClr val="FFFFFF"/>
                  </a:solidFill>
                  <a:latin typeface="Arial Narrow" charset="0"/>
                  <a:cs typeface="Arial" charset="0"/>
                </a:rPr>
                <a:t>2000</a:t>
              </a:r>
            </a:p>
          </p:txBody>
        </p:sp>
        <p:sp>
          <p:nvSpPr>
            <p:cNvPr id="893961" name="Rectangle 9"/>
            <p:cNvSpPr>
              <a:spLocks noChangeArrowheads="1"/>
            </p:cNvSpPr>
            <p:nvPr/>
          </p:nvSpPr>
          <p:spPr bwMode="auto">
            <a:xfrm>
              <a:off x="682" y="2812"/>
              <a:ext cx="176"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bg1"/>
                  </a:solidFill>
                  <a:miter lim="800000"/>
                  <a:headEnd/>
                  <a:tailEnd/>
                </a14:hiddenLine>
              </a:ext>
            </a:extLst>
          </p:spPr>
          <p:txBody>
            <a:bodyPr wrap="none" lIns="0" tIns="0" rIns="0" bIns="0">
              <a:spAutoFit/>
            </a:bodyPr>
            <a:lstStyle/>
            <a:p>
              <a:pPr algn="l" eaLnBrk="0" hangingPunct="0"/>
              <a:r>
                <a:rPr lang="de-DE" dirty="0">
                  <a:solidFill>
                    <a:srgbClr val="FFFFFF"/>
                  </a:solidFill>
                  <a:latin typeface="Arial Narrow" charset="0"/>
                  <a:cs typeface="Arial" charset="0"/>
                </a:rPr>
                <a:t>1000</a:t>
              </a:r>
            </a:p>
          </p:txBody>
        </p:sp>
        <p:sp>
          <p:nvSpPr>
            <p:cNvPr id="893962" name="Rectangle 10"/>
            <p:cNvSpPr>
              <a:spLocks noChangeArrowheads="1"/>
            </p:cNvSpPr>
            <p:nvPr/>
          </p:nvSpPr>
          <p:spPr bwMode="auto">
            <a:xfrm>
              <a:off x="508" y="2812"/>
              <a:ext cx="44"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bg1"/>
                  </a:solidFill>
                  <a:miter lim="800000"/>
                  <a:headEnd/>
                  <a:tailEnd/>
                </a14:hiddenLine>
              </a:ext>
            </a:extLst>
          </p:spPr>
          <p:txBody>
            <a:bodyPr wrap="none" lIns="0" tIns="0" rIns="0" bIns="0">
              <a:spAutoFit/>
            </a:bodyPr>
            <a:lstStyle/>
            <a:p>
              <a:pPr algn="l" eaLnBrk="0" hangingPunct="0"/>
              <a:r>
                <a:rPr lang="de-DE">
                  <a:solidFill>
                    <a:srgbClr val="FFFFFF"/>
                  </a:solidFill>
                  <a:latin typeface="Arial Narrow" charset="0"/>
                  <a:cs typeface="Arial" charset="0"/>
                </a:rPr>
                <a:t>0</a:t>
              </a:r>
            </a:p>
          </p:txBody>
        </p:sp>
        <p:sp>
          <p:nvSpPr>
            <p:cNvPr id="893963" name="Rectangle 11"/>
            <p:cNvSpPr>
              <a:spLocks noChangeArrowheads="1"/>
            </p:cNvSpPr>
            <p:nvPr/>
          </p:nvSpPr>
          <p:spPr bwMode="auto">
            <a:xfrm rot="16200000">
              <a:off x="26" y="1692"/>
              <a:ext cx="293"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bg1"/>
                  </a:solidFill>
                  <a:miter lim="800000"/>
                  <a:headEnd/>
                  <a:tailEnd/>
                </a14:hiddenLine>
              </a:ext>
            </a:extLst>
          </p:spPr>
          <p:txBody>
            <a:bodyPr wrap="none" lIns="0" tIns="0" rIns="0" bIns="0">
              <a:spAutoFit/>
            </a:bodyPr>
            <a:lstStyle/>
            <a:p>
              <a:pPr algn="l" eaLnBrk="0" hangingPunct="0"/>
              <a:r>
                <a:rPr lang="fr-FR" b="1" dirty="0">
                  <a:solidFill>
                    <a:srgbClr val="FFFFFF"/>
                  </a:solidFill>
                  <a:cs typeface="Arial" charset="0"/>
                </a:rPr>
                <a:t>Survie</a:t>
              </a:r>
            </a:p>
          </p:txBody>
        </p:sp>
        <p:sp>
          <p:nvSpPr>
            <p:cNvPr id="893964" name="Rectangle 12"/>
            <p:cNvSpPr>
              <a:spLocks noChangeArrowheads="1"/>
            </p:cNvSpPr>
            <p:nvPr/>
          </p:nvSpPr>
          <p:spPr bwMode="auto">
            <a:xfrm>
              <a:off x="295" y="984"/>
              <a:ext cx="110"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bg1"/>
                  </a:solidFill>
                  <a:miter lim="800000"/>
                  <a:headEnd/>
                  <a:tailEnd/>
                </a14:hiddenLine>
              </a:ext>
            </a:extLst>
          </p:spPr>
          <p:txBody>
            <a:bodyPr wrap="none" lIns="0" tIns="0" rIns="0" bIns="0">
              <a:spAutoFit/>
            </a:bodyPr>
            <a:lstStyle/>
            <a:p>
              <a:pPr algn="l" eaLnBrk="0" hangingPunct="0"/>
              <a:r>
                <a:rPr lang="de-DE">
                  <a:solidFill>
                    <a:srgbClr val="FFFFFF"/>
                  </a:solidFill>
                  <a:latin typeface="Arial Narrow" charset="0"/>
                  <a:cs typeface="Arial" charset="0"/>
                </a:rPr>
                <a:t>1.1</a:t>
              </a:r>
            </a:p>
          </p:txBody>
        </p:sp>
        <p:sp>
          <p:nvSpPr>
            <p:cNvPr id="893965" name="Rectangle 13"/>
            <p:cNvSpPr>
              <a:spLocks noChangeArrowheads="1"/>
            </p:cNvSpPr>
            <p:nvPr/>
          </p:nvSpPr>
          <p:spPr bwMode="auto">
            <a:xfrm>
              <a:off x="296" y="1418"/>
              <a:ext cx="110"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bg1"/>
                  </a:solidFill>
                  <a:miter lim="800000"/>
                  <a:headEnd/>
                  <a:tailEnd/>
                </a14:hiddenLine>
              </a:ext>
            </a:extLst>
          </p:spPr>
          <p:txBody>
            <a:bodyPr wrap="none" lIns="0" tIns="0" rIns="0" bIns="0">
              <a:spAutoFit/>
            </a:bodyPr>
            <a:lstStyle/>
            <a:p>
              <a:pPr algn="l" eaLnBrk="0" hangingPunct="0"/>
              <a:r>
                <a:rPr lang="de-DE">
                  <a:solidFill>
                    <a:srgbClr val="FFFFFF"/>
                  </a:solidFill>
                  <a:latin typeface="Arial Narrow" charset="0"/>
                  <a:cs typeface="Arial" charset="0"/>
                </a:rPr>
                <a:t>0.9</a:t>
              </a:r>
            </a:p>
          </p:txBody>
        </p:sp>
        <p:sp>
          <p:nvSpPr>
            <p:cNvPr id="893966" name="Rectangle 14"/>
            <p:cNvSpPr>
              <a:spLocks noChangeArrowheads="1"/>
            </p:cNvSpPr>
            <p:nvPr/>
          </p:nvSpPr>
          <p:spPr bwMode="auto">
            <a:xfrm>
              <a:off x="296" y="1859"/>
              <a:ext cx="110"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bg1"/>
                  </a:solidFill>
                  <a:miter lim="800000"/>
                  <a:headEnd/>
                  <a:tailEnd/>
                </a14:hiddenLine>
              </a:ext>
            </a:extLst>
          </p:spPr>
          <p:txBody>
            <a:bodyPr wrap="none" lIns="0" tIns="0" rIns="0" bIns="0">
              <a:spAutoFit/>
            </a:bodyPr>
            <a:lstStyle/>
            <a:p>
              <a:pPr algn="l" eaLnBrk="0" hangingPunct="0"/>
              <a:r>
                <a:rPr lang="de-DE">
                  <a:solidFill>
                    <a:srgbClr val="FFFFFF"/>
                  </a:solidFill>
                  <a:latin typeface="Arial Narrow" charset="0"/>
                  <a:cs typeface="Arial" charset="0"/>
                </a:rPr>
                <a:t>0.7</a:t>
              </a:r>
            </a:p>
          </p:txBody>
        </p:sp>
        <p:sp>
          <p:nvSpPr>
            <p:cNvPr id="893967" name="Rectangle 15"/>
            <p:cNvSpPr>
              <a:spLocks noChangeArrowheads="1"/>
            </p:cNvSpPr>
            <p:nvPr/>
          </p:nvSpPr>
          <p:spPr bwMode="auto">
            <a:xfrm>
              <a:off x="296" y="2300"/>
              <a:ext cx="110"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bg1"/>
                  </a:solidFill>
                  <a:miter lim="800000"/>
                  <a:headEnd/>
                  <a:tailEnd/>
                </a14:hiddenLine>
              </a:ext>
            </a:extLst>
          </p:spPr>
          <p:txBody>
            <a:bodyPr wrap="none" lIns="0" tIns="0" rIns="0" bIns="0">
              <a:spAutoFit/>
            </a:bodyPr>
            <a:lstStyle/>
            <a:p>
              <a:pPr algn="l" eaLnBrk="0" hangingPunct="0"/>
              <a:r>
                <a:rPr lang="de-DE">
                  <a:solidFill>
                    <a:srgbClr val="FFFFFF"/>
                  </a:solidFill>
                  <a:latin typeface="Arial Narrow" charset="0"/>
                  <a:cs typeface="Arial" charset="0"/>
                </a:rPr>
                <a:t>0.5</a:t>
              </a:r>
            </a:p>
          </p:txBody>
        </p:sp>
        <p:sp>
          <p:nvSpPr>
            <p:cNvPr id="893968" name="Rectangle 16"/>
            <p:cNvSpPr>
              <a:spLocks noChangeArrowheads="1"/>
            </p:cNvSpPr>
            <p:nvPr/>
          </p:nvSpPr>
          <p:spPr bwMode="auto">
            <a:xfrm>
              <a:off x="296" y="2702"/>
              <a:ext cx="110"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bg1"/>
                  </a:solidFill>
                  <a:miter lim="800000"/>
                  <a:headEnd/>
                  <a:tailEnd/>
                </a14:hiddenLine>
              </a:ext>
            </a:extLst>
          </p:spPr>
          <p:txBody>
            <a:bodyPr wrap="none" lIns="0" tIns="0" rIns="0" bIns="0">
              <a:spAutoFit/>
            </a:bodyPr>
            <a:lstStyle/>
            <a:p>
              <a:pPr algn="l" eaLnBrk="0" hangingPunct="0"/>
              <a:r>
                <a:rPr lang="de-DE">
                  <a:solidFill>
                    <a:srgbClr val="FFFFFF"/>
                  </a:solidFill>
                  <a:latin typeface="Arial Narrow" charset="0"/>
                  <a:cs typeface="Arial" charset="0"/>
                </a:rPr>
                <a:t>0.3</a:t>
              </a:r>
            </a:p>
          </p:txBody>
        </p:sp>
        <p:sp>
          <p:nvSpPr>
            <p:cNvPr id="893969" name="Rectangle 17"/>
            <p:cNvSpPr>
              <a:spLocks noChangeArrowheads="1"/>
            </p:cNvSpPr>
            <p:nvPr/>
          </p:nvSpPr>
          <p:spPr bwMode="auto">
            <a:xfrm>
              <a:off x="1882" y="2024"/>
              <a:ext cx="485"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bg1"/>
                  </a:solidFill>
                  <a:miter lim="800000"/>
                  <a:headEnd/>
                  <a:tailEnd/>
                </a14:hiddenLine>
              </a:ext>
            </a:extLst>
          </p:spPr>
          <p:txBody>
            <a:bodyPr lIns="0" tIns="0" rIns="0" bIns="0">
              <a:spAutoFit/>
            </a:bodyPr>
            <a:lstStyle/>
            <a:p>
              <a:pPr algn="l" eaLnBrk="0" hangingPunct="0"/>
              <a:r>
                <a:rPr lang="de-DE" b="1">
                  <a:solidFill>
                    <a:srgbClr val="FFFFFF"/>
                  </a:solidFill>
                  <a:latin typeface="Trebuchet MS" charset="0"/>
                  <a:cs typeface="Arial" charset="0"/>
                </a:rPr>
                <a:t>p &lt; 0,0001</a:t>
              </a:r>
            </a:p>
          </p:txBody>
        </p:sp>
        <p:sp>
          <p:nvSpPr>
            <p:cNvPr id="893970" name="Rectangle 18"/>
            <p:cNvSpPr>
              <a:spLocks noChangeArrowheads="1"/>
            </p:cNvSpPr>
            <p:nvPr/>
          </p:nvSpPr>
          <p:spPr bwMode="auto">
            <a:xfrm>
              <a:off x="1268" y="1371"/>
              <a:ext cx="1092"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bg1"/>
                  </a:solidFill>
                  <a:miter lim="800000"/>
                  <a:headEnd/>
                  <a:tailEnd/>
                </a14:hiddenLine>
              </a:ext>
            </a:extLst>
          </p:spPr>
          <p:txBody>
            <a:bodyPr lIns="0" tIns="0" rIns="0" bIns="0">
              <a:spAutoFit/>
            </a:bodyPr>
            <a:lstStyle/>
            <a:p>
              <a:pPr algn="l" eaLnBrk="0" hangingPunct="0"/>
              <a:r>
                <a:rPr lang="fr-FR" b="1">
                  <a:solidFill>
                    <a:schemeClr val="bg1"/>
                  </a:solidFill>
                  <a:latin typeface="Trebuchet MS" charset="0"/>
                  <a:cs typeface="Arial" charset="0"/>
                </a:rPr>
                <a:t> Patients sous HAART</a:t>
              </a:r>
            </a:p>
          </p:txBody>
        </p:sp>
        <p:sp>
          <p:nvSpPr>
            <p:cNvPr id="893971" name="Freeform 19"/>
            <p:cNvSpPr>
              <a:spLocks noEditPoints="1"/>
            </p:cNvSpPr>
            <p:nvPr/>
          </p:nvSpPr>
          <p:spPr bwMode="auto">
            <a:xfrm>
              <a:off x="555" y="1237"/>
              <a:ext cx="640" cy="195"/>
            </a:xfrm>
            <a:custGeom>
              <a:avLst/>
              <a:gdLst>
                <a:gd name="T0" fmla="*/ 720 w 720"/>
                <a:gd name="T1" fmla="*/ 195 h 195"/>
                <a:gd name="T2" fmla="*/ 720 w 720"/>
                <a:gd name="T3" fmla="*/ 195 h 195"/>
                <a:gd name="T4" fmla="*/ 305 w 720"/>
                <a:gd name="T5" fmla="*/ 195 h 195"/>
                <a:gd name="T6" fmla="*/ 720 w 720"/>
                <a:gd name="T7" fmla="*/ 195 h 195"/>
                <a:gd name="T8" fmla="*/ 305 w 720"/>
                <a:gd name="T9" fmla="*/ 169 h 195"/>
                <a:gd name="T10" fmla="*/ 305 w 720"/>
                <a:gd name="T11" fmla="*/ 195 h 195"/>
                <a:gd name="T12" fmla="*/ 169 w 720"/>
                <a:gd name="T13" fmla="*/ 169 h 195"/>
                <a:gd name="T14" fmla="*/ 305 w 720"/>
                <a:gd name="T15" fmla="*/ 169 h 195"/>
                <a:gd name="T16" fmla="*/ 169 w 720"/>
                <a:gd name="T17" fmla="*/ 143 h 195"/>
                <a:gd name="T18" fmla="*/ 169 w 720"/>
                <a:gd name="T19" fmla="*/ 169 h 195"/>
                <a:gd name="T20" fmla="*/ 136 w 720"/>
                <a:gd name="T21" fmla="*/ 143 h 195"/>
                <a:gd name="T22" fmla="*/ 169 w 720"/>
                <a:gd name="T23" fmla="*/ 143 h 195"/>
                <a:gd name="T24" fmla="*/ 136 w 720"/>
                <a:gd name="T25" fmla="*/ 117 h 195"/>
                <a:gd name="T26" fmla="*/ 136 w 720"/>
                <a:gd name="T27" fmla="*/ 143 h 195"/>
                <a:gd name="T28" fmla="*/ 123 w 720"/>
                <a:gd name="T29" fmla="*/ 117 h 195"/>
                <a:gd name="T30" fmla="*/ 136 w 720"/>
                <a:gd name="T31" fmla="*/ 117 h 195"/>
                <a:gd name="T32" fmla="*/ 123 w 720"/>
                <a:gd name="T33" fmla="*/ 97 h 195"/>
                <a:gd name="T34" fmla="*/ 123 w 720"/>
                <a:gd name="T35" fmla="*/ 117 h 195"/>
                <a:gd name="T36" fmla="*/ 110 w 720"/>
                <a:gd name="T37" fmla="*/ 97 h 195"/>
                <a:gd name="T38" fmla="*/ 123 w 720"/>
                <a:gd name="T39" fmla="*/ 97 h 195"/>
                <a:gd name="T40" fmla="*/ 110 w 720"/>
                <a:gd name="T41" fmla="*/ 71 h 195"/>
                <a:gd name="T42" fmla="*/ 110 w 720"/>
                <a:gd name="T43" fmla="*/ 97 h 195"/>
                <a:gd name="T44" fmla="*/ 104 w 720"/>
                <a:gd name="T45" fmla="*/ 71 h 195"/>
                <a:gd name="T46" fmla="*/ 110 w 720"/>
                <a:gd name="T47" fmla="*/ 71 h 195"/>
                <a:gd name="T48" fmla="*/ 104 w 720"/>
                <a:gd name="T49" fmla="*/ 45 h 195"/>
                <a:gd name="T50" fmla="*/ 104 w 720"/>
                <a:gd name="T51" fmla="*/ 71 h 195"/>
                <a:gd name="T52" fmla="*/ 84 w 720"/>
                <a:gd name="T53" fmla="*/ 45 h 195"/>
                <a:gd name="T54" fmla="*/ 104 w 720"/>
                <a:gd name="T55" fmla="*/ 45 h 195"/>
                <a:gd name="T56" fmla="*/ 84 w 720"/>
                <a:gd name="T57" fmla="*/ 26 h 195"/>
                <a:gd name="T58" fmla="*/ 84 w 720"/>
                <a:gd name="T59" fmla="*/ 45 h 195"/>
                <a:gd name="T60" fmla="*/ 58 w 720"/>
                <a:gd name="T61" fmla="*/ 26 h 195"/>
                <a:gd name="T62" fmla="*/ 84 w 720"/>
                <a:gd name="T63" fmla="*/ 26 h 195"/>
                <a:gd name="T64" fmla="*/ 58 w 720"/>
                <a:gd name="T65" fmla="*/ 0 h 195"/>
                <a:gd name="T66" fmla="*/ 58 w 720"/>
                <a:gd name="T67" fmla="*/ 26 h 195"/>
                <a:gd name="T68" fmla="*/ 0 w 720"/>
                <a:gd name="T69" fmla="*/ 0 h 195"/>
                <a:gd name="T70" fmla="*/ 58 w 720"/>
                <a:gd name="T71"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20" h="195">
                  <a:moveTo>
                    <a:pt x="720" y="195"/>
                  </a:moveTo>
                  <a:lnTo>
                    <a:pt x="720" y="195"/>
                  </a:lnTo>
                  <a:moveTo>
                    <a:pt x="305" y="195"/>
                  </a:moveTo>
                  <a:lnTo>
                    <a:pt x="720" y="195"/>
                  </a:lnTo>
                  <a:moveTo>
                    <a:pt x="305" y="169"/>
                  </a:moveTo>
                  <a:lnTo>
                    <a:pt x="305" y="195"/>
                  </a:lnTo>
                  <a:moveTo>
                    <a:pt x="169" y="169"/>
                  </a:moveTo>
                  <a:lnTo>
                    <a:pt x="305" y="169"/>
                  </a:lnTo>
                  <a:moveTo>
                    <a:pt x="169" y="143"/>
                  </a:moveTo>
                  <a:lnTo>
                    <a:pt x="169" y="169"/>
                  </a:lnTo>
                  <a:moveTo>
                    <a:pt x="136" y="143"/>
                  </a:moveTo>
                  <a:lnTo>
                    <a:pt x="169" y="143"/>
                  </a:lnTo>
                  <a:moveTo>
                    <a:pt x="136" y="117"/>
                  </a:moveTo>
                  <a:lnTo>
                    <a:pt x="136" y="143"/>
                  </a:lnTo>
                  <a:moveTo>
                    <a:pt x="123" y="117"/>
                  </a:moveTo>
                  <a:lnTo>
                    <a:pt x="136" y="117"/>
                  </a:lnTo>
                  <a:moveTo>
                    <a:pt x="123" y="97"/>
                  </a:moveTo>
                  <a:lnTo>
                    <a:pt x="123" y="117"/>
                  </a:lnTo>
                  <a:moveTo>
                    <a:pt x="110" y="97"/>
                  </a:moveTo>
                  <a:lnTo>
                    <a:pt x="123" y="97"/>
                  </a:lnTo>
                  <a:moveTo>
                    <a:pt x="110" y="71"/>
                  </a:moveTo>
                  <a:lnTo>
                    <a:pt x="110" y="97"/>
                  </a:lnTo>
                  <a:moveTo>
                    <a:pt x="104" y="71"/>
                  </a:moveTo>
                  <a:lnTo>
                    <a:pt x="110" y="71"/>
                  </a:lnTo>
                  <a:moveTo>
                    <a:pt x="104" y="45"/>
                  </a:moveTo>
                  <a:lnTo>
                    <a:pt x="104" y="71"/>
                  </a:lnTo>
                  <a:moveTo>
                    <a:pt x="84" y="45"/>
                  </a:moveTo>
                  <a:lnTo>
                    <a:pt x="104" y="45"/>
                  </a:lnTo>
                  <a:moveTo>
                    <a:pt x="84" y="26"/>
                  </a:moveTo>
                  <a:lnTo>
                    <a:pt x="84" y="45"/>
                  </a:lnTo>
                  <a:moveTo>
                    <a:pt x="58" y="26"/>
                  </a:moveTo>
                  <a:lnTo>
                    <a:pt x="84" y="26"/>
                  </a:lnTo>
                  <a:moveTo>
                    <a:pt x="58" y="0"/>
                  </a:moveTo>
                  <a:lnTo>
                    <a:pt x="58" y="26"/>
                  </a:lnTo>
                  <a:moveTo>
                    <a:pt x="0" y="0"/>
                  </a:moveTo>
                  <a:lnTo>
                    <a:pt x="58" y="0"/>
                  </a:lnTo>
                </a:path>
              </a:pathLst>
            </a:custGeom>
            <a:noFill/>
            <a:ln w="9525">
              <a:solidFill>
                <a:srgbClr val="00FFFF"/>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FR"/>
            </a:p>
          </p:txBody>
        </p:sp>
        <p:sp>
          <p:nvSpPr>
            <p:cNvPr id="893972" name="Freeform 20"/>
            <p:cNvSpPr>
              <a:spLocks noEditPoints="1"/>
            </p:cNvSpPr>
            <p:nvPr/>
          </p:nvSpPr>
          <p:spPr bwMode="auto">
            <a:xfrm>
              <a:off x="555" y="1237"/>
              <a:ext cx="1020" cy="1167"/>
            </a:xfrm>
            <a:custGeom>
              <a:avLst/>
              <a:gdLst>
                <a:gd name="T0" fmla="*/ 1148 w 1148"/>
                <a:gd name="T1" fmla="*/ 1167 h 1167"/>
                <a:gd name="T2" fmla="*/ 1148 w 1148"/>
                <a:gd name="T3" fmla="*/ 1167 h 1167"/>
                <a:gd name="T4" fmla="*/ 772 w 1148"/>
                <a:gd name="T5" fmla="*/ 1167 h 1167"/>
                <a:gd name="T6" fmla="*/ 772 w 1148"/>
                <a:gd name="T7" fmla="*/ 1089 h 1167"/>
                <a:gd name="T8" fmla="*/ 752 w 1148"/>
                <a:gd name="T9" fmla="*/ 1089 h 1167"/>
                <a:gd name="T10" fmla="*/ 752 w 1148"/>
                <a:gd name="T11" fmla="*/ 1005 h 1167"/>
                <a:gd name="T12" fmla="*/ 707 w 1148"/>
                <a:gd name="T13" fmla="*/ 1005 h 1167"/>
                <a:gd name="T14" fmla="*/ 707 w 1148"/>
                <a:gd name="T15" fmla="*/ 934 h 1167"/>
                <a:gd name="T16" fmla="*/ 649 w 1148"/>
                <a:gd name="T17" fmla="*/ 934 h 1167"/>
                <a:gd name="T18" fmla="*/ 649 w 1148"/>
                <a:gd name="T19" fmla="*/ 875 h 1167"/>
                <a:gd name="T20" fmla="*/ 610 w 1148"/>
                <a:gd name="T21" fmla="*/ 875 h 1167"/>
                <a:gd name="T22" fmla="*/ 610 w 1148"/>
                <a:gd name="T23" fmla="*/ 823 h 1167"/>
                <a:gd name="T24" fmla="*/ 577 w 1148"/>
                <a:gd name="T25" fmla="*/ 823 h 1167"/>
                <a:gd name="T26" fmla="*/ 577 w 1148"/>
                <a:gd name="T27" fmla="*/ 772 h 1167"/>
                <a:gd name="T28" fmla="*/ 474 w 1148"/>
                <a:gd name="T29" fmla="*/ 772 h 1167"/>
                <a:gd name="T30" fmla="*/ 474 w 1148"/>
                <a:gd name="T31" fmla="*/ 720 h 1167"/>
                <a:gd name="T32" fmla="*/ 409 w 1148"/>
                <a:gd name="T33" fmla="*/ 720 h 1167"/>
                <a:gd name="T34" fmla="*/ 409 w 1148"/>
                <a:gd name="T35" fmla="*/ 681 h 1167"/>
                <a:gd name="T36" fmla="*/ 409 w 1148"/>
                <a:gd name="T37" fmla="*/ 681 h 1167"/>
                <a:gd name="T38" fmla="*/ 409 w 1148"/>
                <a:gd name="T39" fmla="*/ 635 h 1167"/>
                <a:gd name="T40" fmla="*/ 383 w 1148"/>
                <a:gd name="T41" fmla="*/ 635 h 1167"/>
                <a:gd name="T42" fmla="*/ 383 w 1148"/>
                <a:gd name="T43" fmla="*/ 590 h 1167"/>
                <a:gd name="T44" fmla="*/ 376 w 1148"/>
                <a:gd name="T45" fmla="*/ 590 h 1167"/>
                <a:gd name="T46" fmla="*/ 376 w 1148"/>
                <a:gd name="T47" fmla="*/ 545 h 1167"/>
                <a:gd name="T48" fmla="*/ 370 w 1148"/>
                <a:gd name="T49" fmla="*/ 545 h 1167"/>
                <a:gd name="T50" fmla="*/ 370 w 1148"/>
                <a:gd name="T51" fmla="*/ 499 h 1167"/>
                <a:gd name="T52" fmla="*/ 363 w 1148"/>
                <a:gd name="T53" fmla="*/ 499 h 1167"/>
                <a:gd name="T54" fmla="*/ 363 w 1148"/>
                <a:gd name="T55" fmla="*/ 454 h 1167"/>
                <a:gd name="T56" fmla="*/ 357 w 1148"/>
                <a:gd name="T57" fmla="*/ 454 h 1167"/>
                <a:gd name="T58" fmla="*/ 357 w 1148"/>
                <a:gd name="T59" fmla="*/ 409 h 1167"/>
                <a:gd name="T60" fmla="*/ 324 w 1148"/>
                <a:gd name="T61" fmla="*/ 409 h 1167"/>
                <a:gd name="T62" fmla="*/ 324 w 1148"/>
                <a:gd name="T63" fmla="*/ 370 h 1167"/>
                <a:gd name="T64" fmla="*/ 311 w 1148"/>
                <a:gd name="T65" fmla="*/ 370 h 1167"/>
                <a:gd name="T66" fmla="*/ 311 w 1148"/>
                <a:gd name="T67" fmla="*/ 324 h 1167"/>
                <a:gd name="T68" fmla="*/ 234 w 1148"/>
                <a:gd name="T69" fmla="*/ 324 h 1167"/>
                <a:gd name="T70" fmla="*/ 234 w 1148"/>
                <a:gd name="T71" fmla="*/ 285 h 1167"/>
                <a:gd name="T72" fmla="*/ 214 w 1148"/>
                <a:gd name="T73" fmla="*/ 285 h 1167"/>
                <a:gd name="T74" fmla="*/ 214 w 1148"/>
                <a:gd name="T75" fmla="*/ 240 h 1167"/>
                <a:gd name="T76" fmla="*/ 214 w 1148"/>
                <a:gd name="T77" fmla="*/ 240 h 1167"/>
                <a:gd name="T78" fmla="*/ 214 w 1148"/>
                <a:gd name="T79" fmla="*/ 201 h 1167"/>
                <a:gd name="T80" fmla="*/ 175 w 1148"/>
                <a:gd name="T81" fmla="*/ 201 h 1167"/>
                <a:gd name="T82" fmla="*/ 175 w 1148"/>
                <a:gd name="T83" fmla="*/ 162 h 1167"/>
                <a:gd name="T84" fmla="*/ 162 w 1148"/>
                <a:gd name="T85" fmla="*/ 162 h 1167"/>
                <a:gd name="T86" fmla="*/ 162 w 1148"/>
                <a:gd name="T87" fmla="*/ 123 h 1167"/>
                <a:gd name="T88" fmla="*/ 156 w 1148"/>
                <a:gd name="T89" fmla="*/ 123 h 1167"/>
                <a:gd name="T90" fmla="*/ 156 w 1148"/>
                <a:gd name="T91" fmla="*/ 78 h 1167"/>
                <a:gd name="T92" fmla="*/ 143 w 1148"/>
                <a:gd name="T93" fmla="*/ 78 h 1167"/>
                <a:gd name="T94" fmla="*/ 143 w 1148"/>
                <a:gd name="T95" fmla="*/ 39 h 1167"/>
                <a:gd name="T96" fmla="*/ 136 w 1148"/>
                <a:gd name="T97" fmla="*/ 39 h 1167"/>
                <a:gd name="T98" fmla="*/ 136 w 1148"/>
                <a:gd name="T99" fmla="*/ 0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48" h="1167">
                  <a:moveTo>
                    <a:pt x="1148" y="1167"/>
                  </a:moveTo>
                  <a:lnTo>
                    <a:pt x="1148" y="1167"/>
                  </a:lnTo>
                  <a:moveTo>
                    <a:pt x="772" y="1167"/>
                  </a:moveTo>
                  <a:lnTo>
                    <a:pt x="1148" y="1167"/>
                  </a:lnTo>
                  <a:moveTo>
                    <a:pt x="772" y="1089"/>
                  </a:moveTo>
                  <a:lnTo>
                    <a:pt x="772" y="1167"/>
                  </a:lnTo>
                  <a:moveTo>
                    <a:pt x="752" y="1089"/>
                  </a:moveTo>
                  <a:lnTo>
                    <a:pt x="772" y="1089"/>
                  </a:lnTo>
                  <a:moveTo>
                    <a:pt x="752" y="1005"/>
                  </a:moveTo>
                  <a:lnTo>
                    <a:pt x="752" y="1089"/>
                  </a:lnTo>
                  <a:moveTo>
                    <a:pt x="707" y="1005"/>
                  </a:moveTo>
                  <a:lnTo>
                    <a:pt x="752" y="1005"/>
                  </a:lnTo>
                  <a:moveTo>
                    <a:pt x="707" y="934"/>
                  </a:moveTo>
                  <a:lnTo>
                    <a:pt x="707" y="1005"/>
                  </a:lnTo>
                  <a:moveTo>
                    <a:pt x="649" y="934"/>
                  </a:moveTo>
                  <a:lnTo>
                    <a:pt x="707" y="934"/>
                  </a:lnTo>
                  <a:moveTo>
                    <a:pt x="649" y="875"/>
                  </a:moveTo>
                  <a:lnTo>
                    <a:pt x="649" y="934"/>
                  </a:lnTo>
                  <a:moveTo>
                    <a:pt x="610" y="875"/>
                  </a:moveTo>
                  <a:lnTo>
                    <a:pt x="649" y="875"/>
                  </a:lnTo>
                  <a:moveTo>
                    <a:pt x="610" y="823"/>
                  </a:moveTo>
                  <a:lnTo>
                    <a:pt x="610" y="875"/>
                  </a:lnTo>
                  <a:moveTo>
                    <a:pt x="577" y="823"/>
                  </a:moveTo>
                  <a:lnTo>
                    <a:pt x="610" y="823"/>
                  </a:lnTo>
                  <a:moveTo>
                    <a:pt x="577" y="772"/>
                  </a:moveTo>
                  <a:lnTo>
                    <a:pt x="577" y="823"/>
                  </a:lnTo>
                  <a:moveTo>
                    <a:pt x="474" y="772"/>
                  </a:moveTo>
                  <a:lnTo>
                    <a:pt x="577" y="772"/>
                  </a:lnTo>
                  <a:moveTo>
                    <a:pt x="474" y="720"/>
                  </a:moveTo>
                  <a:lnTo>
                    <a:pt x="474" y="772"/>
                  </a:lnTo>
                  <a:moveTo>
                    <a:pt x="409" y="720"/>
                  </a:moveTo>
                  <a:lnTo>
                    <a:pt x="474" y="720"/>
                  </a:lnTo>
                  <a:moveTo>
                    <a:pt x="409" y="681"/>
                  </a:moveTo>
                  <a:lnTo>
                    <a:pt x="409" y="720"/>
                  </a:lnTo>
                  <a:moveTo>
                    <a:pt x="409" y="681"/>
                  </a:moveTo>
                  <a:lnTo>
                    <a:pt x="409" y="681"/>
                  </a:lnTo>
                  <a:moveTo>
                    <a:pt x="409" y="635"/>
                  </a:moveTo>
                  <a:lnTo>
                    <a:pt x="409" y="681"/>
                  </a:lnTo>
                  <a:moveTo>
                    <a:pt x="383" y="635"/>
                  </a:moveTo>
                  <a:lnTo>
                    <a:pt x="409" y="635"/>
                  </a:lnTo>
                  <a:moveTo>
                    <a:pt x="383" y="590"/>
                  </a:moveTo>
                  <a:lnTo>
                    <a:pt x="383" y="635"/>
                  </a:lnTo>
                  <a:moveTo>
                    <a:pt x="376" y="590"/>
                  </a:moveTo>
                  <a:lnTo>
                    <a:pt x="383" y="590"/>
                  </a:lnTo>
                  <a:moveTo>
                    <a:pt x="376" y="545"/>
                  </a:moveTo>
                  <a:lnTo>
                    <a:pt x="376" y="590"/>
                  </a:lnTo>
                  <a:moveTo>
                    <a:pt x="370" y="545"/>
                  </a:moveTo>
                  <a:lnTo>
                    <a:pt x="376" y="545"/>
                  </a:lnTo>
                  <a:moveTo>
                    <a:pt x="370" y="499"/>
                  </a:moveTo>
                  <a:lnTo>
                    <a:pt x="370" y="545"/>
                  </a:lnTo>
                  <a:moveTo>
                    <a:pt x="363" y="499"/>
                  </a:moveTo>
                  <a:lnTo>
                    <a:pt x="370" y="499"/>
                  </a:lnTo>
                  <a:moveTo>
                    <a:pt x="363" y="454"/>
                  </a:moveTo>
                  <a:lnTo>
                    <a:pt x="363" y="499"/>
                  </a:lnTo>
                  <a:moveTo>
                    <a:pt x="357" y="454"/>
                  </a:moveTo>
                  <a:lnTo>
                    <a:pt x="363" y="454"/>
                  </a:lnTo>
                  <a:moveTo>
                    <a:pt x="357" y="409"/>
                  </a:moveTo>
                  <a:lnTo>
                    <a:pt x="357" y="454"/>
                  </a:lnTo>
                  <a:moveTo>
                    <a:pt x="324" y="409"/>
                  </a:moveTo>
                  <a:lnTo>
                    <a:pt x="357" y="409"/>
                  </a:lnTo>
                  <a:moveTo>
                    <a:pt x="324" y="370"/>
                  </a:moveTo>
                  <a:lnTo>
                    <a:pt x="324" y="409"/>
                  </a:lnTo>
                  <a:moveTo>
                    <a:pt x="311" y="370"/>
                  </a:moveTo>
                  <a:lnTo>
                    <a:pt x="324" y="370"/>
                  </a:lnTo>
                  <a:moveTo>
                    <a:pt x="311" y="324"/>
                  </a:moveTo>
                  <a:lnTo>
                    <a:pt x="311" y="370"/>
                  </a:lnTo>
                  <a:moveTo>
                    <a:pt x="234" y="324"/>
                  </a:moveTo>
                  <a:lnTo>
                    <a:pt x="311" y="324"/>
                  </a:lnTo>
                  <a:moveTo>
                    <a:pt x="234" y="285"/>
                  </a:moveTo>
                  <a:lnTo>
                    <a:pt x="234" y="324"/>
                  </a:lnTo>
                  <a:moveTo>
                    <a:pt x="214" y="285"/>
                  </a:moveTo>
                  <a:lnTo>
                    <a:pt x="234" y="285"/>
                  </a:lnTo>
                  <a:moveTo>
                    <a:pt x="214" y="240"/>
                  </a:moveTo>
                  <a:lnTo>
                    <a:pt x="214" y="285"/>
                  </a:lnTo>
                  <a:moveTo>
                    <a:pt x="214" y="240"/>
                  </a:moveTo>
                  <a:lnTo>
                    <a:pt x="214" y="240"/>
                  </a:lnTo>
                  <a:moveTo>
                    <a:pt x="214" y="201"/>
                  </a:moveTo>
                  <a:lnTo>
                    <a:pt x="214" y="240"/>
                  </a:lnTo>
                  <a:moveTo>
                    <a:pt x="175" y="201"/>
                  </a:moveTo>
                  <a:lnTo>
                    <a:pt x="214" y="201"/>
                  </a:lnTo>
                  <a:moveTo>
                    <a:pt x="175" y="162"/>
                  </a:moveTo>
                  <a:lnTo>
                    <a:pt x="175" y="201"/>
                  </a:lnTo>
                  <a:moveTo>
                    <a:pt x="162" y="162"/>
                  </a:moveTo>
                  <a:lnTo>
                    <a:pt x="175" y="162"/>
                  </a:lnTo>
                  <a:moveTo>
                    <a:pt x="162" y="123"/>
                  </a:moveTo>
                  <a:lnTo>
                    <a:pt x="162" y="162"/>
                  </a:lnTo>
                  <a:moveTo>
                    <a:pt x="156" y="123"/>
                  </a:moveTo>
                  <a:lnTo>
                    <a:pt x="162" y="123"/>
                  </a:lnTo>
                  <a:moveTo>
                    <a:pt x="156" y="78"/>
                  </a:moveTo>
                  <a:lnTo>
                    <a:pt x="156" y="123"/>
                  </a:lnTo>
                  <a:moveTo>
                    <a:pt x="143" y="78"/>
                  </a:moveTo>
                  <a:lnTo>
                    <a:pt x="156" y="78"/>
                  </a:lnTo>
                  <a:moveTo>
                    <a:pt x="143" y="39"/>
                  </a:moveTo>
                  <a:lnTo>
                    <a:pt x="143" y="78"/>
                  </a:lnTo>
                  <a:moveTo>
                    <a:pt x="136" y="39"/>
                  </a:moveTo>
                  <a:lnTo>
                    <a:pt x="143" y="39"/>
                  </a:lnTo>
                  <a:moveTo>
                    <a:pt x="136" y="0"/>
                  </a:moveTo>
                  <a:lnTo>
                    <a:pt x="136" y="39"/>
                  </a:lnTo>
                  <a:moveTo>
                    <a:pt x="0" y="0"/>
                  </a:moveTo>
                  <a:lnTo>
                    <a:pt x="136" y="0"/>
                  </a:lnTo>
                </a:path>
              </a:pathLst>
            </a:custGeom>
            <a:noFill/>
            <a:ln w="9525">
              <a:solidFill>
                <a:srgbClr val="FF9933"/>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FR"/>
            </a:p>
          </p:txBody>
        </p:sp>
        <p:sp>
          <p:nvSpPr>
            <p:cNvPr id="893973" name="Freeform 21"/>
            <p:cNvSpPr>
              <a:spLocks noEditPoints="1"/>
            </p:cNvSpPr>
            <p:nvPr/>
          </p:nvSpPr>
          <p:spPr bwMode="auto">
            <a:xfrm>
              <a:off x="555" y="1237"/>
              <a:ext cx="1032" cy="1394"/>
            </a:xfrm>
            <a:custGeom>
              <a:avLst/>
              <a:gdLst>
                <a:gd name="T0" fmla="*/ 824 w 1161"/>
                <a:gd name="T1" fmla="*/ 1368 h 1394"/>
                <a:gd name="T2" fmla="*/ 817 w 1161"/>
                <a:gd name="T3" fmla="*/ 1368 h 1394"/>
                <a:gd name="T4" fmla="*/ 616 w 1161"/>
                <a:gd name="T5" fmla="*/ 1316 h 1394"/>
                <a:gd name="T6" fmla="*/ 616 w 1161"/>
                <a:gd name="T7" fmla="*/ 1297 h 1394"/>
                <a:gd name="T8" fmla="*/ 584 w 1161"/>
                <a:gd name="T9" fmla="*/ 1251 h 1394"/>
                <a:gd name="T10" fmla="*/ 558 w 1161"/>
                <a:gd name="T11" fmla="*/ 1251 h 1394"/>
                <a:gd name="T12" fmla="*/ 525 w 1161"/>
                <a:gd name="T13" fmla="*/ 1212 h 1394"/>
                <a:gd name="T14" fmla="*/ 525 w 1161"/>
                <a:gd name="T15" fmla="*/ 1167 h 1394"/>
                <a:gd name="T16" fmla="*/ 454 w 1161"/>
                <a:gd name="T17" fmla="*/ 1128 h 1394"/>
                <a:gd name="T18" fmla="*/ 441 w 1161"/>
                <a:gd name="T19" fmla="*/ 1128 h 1394"/>
                <a:gd name="T20" fmla="*/ 428 w 1161"/>
                <a:gd name="T21" fmla="*/ 1083 h 1394"/>
                <a:gd name="T22" fmla="*/ 428 w 1161"/>
                <a:gd name="T23" fmla="*/ 1063 h 1394"/>
                <a:gd name="T24" fmla="*/ 409 w 1161"/>
                <a:gd name="T25" fmla="*/ 1024 h 1394"/>
                <a:gd name="T26" fmla="*/ 402 w 1161"/>
                <a:gd name="T27" fmla="*/ 1024 h 1394"/>
                <a:gd name="T28" fmla="*/ 389 w 1161"/>
                <a:gd name="T29" fmla="*/ 986 h 1394"/>
                <a:gd name="T30" fmla="*/ 389 w 1161"/>
                <a:gd name="T31" fmla="*/ 966 h 1394"/>
                <a:gd name="T32" fmla="*/ 370 w 1161"/>
                <a:gd name="T33" fmla="*/ 927 h 1394"/>
                <a:gd name="T34" fmla="*/ 363 w 1161"/>
                <a:gd name="T35" fmla="*/ 927 h 1394"/>
                <a:gd name="T36" fmla="*/ 337 w 1161"/>
                <a:gd name="T37" fmla="*/ 888 h 1394"/>
                <a:gd name="T38" fmla="*/ 337 w 1161"/>
                <a:gd name="T39" fmla="*/ 869 h 1394"/>
                <a:gd name="T40" fmla="*/ 331 w 1161"/>
                <a:gd name="T41" fmla="*/ 830 h 1394"/>
                <a:gd name="T42" fmla="*/ 324 w 1161"/>
                <a:gd name="T43" fmla="*/ 830 h 1394"/>
                <a:gd name="T44" fmla="*/ 298 w 1161"/>
                <a:gd name="T45" fmla="*/ 791 h 1394"/>
                <a:gd name="T46" fmla="*/ 298 w 1161"/>
                <a:gd name="T47" fmla="*/ 772 h 1394"/>
                <a:gd name="T48" fmla="*/ 285 w 1161"/>
                <a:gd name="T49" fmla="*/ 733 h 1394"/>
                <a:gd name="T50" fmla="*/ 279 w 1161"/>
                <a:gd name="T51" fmla="*/ 733 h 1394"/>
                <a:gd name="T52" fmla="*/ 253 w 1161"/>
                <a:gd name="T53" fmla="*/ 700 h 1394"/>
                <a:gd name="T54" fmla="*/ 253 w 1161"/>
                <a:gd name="T55" fmla="*/ 681 h 1394"/>
                <a:gd name="T56" fmla="*/ 246 w 1161"/>
                <a:gd name="T57" fmla="*/ 648 h 1394"/>
                <a:gd name="T58" fmla="*/ 240 w 1161"/>
                <a:gd name="T59" fmla="*/ 648 h 1394"/>
                <a:gd name="T60" fmla="*/ 234 w 1161"/>
                <a:gd name="T61" fmla="*/ 610 h 1394"/>
                <a:gd name="T62" fmla="*/ 234 w 1161"/>
                <a:gd name="T63" fmla="*/ 597 h 1394"/>
                <a:gd name="T64" fmla="*/ 221 w 1161"/>
                <a:gd name="T65" fmla="*/ 558 h 1394"/>
                <a:gd name="T66" fmla="*/ 221 w 1161"/>
                <a:gd name="T67" fmla="*/ 558 h 1394"/>
                <a:gd name="T68" fmla="*/ 208 w 1161"/>
                <a:gd name="T69" fmla="*/ 525 h 1394"/>
                <a:gd name="T70" fmla="*/ 208 w 1161"/>
                <a:gd name="T71" fmla="*/ 506 h 1394"/>
                <a:gd name="T72" fmla="*/ 195 w 1161"/>
                <a:gd name="T73" fmla="*/ 454 h 1394"/>
                <a:gd name="T74" fmla="*/ 188 w 1161"/>
                <a:gd name="T75" fmla="*/ 454 h 1394"/>
                <a:gd name="T76" fmla="*/ 162 w 1161"/>
                <a:gd name="T77" fmla="*/ 422 h 1394"/>
                <a:gd name="T78" fmla="*/ 162 w 1161"/>
                <a:gd name="T79" fmla="*/ 409 h 1394"/>
                <a:gd name="T80" fmla="*/ 143 w 1161"/>
                <a:gd name="T81" fmla="*/ 370 h 1394"/>
                <a:gd name="T82" fmla="*/ 143 w 1161"/>
                <a:gd name="T83" fmla="*/ 370 h 1394"/>
                <a:gd name="T84" fmla="*/ 136 w 1161"/>
                <a:gd name="T85" fmla="*/ 337 h 1394"/>
                <a:gd name="T86" fmla="*/ 136 w 1161"/>
                <a:gd name="T87" fmla="*/ 324 h 1394"/>
                <a:gd name="T88" fmla="*/ 110 w 1161"/>
                <a:gd name="T89" fmla="*/ 292 h 1394"/>
                <a:gd name="T90" fmla="*/ 110 w 1161"/>
                <a:gd name="T91" fmla="*/ 292 h 1394"/>
                <a:gd name="T92" fmla="*/ 104 w 1161"/>
                <a:gd name="T93" fmla="*/ 259 h 1394"/>
                <a:gd name="T94" fmla="*/ 104 w 1161"/>
                <a:gd name="T95" fmla="*/ 240 h 1394"/>
                <a:gd name="T96" fmla="*/ 97 w 1161"/>
                <a:gd name="T97" fmla="*/ 208 h 1394"/>
                <a:gd name="T98" fmla="*/ 91 w 1161"/>
                <a:gd name="T99" fmla="*/ 208 h 1394"/>
                <a:gd name="T100" fmla="*/ 71 w 1161"/>
                <a:gd name="T101" fmla="*/ 175 h 1394"/>
                <a:gd name="T102" fmla="*/ 71 w 1161"/>
                <a:gd name="T103" fmla="*/ 162 h 1394"/>
                <a:gd name="T104" fmla="*/ 65 w 1161"/>
                <a:gd name="T105" fmla="*/ 130 h 1394"/>
                <a:gd name="T106" fmla="*/ 58 w 1161"/>
                <a:gd name="T107" fmla="*/ 130 h 1394"/>
                <a:gd name="T108" fmla="*/ 45 w 1161"/>
                <a:gd name="T109" fmla="*/ 97 h 1394"/>
                <a:gd name="T110" fmla="*/ 45 w 1161"/>
                <a:gd name="T111" fmla="*/ 78 h 1394"/>
                <a:gd name="T112" fmla="*/ 19 w 1161"/>
                <a:gd name="T113" fmla="*/ 45 h 1394"/>
                <a:gd name="T114" fmla="*/ 19 w 1161"/>
                <a:gd name="T115" fmla="*/ 45 h 1394"/>
                <a:gd name="T116" fmla="*/ 0 w 1161"/>
                <a:gd name="T117" fmla="*/ 13 h 1394"/>
                <a:gd name="T118" fmla="*/ 0 w 1161"/>
                <a:gd name="T119" fmla="*/ 0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61" h="1394">
                  <a:moveTo>
                    <a:pt x="1161" y="1394"/>
                  </a:moveTo>
                  <a:lnTo>
                    <a:pt x="1161" y="1394"/>
                  </a:lnTo>
                  <a:moveTo>
                    <a:pt x="824" y="1394"/>
                  </a:moveTo>
                  <a:lnTo>
                    <a:pt x="1161" y="1394"/>
                  </a:lnTo>
                  <a:moveTo>
                    <a:pt x="824" y="1368"/>
                  </a:moveTo>
                  <a:lnTo>
                    <a:pt x="824" y="1394"/>
                  </a:lnTo>
                  <a:moveTo>
                    <a:pt x="817" y="1368"/>
                  </a:moveTo>
                  <a:lnTo>
                    <a:pt x="824" y="1368"/>
                  </a:lnTo>
                  <a:moveTo>
                    <a:pt x="817" y="1342"/>
                  </a:moveTo>
                  <a:lnTo>
                    <a:pt x="817" y="1368"/>
                  </a:lnTo>
                  <a:moveTo>
                    <a:pt x="681" y="1342"/>
                  </a:moveTo>
                  <a:lnTo>
                    <a:pt x="817" y="1342"/>
                  </a:lnTo>
                  <a:moveTo>
                    <a:pt x="681" y="1316"/>
                  </a:moveTo>
                  <a:lnTo>
                    <a:pt x="681" y="1342"/>
                  </a:lnTo>
                  <a:moveTo>
                    <a:pt x="616" y="1316"/>
                  </a:moveTo>
                  <a:lnTo>
                    <a:pt x="681" y="1316"/>
                  </a:lnTo>
                  <a:moveTo>
                    <a:pt x="616" y="1297"/>
                  </a:moveTo>
                  <a:lnTo>
                    <a:pt x="616" y="1316"/>
                  </a:lnTo>
                  <a:moveTo>
                    <a:pt x="610" y="1297"/>
                  </a:moveTo>
                  <a:lnTo>
                    <a:pt x="616" y="1297"/>
                  </a:lnTo>
                  <a:moveTo>
                    <a:pt x="610" y="1277"/>
                  </a:moveTo>
                  <a:lnTo>
                    <a:pt x="610" y="1297"/>
                  </a:lnTo>
                  <a:moveTo>
                    <a:pt x="584" y="1277"/>
                  </a:moveTo>
                  <a:lnTo>
                    <a:pt x="610" y="1277"/>
                  </a:lnTo>
                  <a:moveTo>
                    <a:pt x="584" y="1251"/>
                  </a:moveTo>
                  <a:lnTo>
                    <a:pt x="584" y="1277"/>
                  </a:lnTo>
                  <a:moveTo>
                    <a:pt x="558" y="1251"/>
                  </a:moveTo>
                  <a:lnTo>
                    <a:pt x="584" y="1251"/>
                  </a:lnTo>
                  <a:moveTo>
                    <a:pt x="558" y="1232"/>
                  </a:moveTo>
                  <a:lnTo>
                    <a:pt x="558" y="1251"/>
                  </a:lnTo>
                  <a:moveTo>
                    <a:pt x="545" y="1232"/>
                  </a:moveTo>
                  <a:lnTo>
                    <a:pt x="558" y="1232"/>
                  </a:lnTo>
                  <a:moveTo>
                    <a:pt x="545" y="1212"/>
                  </a:moveTo>
                  <a:lnTo>
                    <a:pt x="545" y="1232"/>
                  </a:lnTo>
                  <a:moveTo>
                    <a:pt x="525" y="1212"/>
                  </a:moveTo>
                  <a:lnTo>
                    <a:pt x="545" y="1212"/>
                  </a:lnTo>
                  <a:moveTo>
                    <a:pt x="525" y="1167"/>
                  </a:moveTo>
                  <a:lnTo>
                    <a:pt x="525" y="1212"/>
                  </a:lnTo>
                  <a:moveTo>
                    <a:pt x="467" y="1167"/>
                  </a:moveTo>
                  <a:lnTo>
                    <a:pt x="525" y="1167"/>
                  </a:lnTo>
                  <a:moveTo>
                    <a:pt x="467" y="1148"/>
                  </a:moveTo>
                  <a:lnTo>
                    <a:pt x="467" y="1167"/>
                  </a:lnTo>
                  <a:moveTo>
                    <a:pt x="454" y="1148"/>
                  </a:moveTo>
                  <a:lnTo>
                    <a:pt x="467" y="1148"/>
                  </a:lnTo>
                  <a:moveTo>
                    <a:pt x="454" y="1128"/>
                  </a:moveTo>
                  <a:lnTo>
                    <a:pt x="454" y="1148"/>
                  </a:lnTo>
                  <a:moveTo>
                    <a:pt x="441" y="1128"/>
                  </a:moveTo>
                  <a:lnTo>
                    <a:pt x="454" y="1128"/>
                  </a:lnTo>
                  <a:moveTo>
                    <a:pt x="441" y="1109"/>
                  </a:moveTo>
                  <a:lnTo>
                    <a:pt x="441" y="1128"/>
                  </a:lnTo>
                  <a:moveTo>
                    <a:pt x="435" y="1109"/>
                  </a:moveTo>
                  <a:lnTo>
                    <a:pt x="441" y="1109"/>
                  </a:lnTo>
                  <a:moveTo>
                    <a:pt x="435" y="1083"/>
                  </a:moveTo>
                  <a:lnTo>
                    <a:pt x="435" y="1109"/>
                  </a:lnTo>
                  <a:moveTo>
                    <a:pt x="428" y="1083"/>
                  </a:moveTo>
                  <a:lnTo>
                    <a:pt x="435" y="1083"/>
                  </a:lnTo>
                  <a:moveTo>
                    <a:pt x="428" y="1063"/>
                  </a:moveTo>
                  <a:lnTo>
                    <a:pt x="428" y="1083"/>
                  </a:lnTo>
                  <a:moveTo>
                    <a:pt x="409" y="1063"/>
                  </a:moveTo>
                  <a:lnTo>
                    <a:pt x="428" y="1063"/>
                  </a:lnTo>
                  <a:moveTo>
                    <a:pt x="409" y="1044"/>
                  </a:moveTo>
                  <a:lnTo>
                    <a:pt x="409" y="1063"/>
                  </a:lnTo>
                  <a:moveTo>
                    <a:pt x="409" y="1044"/>
                  </a:moveTo>
                  <a:lnTo>
                    <a:pt x="409" y="1044"/>
                  </a:lnTo>
                  <a:moveTo>
                    <a:pt x="409" y="1024"/>
                  </a:moveTo>
                  <a:lnTo>
                    <a:pt x="409" y="1044"/>
                  </a:lnTo>
                  <a:moveTo>
                    <a:pt x="402" y="1024"/>
                  </a:moveTo>
                  <a:lnTo>
                    <a:pt x="409" y="1024"/>
                  </a:lnTo>
                  <a:moveTo>
                    <a:pt x="402" y="1005"/>
                  </a:moveTo>
                  <a:lnTo>
                    <a:pt x="402" y="1024"/>
                  </a:lnTo>
                  <a:moveTo>
                    <a:pt x="396" y="1005"/>
                  </a:moveTo>
                  <a:lnTo>
                    <a:pt x="402" y="1005"/>
                  </a:lnTo>
                  <a:moveTo>
                    <a:pt x="396" y="986"/>
                  </a:moveTo>
                  <a:lnTo>
                    <a:pt x="396" y="1005"/>
                  </a:lnTo>
                  <a:moveTo>
                    <a:pt x="389" y="986"/>
                  </a:moveTo>
                  <a:lnTo>
                    <a:pt x="396" y="986"/>
                  </a:lnTo>
                  <a:moveTo>
                    <a:pt x="389" y="966"/>
                  </a:moveTo>
                  <a:lnTo>
                    <a:pt x="389" y="986"/>
                  </a:lnTo>
                  <a:moveTo>
                    <a:pt x="383" y="966"/>
                  </a:moveTo>
                  <a:lnTo>
                    <a:pt x="389" y="966"/>
                  </a:lnTo>
                  <a:moveTo>
                    <a:pt x="383" y="947"/>
                  </a:moveTo>
                  <a:lnTo>
                    <a:pt x="383" y="966"/>
                  </a:lnTo>
                  <a:moveTo>
                    <a:pt x="370" y="947"/>
                  </a:moveTo>
                  <a:lnTo>
                    <a:pt x="383" y="947"/>
                  </a:lnTo>
                  <a:moveTo>
                    <a:pt x="370" y="927"/>
                  </a:moveTo>
                  <a:lnTo>
                    <a:pt x="370" y="947"/>
                  </a:lnTo>
                  <a:moveTo>
                    <a:pt x="363" y="927"/>
                  </a:moveTo>
                  <a:lnTo>
                    <a:pt x="370" y="927"/>
                  </a:lnTo>
                  <a:moveTo>
                    <a:pt x="363" y="908"/>
                  </a:moveTo>
                  <a:lnTo>
                    <a:pt x="363" y="927"/>
                  </a:lnTo>
                  <a:moveTo>
                    <a:pt x="344" y="908"/>
                  </a:moveTo>
                  <a:lnTo>
                    <a:pt x="363" y="908"/>
                  </a:lnTo>
                  <a:moveTo>
                    <a:pt x="344" y="888"/>
                  </a:moveTo>
                  <a:lnTo>
                    <a:pt x="344" y="908"/>
                  </a:lnTo>
                  <a:moveTo>
                    <a:pt x="337" y="888"/>
                  </a:moveTo>
                  <a:lnTo>
                    <a:pt x="344" y="888"/>
                  </a:lnTo>
                  <a:moveTo>
                    <a:pt x="337" y="869"/>
                  </a:moveTo>
                  <a:lnTo>
                    <a:pt x="337" y="888"/>
                  </a:lnTo>
                  <a:moveTo>
                    <a:pt x="337" y="869"/>
                  </a:moveTo>
                  <a:lnTo>
                    <a:pt x="337" y="869"/>
                  </a:lnTo>
                  <a:moveTo>
                    <a:pt x="337" y="849"/>
                  </a:moveTo>
                  <a:lnTo>
                    <a:pt x="337" y="869"/>
                  </a:lnTo>
                  <a:moveTo>
                    <a:pt x="331" y="849"/>
                  </a:moveTo>
                  <a:lnTo>
                    <a:pt x="337" y="849"/>
                  </a:lnTo>
                  <a:moveTo>
                    <a:pt x="331" y="830"/>
                  </a:moveTo>
                  <a:lnTo>
                    <a:pt x="331" y="849"/>
                  </a:lnTo>
                  <a:moveTo>
                    <a:pt x="324" y="830"/>
                  </a:moveTo>
                  <a:lnTo>
                    <a:pt x="331" y="830"/>
                  </a:lnTo>
                  <a:moveTo>
                    <a:pt x="324" y="810"/>
                  </a:moveTo>
                  <a:lnTo>
                    <a:pt x="324" y="830"/>
                  </a:lnTo>
                  <a:moveTo>
                    <a:pt x="324" y="810"/>
                  </a:moveTo>
                  <a:lnTo>
                    <a:pt x="324" y="810"/>
                  </a:lnTo>
                  <a:moveTo>
                    <a:pt x="324" y="791"/>
                  </a:moveTo>
                  <a:lnTo>
                    <a:pt x="324" y="810"/>
                  </a:lnTo>
                  <a:moveTo>
                    <a:pt x="298" y="791"/>
                  </a:moveTo>
                  <a:lnTo>
                    <a:pt x="324" y="791"/>
                  </a:lnTo>
                  <a:moveTo>
                    <a:pt x="298" y="772"/>
                  </a:moveTo>
                  <a:lnTo>
                    <a:pt x="298" y="791"/>
                  </a:lnTo>
                  <a:moveTo>
                    <a:pt x="292" y="772"/>
                  </a:moveTo>
                  <a:lnTo>
                    <a:pt x="298" y="772"/>
                  </a:lnTo>
                  <a:moveTo>
                    <a:pt x="292" y="752"/>
                  </a:moveTo>
                  <a:lnTo>
                    <a:pt x="292" y="772"/>
                  </a:lnTo>
                  <a:moveTo>
                    <a:pt x="285" y="752"/>
                  </a:moveTo>
                  <a:lnTo>
                    <a:pt x="292" y="752"/>
                  </a:lnTo>
                  <a:moveTo>
                    <a:pt x="285" y="733"/>
                  </a:moveTo>
                  <a:lnTo>
                    <a:pt x="285" y="752"/>
                  </a:lnTo>
                  <a:moveTo>
                    <a:pt x="279" y="733"/>
                  </a:moveTo>
                  <a:lnTo>
                    <a:pt x="285" y="733"/>
                  </a:lnTo>
                  <a:moveTo>
                    <a:pt x="279" y="720"/>
                  </a:moveTo>
                  <a:lnTo>
                    <a:pt x="279" y="733"/>
                  </a:lnTo>
                  <a:moveTo>
                    <a:pt x="259" y="720"/>
                  </a:moveTo>
                  <a:lnTo>
                    <a:pt x="279" y="720"/>
                  </a:lnTo>
                  <a:moveTo>
                    <a:pt x="259" y="700"/>
                  </a:moveTo>
                  <a:lnTo>
                    <a:pt x="259" y="720"/>
                  </a:lnTo>
                  <a:moveTo>
                    <a:pt x="253" y="700"/>
                  </a:moveTo>
                  <a:lnTo>
                    <a:pt x="259" y="700"/>
                  </a:lnTo>
                  <a:moveTo>
                    <a:pt x="253" y="681"/>
                  </a:moveTo>
                  <a:lnTo>
                    <a:pt x="253" y="700"/>
                  </a:lnTo>
                  <a:moveTo>
                    <a:pt x="246" y="681"/>
                  </a:moveTo>
                  <a:lnTo>
                    <a:pt x="253" y="681"/>
                  </a:lnTo>
                  <a:moveTo>
                    <a:pt x="246" y="661"/>
                  </a:moveTo>
                  <a:lnTo>
                    <a:pt x="246" y="681"/>
                  </a:lnTo>
                  <a:moveTo>
                    <a:pt x="246" y="661"/>
                  </a:moveTo>
                  <a:lnTo>
                    <a:pt x="246" y="661"/>
                  </a:lnTo>
                  <a:moveTo>
                    <a:pt x="246" y="648"/>
                  </a:moveTo>
                  <a:lnTo>
                    <a:pt x="246" y="661"/>
                  </a:lnTo>
                  <a:moveTo>
                    <a:pt x="240" y="648"/>
                  </a:moveTo>
                  <a:lnTo>
                    <a:pt x="246" y="648"/>
                  </a:lnTo>
                  <a:moveTo>
                    <a:pt x="240" y="629"/>
                  </a:moveTo>
                  <a:lnTo>
                    <a:pt x="240" y="648"/>
                  </a:lnTo>
                  <a:moveTo>
                    <a:pt x="240" y="629"/>
                  </a:moveTo>
                  <a:lnTo>
                    <a:pt x="240" y="629"/>
                  </a:lnTo>
                  <a:moveTo>
                    <a:pt x="240" y="610"/>
                  </a:moveTo>
                  <a:lnTo>
                    <a:pt x="240" y="629"/>
                  </a:lnTo>
                  <a:moveTo>
                    <a:pt x="234" y="610"/>
                  </a:moveTo>
                  <a:lnTo>
                    <a:pt x="240" y="610"/>
                  </a:lnTo>
                  <a:moveTo>
                    <a:pt x="234" y="597"/>
                  </a:moveTo>
                  <a:lnTo>
                    <a:pt x="234" y="610"/>
                  </a:lnTo>
                  <a:moveTo>
                    <a:pt x="234" y="597"/>
                  </a:moveTo>
                  <a:lnTo>
                    <a:pt x="234" y="597"/>
                  </a:lnTo>
                  <a:moveTo>
                    <a:pt x="234" y="577"/>
                  </a:moveTo>
                  <a:lnTo>
                    <a:pt x="234" y="597"/>
                  </a:lnTo>
                  <a:moveTo>
                    <a:pt x="221" y="577"/>
                  </a:moveTo>
                  <a:lnTo>
                    <a:pt x="234" y="577"/>
                  </a:lnTo>
                  <a:moveTo>
                    <a:pt x="221" y="558"/>
                  </a:moveTo>
                  <a:lnTo>
                    <a:pt x="221" y="577"/>
                  </a:lnTo>
                  <a:moveTo>
                    <a:pt x="221" y="558"/>
                  </a:moveTo>
                  <a:lnTo>
                    <a:pt x="221" y="558"/>
                  </a:lnTo>
                  <a:moveTo>
                    <a:pt x="221" y="545"/>
                  </a:moveTo>
                  <a:lnTo>
                    <a:pt x="221" y="558"/>
                  </a:lnTo>
                  <a:moveTo>
                    <a:pt x="214" y="545"/>
                  </a:moveTo>
                  <a:lnTo>
                    <a:pt x="221" y="545"/>
                  </a:lnTo>
                  <a:moveTo>
                    <a:pt x="214" y="525"/>
                  </a:moveTo>
                  <a:lnTo>
                    <a:pt x="214" y="545"/>
                  </a:lnTo>
                  <a:moveTo>
                    <a:pt x="208" y="525"/>
                  </a:moveTo>
                  <a:lnTo>
                    <a:pt x="214" y="525"/>
                  </a:lnTo>
                  <a:moveTo>
                    <a:pt x="208" y="506"/>
                  </a:moveTo>
                  <a:lnTo>
                    <a:pt x="208" y="525"/>
                  </a:lnTo>
                  <a:moveTo>
                    <a:pt x="201" y="506"/>
                  </a:moveTo>
                  <a:lnTo>
                    <a:pt x="208" y="506"/>
                  </a:lnTo>
                  <a:moveTo>
                    <a:pt x="201" y="473"/>
                  </a:moveTo>
                  <a:lnTo>
                    <a:pt x="201" y="506"/>
                  </a:lnTo>
                  <a:moveTo>
                    <a:pt x="195" y="473"/>
                  </a:moveTo>
                  <a:lnTo>
                    <a:pt x="201" y="473"/>
                  </a:lnTo>
                  <a:moveTo>
                    <a:pt x="195" y="454"/>
                  </a:moveTo>
                  <a:lnTo>
                    <a:pt x="195" y="473"/>
                  </a:lnTo>
                  <a:moveTo>
                    <a:pt x="188" y="454"/>
                  </a:moveTo>
                  <a:lnTo>
                    <a:pt x="195" y="454"/>
                  </a:lnTo>
                  <a:moveTo>
                    <a:pt x="188" y="441"/>
                  </a:moveTo>
                  <a:lnTo>
                    <a:pt x="188" y="454"/>
                  </a:lnTo>
                  <a:moveTo>
                    <a:pt x="175" y="441"/>
                  </a:moveTo>
                  <a:lnTo>
                    <a:pt x="188" y="441"/>
                  </a:lnTo>
                  <a:moveTo>
                    <a:pt x="175" y="422"/>
                  </a:moveTo>
                  <a:lnTo>
                    <a:pt x="175" y="441"/>
                  </a:lnTo>
                  <a:moveTo>
                    <a:pt x="162" y="422"/>
                  </a:moveTo>
                  <a:lnTo>
                    <a:pt x="175" y="422"/>
                  </a:lnTo>
                  <a:moveTo>
                    <a:pt x="162" y="409"/>
                  </a:moveTo>
                  <a:lnTo>
                    <a:pt x="162" y="422"/>
                  </a:lnTo>
                  <a:moveTo>
                    <a:pt x="156" y="409"/>
                  </a:moveTo>
                  <a:lnTo>
                    <a:pt x="162" y="409"/>
                  </a:lnTo>
                  <a:moveTo>
                    <a:pt x="156" y="389"/>
                  </a:moveTo>
                  <a:lnTo>
                    <a:pt x="156" y="409"/>
                  </a:lnTo>
                  <a:moveTo>
                    <a:pt x="143" y="389"/>
                  </a:moveTo>
                  <a:lnTo>
                    <a:pt x="156" y="389"/>
                  </a:lnTo>
                  <a:moveTo>
                    <a:pt x="143" y="370"/>
                  </a:moveTo>
                  <a:lnTo>
                    <a:pt x="143" y="389"/>
                  </a:lnTo>
                  <a:moveTo>
                    <a:pt x="143" y="370"/>
                  </a:moveTo>
                  <a:lnTo>
                    <a:pt x="143" y="370"/>
                  </a:lnTo>
                  <a:moveTo>
                    <a:pt x="143" y="357"/>
                  </a:moveTo>
                  <a:lnTo>
                    <a:pt x="143" y="370"/>
                  </a:lnTo>
                  <a:moveTo>
                    <a:pt x="143" y="357"/>
                  </a:moveTo>
                  <a:lnTo>
                    <a:pt x="143" y="357"/>
                  </a:lnTo>
                  <a:moveTo>
                    <a:pt x="143" y="337"/>
                  </a:moveTo>
                  <a:lnTo>
                    <a:pt x="143" y="357"/>
                  </a:lnTo>
                  <a:moveTo>
                    <a:pt x="136" y="337"/>
                  </a:moveTo>
                  <a:lnTo>
                    <a:pt x="143" y="337"/>
                  </a:lnTo>
                  <a:moveTo>
                    <a:pt x="136" y="324"/>
                  </a:moveTo>
                  <a:lnTo>
                    <a:pt x="136" y="337"/>
                  </a:lnTo>
                  <a:moveTo>
                    <a:pt x="117" y="324"/>
                  </a:moveTo>
                  <a:lnTo>
                    <a:pt x="136" y="324"/>
                  </a:lnTo>
                  <a:moveTo>
                    <a:pt x="117" y="305"/>
                  </a:moveTo>
                  <a:lnTo>
                    <a:pt x="117" y="324"/>
                  </a:lnTo>
                  <a:moveTo>
                    <a:pt x="110" y="305"/>
                  </a:moveTo>
                  <a:lnTo>
                    <a:pt x="117" y="305"/>
                  </a:lnTo>
                  <a:moveTo>
                    <a:pt x="110" y="292"/>
                  </a:moveTo>
                  <a:lnTo>
                    <a:pt x="110" y="305"/>
                  </a:lnTo>
                  <a:moveTo>
                    <a:pt x="110" y="292"/>
                  </a:moveTo>
                  <a:lnTo>
                    <a:pt x="110" y="292"/>
                  </a:lnTo>
                  <a:moveTo>
                    <a:pt x="110" y="272"/>
                  </a:moveTo>
                  <a:lnTo>
                    <a:pt x="110" y="292"/>
                  </a:lnTo>
                  <a:moveTo>
                    <a:pt x="110" y="272"/>
                  </a:moveTo>
                  <a:lnTo>
                    <a:pt x="110" y="272"/>
                  </a:lnTo>
                  <a:moveTo>
                    <a:pt x="110" y="259"/>
                  </a:moveTo>
                  <a:lnTo>
                    <a:pt x="110" y="272"/>
                  </a:lnTo>
                  <a:moveTo>
                    <a:pt x="104" y="259"/>
                  </a:moveTo>
                  <a:lnTo>
                    <a:pt x="110" y="259"/>
                  </a:lnTo>
                  <a:moveTo>
                    <a:pt x="104" y="240"/>
                  </a:moveTo>
                  <a:lnTo>
                    <a:pt x="104" y="259"/>
                  </a:lnTo>
                  <a:moveTo>
                    <a:pt x="104" y="240"/>
                  </a:moveTo>
                  <a:lnTo>
                    <a:pt x="104" y="240"/>
                  </a:lnTo>
                  <a:moveTo>
                    <a:pt x="104" y="227"/>
                  </a:moveTo>
                  <a:lnTo>
                    <a:pt x="104" y="240"/>
                  </a:lnTo>
                  <a:moveTo>
                    <a:pt x="97" y="227"/>
                  </a:moveTo>
                  <a:lnTo>
                    <a:pt x="104" y="227"/>
                  </a:lnTo>
                  <a:moveTo>
                    <a:pt x="97" y="208"/>
                  </a:moveTo>
                  <a:lnTo>
                    <a:pt x="97" y="227"/>
                  </a:lnTo>
                  <a:moveTo>
                    <a:pt x="91" y="208"/>
                  </a:moveTo>
                  <a:lnTo>
                    <a:pt x="97" y="208"/>
                  </a:lnTo>
                  <a:moveTo>
                    <a:pt x="91" y="195"/>
                  </a:moveTo>
                  <a:lnTo>
                    <a:pt x="91" y="208"/>
                  </a:lnTo>
                  <a:moveTo>
                    <a:pt x="84" y="195"/>
                  </a:moveTo>
                  <a:lnTo>
                    <a:pt x="91" y="195"/>
                  </a:lnTo>
                  <a:moveTo>
                    <a:pt x="84" y="175"/>
                  </a:moveTo>
                  <a:lnTo>
                    <a:pt x="84" y="195"/>
                  </a:lnTo>
                  <a:moveTo>
                    <a:pt x="71" y="175"/>
                  </a:moveTo>
                  <a:lnTo>
                    <a:pt x="84" y="175"/>
                  </a:lnTo>
                  <a:moveTo>
                    <a:pt x="71" y="162"/>
                  </a:moveTo>
                  <a:lnTo>
                    <a:pt x="71" y="175"/>
                  </a:lnTo>
                  <a:moveTo>
                    <a:pt x="71" y="162"/>
                  </a:moveTo>
                  <a:lnTo>
                    <a:pt x="71" y="162"/>
                  </a:lnTo>
                  <a:moveTo>
                    <a:pt x="71" y="143"/>
                  </a:moveTo>
                  <a:lnTo>
                    <a:pt x="71" y="162"/>
                  </a:lnTo>
                  <a:moveTo>
                    <a:pt x="65" y="143"/>
                  </a:moveTo>
                  <a:lnTo>
                    <a:pt x="71" y="143"/>
                  </a:lnTo>
                  <a:moveTo>
                    <a:pt x="65" y="130"/>
                  </a:moveTo>
                  <a:lnTo>
                    <a:pt x="65" y="143"/>
                  </a:lnTo>
                  <a:moveTo>
                    <a:pt x="58" y="130"/>
                  </a:moveTo>
                  <a:lnTo>
                    <a:pt x="65" y="130"/>
                  </a:lnTo>
                  <a:moveTo>
                    <a:pt x="58" y="110"/>
                  </a:moveTo>
                  <a:lnTo>
                    <a:pt x="58" y="130"/>
                  </a:lnTo>
                  <a:moveTo>
                    <a:pt x="52" y="110"/>
                  </a:moveTo>
                  <a:lnTo>
                    <a:pt x="58" y="110"/>
                  </a:lnTo>
                  <a:moveTo>
                    <a:pt x="52" y="97"/>
                  </a:moveTo>
                  <a:lnTo>
                    <a:pt x="52" y="110"/>
                  </a:lnTo>
                  <a:moveTo>
                    <a:pt x="45" y="97"/>
                  </a:moveTo>
                  <a:lnTo>
                    <a:pt x="52" y="97"/>
                  </a:lnTo>
                  <a:moveTo>
                    <a:pt x="45" y="78"/>
                  </a:moveTo>
                  <a:lnTo>
                    <a:pt x="45" y="97"/>
                  </a:lnTo>
                  <a:moveTo>
                    <a:pt x="39" y="78"/>
                  </a:moveTo>
                  <a:lnTo>
                    <a:pt x="45" y="78"/>
                  </a:lnTo>
                  <a:moveTo>
                    <a:pt x="39" y="65"/>
                  </a:moveTo>
                  <a:lnTo>
                    <a:pt x="39" y="78"/>
                  </a:lnTo>
                  <a:moveTo>
                    <a:pt x="19" y="65"/>
                  </a:moveTo>
                  <a:lnTo>
                    <a:pt x="39" y="65"/>
                  </a:lnTo>
                  <a:moveTo>
                    <a:pt x="19" y="45"/>
                  </a:moveTo>
                  <a:lnTo>
                    <a:pt x="19" y="65"/>
                  </a:lnTo>
                  <a:moveTo>
                    <a:pt x="19" y="45"/>
                  </a:moveTo>
                  <a:lnTo>
                    <a:pt x="19" y="45"/>
                  </a:lnTo>
                  <a:moveTo>
                    <a:pt x="19" y="33"/>
                  </a:moveTo>
                  <a:lnTo>
                    <a:pt x="19" y="45"/>
                  </a:lnTo>
                  <a:moveTo>
                    <a:pt x="13" y="33"/>
                  </a:moveTo>
                  <a:lnTo>
                    <a:pt x="19" y="33"/>
                  </a:lnTo>
                  <a:moveTo>
                    <a:pt x="13" y="13"/>
                  </a:moveTo>
                  <a:lnTo>
                    <a:pt x="13" y="33"/>
                  </a:lnTo>
                  <a:moveTo>
                    <a:pt x="0" y="13"/>
                  </a:moveTo>
                  <a:lnTo>
                    <a:pt x="13" y="13"/>
                  </a:lnTo>
                  <a:moveTo>
                    <a:pt x="0" y="0"/>
                  </a:moveTo>
                  <a:lnTo>
                    <a:pt x="0" y="13"/>
                  </a:lnTo>
                  <a:moveTo>
                    <a:pt x="0" y="0"/>
                  </a:moveTo>
                  <a:lnTo>
                    <a:pt x="0" y="0"/>
                  </a:lnTo>
                </a:path>
              </a:pathLst>
            </a:custGeom>
            <a:noFill/>
            <a:ln w="9525">
              <a:solidFill>
                <a:srgbClr val="00B7A5"/>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FR"/>
            </a:p>
          </p:txBody>
        </p:sp>
        <p:sp>
          <p:nvSpPr>
            <p:cNvPr id="893974" name="Freeform 22"/>
            <p:cNvSpPr>
              <a:spLocks noEditPoints="1"/>
            </p:cNvSpPr>
            <p:nvPr/>
          </p:nvSpPr>
          <p:spPr bwMode="auto">
            <a:xfrm>
              <a:off x="675" y="1360"/>
              <a:ext cx="536" cy="91"/>
            </a:xfrm>
            <a:custGeom>
              <a:avLst/>
              <a:gdLst>
                <a:gd name="T0" fmla="*/ 545 w 603"/>
                <a:gd name="T1" fmla="*/ 72 h 91"/>
                <a:gd name="T2" fmla="*/ 487 w 603"/>
                <a:gd name="T3" fmla="*/ 52 h 91"/>
                <a:gd name="T4" fmla="*/ 487 w 603"/>
                <a:gd name="T5" fmla="*/ 72 h 91"/>
                <a:gd name="T6" fmla="*/ 461 w 603"/>
                <a:gd name="T7" fmla="*/ 52 h 91"/>
                <a:gd name="T8" fmla="*/ 461 w 603"/>
                <a:gd name="T9" fmla="*/ 72 h 91"/>
                <a:gd name="T10" fmla="*/ 435 w 603"/>
                <a:gd name="T11" fmla="*/ 52 h 91"/>
                <a:gd name="T12" fmla="*/ 454 w 603"/>
                <a:gd name="T13" fmla="*/ 72 h 91"/>
                <a:gd name="T14" fmla="*/ 435 w 603"/>
                <a:gd name="T15" fmla="*/ 52 h 91"/>
                <a:gd name="T16" fmla="*/ 441 w 603"/>
                <a:gd name="T17" fmla="*/ 72 h 91"/>
                <a:gd name="T18" fmla="*/ 422 w 603"/>
                <a:gd name="T19" fmla="*/ 52 h 91"/>
                <a:gd name="T20" fmla="*/ 428 w 603"/>
                <a:gd name="T21" fmla="*/ 72 h 91"/>
                <a:gd name="T22" fmla="*/ 409 w 603"/>
                <a:gd name="T23" fmla="*/ 52 h 91"/>
                <a:gd name="T24" fmla="*/ 422 w 603"/>
                <a:gd name="T25" fmla="*/ 72 h 91"/>
                <a:gd name="T26" fmla="*/ 396 w 603"/>
                <a:gd name="T27" fmla="*/ 52 h 91"/>
                <a:gd name="T28" fmla="*/ 409 w 603"/>
                <a:gd name="T29" fmla="*/ 72 h 91"/>
                <a:gd name="T30" fmla="*/ 389 w 603"/>
                <a:gd name="T31" fmla="*/ 52 h 91"/>
                <a:gd name="T32" fmla="*/ 389 w 603"/>
                <a:gd name="T33" fmla="*/ 72 h 91"/>
                <a:gd name="T34" fmla="*/ 363 w 603"/>
                <a:gd name="T35" fmla="*/ 52 h 91"/>
                <a:gd name="T36" fmla="*/ 370 w 603"/>
                <a:gd name="T37" fmla="*/ 72 h 91"/>
                <a:gd name="T38" fmla="*/ 344 w 603"/>
                <a:gd name="T39" fmla="*/ 52 h 91"/>
                <a:gd name="T40" fmla="*/ 363 w 603"/>
                <a:gd name="T41" fmla="*/ 72 h 91"/>
                <a:gd name="T42" fmla="*/ 344 w 603"/>
                <a:gd name="T43" fmla="*/ 52 h 91"/>
                <a:gd name="T44" fmla="*/ 357 w 603"/>
                <a:gd name="T45" fmla="*/ 72 h 91"/>
                <a:gd name="T46" fmla="*/ 331 w 603"/>
                <a:gd name="T47" fmla="*/ 52 h 91"/>
                <a:gd name="T48" fmla="*/ 344 w 603"/>
                <a:gd name="T49" fmla="*/ 72 h 91"/>
                <a:gd name="T50" fmla="*/ 318 w 603"/>
                <a:gd name="T51" fmla="*/ 52 h 91"/>
                <a:gd name="T52" fmla="*/ 331 w 603"/>
                <a:gd name="T53" fmla="*/ 72 h 91"/>
                <a:gd name="T54" fmla="*/ 312 w 603"/>
                <a:gd name="T55" fmla="*/ 52 h 91"/>
                <a:gd name="T56" fmla="*/ 325 w 603"/>
                <a:gd name="T57" fmla="*/ 72 h 91"/>
                <a:gd name="T58" fmla="*/ 305 w 603"/>
                <a:gd name="T59" fmla="*/ 52 h 91"/>
                <a:gd name="T60" fmla="*/ 305 w 603"/>
                <a:gd name="T61" fmla="*/ 72 h 91"/>
                <a:gd name="T62" fmla="*/ 286 w 603"/>
                <a:gd name="T63" fmla="*/ 52 h 91"/>
                <a:gd name="T64" fmla="*/ 299 w 603"/>
                <a:gd name="T65" fmla="*/ 72 h 91"/>
                <a:gd name="T66" fmla="*/ 273 w 603"/>
                <a:gd name="T67" fmla="*/ 52 h 91"/>
                <a:gd name="T68" fmla="*/ 286 w 603"/>
                <a:gd name="T69" fmla="*/ 72 h 91"/>
                <a:gd name="T70" fmla="*/ 266 w 603"/>
                <a:gd name="T71" fmla="*/ 52 h 91"/>
                <a:gd name="T72" fmla="*/ 273 w 603"/>
                <a:gd name="T73" fmla="*/ 72 h 91"/>
                <a:gd name="T74" fmla="*/ 247 w 603"/>
                <a:gd name="T75" fmla="*/ 52 h 91"/>
                <a:gd name="T76" fmla="*/ 260 w 603"/>
                <a:gd name="T77" fmla="*/ 72 h 91"/>
                <a:gd name="T78" fmla="*/ 234 w 603"/>
                <a:gd name="T79" fmla="*/ 52 h 91"/>
                <a:gd name="T80" fmla="*/ 221 w 603"/>
                <a:gd name="T81" fmla="*/ 72 h 91"/>
                <a:gd name="T82" fmla="*/ 195 w 603"/>
                <a:gd name="T83" fmla="*/ 52 h 91"/>
                <a:gd name="T84" fmla="*/ 208 w 603"/>
                <a:gd name="T85" fmla="*/ 72 h 91"/>
                <a:gd name="T86" fmla="*/ 182 w 603"/>
                <a:gd name="T87" fmla="*/ 52 h 91"/>
                <a:gd name="T88" fmla="*/ 195 w 603"/>
                <a:gd name="T89" fmla="*/ 72 h 91"/>
                <a:gd name="T90" fmla="*/ 175 w 603"/>
                <a:gd name="T91" fmla="*/ 52 h 91"/>
                <a:gd name="T92" fmla="*/ 169 w 603"/>
                <a:gd name="T93" fmla="*/ 46 h 91"/>
                <a:gd name="T94" fmla="*/ 143 w 603"/>
                <a:gd name="T95" fmla="*/ 26 h 91"/>
                <a:gd name="T96" fmla="*/ 149 w 603"/>
                <a:gd name="T97" fmla="*/ 46 h 91"/>
                <a:gd name="T98" fmla="*/ 117 w 603"/>
                <a:gd name="T99" fmla="*/ 26 h 91"/>
                <a:gd name="T100" fmla="*/ 123 w 603"/>
                <a:gd name="T101" fmla="*/ 46 h 91"/>
                <a:gd name="T102" fmla="*/ 98 w 603"/>
                <a:gd name="T103" fmla="*/ 26 h 91"/>
                <a:gd name="T104" fmla="*/ 91 w 603"/>
                <a:gd name="T105" fmla="*/ 46 h 91"/>
                <a:gd name="T106" fmla="*/ 59 w 603"/>
                <a:gd name="T107" fmla="*/ 26 h 91"/>
                <a:gd name="T108" fmla="*/ 59 w 603"/>
                <a:gd name="T109" fmla="*/ 46 h 91"/>
                <a:gd name="T110" fmla="*/ 39 w 603"/>
                <a:gd name="T111" fmla="*/ 2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03" h="91">
                  <a:moveTo>
                    <a:pt x="565" y="72"/>
                  </a:moveTo>
                  <a:lnTo>
                    <a:pt x="603" y="72"/>
                  </a:lnTo>
                  <a:moveTo>
                    <a:pt x="584" y="91"/>
                  </a:moveTo>
                  <a:lnTo>
                    <a:pt x="584" y="52"/>
                  </a:lnTo>
                  <a:moveTo>
                    <a:pt x="506" y="72"/>
                  </a:moveTo>
                  <a:lnTo>
                    <a:pt x="545" y="72"/>
                  </a:lnTo>
                  <a:moveTo>
                    <a:pt x="526" y="91"/>
                  </a:moveTo>
                  <a:lnTo>
                    <a:pt x="526" y="52"/>
                  </a:lnTo>
                  <a:moveTo>
                    <a:pt x="467" y="72"/>
                  </a:moveTo>
                  <a:lnTo>
                    <a:pt x="506" y="72"/>
                  </a:lnTo>
                  <a:moveTo>
                    <a:pt x="487" y="91"/>
                  </a:moveTo>
                  <a:lnTo>
                    <a:pt x="487" y="52"/>
                  </a:lnTo>
                  <a:moveTo>
                    <a:pt x="461" y="72"/>
                  </a:moveTo>
                  <a:lnTo>
                    <a:pt x="500" y="72"/>
                  </a:lnTo>
                  <a:moveTo>
                    <a:pt x="480" y="91"/>
                  </a:moveTo>
                  <a:lnTo>
                    <a:pt x="480" y="52"/>
                  </a:lnTo>
                  <a:moveTo>
                    <a:pt x="448" y="72"/>
                  </a:moveTo>
                  <a:lnTo>
                    <a:pt x="487" y="72"/>
                  </a:lnTo>
                  <a:moveTo>
                    <a:pt x="467" y="91"/>
                  </a:moveTo>
                  <a:lnTo>
                    <a:pt x="467" y="52"/>
                  </a:lnTo>
                  <a:moveTo>
                    <a:pt x="441" y="72"/>
                  </a:moveTo>
                  <a:lnTo>
                    <a:pt x="480" y="72"/>
                  </a:lnTo>
                  <a:moveTo>
                    <a:pt x="461" y="91"/>
                  </a:moveTo>
                  <a:lnTo>
                    <a:pt x="461" y="52"/>
                  </a:lnTo>
                  <a:moveTo>
                    <a:pt x="435" y="72"/>
                  </a:moveTo>
                  <a:lnTo>
                    <a:pt x="474" y="72"/>
                  </a:lnTo>
                  <a:moveTo>
                    <a:pt x="454" y="91"/>
                  </a:moveTo>
                  <a:lnTo>
                    <a:pt x="454" y="52"/>
                  </a:lnTo>
                  <a:moveTo>
                    <a:pt x="422" y="72"/>
                  </a:moveTo>
                  <a:lnTo>
                    <a:pt x="461" y="72"/>
                  </a:lnTo>
                  <a:moveTo>
                    <a:pt x="441" y="91"/>
                  </a:moveTo>
                  <a:lnTo>
                    <a:pt x="441" y="52"/>
                  </a:lnTo>
                  <a:moveTo>
                    <a:pt x="415" y="72"/>
                  </a:moveTo>
                  <a:lnTo>
                    <a:pt x="454" y="72"/>
                  </a:lnTo>
                  <a:moveTo>
                    <a:pt x="435" y="91"/>
                  </a:moveTo>
                  <a:lnTo>
                    <a:pt x="435" y="52"/>
                  </a:lnTo>
                  <a:moveTo>
                    <a:pt x="415" y="72"/>
                  </a:moveTo>
                  <a:lnTo>
                    <a:pt x="454" y="72"/>
                  </a:lnTo>
                  <a:moveTo>
                    <a:pt x="435" y="91"/>
                  </a:moveTo>
                  <a:lnTo>
                    <a:pt x="435" y="52"/>
                  </a:lnTo>
                  <a:moveTo>
                    <a:pt x="415" y="72"/>
                  </a:moveTo>
                  <a:lnTo>
                    <a:pt x="454" y="72"/>
                  </a:lnTo>
                  <a:moveTo>
                    <a:pt x="435" y="91"/>
                  </a:moveTo>
                  <a:lnTo>
                    <a:pt x="435" y="52"/>
                  </a:lnTo>
                  <a:moveTo>
                    <a:pt x="415" y="72"/>
                  </a:moveTo>
                  <a:lnTo>
                    <a:pt x="454" y="72"/>
                  </a:lnTo>
                  <a:moveTo>
                    <a:pt x="435" y="91"/>
                  </a:moveTo>
                  <a:lnTo>
                    <a:pt x="435" y="52"/>
                  </a:lnTo>
                  <a:moveTo>
                    <a:pt x="409" y="72"/>
                  </a:moveTo>
                  <a:lnTo>
                    <a:pt x="448" y="72"/>
                  </a:lnTo>
                  <a:moveTo>
                    <a:pt x="428" y="91"/>
                  </a:moveTo>
                  <a:lnTo>
                    <a:pt x="428" y="52"/>
                  </a:lnTo>
                  <a:moveTo>
                    <a:pt x="402" y="72"/>
                  </a:moveTo>
                  <a:lnTo>
                    <a:pt x="441" y="72"/>
                  </a:lnTo>
                  <a:moveTo>
                    <a:pt x="422" y="91"/>
                  </a:moveTo>
                  <a:lnTo>
                    <a:pt x="422" y="52"/>
                  </a:lnTo>
                  <a:moveTo>
                    <a:pt x="402" y="72"/>
                  </a:moveTo>
                  <a:lnTo>
                    <a:pt x="441" y="72"/>
                  </a:lnTo>
                  <a:moveTo>
                    <a:pt x="422" y="91"/>
                  </a:moveTo>
                  <a:lnTo>
                    <a:pt x="422" y="52"/>
                  </a:lnTo>
                  <a:moveTo>
                    <a:pt x="396" y="72"/>
                  </a:moveTo>
                  <a:lnTo>
                    <a:pt x="435" y="72"/>
                  </a:lnTo>
                  <a:moveTo>
                    <a:pt x="415" y="91"/>
                  </a:moveTo>
                  <a:lnTo>
                    <a:pt x="415" y="52"/>
                  </a:lnTo>
                  <a:moveTo>
                    <a:pt x="389" y="72"/>
                  </a:moveTo>
                  <a:lnTo>
                    <a:pt x="428" y="72"/>
                  </a:lnTo>
                  <a:moveTo>
                    <a:pt x="409" y="91"/>
                  </a:moveTo>
                  <a:lnTo>
                    <a:pt x="409" y="52"/>
                  </a:lnTo>
                  <a:moveTo>
                    <a:pt x="389" y="72"/>
                  </a:moveTo>
                  <a:lnTo>
                    <a:pt x="428" y="72"/>
                  </a:lnTo>
                  <a:moveTo>
                    <a:pt x="409" y="91"/>
                  </a:moveTo>
                  <a:lnTo>
                    <a:pt x="409" y="52"/>
                  </a:lnTo>
                  <a:moveTo>
                    <a:pt x="389" y="72"/>
                  </a:moveTo>
                  <a:lnTo>
                    <a:pt x="428" y="72"/>
                  </a:lnTo>
                  <a:moveTo>
                    <a:pt x="409" y="91"/>
                  </a:moveTo>
                  <a:lnTo>
                    <a:pt x="409" y="52"/>
                  </a:lnTo>
                  <a:moveTo>
                    <a:pt x="383" y="72"/>
                  </a:moveTo>
                  <a:lnTo>
                    <a:pt x="422" y="72"/>
                  </a:lnTo>
                  <a:moveTo>
                    <a:pt x="402" y="91"/>
                  </a:moveTo>
                  <a:lnTo>
                    <a:pt x="402" y="52"/>
                  </a:lnTo>
                  <a:moveTo>
                    <a:pt x="376" y="72"/>
                  </a:moveTo>
                  <a:lnTo>
                    <a:pt x="415" y="72"/>
                  </a:lnTo>
                  <a:moveTo>
                    <a:pt x="396" y="91"/>
                  </a:moveTo>
                  <a:lnTo>
                    <a:pt x="396" y="52"/>
                  </a:lnTo>
                  <a:moveTo>
                    <a:pt x="370" y="72"/>
                  </a:moveTo>
                  <a:lnTo>
                    <a:pt x="409" y="72"/>
                  </a:lnTo>
                  <a:moveTo>
                    <a:pt x="389" y="91"/>
                  </a:moveTo>
                  <a:lnTo>
                    <a:pt x="389" y="52"/>
                  </a:lnTo>
                  <a:moveTo>
                    <a:pt x="370" y="72"/>
                  </a:moveTo>
                  <a:lnTo>
                    <a:pt x="409" y="72"/>
                  </a:lnTo>
                  <a:moveTo>
                    <a:pt x="389" y="91"/>
                  </a:moveTo>
                  <a:lnTo>
                    <a:pt x="389" y="52"/>
                  </a:lnTo>
                  <a:moveTo>
                    <a:pt x="370" y="72"/>
                  </a:moveTo>
                  <a:lnTo>
                    <a:pt x="409" y="72"/>
                  </a:lnTo>
                  <a:moveTo>
                    <a:pt x="389" y="91"/>
                  </a:moveTo>
                  <a:lnTo>
                    <a:pt x="389" y="52"/>
                  </a:lnTo>
                  <a:moveTo>
                    <a:pt x="351" y="72"/>
                  </a:moveTo>
                  <a:lnTo>
                    <a:pt x="389" y="72"/>
                  </a:lnTo>
                  <a:moveTo>
                    <a:pt x="370" y="91"/>
                  </a:moveTo>
                  <a:lnTo>
                    <a:pt x="370" y="52"/>
                  </a:lnTo>
                  <a:moveTo>
                    <a:pt x="351" y="72"/>
                  </a:moveTo>
                  <a:lnTo>
                    <a:pt x="389" y="72"/>
                  </a:lnTo>
                  <a:moveTo>
                    <a:pt x="370" y="91"/>
                  </a:moveTo>
                  <a:lnTo>
                    <a:pt x="370" y="52"/>
                  </a:lnTo>
                  <a:moveTo>
                    <a:pt x="344" y="72"/>
                  </a:moveTo>
                  <a:lnTo>
                    <a:pt x="383" y="72"/>
                  </a:lnTo>
                  <a:moveTo>
                    <a:pt x="363" y="91"/>
                  </a:moveTo>
                  <a:lnTo>
                    <a:pt x="363" y="52"/>
                  </a:lnTo>
                  <a:moveTo>
                    <a:pt x="338" y="72"/>
                  </a:moveTo>
                  <a:lnTo>
                    <a:pt x="376" y="72"/>
                  </a:lnTo>
                  <a:moveTo>
                    <a:pt x="357" y="91"/>
                  </a:moveTo>
                  <a:lnTo>
                    <a:pt x="357" y="52"/>
                  </a:lnTo>
                  <a:moveTo>
                    <a:pt x="331" y="72"/>
                  </a:moveTo>
                  <a:lnTo>
                    <a:pt x="370" y="72"/>
                  </a:lnTo>
                  <a:moveTo>
                    <a:pt x="351" y="91"/>
                  </a:moveTo>
                  <a:lnTo>
                    <a:pt x="351" y="52"/>
                  </a:lnTo>
                  <a:moveTo>
                    <a:pt x="325" y="72"/>
                  </a:moveTo>
                  <a:lnTo>
                    <a:pt x="363" y="72"/>
                  </a:lnTo>
                  <a:moveTo>
                    <a:pt x="344" y="91"/>
                  </a:moveTo>
                  <a:lnTo>
                    <a:pt x="344" y="52"/>
                  </a:lnTo>
                  <a:moveTo>
                    <a:pt x="325" y="72"/>
                  </a:moveTo>
                  <a:lnTo>
                    <a:pt x="363" y="72"/>
                  </a:lnTo>
                  <a:moveTo>
                    <a:pt x="344" y="91"/>
                  </a:moveTo>
                  <a:lnTo>
                    <a:pt x="344" y="52"/>
                  </a:lnTo>
                  <a:moveTo>
                    <a:pt x="325" y="72"/>
                  </a:moveTo>
                  <a:lnTo>
                    <a:pt x="363" y="72"/>
                  </a:lnTo>
                  <a:moveTo>
                    <a:pt x="344" y="91"/>
                  </a:moveTo>
                  <a:lnTo>
                    <a:pt x="344" y="52"/>
                  </a:lnTo>
                  <a:moveTo>
                    <a:pt x="325" y="72"/>
                  </a:moveTo>
                  <a:lnTo>
                    <a:pt x="363" y="72"/>
                  </a:lnTo>
                  <a:moveTo>
                    <a:pt x="344" y="91"/>
                  </a:moveTo>
                  <a:lnTo>
                    <a:pt x="344" y="52"/>
                  </a:lnTo>
                  <a:moveTo>
                    <a:pt x="318" y="72"/>
                  </a:moveTo>
                  <a:lnTo>
                    <a:pt x="357" y="72"/>
                  </a:lnTo>
                  <a:moveTo>
                    <a:pt x="338" y="91"/>
                  </a:moveTo>
                  <a:lnTo>
                    <a:pt x="338" y="52"/>
                  </a:lnTo>
                  <a:moveTo>
                    <a:pt x="318" y="72"/>
                  </a:moveTo>
                  <a:lnTo>
                    <a:pt x="357" y="72"/>
                  </a:lnTo>
                  <a:moveTo>
                    <a:pt x="338" y="91"/>
                  </a:moveTo>
                  <a:lnTo>
                    <a:pt x="338" y="52"/>
                  </a:lnTo>
                  <a:moveTo>
                    <a:pt x="312" y="72"/>
                  </a:moveTo>
                  <a:lnTo>
                    <a:pt x="351" y="72"/>
                  </a:lnTo>
                  <a:moveTo>
                    <a:pt x="331" y="91"/>
                  </a:moveTo>
                  <a:lnTo>
                    <a:pt x="331" y="52"/>
                  </a:lnTo>
                  <a:moveTo>
                    <a:pt x="305" y="72"/>
                  </a:moveTo>
                  <a:lnTo>
                    <a:pt x="344" y="72"/>
                  </a:lnTo>
                  <a:moveTo>
                    <a:pt x="325" y="91"/>
                  </a:moveTo>
                  <a:lnTo>
                    <a:pt x="325" y="52"/>
                  </a:lnTo>
                  <a:moveTo>
                    <a:pt x="305" y="72"/>
                  </a:moveTo>
                  <a:lnTo>
                    <a:pt x="344" y="72"/>
                  </a:lnTo>
                  <a:moveTo>
                    <a:pt x="325" y="91"/>
                  </a:moveTo>
                  <a:lnTo>
                    <a:pt x="325" y="52"/>
                  </a:lnTo>
                  <a:moveTo>
                    <a:pt x="299" y="72"/>
                  </a:moveTo>
                  <a:lnTo>
                    <a:pt x="338" y="72"/>
                  </a:lnTo>
                  <a:moveTo>
                    <a:pt x="318" y="91"/>
                  </a:moveTo>
                  <a:lnTo>
                    <a:pt x="318" y="52"/>
                  </a:lnTo>
                  <a:moveTo>
                    <a:pt x="299" y="72"/>
                  </a:moveTo>
                  <a:lnTo>
                    <a:pt x="338" y="72"/>
                  </a:lnTo>
                  <a:moveTo>
                    <a:pt x="318" y="91"/>
                  </a:moveTo>
                  <a:lnTo>
                    <a:pt x="318" y="52"/>
                  </a:lnTo>
                  <a:moveTo>
                    <a:pt x="292" y="72"/>
                  </a:moveTo>
                  <a:lnTo>
                    <a:pt x="331" y="72"/>
                  </a:lnTo>
                  <a:moveTo>
                    <a:pt x="312" y="91"/>
                  </a:moveTo>
                  <a:lnTo>
                    <a:pt x="312" y="52"/>
                  </a:lnTo>
                  <a:moveTo>
                    <a:pt x="292" y="72"/>
                  </a:moveTo>
                  <a:lnTo>
                    <a:pt x="331" y="72"/>
                  </a:lnTo>
                  <a:moveTo>
                    <a:pt x="312" y="91"/>
                  </a:moveTo>
                  <a:lnTo>
                    <a:pt x="312" y="52"/>
                  </a:lnTo>
                  <a:moveTo>
                    <a:pt x="292" y="72"/>
                  </a:moveTo>
                  <a:lnTo>
                    <a:pt x="331" y="72"/>
                  </a:lnTo>
                  <a:moveTo>
                    <a:pt x="312" y="91"/>
                  </a:moveTo>
                  <a:lnTo>
                    <a:pt x="312" y="52"/>
                  </a:lnTo>
                  <a:moveTo>
                    <a:pt x="286" y="72"/>
                  </a:moveTo>
                  <a:lnTo>
                    <a:pt x="325" y="72"/>
                  </a:lnTo>
                  <a:moveTo>
                    <a:pt x="305" y="91"/>
                  </a:moveTo>
                  <a:lnTo>
                    <a:pt x="305" y="52"/>
                  </a:lnTo>
                  <a:moveTo>
                    <a:pt x="286" y="72"/>
                  </a:moveTo>
                  <a:lnTo>
                    <a:pt x="325" y="72"/>
                  </a:lnTo>
                  <a:moveTo>
                    <a:pt x="305" y="91"/>
                  </a:moveTo>
                  <a:lnTo>
                    <a:pt x="305" y="52"/>
                  </a:lnTo>
                  <a:moveTo>
                    <a:pt x="266" y="72"/>
                  </a:moveTo>
                  <a:lnTo>
                    <a:pt x="305" y="72"/>
                  </a:lnTo>
                  <a:moveTo>
                    <a:pt x="286" y="91"/>
                  </a:moveTo>
                  <a:lnTo>
                    <a:pt x="286" y="52"/>
                  </a:lnTo>
                  <a:moveTo>
                    <a:pt x="266" y="72"/>
                  </a:moveTo>
                  <a:lnTo>
                    <a:pt x="305" y="72"/>
                  </a:lnTo>
                  <a:moveTo>
                    <a:pt x="286" y="91"/>
                  </a:moveTo>
                  <a:lnTo>
                    <a:pt x="286" y="52"/>
                  </a:lnTo>
                  <a:moveTo>
                    <a:pt x="266" y="72"/>
                  </a:moveTo>
                  <a:lnTo>
                    <a:pt x="305" y="72"/>
                  </a:lnTo>
                  <a:moveTo>
                    <a:pt x="286" y="91"/>
                  </a:moveTo>
                  <a:lnTo>
                    <a:pt x="286" y="52"/>
                  </a:lnTo>
                  <a:moveTo>
                    <a:pt x="260" y="72"/>
                  </a:moveTo>
                  <a:lnTo>
                    <a:pt x="299" y="72"/>
                  </a:lnTo>
                  <a:moveTo>
                    <a:pt x="279" y="91"/>
                  </a:moveTo>
                  <a:lnTo>
                    <a:pt x="279" y="52"/>
                  </a:lnTo>
                  <a:moveTo>
                    <a:pt x="260" y="72"/>
                  </a:moveTo>
                  <a:lnTo>
                    <a:pt x="299" y="72"/>
                  </a:lnTo>
                  <a:moveTo>
                    <a:pt x="279" y="91"/>
                  </a:moveTo>
                  <a:lnTo>
                    <a:pt x="279" y="52"/>
                  </a:lnTo>
                  <a:moveTo>
                    <a:pt x="253" y="72"/>
                  </a:moveTo>
                  <a:lnTo>
                    <a:pt x="292" y="72"/>
                  </a:lnTo>
                  <a:moveTo>
                    <a:pt x="273" y="91"/>
                  </a:moveTo>
                  <a:lnTo>
                    <a:pt x="273" y="52"/>
                  </a:lnTo>
                  <a:moveTo>
                    <a:pt x="253" y="72"/>
                  </a:moveTo>
                  <a:lnTo>
                    <a:pt x="292" y="72"/>
                  </a:lnTo>
                  <a:moveTo>
                    <a:pt x="273" y="91"/>
                  </a:moveTo>
                  <a:lnTo>
                    <a:pt x="273" y="52"/>
                  </a:lnTo>
                  <a:moveTo>
                    <a:pt x="247" y="72"/>
                  </a:moveTo>
                  <a:lnTo>
                    <a:pt x="286" y="72"/>
                  </a:lnTo>
                  <a:moveTo>
                    <a:pt x="266" y="91"/>
                  </a:moveTo>
                  <a:lnTo>
                    <a:pt x="266" y="52"/>
                  </a:lnTo>
                  <a:moveTo>
                    <a:pt x="247" y="72"/>
                  </a:moveTo>
                  <a:lnTo>
                    <a:pt x="286" y="72"/>
                  </a:lnTo>
                  <a:moveTo>
                    <a:pt x="266" y="91"/>
                  </a:moveTo>
                  <a:lnTo>
                    <a:pt x="266" y="52"/>
                  </a:lnTo>
                  <a:moveTo>
                    <a:pt x="240" y="72"/>
                  </a:moveTo>
                  <a:lnTo>
                    <a:pt x="279" y="72"/>
                  </a:lnTo>
                  <a:moveTo>
                    <a:pt x="260" y="91"/>
                  </a:moveTo>
                  <a:lnTo>
                    <a:pt x="260" y="52"/>
                  </a:lnTo>
                  <a:moveTo>
                    <a:pt x="234" y="72"/>
                  </a:moveTo>
                  <a:lnTo>
                    <a:pt x="273" y="72"/>
                  </a:lnTo>
                  <a:moveTo>
                    <a:pt x="253" y="91"/>
                  </a:moveTo>
                  <a:lnTo>
                    <a:pt x="253" y="52"/>
                  </a:lnTo>
                  <a:moveTo>
                    <a:pt x="227" y="72"/>
                  </a:moveTo>
                  <a:lnTo>
                    <a:pt x="266" y="72"/>
                  </a:lnTo>
                  <a:moveTo>
                    <a:pt x="247" y="91"/>
                  </a:moveTo>
                  <a:lnTo>
                    <a:pt x="247" y="52"/>
                  </a:lnTo>
                  <a:moveTo>
                    <a:pt x="227" y="72"/>
                  </a:moveTo>
                  <a:lnTo>
                    <a:pt x="266" y="72"/>
                  </a:lnTo>
                  <a:moveTo>
                    <a:pt x="247" y="91"/>
                  </a:moveTo>
                  <a:lnTo>
                    <a:pt x="247" y="52"/>
                  </a:lnTo>
                  <a:moveTo>
                    <a:pt x="221" y="72"/>
                  </a:moveTo>
                  <a:lnTo>
                    <a:pt x="260" y="72"/>
                  </a:lnTo>
                  <a:moveTo>
                    <a:pt x="240" y="91"/>
                  </a:moveTo>
                  <a:lnTo>
                    <a:pt x="240" y="52"/>
                  </a:lnTo>
                  <a:moveTo>
                    <a:pt x="214" y="72"/>
                  </a:moveTo>
                  <a:lnTo>
                    <a:pt x="253" y="72"/>
                  </a:lnTo>
                  <a:moveTo>
                    <a:pt x="234" y="91"/>
                  </a:moveTo>
                  <a:lnTo>
                    <a:pt x="234" y="52"/>
                  </a:lnTo>
                  <a:moveTo>
                    <a:pt x="195" y="72"/>
                  </a:moveTo>
                  <a:lnTo>
                    <a:pt x="234" y="72"/>
                  </a:lnTo>
                  <a:moveTo>
                    <a:pt x="214" y="91"/>
                  </a:moveTo>
                  <a:lnTo>
                    <a:pt x="214" y="52"/>
                  </a:lnTo>
                  <a:moveTo>
                    <a:pt x="182" y="72"/>
                  </a:moveTo>
                  <a:lnTo>
                    <a:pt x="221" y="72"/>
                  </a:lnTo>
                  <a:moveTo>
                    <a:pt x="201" y="91"/>
                  </a:moveTo>
                  <a:lnTo>
                    <a:pt x="201" y="52"/>
                  </a:lnTo>
                  <a:moveTo>
                    <a:pt x="175" y="72"/>
                  </a:moveTo>
                  <a:lnTo>
                    <a:pt x="214" y="72"/>
                  </a:lnTo>
                  <a:moveTo>
                    <a:pt x="195" y="91"/>
                  </a:moveTo>
                  <a:lnTo>
                    <a:pt x="195" y="52"/>
                  </a:lnTo>
                  <a:moveTo>
                    <a:pt x="169" y="72"/>
                  </a:moveTo>
                  <a:lnTo>
                    <a:pt x="208" y="72"/>
                  </a:lnTo>
                  <a:moveTo>
                    <a:pt x="188" y="91"/>
                  </a:moveTo>
                  <a:lnTo>
                    <a:pt x="188" y="52"/>
                  </a:lnTo>
                  <a:moveTo>
                    <a:pt x="169" y="72"/>
                  </a:moveTo>
                  <a:lnTo>
                    <a:pt x="208" y="72"/>
                  </a:lnTo>
                  <a:moveTo>
                    <a:pt x="188" y="91"/>
                  </a:moveTo>
                  <a:lnTo>
                    <a:pt x="188" y="52"/>
                  </a:lnTo>
                  <a:moveTo>
                    <a:pt x="162" y="72"/>
                  </a:moveTo>
                  <a:lnTo>
                    <a:pt x="201" y="72"/>
                  </a:lnTo>
                  <a:moveTo>
                    <a:pt x="182" y="91"/>
                  </a:moveTo>
                  <a:lnTo>
                    <a:pt x="182" y="52"/>
                  </a:lnTo>
                  <a:moveTo>
                    <a:pt x="162" y="72"/>
                  </a:moveTo>
                  <a:lnTo>
                    <a:pt x="201" y="72"/>
                  </a:lnTo>
                  <a:moveTo>
                    <a:pt x="182" y="91"/>
                  </a:moveTo>
                  <a:lnTo>
                    <a:pt x="182" y="52"/>
                  </a:lnTo>
                  <a:moveTo>
                    <a:pt x="156" y="72"/>
                  </a:moveTo>
                  <a:lnTo>
                    <a:pt x="195" y="72"/>
                  </a:lnTo>
                  <a:moveTo>
                    <a:pt x="175" y="91"/>
                  </a:moveTo>
                  <a:lnTo>
                    <a:pt x="175" y="52"/>
                  </a:lnTo>
                  <a:moveTo>
                    <a:pt x="156" y="72"/>
                  </a:moveTo>
                  <a:lnTo>
                    <a:pt x="195" y="72"/>
                  </a:lnTo>
                  <a:moveTo>
                    <a:pt x="175" y="91"/>
                  </a:moveTo>
                  <a:lnTo>
                    <a:pt x="175" y="52"/>
                  </a:lnTo>
                  <a:moveTo>
                    <a:pt x="136" y="46"/>
                  </a:moveTo>
                  <a:lnTo>
                    <a:pt x="175" y="46"/>
                  </a:lnTo>
                  <a:moveTo>
                    <a:pt x="156" y="65"/>
                  </a:moveTo>
                  <a:lnTo>
                    <a:pt x="156" y="26"/>
                  </a:lnTo>
                  <a:moveTo>
                    <a:pt x="130" y="46"/>
                  </a:moveTo>
                  <a:lnTo>
                    <a:pt x="169" y="46"/>
                  </a:lnTo>
                  <a:moveTo>
                    <a:pt x="149" y="65"/>
                  </a:moveTo>
                  <a:lnTo>
                    <a:pt x="149" y="26"/>
                  </a:lnTo>
                  <a:moveTo>
                    <a:pt x="123" y="46"/>
                  </a:moveTo>
                  <a:lnTo>
                    <a:pt x="162" y="46"/>
                  </a:lnTo>
                  <a:moveTo>
                    <a:pt x="143" y="65"/>
                  </a:moveTo>
                  <a:lnTo>
                    <a:pt x="143" y="26"/>
                  </a:lnTo>
                  <a:moveTo>
                    <a:pt x="117" y="46"/>
                  </a:moveTo>
                  <a:lnTo>
                    <a:pt x="156" y="46"/>
                  </a:lnTo>
                  <a:moveTo>
                    <a:pt x="136" y="65"/>
                  </a:moveTo>
                  <a:lnTo>
                    <a:pt x="136" y="26"/>
                  </a:lnTo>
                  <a:moveTo>
                    <a:pt x="110" y="46"/>
                  </a:moveTo>
                  <a:lnTo>
                    <a:pt x="149" y="46"/>
                  </a:lnTo>
                  <a:moveTo>
                    <a:pt x="130" y="65"/>
                  </a:moveTo>
                  <a:lnTo>
                    <a:pt x="130" y="26"/>
                  </a:lnTo>
                  <a:moveTo>
                    <a:pt x="98" y="46"/>
                  </a:moveTo>
                  <a:lnTo>
                    <a:pt x="136" y="46"/>
                  </a:lnTo>
                  <a:moveTo>
                    <a:pt x="117" y="65"/>
                  </a:moveTo>
                  <a:lnTo>
                    <a:pt x="117" y="26"/>
                  </a:lnTo>
                  <a:moveTo>
                    <a:pt x="91" y="46"/>
                  </a:moveTo>
                  <a:lnTo>
                    <a:pt x="130" y="46"/>
                  </a:lnTo>
                  <a:moveTo>
                    <a:pt x="110" y="65"/>
                  </a:moveTo>
                  <a:lnTo>
                    <a:pt x="110" y="26"/>
                  </a:lnTo>
                  <a:moveTo>
                    <a:pt x="85" y="46"/>
                  </a:moveTo>
                  <a:lnTo>
                    <a:pt x="123" y="46"/>
                  </a:lnTo>
                  <a:moveTo>
                    <a:pt x="104" y="65"/>
                  </a:moveTo>
                  <a:lnTo>
                    <a:pt x="104" y="26"/>
                  </a:lnTo>
                  <a:moveTo>
                    <a:pt x="78" y="46"/>
                  </a:moveTo>
                  <a:lnTo>
                    <a:pt x="117" y="46"/>
                  </a:lnTo>
                  <a:moveTo>
                    <a:pt x="98" y="65"/>
                  </a:moveTo>
                  <a:lnTo>
                    <a:pt x="98" y="26"/>
                  </a:lnTo>
                  <a:moveTo>
                    <a:pt x="59" y="46"/>
                  </a:moveTo>
                  <a:lnTo>
                    <a:pt x="98" y="46"/>
                  </a:lnTo>
                  <a:moveTo>
                    <a:pt x="78" y="65"/>
                  </a:moveTo>
                  <a:lnTo>
                    <a:pt x="78" y="26"/>
                  </a:lnTo>
                  <a:moveTo>
                    <a:pt x="52" y="46"/>
                  </a:moveTo>
                  <a:lnTo>
                    <a:pt x="91" y="46"/>
                  </a:lnTo>
                  <a:moveTo>
                    <a:pt x="72" y="65"/>
                  </a:moveTo>
                  <a:lnTo>
                    <a:pt x="72" y="26"/>
                  </a:lnTo>
                  <a:moveTo>
                    <a:pt x="39" y="46"/>
                  </a:moveTo>
                  <a:lnTo>
                    <a:pt x="78" y="46"/>
                  </a:lnTo>
                  <a:moveTo>
                    <a:pt x="59" y="65"/>
                  </a:moveTo>
                  <a:lnTo>
                    <a:pt x="59" y="26"/>
                  </a:lnTo>
                  <a:moveTo>
                    <a:pt x="26" y="46"/>
                  </a:moveTo>
                  <a:lnTo>
                    <a:pt x="65" y="46"/>
                  </a:lnTo>
                  <a:moveTo>
                    <a:pt x="46" y="65"/>
                  </a:moveTo>
                  <a:lnTo>
                    <a:pt x="46" y="26"/>
                  </a:lnTo>
                  <a:moveTo>
                    <a:pt x="20" y="46"/>
                  </a:moveTo>
                  <a:lnTo>
                    <a:pt x="59" y="46"/>
                  </a:lnTo>
                  <a:moveTo>
                    <a:pt x="39" y="65"/>
                  </a:moveTo>
                  <a:lnTo>
                    <a:pt x="39" y="26"/>
                  </a:lnTo>
                  <a:moveTo>
                    <a:pt x="20" y="46"/>
                  </a:moveTo>
                  <a:lnTo>
                    <a:pt x="59" y="46"/>
                  </a:lnTo>
                  <a:moveTo>
                    <a:pt x="39" y="65"/>
                  </a:moveTo>
                  <a:lnTo>
                    <a:pt x="39" y="26"/>
                  </a:lnTo>
                  <a:moveTo>
                    <a:pt x="0" y="20"/>
                  </a:moveTo>
                  <a:lnTo>
                    <a:pt x="39" y="20"/>
                  </a:lnTo>
                  <a:moveTo>
                    <a:pt x="20" y="39"/>
                  </a:moveTo>
                  <a:lnTo>
                    <a:pt x="20" y="0"/>
                  </a:lnTo>
                </a:path>
              </a:pathLst>
            </a:custGeom>
            <a:noFill/>
            <a:ln w="19050" cmpd="sng">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FR"/>
            </a:p>
          </p:txBody>
        </p:sp>
        <p:sp>
          <p:nvSpPr>
            <p:cNvPr id="893975" name="Freeform 23"/>
            <p:cNvSpPr>
              <a:spLocks noEditPoints="1"/>
            </p:cNvSpPr>
            <p:nvPr/>
          </p:nvSpPr>
          <p:spPr bwMode="auto">
            <a:xfrm>
              <a:off x="675" y="1341"/>
              <a:ext cx="918" cy="1083"/>
            </a:xfrm>
            <a:custGeom>
              <a:avLst/>
              <a:gdLst>
                <a:gd name="T0" fmla="*/ 1032 w 1032"/>
                <a:gd name="T1" fmla="*/ 1063 h 1083"/>
                <a:gd name="T2" fmla="*/ 1012 w 1032"/>
                <a:gd name="T3" fmla="*/ 1044 h 1083"/>
                <a:gd name="T4" fmla="*/ 1019 w 1032"/>
                <a:gd name="T5" fmla="*/ 1063 h 1083"/>
                <a:gd name="T6" fmla="*/ 999 w 1032"/>
                <a:gd name="T7" fmla="*/ 1044 h 1083"/>
                <a:gd name="T8" fmla="*/ 1019 w 1032"/>
                <a:gd name="T9" fmla="*/ 1063 h 1083"/>
                <a:gd name="T10" fmla="*/ 999 w 1032"/>
                <a:gd name="T11" fmla="*/ 1044 h 1083"/>
                <a:gd name="T12" fmla="*/ 1006 w 1032"/>
                <a:gd name="T13" fmla="*/ 1063 h 1083"/>
                <a:gd name="T14" fmla="*/ 986 w 1032"/>
                <a:gd name="T15" fmla="*/ 1044 h 1083"/>
                <a:gd name="T16" fmla="*/ 999 w 1032"/>
                <a:gd name="T17" fmla="*/ 1063 h 1083"/>
                <a:gd name="T18" fmla="*/ 980 w 1032"/>
                <a:gd name="T19" fmla="*/ 1044 h 1083"/>
                <a:gd name="T20" fmla="*/ 993 w 1032"/>
                <a:gd name="T21" fmla="*/ 1063 h 1083"/>
                <a:gd name="T22" fmla="*/ 973 w 1032"/>
                <a:gd name="T23" fmla="*/ 1044 h 1083"/>
                <a:gd name="T24" fmla="*/ 980 w 1032"/>
                <a:gd name="T25" fmla="*/ 1063 h 1083"/>
                <a:gd name="T26" fmla="*/ 960 w 1032"/>
                <a:gd name="T27" fmla="*/ 1044 h 1083"/>
                <a:gd name="T28" fmla="*/ 934 w 1032"/>
                <a:gd name="T29" fmla="*/ 1063 h 1083"/>
                <a:gd name="T30" fmla="*/ 915 w 1032"/>
                <a:gd name="T31" fmla="*/ 1044 h 1083"/>
                <a:gd name="T32" fmla="*/ 863 w 1032"/>
                <a:gd name="T33" fmla="*/ 1063 h 1083"/>
                <a:gd name="T34" fmla="*/ 843 w 1032"/>
                <a:gd name="T35" fmla="*/ 1044 h 1083"/>
                <a:gd name="T36" fmla="*/ 837 w 1032"/>
                <a:gd name="T37" fmla="*/ 1063 h 1083"/>
                <a:gd name="T38" fmla="*/ 818 w 1032"/>
                <a:gd name="T39" fmla="*/ 1044 h 1083"/>
                <a:gd name="T40" fmla="*/ 792 w 1032"/>
                <a:gd name="T41" fmla="*/ 1063 h 1083"/>
                <a:gd name="T42" fmla="*/ 772 w 1032"/>
                <a:gd name="T43" fmla="*/ 1044 h 1083"/>
                <a:gd name="T44" fmla="*/ 785 w 1032"/>
                <a:gd name="T45" fmla="*/ 1063 h 1083"/>
                <a:gd name="T46" fmla="*/ 766 w 1032"/>
                <a:gd name="T47" fmla="*/ 1044 h 1083"/>
                <a:gd name="T48" fmla="*/ 727 w 1032"/>
                <a:gd name="T49" fmla="*/ 1063 h 1083"/>
                <a:gd name="T50" fmla="*/ 707 w 1032"/>
                <a:gd name="T51" fmla="*/ 1044 h 1083"/>
                <a:gd name="T52" fmla="*/ 591 w 1032"/>
                <a:gd name="T53" fmla="*/ 901 h 1083"/>
                <a:gd name="T54" fmla="*/ 571 w 1032"/>
                <a:gd name="T55" fmla="*/ 882 h 1083"/>
                <a:gd name="T56" fmla="*/ 584 w 1032"/>
                <a:gd name="T57" fmla="*/ 830 h 1083"/>
                <a:gd name="T58" fmla="*/ 565 w 1032"/>
                <a:gd name="T59" fmla="*/ 810 h 1083"/>
                <a:gd name="T60" fmla="*/ 571 w 1032"/>
                <a:gd name="T61" fmla="*/ 830 h 1083"/>
                <a:gd name="T62" fmla="*/ 552 w 1032"/>
                <a:gd name="T63" fmla="*/ 810 h 1083"/>
                <a:gd name="T64" fmla="*/ 539 w 1032"/>
                <a:gd name="T65" fmla="*/ 830 h 1083"/>
                <a:gd name="T66" fmla="*/ 519 w 1032"/>
                <a:gd name="T67" fmla="*/ 810 h 1083"/>
                <a:gd name="T68" fmla="*/ 539 w 1032"/>
                <a:gd name="T69" fmla="*/ 830 h 1083"/>
                <a:gd name="T70" fmla="*/ 519 w 1032"/>
                <a:gd name="T71" fmla="*/ 810 h 1083"/>
                <a:gd name="T72" fmla="*/ 539 w 1032"/>
                <a:gd name="T73" fmla="*/ 830 h 1083"/>
                <a:gd name="T74" fmla="*/ 519 w 1032"/>
                <a:gd name="T75" fmla="*/ 810 h 1083"/>
                <a:gd name="T76" fmla="*/ 513 w 1032"/>
                <a:gd name="T77" fmla="*/ 771 h 1083"/>
                <a:gd name="T78" fmla="*/ 493 w 1032"/>
                <a:gd name="T79" fmla="*/ 752 h 1083"/>
                <a:gd name="T80" fmla="*/ 513 w 1032"/>
                <a:gd name="T81" fmla="*/ 771 h 1083"/>
                <a:gd name="T82" fmla="*/ 493 w 1032"/>
                <a:gd name="T83" fmla="*/ 752 h 1083"/>
                <a:gd name="T84" fmla="*/ 441 w 1032"/>
                <a:gd name="T85" fmla="*/ 668 h 1083"/>
                <a:gd name="T86" fmla="*/ 422 w 1032"/>
                <a:gd name="T87" fmla="*/ 648 h 1083"/>
                <a:gd name="T88" fmla="*/ 396 w 1032"/>
                <a:gd name="T89" fmla="*/ 668 h 1083"/>
                <a:gd name="T90" fmla="*/ 376 w 1032"/>
                <a:gd name="T91" fmla="*/ 648 h 1083"/>
                <a:gd name="T92" fmla="*/ 363 w 1032"/>
                <a:gd name="T93" fmla="*/ 668 h 1083"/>
                <a:gd name="T94" fmla="*/ 344 w 1032"/>
                <a:gd name="T95" fmla="*/ 648 h 1083"/>
                <a:gd name="T96" fmla="*/ 357 w 1032"/>
                <a:gd name="T97" fmla="*/ 668 h 1083"/>
                <a:gd name="T98" fmla="*/ 338 w 1032"/>
                <a:gd name="T99" fmla="*/ 648 h 1083"/>
                <a:gd name="T100" fmla="*/ 351 w 1032"/>
                <a:gd name="T101" fmla="*/ 616 h 1083"/>
                <a:gd name="T102" fmla="*/ 331 w 1032"/>
                <a:gd name="T103" fmla="*/ 596 h 1083"/>
                <a:gd name="T104" fmla="*/ 240 w 1032"/>
                <a:gd name="T105" fmla="*/ 350 h 1083"/>
                <a:gd name="T106" fmla="*/ 221 w 1032"/>
                <a:gd name="T107" fmla="*/ 330 h 1083"/>
                <a:gd name="T108" fmla="*/ 234 w 1032"/>
                <a:gd name="T109" fmla="*/ 305 h 1083"/>
                <a:gd name="T110" fmla="*/ 214 w 1032"/>
                <a:gd name="T111" fmla="*/ 285 h 1083"/>
                <a:gd name="T112" fmla="*/ 221 w 1032"/>
                <a:gd name="T113" fmla="*/ 305 h 1083"/>
                <a:gd name="T114" fmla="*/ 201 w 1032"/>
                <a:gd name="T115" fmla="*/ 285 h 1083"/>
                <a:gd name="T116" fmla="*/ 98 w 1032"/>
                <a:gd name="T117" fmla="*/ 136 h 1083"/>
                <a:gd name="T118" fmla="*/ 78 w 1032"/>
                <a:gd name="T119" fmla="*/ 117 h 1083"/>
                <a:gd name="T120" fmla="*/ 39 w 1032"/>
                <a:gd name="T121" fmla="*/ 19 h 1083"/>
                <a:gd name="T122" fmla="*/ 20 w 1032"/>
                <a:gd name="T123" fmla="*/ 0 h 1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32" h="1083">
                  <a:moveTo>
                    <a:pt x="993" y="1063"/>
                  </a:moveTo>
                  <a:lnTo>
                    <a:pt x="1032" y="1063"/>
                  </a:lnTo>
                  <a:moveTo>
                    <a:pt x="1012" y="1083"/>
                  </a:moveTo>
                  <a:lnTo>
                    <a:pt x="1012" y="1044"/>
                  </a:lnTo>
                  <a:moveTo>
                    <a:pt x="980" y="1063"/>
                  </a:moveTo>
                  <a:lnTo>
                    <a:pt x="1019" y="1063"/>
                  </a:lnTo>
                  <a:moveTo>
                    <a:pt x="999" y="1083"/>
                  </a:moveTo>
                  <a:lnTo>
                    <a:pt x="999" y="1044"/>
                  </a:lnTo>
                  <a:moveTo>
                    <a:pt x="980" y="1063"/>
                  </a:moveTo>
                  <a:lnTo>
                    <a:pt x="1019" y="1063"/>
                  </a:lnTo>
                  <a:moveTo>
                    <a:pt x="999" y="1083"/>
                  </a:moveTo>
                  <a:lnTo>
                    <a:pt x="999" y="1044"/>
                  </a:lnTo>
                  <a:moveTo>
                    <a:pt x="967" y="1063"/>
                  </a:moveTo>
                  <a:lnTo>
                    <a:pt x="1006" y="1063"/>
                  </a:lnTo>
                  <a:moveTo>
                    <a:pt x="986" y="1083"/>
                  </a:moveTo>
                  <a:lnTo>
                    <a:pt x="986" y="1044"/>
                  </a:lnTo>
                  <a:moveTo>
                    <a:pt x="960" y="1063"/>
                  </a:moveTo>
                  <a:lnTo>
                    <a:pt x="999" y="1063"/>
                  </a:lnTo>
                  <a:moveTo>
                    <a:pt x="980" y="1083"/>
                  </a:moveTo>
                  <a:lnTo>
                    <a:pt x="980" y="1044"/>
                  </a:lnTo>
                  <a:moveTo>
                    <a:pt x="954" y="1063"/>
                  </a:moveTo>
                  <a:lnTo>
                    <a:pt x="993" y="1063"/>
                  </a:lnTo>
                  <a:moveTo>
                    <a:pt x="973" y="1083"/>
                  </a:moveTo>
                  <a:lnTo>
                    <a:pt x="973" y="1044"/>
                  </a:lnTo>
                  <a:moveTo>
                    <a:pt x="941" y="1063"/>
                  </a:moveTo>
                  <a:lnTo>
                    <a:pt x="980" y="1063"/>
                  </a:lnTo>
                  <a:moveTo>
                    <a:pt x="960" y="1083"/>
                  </a:moveTo>
                  <a:lnTo>
                    <a:pt x="960" y="1044"/>
                  </a:lnTo>
                  <a:moveTo>
                    <a:pt x="895" y="1063"/>
                  </a:moveTo>
                  <a:lnTo>
                    <a:pt x="934" y="1063"/>
                  </a:lnTo>
                  <a:moveTo>
                    <a:pt x="915" y="1083"/>
                  </a:moveTo>
                  <a:lnTo>
                    <a:pt x="915" y="1044"/>
                  </a:lnTo>
                  <a:moveTo>
                    <a:pt x="824" y="1063"/>
                  </a:moveTo>
                  <a:lnTo>
                    <a:pt x="863" y="1063"/>
                  </a:lnTo>
                  <a:moveTo>
                    <a:pt x="843" y="1083"/>
                  </a:moveTo>
                  <a:lnTo>
                    <a:pt x="843" y="1044"/>
                  </a:lnTo>
                  <a:moveTo>
                    <a:pt x="798" y="1063"/>
                  </a:moveTo>
                  <a:lnTo>
                    <a:pt x="837" y="1063"/>
                  </a:lnTo>
                  <a:moveTo>
                    <a:pt x="818" y="1083"/>
                  </a:moveTo>
                  <a:lnTo>
                    <a:pt x="818" y="1044"/>
                  </a:lnTo>
                  <a:moveTo>
                    <a:pt x="753" y="1063"/>
                  </a:moveTo>
                  <a:lnTo>
                    <a:pt x="792" y="1063"/>
                  </a:lnTo>
                  <a:moveTo>
                    <a:pt x="772" y="1083"/>
                  </a:moveTo>
                  <a:lnTo>
                    <a:pt x="772" y="1044"/>
                  </a:lnTo>
                  <a:moveTo>
                    <a:pt x="746" y="1063"/>
                  </a:moveTo>
                  <a:lnTo>
                    <a:pt x="785" y="1063"/>
                  </a:lnTo>
                  <a:moveTo>
                    <a:pt x="766" y="1083"/>
                  </a:moveTo>
                  <a:lnTo>
                    <a:pt x="766" y="1044"/>
                  </a:lnTo>
                  <a:moveTo>
                    <a:pt x="688" y="1063"/>
                  </a:moveTo>
                  <a:lnTo>
                    <a:pt x="727" y="1063"/>
                  </a:lnTo>
                  <a:moveTo>
                    <a:pt x="707" y="1083"/>
                  </a:moveTo>
                  <a:lnTo>
                    <a:pt x="707" y="1044"/>
                  </a:lnTo>
                  <a:moveTo>
                    <a:pt x="552" y="901"/>
                  </a:moveTo>
                  <a:lnTo>
                    <a:pt x="591" y="901"/>
                  </a:lnTo>
                  <a:moveTo>
                    <a:pt x="571" y="920"/>
                  </a:moveTo>
                  <a:lnTo>
                    <a:pt x="571" y="882"/>
                  </a:lnTo>
                  <a:moveTo>
                    <a:pt x="545" y="830"/>
                  </a:moveTo>
                  <a:lnTo>
                    <a:pt x="584" y="830"/>
                  </a:lnTo>
                  <a:moveTo>
                    <a:pt x="565" y="849"/>
                  </a:moveTo>
                  <a:lnTo>
                    <a:pt x="565" y="810"/>
                  </a:lnTo>
                  <a:moveTo>
                    <a:pt x="532" y="830"/>
                  </a:moveTo>
                  <a:lnTo>
                    <a:pt x="571" y="830"/>
                  </a:lnTo>
                  <a:moveTo>
                    <a:pt x="552" y="849"/>
                  </a:moveTo>
                  <a:lnTo>
                    <a:pt x="552" y="810"/>
                  </a:lnTo>
                  <a:moveTo>
                    <a:pt x="500" y="830"/>
                  </a:moveTo>
                  <a:lnTo>
                    <a:pt x="539" y="830"/>
                  </a:lnTo>
                  <a:moveTo>
                    <a:pt x="519" y="849"/>
                  </a:moveTo>
                  <a:lnTo>
                    <a:pt x="519" y="810"/>
                  </a:lnTo>
                  <a:moveTo>
                    <a:pt x="500" y="830"/>
                  </a:moveTo>
                  <a:lnTo>
                    <a:pt x="539" y="830"/>
                  </a:lnTo>
                  <a:moveTo>
                    <a:pt x="519" y="849"/>
                  </a:moveTo>
                  <a:lnTo>
                    <a:pt x="519" y="810"/>
                  </a:lnTo>
                  <a:moveTo>
                    <a:pt x="500" y="830"/>
                  </a:moveTo>
                  <a:lnTo>
                    <a:pt x="539" y="830"/>
                  </a:lnTo>
                  <a:moveTo>
                    <a:pt x="519" y="849"/>
                  </a:moveTo>
                  <a:lnTo>
                    <a:pt x="519" y="810"/>
                  </a:lnTo>
                  <a:moveTo>
                    <a:pt x="474" y="771"/>
                  </a:moveTo>
                  <a:lnTo>
                    <a:pt x="513" y="771"/>
                  </a:lnTo>
                  <a:moveTo>
                    <a:pt x="493" y="791"/>
                  </a:moveTo>
                  <a:lnTo>
                    <a:pt x="493" y="752"/>
                  </a:lnTo>
                  <a:moveTo>
                    <a:pt x="474" y="771"/>
                  </a:moveTo>
                  <a:lnTo>
                    <a:pt x="513" y="771"/>
                  </a:lnTo>
                  <a:moveTo>
                    <a:pt x="493" y="791"/>
                  </a:moveTo>
                  <a:lnTo>
                    <a:pt x="493" y="752"/>
                  </a:lnTo>
                  <a:moveTo>
                    <a:pt x="402" y="668"/>
                  </a:moveTo>
                  <a:lnTo>
                    <a:pt x="441" y="668"/>
                  </a:lnTo>
                  <a:moveTo>
                    <a:pt x="422" y="687"/>
                  </a:moveTo>
                  <a:lnTo>
                    <a:pt x="422" y="648"/>
                  </a:lnTo>
                  <a:moveTo>
                    <a:pt x="357" y="668"/>
                  </a:moveTo>
                  <a:lnTo>
                    <a:pt x="396" y="668"/>
                  </a:lnTo>
                  <a:moveTo>
                    <a:pt x="376" y="687"/>
                  </a:moveTo>
                  <a:lnTo>
                    <a:pt x="376" y="648"/>
                  </a:lnTo>
                  <a:moveTo>
                    <a:pt x="325" y="668"/>
                  </a:moveTo>
                  <a:lnTo>
                    <a:pt x="363" y="668"/>
                  </a:lnTo>
                  <a:moveTo>
                    <a:pt x="344" y="687"/>
                  </a:moveTo>
                  <a:lnTo>
                    <a:pt x="344" y="648"/>
                  </a:lnTo>
                  <a:moveTo>
                    <a:pt x="318" y="668"/>
                  </a:moveTo>
                  <a:lnTo>
                    <a:pt x="357" y="668"/>
                  </a:lnTo>
                  <a:moveTo>
                    <a:pt x="338" y="687"/>
                  </a:moveTo>
                  <a:lnTo>
                    <a:pt x="338" y="648"/>
                  </a:lnTo>
                  <a:moveTo>
                    <a:pt x="312" y="616"/>
                  </a:moveTo>
                  <a:lnTo>
                    <a:pt x="351" y="616"/>
                  </a:lnTo>
                  <a:moveTo>
                    <a:pt x="331" y="635"/>
                  </a:moveTo>
                  <a:lnTo>
                    <a:pt x="331" y="596"/>
                  </a:lnTo>
                  <a:moveTo>
                    <a:pt x="201" y="350"/>
                  </a:moveTo>
                  <a:lnTo>
                    <a:pt x="240" y="350"/>
                  </a:lnTo>
                  <a:moveTo>
                    <a:pt x="221" y="369"/>
                  </a:moveTo>
                  <a:lnTo>
                    <a:pt x="221" y="330"/>
                  </a:lnTo>
                  <a:moveTo>
                    <a:pt x="195" y="305"/>
                  </a:moveTo>
                  <a:lnTo>
                    <a:pt x="234" y="305"/>
                  </a:lnTo>
                  <a:moveTo>
                    <a:pt x="214" y="324"/>
                  </a:moveTo>
                  <a:lnTo>
                    <a:pt x="214" y="285"/>
                  </a:lnTo>
                  <a:moveTo>
                    <a:pt x="182" y="305"/>
                  </a:moveTo>
                  <a:lnTo>
                    <a:pt x="221" y="305"/>
                  </a:lnTo>
                  <a:moveTo>
                    <a:pt x="201" y="324"/>
                  </a:moveTo>
                  <a:lnTo>
                    <a:pt x="201" y="285"/>
                  </a:lnTo>
                  <a:moveTo>
                    <a:pt x="59" y="136"/>
                  </a:moveTo>
                  <a:lnTo>
                    <a:pt x="98" y="136"/>
                  </a:lnTo>
                  <a:moveTo>
                    <a:pt x="78" y="155"/>
                  </a:moveTo>
                  <a:lnTo>
                    <a:pt x="78" y="117"/>
                  </a:lnTo>
                  <a:moveTo>
                    <a:pt x="0" y="19"/>
                  </a:moveTo>
                  <a:lnTo>
                    <a:pt x="39" y="19"/>
                  </a:lnTo>
                  <a:moveTo>
                    <a:pt x="20" y="39"/>
                  </a:moveTo>
                  <a:lnTo>
                    <a:pt x="20" y="0"/>
                  </a:lnTo>
                </a:path>
              </a:pathLst>
            </a:custGeom>
            <a:noFill/>
            <a:ln w="38100" cmpd="sng">
              <a:solidFill>
                <a:srgbClr val="FF9933"/>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FR"/>
            </a:p>
          </p:txBody>
        </p:sp>
        <p:sp>
          <p:nvSpPr>
            <p:cNvPr id="893976" name="Freeform 24"/>
            <p:cNvSpPr>
              <a:spLocks noEditPoints="1"/>
            </p:cNvSpPr>
            <p:nvPr/>
          </p:nvSpPr>
          <p:spPr bwMode="auto">
            <a:xfrm>
              <a:off x="618" y="1425"/>
              <a:ext cx="986" cy="1225"/>
            </a:xfrm>
            <a:custGeom>
              <a:avLst/>
              <a:gdLst>
                <a:gd name="T0" fmla="*/ 1090 w 1110"/>
                <a:gd name="T1" fmla="*/ 1187 h 1225"/>
                <a:gd name="T2" fmla="*/ 1090 w 1110"/>
                <a:gd name="T3" fmla="*/ 1187 h 1225"/>
                <a:gd name="T4" fmla="*/ 1090 w 1110"/>
                <a:gd name="T5" fmla="*/ 1187 h 1225"/>
                <a:gd name="T6" fmla="*/ 1090 w 1110"/>
                <a:gd name="T7" fmla="*/ 1187 h 1225"/>
                <a:gd name="T8" fmla="*/ 1090 w 1110"/>
                <a:gd name="T9" fmla="*/ 1187 h 1225"/>
                <a:gd name="T10" fmla="*/ 1090 w 1110"/>
                <a:gd name="T11" fmla="*/ 1187 h 1225"/>
                <a:gd name="T12" fmla="*/ 1090 w 1110"/>
                <a:gd name="T13" fmla="*/ 1187 h 1225"/>
                <a:gd name="T14" fmla="*/ 1090 w 1110"/>
                <a:gd name="T15" fmla="*/ 1187 h 1225"/>
                <a:gd name="T16" fmla="*/ 1090 w 1110"/>
                <a:gd name="T17" fmla="*/ 1187 h 1225"/>
                <a:gd name="T18" fmla="*/ 1090 w 1110"/>
                <a:gd name="T19" fmla="*/ 1187 h 1225"/>
                <a:gd name="T20" fmla="*/ 1090 w 1110"/>
                <a:gd name="T21" fmla="*/ 1187 h 1225"/>
                <a:gd name="T22" fmla="*/ 1090 w 1110"/>
                <a:gd name="T23" fmla="*/ 1187 h 1225"/>
                <a:gd name="T24" fmla="*/ 1090 w 1110"/>
                <a:gd name="T25" fmla="*/ 1187 h 1225"/>
                <a:gd name="T26" fmla="*/ 1090 w 1110"/>
                <a:gd name="T27" fmla="*/ 1187 h 1225"/>
                <a:gd name="T28" fmla="*/ 1090 w 1110"/>
                <a:gd name="T29" fmla="*/ 1187 h 1225"/>
                <a:gd name="T30" fmla="*/ 1090 w 1110"/>
                <a:gd name="T31" fmla="*/ 1187 h 1225"/>
                <a:gd name="T32" fmla="*/ 1090 w 1110"/>
                <a:gd name="T33" fmla="*/ 1187 h 1225"/>
                <a:gd name="T34" fmla="*/ 1090 w 1110"/>
                <a:gd name="T35" fmla="*/ 1187 h 1225"/>
                <a:gd name="T36" fmla="*/ 1090 w 1110"/>
                <a:gd name="T37" fmla="*/ 1187 h 1225"/>
                <a:gd name="T38" fmla="*/ 1090 w 1110"/>
                <a:gd name="T39" fmla="*/ 1187 h 1225"/>
                <a:gd name="T40" fmla="*/ 1090 w 1110"/>
                <a:gd name="T41" fmla="*/ 1187 h 1225"/>
                <a:gd name="T42" fmla="*/ 1090 w 1110"/>
                <a:gd name="T43" fmla="*/ 1187 h 1225"/>
                <a:gd name="T44" fmla="*/ 1090 w 1110"/>
                <a:gd name="T45" fmla="*/ 1187 h 1225"/>
                <a:gd name="T46" fmla="*/ 1090 w 1110"/>
                <a:gd name="T47" fmla="*/ 1187 h 1225"/>
                <a:gd name="T48" fmla="*/ 1090 w 1110"/>
                <a:gd name="T49" fmla="*/ 1187 h 1225"/>
                <a:gd name="T50" fmla="*/ 1090 w 1110"/>
                <a:gd name="T51" fmla="*/ 1187 h 1225"/>
                <a:gd name="T52" fmla="*/ 1084 w 1110"/>
                <a:gd name="T53" fmla="*/ 1187 h 1225"/>
                <a:gd name="T54" fmla="*/ 1006 w 1110"/>
                <a:gd name="T55" fmla="*/ 1187 h 1225"/>
                <a:gd name="T56" fmla="*/ 1006 w 1110"/>
                <a:gd name="T57" fmla="*/ 1187 h 1225"/>
                <a:gd name="T58" fmla="*/ 999 w 1110"/>
                <a:gd name="T59" fmla="*/ 1187 h 1225"/>
                <a:gd name="T60" fmla="*/ 980 w 1110"/>
                <a:gd name="T61" fmla="*/ 1187 h 1225"/>
                <a:gd name="T62" fmla="*/ 928 w 1110"/>
                <a:gd name="T63" fmla="*/ 1187 h 1225"/>
                <a:gd name="T64" fmla="*/ 883 w 1110"/>
                <a:gd name="T65" fmla="*/ 1187 h 1225"/>
                <a:gd name="T66" fmla="*/ 694 w 1110"/>
                <a:gd name="T67" fmla="*/ 1135 h 1225"/>
                <a:gd name="T68" fmla="*/ 656 w 1110"/>
                <a:gd name="T69" fmla="*/ 1135 h 1225"/>
                <a:gd name="T70" fmla="*/ 597 w 1110"/>
                <a:gd name="T71" fmla="*/ 1109 h 1225"/>
                <a:gd name="T72" fmla="*/ 578 w 1110"/>
                <a:gd name="T73" fmla="*/ 1109 h 1225"/>
                <a:gd name="T74" fmla="*/ 539 w 1110"/>
                <a:gd name="T75" fmla="*/ 1089 h 1225"/>
                <a:gd name="T76" fmla="*/ 532 w 1110"/>
                <a:gd name="T77" fmla="*/ 1070 h 1225"/>
                <a:gd name="T78" fmla="*/ 377 w 1110"/>
                <a:gd name="T79" fmla="*/ 921 h 1225"/>
                <a:gd name="T80" fmla="*/ 357 w 1110"/>
                <a:gd name="T81" fmla="*/ 856 h 1225"/>
                <a:gd name="T82" fmla="*/ 351 w 1110"/>
                <a:gd name="T83" fmla="*/ 856 h 1225"/>
                <a:gd name="T84" fmla="*/ 279 w 1110"/>
                <a:gd name="T85" fmla="*/ 700 h 1225"/>
                <a:gd name="T86" fmla="*/ 266 w 1110"/>
                <a:gd name="T87" fmla="*/ 681 h 1225"/>
                <a:gd name="T88" fmla="*/ 266 w 1110"/>
                <a:gd name="T89" fmla="*/ 661 h 1225"/>
                <a:gd name="T90" fmla="*/ 253 w 1110"/>
                <a:gd name="T91" fmla="*/ 584 h 1225"/>
                <a:gd name="T92" fmla="*/ 240 w 1110"/>
                <a:gd name="T93" fmla="*/ 584 h 1225"/>
                <a:gd name="T94" fmla="*/ 227 w 1110"/>
                <a:gd name="T95" fmla="*/ 584 h 1225"/>
                <a:gd name="T96" fmla="*/ 227 w 1110"/>
                <a:gd name="T97" fmla="*/ 584 h 1225"/>
                <a:gd name="T98" fmla="*/ 214 w 1110"/>
                <a:gd name="T99" fmla="*/ 525 h 1225"/>
                <a:gd name="T100" fmla="*/ 188 w 1110"/>
                <a:gd name="T101" fmla="*/ 493 h 1225"/>
                <a:gd name="T102" fmla="*/ 175 w 1110"/>
                <a:gd name="T103" fmla="*/ 454 h 1225"/>
                <a:gd name="T104" fmla="*/ 175 w 1110"/>
                <a:gd name="T105" fmla="*/ 441 h 1225"/>
                <a:gd name="T106" fmla="*/ 143 w 1110"/>
                <a:gd name="T107" fmla="*/ 337 h 1225"/>
                <a:gd name="T108" fmla="*/ 124 w 1110"/>
                <a:gd name="T109" fmla="*/ 246 h 1225"/>
                <a:gd name="T110" fmla="*/ 98 w 1110"/>
                <a:gd name="T111" fmla="*/ 214 h 1225"/>
                <a:gd name="T112" fmla="*/ 85 w 1110"/>
                <a:gd name="T113" fmla="*/ 201 h 1225"/>
                <a:gd name="T114" fmla="*/ 65 w 1110"/>
                <a:gd name="T115" fmla="*/ 117 h 1225"/>
                <a:gd name="T116" fmla="*/ 59 w 1110"/>
                <a:gd name="T117" fmla="*/ 117 h 1225"/>
                <a:gd name="T118" fmla="*/ 52 w 1110"/>
                <a:gd name="T119" fmla="*/ 117 h 1225"/>
                <a:gd name="T120" fmla="*/ 20 w 1110"/>
                <a:gd name="T121" fmla="*/ 0 h 1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10" h="1225">
                  <a:moveTo>
                    <a:pt x="1071" y="1206"/>
                  </a:moveTo>
                  <a:lnTo>
                    <a:pt x="1110" y="1206"/>
                  </a:lnTo>
                  <a:moveTo>
                    <a:pt x="1090" y="1225"/>
                  </a:moveTo>
                  <a:lnTo>
                    <a:pt x="1090" y="1187"/>
                  </a:lnTo>
                  <a:moveTo>
                    <a:pt x="1071" y="1206"/>
                  </a:moveTo>
                  <a:lnTo>
                    <a:pt x="1110" y="1206"/>
                  </a:lnTo>
                  <a:moveTo>
                    <a:pt x="1090" y="1225"/>
                  </a:moveTo>
                  <a:lnTo>
                    <a:pt x="1090" y="1187"/>
                  </a:lnTo>
                  <a:moveTo>
                    <a:pt x="1071" y="1206"/>
                  </a:moveTo>
                  <a:lnTo>
                    <a:pt x="1110" y="1206"/>
                  </a:lnTo>
                  <a:moveTo>
                    <a:pt x="1090" y="1225"/>
                  </a:moveTo>
                  <a:lnTo>
                    <a:pt x="1090" y="1187"/>
                  </a:lnTo>
                  <a:moveTo>
                    <a:pt x="1071" y="1206"/>
                  </a:moveTo>
                  <a:lnTo>
                    <a:pt x="1110" y="1206"/>
                  </a:lnTo>
                  <a:moveTo>
                    <a:pt x="1090" y="1225"/>
                  </a:moveTo>
                  <a:lnTo>
                    <a:pt x="1090" y="1187"/>
                  </a:lnTo>
                  <a:moveTo>
                    <a:pt x="1071" y="1206"/>
                  </a:moveTo>
                  <a:lnTo>
                    <a:pt x="1110" y="1206"/>
                  </a:lnTo>
                  <a:moveTo>
                    <a:pt x="1090" y="1225"/>
                  </a:moveTo>
                  <a:lnTo>
                    <a:pt x="1090" y="1187"/>
                  </a:lnTo>
                  <a:moveTo>
                    <a:pt x="1071" y="1206"/>
                  </a:moveTo>
                  <a:lnTo>
                    <a:pt x="1110" y="1206"/>
                  </a:lnTo>
                  <a:moveTo>
                    <a:pt x="1090" y="1225"/>
                  </a:moveTo>
                  <a:lnTo>
                    <a:pt x="1090" y="1187"/>
                  </a:lnTo>
                  <a:moveTo>
                    <a:pt x="1071" y="1206"/>
                  </a:moveTo>
                  <a:lnTo>
                    <a:pt x="1110" y="1206"/>
                  </a:lnTo>
                  <a:moveTo>
                    <a:pt x="1090" y="1225"/>
                  </a:moveTo>
                  <a:lnTo>
                    <a:pt x="1090" y="1187"/>
                  </a:lnTo>
                  <a:moveTo>
                    <a:pt x="1071" y="1206"/>
                  </a:moveTo>
                  <a:lnTo>
                    <a:pt x="1110" y="1206"/>
                  </a:lnTo>
                  <a:moveTo>
                    <a:pt x="1090" y="1225"/>
                  </a:moveTo>
                  <a:lnTo>
                    <a:pt x="1090" y="1187"/>
                  </a:lnTo>
                  <a:moveTo>
                    <a:pt x="1071" y="1206"/>
                  </a:moveTo>
                  <a:lnTo>
                    <a:pt x="1110" y="1206"/>
                  </a:lnTo>
                  <a:moveTo>
                    <a:pt x="1090" y="1225"/>
                  </a:moveTo>
                  <a:lnTo>
                    <a:pt x="1090" y="1187"/>
                  </a:lnTo>
                  <a:moveTo>
                    <a:pt x="1071" y="1206"/>
                  </a:moveTo>
                  <a:lnTo>
                    <a:pt x="1110" y="1206"/>
                  </a:lnTo>
                  <a:moveTo>
                    <a:pt x="1090" y="1225"/>
                  </a:moveTo>
                  <a:lnTo>
                    <a:pt x="1090" y="1187"/>
                  </a:lnTo>
                  <a:moveTo>
                    <a:pt x="1071" y="1206"/>
                  </a:moveTo>
                  <a:lnTo>
                    <a:pt x="1110" y="1206"/>
                  </a:lnTo>
                  <a:moveTo>
                    <a:pt x="1090" y="1225"/>
                  </a:moveTo>
                  <a:lnTo>
                    <a:pt x="1090" y="1187"/>
                  </a:lnTo>
                  <a:moveTo>
                    <a:pt x="1071" y="1206"/>
                  </a:moveTo>
                  <a:lnTo>
                    <a:pt x="1110" y="1206"/>
                  </a:lnTo>
                  <a:moveTo>
                    <a:pt x="1090" y="1225"/>
                  </a:moveTo>
                  <a:lnTo>
                    <a:pt x="1090" y="1187"/>
                  </a:lnTo>
                  <a:moveTo>
                    <a:pt x="1071" y="1206"/>
                  </a:moveTo>
                  <a:lnTo>
                    <a:pt x="1110" y="1206"/>
                  </a:lnTo>
                  <a:moveTo>
                    <a:pt x="1090" y="1225"/>
                  </a:moveTo>
                  <a:lnTo>
                    <a:pt x="1090" y="1187"/>
                  </a:lnTo>
                  <a:moveTo>
                    <a:pt x="1071" y="1206"/>
                  </a:moveTo>
                  <a:lnTo>
                    <a:pt x="1110" y="1206"/>
                  </a:lnTo>
                  <a:moveTo>
                    <a:pt x="1090" y="1225"/>
                  </a:moveTo>
                  <a:lnTo>
                    <a:pt x="1090" y="1187"/>
                  </a:lnTo>
                  <a:moveTo>
                    <a:pt x="1071" y="1206"/>
                  </a:moveTo>
                  <a:lnTo>
                    <a:pt x="1110" y="1206"/>
                  </a:lnTo>
                  <a:moveTo>
                    <a:pt x="1090" y="1225"/>
                  </a:moveTo>
                  <a:lnTo>
                    <a:pt x="1090" y="1187"/>
                  </a:lnTo>
                  <a:moveTo>
                    <a:pt x="1071" y="1206"/>
                  </a:moveTo>
                  <a:lnTo>
                    <a:pt x="1110" y="1206"/>
                  </a:lnTo>
                  <a:moveTo>
                    <a:pt x="1090" y="1225"/>
                  </a:moveTo>
                  <a:lnTo>
                    <a:pt x="1090" y="1187"/>
                  </a:lnTo>
                  <a:moveTo>
                    <a:pt x="1071" y="1206"/>
                  </a:moveTo>
                  <a:lnTo>
                    <a:pt x="1110" y="1206"/>
                  </a:lnTo>
                  <a:moveTo>
                    <a:pt x="1090" y="1225"/>
                  </a:moveTo>
                  <a:lnTo>
                    <a:pt x="1090" y="1187"/>
                  </a:lnTo>
                  <a:moveTo>
                    <a:pt x="1071" y="1206"/>
                  </a:moveTo>
                  <a:lnTo>
                    <a:pt x="1110" y="1206"/>
                  </a:lnTo>
                  <a:moveTo>
                    <a:pt x="1090" y="1225"/>
                  </a:moveTo>
                  <a:lnTo>
                    <a:pt x="1090" y="1187"/>
                  </a:lnTo>
                  <a:moveTo>
                    <a:pt x="1071" y="1206"/>
                  </a:moveTo>
                  <a:lnTo>
                    <a:pt x="1110" y="1206"/>
                  </a:lnTo>
                  <a:moveTo>
                    <a:pt x="1090" y="1225"/>
                  </a:moveTo>
                  <a:lnTo>
                    <a:pt x="1090" y="1187"/>
                  </a:lnTo>
                  <a:moveTo>
                    <a:pt x="1071" y="1206"/>
                  </a:moveTo>
                  <a:lnTo>
                    <a:pt x="1110" y="1206"/>
                  </a:lnTo>
                  <a:moveTo>
                    <a:pt x="1090" y="1225"/>
                  </a:moveTo>
                  <a:lnTo>
                    <a:pt x="1090" y="1187"/>
                  </a:lnTo>
                  <a:moveTo>
                    <a:pt x="1071" y="1206"/>
                  </a:moveTo>
                  <a:lnTo>
                    <a:pt x="1110" y="1206"/>
                  </a:lnTo>
                  <a:moveTo>
                    <a:pt x="1090" y="1225"/>
                  </a:moveTo>
                  <a:lnTo>
                    <a:pt x="1090" y="1187"/>
                  </a:lnTo>
                  <a:moveTo>
                    <a:pt x="1071" y="1206"/>
                  </a:moveTo>
                  <a:lnTo>
                    <a:pt x="1110" y="1206"/>
                  </a:lnTo>
                  <a:moveTo>
                    <a:pt x="1090" y="1225"/>
                  </a:moveTo>
                  <a:lnTo>
                    <a:pt x="1090" y="1187"/>
                  </a:lnTo>
                  <a:moveTo>
                    <a:pt x="1071" y="1206"/>
                  </a:moveTo>
                  <a:lnTo>
                    <a:pt x="1110" y="1206"/>
                  </a:lnTo>
                  <a:moveTo>
                    <a:pt x="1090" y="1225"/>
                  </a:moveTo>
                  <a:lnTo>
                    <a:pt x="1090" y="1187"/>
                  </a:lnTo>
                  <a:moveTo>
                    <a:pt x="1071" y="1206"/>
                  </a:moveTo>
                  <a:lnTo>
                    <a:pt x="1110" y="1206"/>
                  </a:lnTo>
                  <a:moveTo>
                    <a:pt x="1090" y="1225"/>
                  </a:moveTo>
                  <a:lnTo>
                    <a:pt x="1090" y="1187"/>
                  </a:lnTo>
                  <a:moveTo>
                    <a:pt x="1071" y="1206"/>
                  </a:moveTo>
                  <a:lnTo>
                    <a:pt x="1110" y="1206"/>
                  </a:lnTo>
                  <a:moveTo>
                    <a:pt x="1090" y="1225"/>
                  </a:moveTo>
                  <a:lnTo>
                    <a:pt x="1090" y="1187"/>
                  </a:lnTo>
                  <a:moveTo>
                    <a:pt x="1071" y="1206"/>
                  </a:moveTo>
                  <a:lnTo>
                    <a:pt x="1110" y="1206"/>
                  </a:lnTo>
                  <a:moveTo>
                    <a:pt x="1090" y="1225"/>
                  </a:moveTo>
                  <a:lnTo>
                    <a:pt x="1090" y="1187"/>
                  </a:lnTo>
                  <a:moveTo>
                    <a:pt x="1064" y="1206"/>
                  </a:moveTo>
                  <a:lnTo>
                    <a:pt x="1103" y="1206"/>
                  </a:lnTo>
                  <a:moveTo>
                    <a:pt x="1084" y="1225"/>
                  </a:moveTo>
                  <a:lnTo>
                    <a:pt x="1084" y="1187"/>
                  </a:lnTo>
                  <a:moveTo>
                    <a:pt x="986" y="1206"/>
                  </a:moveTo>
                  <a:lnTo>
                    <a:pt x="1025" y="1206"/>
                  </a:lnTo>
                  <a:moveTo>
                    <a:pt x="1006" y="1225"/>
                  </a:moveTo>
                  <a:lnTo>
                    <a:pt x="1006" y="1187"/>
                  </a:lnTo>
                  <a:moveTo>
                    <a:pt x="986" y="1206"/>
                  </a:moveTo>
                  <a:lnTo>
                    <a:pt x="1025" y="1206"/>
                  </a:lnTo>
                  <a:moveTo>
                    <a:pt x="1006" y="1225"/>
                  </a:moveTo>
                  <a:lnTo>
                    <a:pt x="1006" y="1187"/>
                  </a:lnTo>
                  <a:moveTo>
                    <a:pt x="980" y="1206"/>
                  </a:moveTo>
                  <a:lnTo>
                    <a:pt x="1019" y="1206"/>
                  </a:lnTo>
                  <a:moveTo>
                    <a:pt x="999" y="1225"/>
                  </a:moveTo>
                  <a:lnTo>
                    <a:pt x="999" y="1187"/>
                  </a:lnTo>
                  <a:moveTo>
                    <a:pt x="960" y="1206"/>
                  </a:moveTo>
                  <a:lnTo>
                    <a:pt x="999" y="1206"/>
                  </a:lnTo>
                  <a:moveTo>
                    <a:pt x="980" y="1225"/>
                  </a:moveTo>
                  <a:lnTo>
                    <a:pt x="980" y="1187"/>
                  </a:lnTo>
                  <a:moveTo>
                    <a:pt x="908" y="1206"/>
                  </a:moveTo>
                  <a:lnTo>
                    <a:pt x="947" y="1206"/>
                  </a:lnTo>
                  <a:moveTo>
                    <a:pt x="928" y="1225"/>
                  </a:moveTo>
                  <a:lnTo>
                    <a:pt x="928" y="1187"/>
                  </a:lnTo>
                  <a:moveTo>
                    <a:pt x="863" y="1206"/>
                  </a:moveTo>
                  <a:lnTo>
                    <a:pt x="902" y="1206"/>
                  </a:lnTo>
                  <a:moveTo>
                    <a:pt x="883" y="1225"/>
                  </a:moveTo>
                  <a:lnTo>
                    <a:pt x="883" y="1187"/>
                  </a:lnTo>
                  <a:moveTo>
                    <a:pt x="675" y="1154"/>
                  </a:moveTo>
                  <a:lnTo>
                    <a:pt x="714" y="1154"/>
                  </a:lnTo>
                  <a:moveTo>
                    <a:pt x="694" y="1174"/>
                  </a:moveTo>
                  <a:lnTo>
                    <a:pt x="694" y="1135"/>
                  </a:lnTo>
                  <a:moveTo>
                    <a:pt x="636" y="1154"/>
                  </a:moveTo>
                  <a:lnTo>
                    <a:pt x="675" y="1154"/>
                  </a:lnTo>
                  <a:moveTo>
                    <a:pt x="656" y="1174"/>
                  </a:moveTo>
                  <a:lnTo>
                    <a:pt x="656" y="1135"/>
                  </a:lnTo>
                  <a:moveTo>
                    <a:pt x="578" y="1128"/>
                  </a:moveTo>
                  <a:lnTo>
                    <a:pt x="617" y="1128"/>
                  </a:lnTo>
                  <a:moveTo>
                    <a:pt x="597" y="1148"/>
                  </a:moveTo>
                  <a:lnTo>
                    <a:pt x="597" y="1109"/>
                  </a:lnTo>
                  <a:moveTo>
                    <a:pt x="558" y="1128"/>
                  </a:moveTo>
                  <a:lnTo>
                    <a:pt x="597" y="1128"/>
                  </a:lnTo>
                  <a:moveTo>
                    <a:pt x="578" y="1148"/>
                  </a:moveTo>
                  <a:lnTo>
                    <a:pt x="578" y="1109"/>
                  </a:lnTo>
                  <a:moveTo>
                    <a:pt x="519" y="1109"/>
                  </a:moveTo>
                  <a:lnTo>
                    <a:pt x="558" y="1109"/>
                  </a:lnTo>
                  <a:moveTo>
                    <a:pt x="539" y="1128"/>
                  </a:moveTo>
                  <a:lnTo>
                    <a:pt x="539" y="1089"/>
                  </a:lnTo>
                  <a:moveTo>
                    <a:pt x="513" y="1089"/>
                  </a:moveTo>
                  <a:lnTo>
                    <a:pt x="552" y="1089"/>
                  </a:lnTo>
                  <a:moveTo>
                    <a:pt x="532" y="1109"/>
                  </a:moveTo>
                  <a:lnTo>
                    <a:pt x="532" y="1070"/>
                  </a:lnTo>
                  <a:moveTo>
                    <a:pt x="357" y="940"/>
                  </a:moveTo>
                  <a:lnTo>
                    <a:pt x="396" y="940"/>
                  </a:lnTo>
                  <a:moveTo>
                    <a:pt x="377" y="960"/>
                  </a:moveTo>
                  <a:lnTo>
                    <a:pt x="377" y="921"/>
                  </a:lnTo>
                  <a:moveTo>
                    <a:pt x="338" y="875"/>
                  </a:moveTo>
                  <a:lnTo>
                    <a:pt x="377" y="875"/>
                  </a:lnTo>
                  <a:moveTo>
                    <a:pt x="357" y="895"/>
                  </a:moveTo>
                  <a:lnTo>
                    <a:pt x="357" y="856"/>
                  </a:lnTo>
                  <a:moveTo>
                    <a:pt x="331" y="875"/>
                  </a:moveTo>
                  <a:lnTo>
                    <a:pt x="370" y="875"/>
                  </a:lnTo>
                  <a:moveTo>
                    <a:pt x="351" y="895"/>
                  </a:moveTo>
                  <a:lnTo>
                    <a:pt x="351" y="856"/>
                  </a:lnTo>
                  <a:moveTo>
                    <a:pt x="260" y="720"/>
                  </a:moveTo>
                  <a:lnTo>
                    <a:pt x="299" y="720"/>
                  </a:lnTo>
                  <a:moveTo>
                    <a:pt x="279" y="739"/>
                  </a:moveTo>
                  <a:lnTo>
                    <a:pt x="279" y="700"/>
                  </a:lnTo>
                  <a:moveTo>
                    <a:pt x="247" y="700"/>
                  </a:moveTo>
                  <a:lnTo>
                    <a:pt x="286" y="700"/>
                  </a:lnTo>
                  <a:moveTo>
                    <a:pt x="266" y="720"/>
                  </a:moveTo>
                  <a:lnTo>
                    <a:pt x="266" y="681"/>
                  </a:lnTo>
                  <a:moveTo>
                    <a:pt x="247" y="681"/>
                  </a:moveTo>
                  <a:lnTo>
                    <a:pt x="286" y="681"/>
                  </a:lnTo>
                  <a:moveTo>
                    <a:pt x="266" y="700"/>
                  </a:moveTo>
                  <a:lnTo>
                    <a:pt x="266" y="661"/>
                  </a:lnTo>
                  <a:moveTo>
                    <a:pt x="234" y="603"/>
                  </a:moveTo>
                  <a:lnTo>
                    <a:pt x="273" y="603"/>
                  </a:lnTo>
                  <a:moveTo>
                    <a:pt x="253" y="622"/>
                  </a:moveTo>
                  <a:lnTo>
                    <a:pt x="253" y="584"/>
                  </a:lnTo>
                  <a:moveTo>
                    <a:pt x="221" y="603"/>
                  </a:moveTo>
                  <a:lnTo>
                    <a:pt x="260" y="603"/>
                  </a:lnTo>
                  <a:moveTo>
                    <a:pt x="240" y="622"/>
                  </a:moveTo>
                  <a:lnTo>
                    <a:pt x="240" y="584"/>
                  </a:lnTo>
                  <a:moveTo>
                    <a:pt x="208" y="603"/>
                  </a:moveTo>
                  <a:lnTo>
                    <a:pt x="247" y="603"/>
                  </a:lnTo>
                  <a:moveTo>
                    <a:pt x="227" y="622"/>
                  </a:moveTo>
                  <a:lnTo>
                    <a:pt x="227" y="584"/>
                  </a:lnTo>
                  <a:moveTo>
                    <a:pt x="208" y="603"/>
                  </a:moveTo>
                  <a:lnTo>
                    <a:pt x="247" y="603"/>
                  </a:lnTo>
                  <a:moveTo>
                    <a:pt x="227" y="622"/>
                  </a:moveTo>
                  <a:lnTo>
                    <a:pt x="227" y="584"/>
                  </a:lnTo>
                  <a:moveTo>
                    <a:pt x="195" y="545"/>
                  </a:moveTo>
                  <a:lnTo>
                    <a:pt x="234" y="545"/>
                  </a:lnTo>
                  <a:moveTo>
                    <a:pt x="214" y="564"/>
                  </a:moveTo>
                  <a:lnTo>
                    <a:pt x="214" y="525"/>
                  </a:lnTo>
                  <a:moveTo>
                    <a:pt x="169" y="512"/>
                  </a:moveTo>
                  <a:lnTo>
                    <a:pt x="208" y="512"/>
                  </a:lnTo>
                  <a:moveTo>
                    <a:pt x="188" y="532"/>
                  </a:moveTo>
                  <a:lnTo>
                    <a:pt x="188" y="493"/>
                  </a:lnTo>
                  <a:moveTo>
                    <a:pt x="156" y="473"/>
                  </a:moveTo>
                  <a:lnTo>
                    <a:pt x="195" y="473"/>
                  </a:lnTo>
                  <a:moveTo>
                    <a:pt x="175" y="493"/>
                  </a:moveTo>
                  <a:lnTo>
                    <a:pt x="175" y="454"/>
                  </a:lnTo>
                  <a:moveTo>
                    <a:pt x="156" y="460"/>
                  </a:moveTo>
                  <a:lnTo>
                    <a:pt x="195" y="460"/>
                  </a:lnTo>
                  <a:moveTo>
                    <a:pt x="175" y="480"/>
                  </a:moveTo>
                  <a:lnTo>
                    <a:pt x="175" y="441"/>
                  </a:lnTo>
                  <a:moveTo>
                    <a:pt x="124" y="357"/>
                  </a:moveTo>
                  <a:lnTo>
                    <a:pt x="163" y="357"/>
                  </a:lnTo>
                  <a:moveTo>
                    <a:pt x="143" y="376"/>
                  </a:moveTo>
                  <a:lnTo>
                    <a:pt x="143" y="337"/>
                  </a:lnTo>
                  <a:moveTo>
                    <a:pt x="104" y="266"/>
                  </a:moveTo>
                  <a:lnTo>
                    <a:pt x="143" y="266"/>
                  </a:lnTo>
                  <a:moveTo>
                    <a:pt x="124" y="285"/>
                  </a:moveTo>
                  <a:lnTo>
                    <a:pt x="124" y="246"/>
                  </a:lnTo>
                  <a:moveTo>
                    <a:pt x="78" y="234"/>
                  </a:moveTo>
                  <a:lnTo>
                    <a:pt x="117" y="234"/>
                  </a:lnTo>
                  <a:moveTo>
                    <a:pt x="98" y="253"/>
                  </a:moveTo>
                  <a:lnTo>
                    <a:pt x="98" y="214"/>
                  </a:lnTo>
                  <a:moveTo>
                    <a:pt x="65" y="221"/>
                  </a:moveTo>
                  <a:lnTo>
                    <a:pt x="104" y="221"/>
                  </a:lnTo>
                  <a:moveTo>
                    <a:pt x="85" y="240"/>
                  </a:moveTo>
                  <a:lnTo>
                    <a:pt x="85" y="201"/>
                  </a:lnTo>
                  <a:moveTo>
                    <a:pt x="46" y="136"/>
                  </a:moveTo>
                  <a:lnTo>
                    <a:pt x="85" y="136"/>
                  </a:lnTo>
                  <a:moveTo>
                    <a:pt x="65" y="156"/>
                  </a:moveTo>
                  <a:lnTo>
                    <a:pt x="65" y="117"/>
                  </a:lnTo>
                  <a:moveTo>
                    <a:pt x="39" y="136"/>
                  </a:moveTo>
                  <a:lnTo>
                    <a:pt x="78" y="136"/>
                  </a:lnTo>
                  <a:moveTo>
                    <a:pt x="59" y="156"/>
                  </a:moveTo>
                  <a:lnTo>
                    <a:pt x="59" y="117"/>
                  </a:lnTo>
                  <a:moveTo>
                    <a:pt x="33" y="136"/>
                  </a:moveTo>
                  <a:lnTo>
                    <a:pt x="72" y="136"/>
                  </a:lnTo>
                  <a:moveTo>
                    <a:pt x="52" y="156"/>
                  </a:moveTo>
                  <a:lnTo>
                    <a:pt x="52" y="117"/>
                  </a:lnTo>
                  <a:moveTo>
                    <a:pt x="0" y="20"/>
                  </a:moveTo>
                  <a:lnTo>
                    <a:pt x="39" y="20"/>
                  </a:lnTo>
                  <a:moveTo>
                    <a:pt x="20" y="39"/>
                  </a:moveTo>
                  <a:lnTo>
                    <a:pt x="20" y="0"/>
                  </a:lnTo>
                </a:path>
              </a:pathLst>
            </a:custGeom>
            <a:noFill/>
            <a:ln w="38100" cmpd="sng">
              <a:solidFill>
                <a:srgbClr val="00B7A5"/>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FR"/>
            </a:p>
          </p:txBody>
        </p:sp>
        <p:sp>
          <p:nvSpPr>
            <p:cNvPr id="893977" name="Line 25"/>
            <p:cNvSpPr>
              <a:spLocks noChangeShapeType="1"/>
            </p:cNvSpPr>
            <p:nvPr/>
          </p:nvSpPr>
          <p:spPr bwMode="auto">
            <a:xfrm>
              <a:off x="531" y="2780"/>
              <a:ext cx="1436" cy="1"/>
            </a:xfrm>
            <a:prstGeom prst="line">
              <a:avLst/>
            </a:prstGeom>
            <a:noFill/>
            <a:ln w="19050">
              <a:solidFill>
                <a:srgbClr val="FFFFFF"/>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893978" name="Line 26"/>
            <p:cNvSpPr>
              <a:spLocks noChangeShapeType="1"/>
            </p:cNvSpPr>
            <p:nvPr/>
          </p:nvSpPr>
          <p:spPr bwMode="auto">
            <a:xfrm flipV="1">
              <a:off x="531" y="1017"/>
              <a:ext cx="1" cy="1763"/>
            </a:xfrm>
            <a:prstGeom prst="line">
              <a:avLst/>
            </a:prstGeom>
            <a:noFill/>
            <a:ln w="19050">
              <a:solidFill>
                <a:srgbClr val="FFFFFF"/>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893979" name="Rectangle 27"/>
            <p:cNvSpPr>
              <a:spLocks noChangeArrowheads="1"/>
            </p:cNvSpPr>
            <p:nvPr/>
          </p:nvSpPr>
          <p:spPr bwMode="auto">
            <a:xfrm>
              <a:off x="1642" y="2343"/>
              <a:ext cx="970"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bg1"/>
                  </a:solidFill>
                  <a:miter lim="800000"/>
                  <a:headEnd/>
                  <a:tailEnd/>
                </a14:hiddenLine>
              </a:ext>
            </a:extLst>
          </p:spPr>
          <p:txBody>
            <a:bodyPr lIns="0" tIns="0" rIns="0" bIns="0">
              <a:spAutoFit/>
            </a:bodyPr>
            <a:lstStyle/>
            <a:p>
              <a:pPr algn="l" eaLnBrk="0" hangingPunct="0"/>
              <a:r>
                <a:rPr lang="fr-FR" b="1">
                  <a:solidFill>
                    <a:srgbClr val="FF9900"/>
                  </a:solidFill>
                  <a:latin typeface="Trebuchet MS" charset="0"/>
                  <a:cs typeface="Arial" charset="0"/>
                </a:rPr>
                <a:t> Patients sous ARV</a:t>
              </a:r>
            </a:p>
          </p:txBody>
        </p:sp>
        <p:sp>
          <p:nvSpPr>
            <p:cNvPr id="893980" name="Rectangle 28"/>
            <p:cNvSpPr>
              <a:spLocks noChangeArrowheads="1"/>
            </p:cNvSpPr>
            <p:nvPr/>
          </p:nvSpPr>
          <p:spPr bwMode="auto">
            <a:xfrm>
              <a:off x="1656" y="2565"/>
              <a:ext cx="1172"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bg1"/>
                  </a:solidFill>
                  <a:miter lim="800000"/>
                  <a:headEnd/>
                  <a:tailEnd/>
                </a14:hiddenLine>
              </a:ext>
            </a:extLst>
          </p:spPr>
          <p:txBody>
            <a:bodyPr lIns="0" tIns="0" rIns="0" bIns="0">
              <a:spAutoFit/>
            </a:bodyPr>
            <a:lstStyle/>
            <a:p>
              <a:pPr algn="l" eaLnBrk="0" hangingPunct="0"/>
              <a:r>
                <a:rPr lang="fr-FR" b="1">
                  <a:solidFill>
                    <a:srgbClr val="00FFFF"/>
                  </a:solidFill>
                  <a:latin typeface="Trebuchet MS" charset="0"/>
                  <a:cs typeface="Arial" charset="0"/>
                </a:rPr>
                <a:t> Patients non traités</a:t>
              </a:r>
            </a:p>
          </p:txBody>
        </p:sp>
        <p:sp>
          <p:nvSpPr>
            <p:cNvPr id="893981" name="Rectangle 29"/>
            <p:cNvSpPr>
              <a:spLocks noChangeArrowheads="1"/>
            </p:cNvSpPr>
            <p:nvPr/>
          </p:nvSpPr>
          <p:spPr bwMode="auto">
            <a:xfrm>
              <a:off x="1823" y="2811"/>
              <a:ext cx="176"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bg1"/>
                  </a:solidFill>
                  <a:miter lim="800000"/>
                  <a:headEnd/>
                  <a:tailEnd/>
                </a14:hiddenLine>
              </a:ext>
            </a:extLst>
          </p:spPr>
          <p:txBody>
            <a:bodyPr wrap="none" lIns="0" tIns="0" rIns="0" bIns="0">
              <a:spAutoFit/>
            </a:bodyPr>
            <a:lstStyle/>
            <a:p>
              <a:pPr algn="l" eaLnBrk="0" hangingPunct="0"/>
              <a:r>
                <a:rPr lang="de-DE">
                  <a:solidFill>
                    <a:srgbClr val="FFFFFF"/>
                  </a:solidFill>
                  <a:latin typeface="Arial Narrow" charset="0"/>
                  <a:cs typeface="Arial" charset="0"/>
                </a:rPr>
                <a:t>6000</a:t>
              </a:r>
            </a:p>
          </p:txBody>
        </p:sp>
        <p:sp>
          <p:nvSpPr>
            <p:cNvPr id="894006" name="Line 54"/>
            <p:cNvSpPr>
              <a:spLocks noChangeShapeType="1"/>
            </p:cNvSpPr>
            <p:nvPr/>
          </p:nvSpPr>
          <p:spPr bwMode="auto">
            <a:xfrm flipH="1">
              <a:off x="506" y="1023"/>
              <a:ext cx="26" cy="0"/>
            </a:xfrm>
            <a:prstGeom prst="line">
              <a:avLst/>
            </a:prstGeom>
            <a:noFill/>
            <a:ln w="19050">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894007" name="Line 55"/>
            <p:cNvSpPr>
              <a:spLocks noChangeShapeType="1"/>
            </p:cNvSpPr>
            <p:nvPr/>
          </p:nvSpPr>
          <p:spPr bwMode="auto">
            <a:xfrm flipH="1">
              <a:off x="506" y="1467"/>
              <a:ext cx="26" cy="0"/>
            </a:xfrm>
            <a:prstGeom prst="line">
              <a:avLst/>
            </a:prstGeom>
            <a:noFill/>
            <a:ln w="19050">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894008" name="Line 56"/>
            <p:cNvSpPr>
              <a:spLocks noChangeShapeType="1"/>
            </p:cNvSpPr>
            <p:nvPr/>
          </p:nvSpPr>
          <p:spPr bwMode="auto">
            <a:xfrm flipH="1">
              <a:off x="506" y="1903"/>
              <a:ext cx="26" cy="0"/>
            </a:xfrm>
            <a:prstGeom prst="line">
              <a:avLst/>
            </a:prstGeom>
            <a:noFill/>
            <a:ln w="19050">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894009" name="Line 57"/>
            <p:cNvSpPr>
              <a:spLocks noChangeShapeType="1"/>
            </p:cNvSpPr>
            <p:nvPr/>
          </p:nvSpPr>
          <p:spPr bwMode="auto">
            <a:xfrm flipH="1">
              <a:off x="506" y="2353"/>
              <a:ext cx="26" cy="0"/>
            </a:xfrm>
            <a:prstGeom prst="line">
              <a:avLst/>
            </a:prstGeom>
            <a:noFill/>
            <a:ln w="19050">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894010" name="Line 58"/>
            <p:cNvSpPr>
              <a:spLocks noChangeShapeType="1"/>
            </p:cNvSpPr>
            <p:nvPr/>
          </p:nvSpPr>
          <p:spPr bwMode="auto">
            <a:xfrm flipH="1">
              <a:off x="506" y="2781"/>
              <a:ext cx="26" cy="0"/>
            </a:xfrm>
            <a:prstGeom prst="line">
              <a:avLst/>
            </a:prstGeom>
            <a:noFill/>
            <a:ln w="19050">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894011" name="Line 59"/>
            <p:cNvSpPr>
              <a:spLocks noChangeShapeType="1"/>
            </p:cNvSpPr>
            <p:nvPr/>
          </p:nvSpPr>
          <p:spPr bwMode="auto">
            <a:xfrm>
              <a:off x="532" y="2759"/>
              <a:ext cx="0" cy="54"/>
            </a:xfrm>
            <a:prstGeom prst="line">
              <a:avLst/>
            </a:prstGeom>
            <a:noFill/>
            <a:ln w="19050">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894012" name="Line 60"/>
            <p:cNvSpPr>
              <a:spLocks noChangeShapeType="1"/>
            </p:cNvSpPr>
            <p:nvPr/>
          </p:nvSpPr>
          <p:spPr bwMode="auto">
            <a:xfrm>
              <a:off x="772" y="2777"/>
              <a:ext cx="0" cy="36"/>
            </a:xfrm>
            <a:prstGeom prst="line">
              <a:avLst/>
            </a:prstGeom>
            <a:noFill/>
            <a:ln w="19050">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894013" name="Line 61"/>
            <p:cNvSpPr>
              <a:spLocks noChangeShapeType="1"/>
            </p:cNvSpPr>
            <p:nvPr/>
          </p:nvSpPr>
          <p:spPr bwMode="auto">
            <a:xfrm>
              <a:off x="986" y="2777"/>
              <a:ext cx="0" cy="36"/>
            </a:xfrm>
            <a:prstGeom prst="line">
              <a:avLst/>
            </a:prstGeom>
            <a:noFill/>
            <a:ln w="19050">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894014" name="Line 62"/>
            <p:cNvSpPr>
              <a:spLocks noChangeShapeType="1"/>
            </p:cNvSpPr>
            <p:nvPr/>
          </p:nvSpPr>
          <p:spPr bwMode="auto">
            <a:xfrm>
              <a:off x="1201" y="2777"/>
              <a:ext cx="0" cy="36"/>
            </a:xfrm>
            <a:prstGeom prst="line">
              <a:avLst/>
            </a:prstGeom>
            <a:noFill/>
            <a:ln w="19050">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894015" name="Line 63"/>
            <p:cNvSpPr>
              <a:spLocks noChangeShapeType="1"/>
            </p:cNvSpPr>
            <p:nvPr/>
          </p:nvSpPr>
          <p:spPr bwMode="auto">
            <a:xfrm>
              <a:off x="1430" y="2777"/>
              <a:ext cx="0" cy="36"/>
            </a:xfrm>
            <a:prstGeom prst="line">
              <a:avLst/>
            </a:prstGeom>
            <a:noFill/>
            <a:ln w="19050">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894016" name="Line 64"/>
            <p:cNvSpPr>
              <a:spLocks noChangeShapeType="1"/>
            </p:cNvSpPr>
            <p:nvPr/>
          </p:nvSpPr>
          <p:spPr bwMode="auto">
            <a:xfrm>
              <a:off x="1654" y="2777"/>
              <a:ext cx="0" cy="36"/>
            </a:xfrm>
            <a:prstGeom prst="line">
              <a:avLst/>
            </a:prstGeom>
            <a:noFill/>
            <a:ln w="19050">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894017" name="Line 65"/>
            <p:cNvSpPr>
              <a:spLocks noChangeShapeType="1"/>
            </p:cNvSpPr>
            <p:nvPr/>
          </p:nvSpPr>
          <p:spPr bwMode="auto">
            <a:xfrm>
              <a:off x="1898" y="2777"/>
              <a:ext cx="0" cy="36"/>
            </a:xfrm>
            <a:prstGeom prst="line">
              <a:avLst/>
            </a:prstGeom>
            <a:noFill/>
            <a:ln w="19050">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894031" name="Text Box 79"/>
            <p:cNvSpPr txBox="1">
              <a:spLocks noChangeArrowheads="1"/>
            </p:cNvSpPr>
            <p:nvPr/>
          </p:nvSpPr>
          <p:spPr bwMode="auto">
            <a:xfrm>
              <a:off x="827" y="874"/>
              <a:ext cx="1260" cy="231"/>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algn="l"/>
              <a:r>
                <a:rPr lang="fr-FR" sz="1800" b="1">
                  <a:solidFill>
                    <a:srgbClr val="FFCC00"/>
                  </a:solidFill>
                  <a:cs typeface="Arial" charset="0"/>
                </a:rPr>
                <a:t>Mortalité globale</a:t>
              </a:r>
            </a:p>
          </p:txBody>
        </p:sp>
      </p:grpSp>
      <p:grpSp>
        <p:nvGrpSpPr>
          <p:cNvPr id="894109" name="Group 157"/>
          <p:cNvGrpSpPr>
            <a:grpSpLocks/>
          </p:cNvGrpSpPr>
          <p:nvPr/>
        </p:nvGrpSpPr>
        <p:grpSpPr bwMode="auto">
          <a:xfrm>
            <a:off x="4756150" y="1392238"/>
            <a:ext cx="4002088" cy="3513137"/>
            <a:chOff x="2996" y="877"/>
            <a:chExt cx="2521" cy="2213"/>
          </a:xfrm>
        </p:grpSpPr>
        <p:sp>
          <p:nvSpPr>
            <p:cNvPr id="893982" name="Rectangle 30"/>
            <p:cNvSpPr>
              <a:spLocks noChangeArrowheads="1"/>
            </p:cNvSpPr>
            <p:nvPr/>
          </p:nvSpPr>
          <p:spPr bwMode="auto">
            <a:xfrm>
              <a:off x="4671" y="2819"/>
              <a:ext cx="176"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bg1"/>
                  </a:solidFill>
                  <a:miter lim="800000"/>
                  <a:headEnd/>
                  <a:tailEnd/>
                </a14:hiddenLine>
              </a:ext>
            </a:extLst>
          </p:spPr>
          <p:txBody>
            <a:bodyPr wrap="none" lIns="0" tIns="0" rIns="0" bIns="0">
              <a:spAutoFit/>
            </a:bodyPr>
            <a:lstStyle/>
            <a:p>
              <a:pPr algn="l" eaLnBrk="0" hangingPunct="0"/>
              <a:r>
                <a:rPr lang="de-DE">
                  <a:solidFill>
                    <a:srgbClr val="FFFFFF"/>
                  </a:solidFill>
                  <a:latin typeface="Arial Narrow" charset="0"/>
                  <a:cs typeface="Arial" charset="0"/>
                </a:rPr>
                <a:t>6000</a:t>
              </a:r>
            </a:p>
          </p:txBody>
        </p:sp>
        <p:sp>
          <p:nvSpPr>
            <p:cNvPr id="893983" name="Rectangle 31"/>
            <p:cNvSpPr>
              <a:spLocks noChangeArrowheads="1"/>
            </p:cNvSpPr>
            <p:nvPr/>
          </p:nvSpPr>
          <p:spPr bwMode="auto">
            <a:xfrm>
              <a:off x="4430" y="2819"/>
              <a:ext cx="176"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bg1"/>
                  </a:solidFill>
                  <a:miter lim="800000"/>
                  <a:headEnd/>
                  <a:tailEnd/>
                </a14:hiddenLine>
              </a:ext>
            </a:extLst>
          </p:spPr>
          <p:txBody>
            <a:bodyPr wrap="none" lIns="0" tIns="0" rIns="0" bIns="0">
              <a:spAutoFit/>
            </a:bodyPr>
            <a:lstStyle/>
            <a:p>
              <a:pPr algn="l" eaLnBrk="0" hangingPunct="0"/>
              <a:r>
                <a:rPr lang="de-DE">
                  <a:solidFill>
                    <a:srgbClr val="FFFFFF"/>
                  </a:solidFill>
                  <a:latin typeface="Arial Narrow" charset="0"/>
                  <a:cs typeface="Arial" charset="0"/>
                </a:rPr>
                <a:t>5000</a:t>
              </a:r>
            </a:p>
          </p:txBody>
        </p:sp>
        <p:sp>
          <p:nvSpPr>
            <p:cNvPr id="893984" name="Rectangle 32"/>
            <p:cNvSpPr>
              <a:spLocks noChangeArrowheads="1"/>
            </p:cNvSpPr>
            <p:nvPr/>
          </p:nvSpPr>
          <p:spPr bwMode="auto">
            <a:xfrm>
              <a:off x="4195" y="2819"/>
              <a:ext cx="176"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bg1"/>
                  </a:solidFill>
                  <a:miter lim="800000"/>
                  <a:headEnd/>
                  <a:tailEnd/>
                </a14:hiddenLine>
              </a:ext>
            </a:extLst>
          </p:spPr>
          <p:txBody>
            <a:bodyPr wrap="none" lIns="0" tIns="0" rIns="0" bIns="0">
              <a:spAutoFit/>
            </a:bodyPr>
            <a:lstStyle/>
            <a:p>
              <a:pPr algn="l" eaLnBrk="0" hangingPunct="0"/>
              <a:r>
                <a:rPr lang="de-DE">
                  <a:solidFill>
                    <a:srgbClr val="FFFFFF"/>
                  </a:solidFill>
                  <a:latin typeface="Arial Narrow" charset="0"/>
                  <a:cs typeface="Arial" charset="0"/>
                </a:rPr>
                <a:t>4000</a:t>
              </a:r>
            </a:p>
          </p:txBody>
        </p:sp>
        <p:sp>
          <p:nvSpPr>
            <p:cNvPr id="893985" name="Rectangle 33"/>
            <p:cNvSpPr>
              <a:spLocks noChangeArrowheads="1"/>
            </p:cNvSpPr>
            <p:nvPr/>
          </p:nvSpPr>
          <p:spPr bwMode="auto">
            <a:xfrm>
              <a:off x="3960" y="2819"/>
              <a:ext cx="176"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bg1"/>
                  </a:solidFill>
                  <a:miter lim="800000"/>
                  <a:headEnd/>
                  <a:tailEnd/>
                </a14:hiddenLine>
              </a:ext>
            </a:extLst>
          </p:spPr>
          <p:txBody>
            <a:bodyPr wrap="none" lIns="0" tIns="0" rIns="0" bIns="0">
              <a:spAutoFit/>
            </a:bodyPr>
            <a:lstStyle/>
            <a:p>
              <a:pPr algn="l" eaLnBrk="0" hangingPunct="0"/>
              <a:r>
                <a:rPr lang="de-DE">
                  <a:solidFill>
                    <a:srgbClr val="FFFFFF"/>
                  </a:solidFill>
                  <a:latin typeface="Arial Narrow" charset="0"/>
                  <a:cs typeface="Arial" charset="0"/>
                </a:rPr>
                <a:t>3000</a:t>
              </a:r>
            </a:p>
          </p:txBody>
        </p:sp>
        <p:sp>
          <p:nvSpPr>
            <p:cNvPr id="893986" name="Rectangle 34"/>
            <p:cNvSpPr>
              <a:spLocks noChangeArrowheads="1"/>
            </p:cNvSpPr>
            <p:nvPr/>
          </p:nvSpPr>
          <p:spPr bwMode="auto">
            <a:xfrm>
              <a:off x="3725" y="2819"/>
              <a:ext cx="176"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bg1"/>
                  </a:solidFill>
                  <a:miter lim="800000"/>
                  <a:headEnd/>
                  <a:tailEnd/>
                </a14:hiddenLine>
              </a:ext>
            </a:extLst>
          </p:spPr>
          <p:txBody>
            <a:bodyPr wrap="none" lIns="0" tIns="0" rIns="0" bIns="0">
              <a:spAutoFit/>
            </a:bodyPr>
            <a:lstStyle/>
            <a:p>
              <a:pPr algn="l" eaLnBrk="0" hangingPunct="0"/>
              <a:r>
                <a:rPr lang="de-DE">
                  <a:solidFill>
                    <a:srgbClr val="FFFFFF"/>
                  </a:solidFill>
                  <a:latin typeface="Arial Narrow" charset="0"/>
                  <a:cs typeface="Arial" charset="0"/>
                </a:rPr>
                <a:t>2000</a:t>
              </a:r>
            </a:p>
          </p:txBody>
        </p:sp>
        <p:sp>
          <p:nvSpPr>
            <p:cNvPr id="893987" name="Rectangle 35"/>
            <p:cNvSpPr>
              <a:spLocks noChangeArrowheads="1"/>
            </p:cNvSpPr>
            <p:nvPr/>
          </p:nvSpPr>
          <p:spPr bwMode="auto">
            <a:xfrm>
              <a:off x="3490" y="2819"/>
              <a:ext cx="176"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bg1"/>
                  </a:solidFill>
                  <a:miter lim="800000"/>
                  <a:headEnd/>
                  <a:tailEnd/>
                </a14:hiddenLine>
              </a:ext>
            </a:extLst>
          </p:spPr>
          <p:txBody>
            <a:bodyPr wrap="none" lIns="0" tIns="0" rIns="0" bIns="0">
              <a:spAutoFit/>
            </a:bodyPr>
            <a:lstStyle/>
            <a:p>
              <a:pPr algn="l" eaLnBrk="0" hangingPunct="0"/>
              <a:r>
                <a:rPr lang="de-DE">
                  <a:solidFill>
                    <a:srgbClr val="FFFFFF"/>
                  </a:solidFill>
                  <a:latin typeface="Arial Narrow" charset="0"/>
                  <a:cs typeface="Arial" charset="0"/>
                </a:rPr>
                <a:t>1000</a:t>
              </a:r>
            </a:p>
          </p:txBody>
        </p:sp>
        <p:sp>
          <p:nvSpPr>
            <p:cNvPr id="893988" name="Rectangle 36"/>
            <p:cNvSpPr>
              <a:spLocks noChangeArrowheads="1"/>
            </p:cNvSpPr>
            <p:nvPr/>
          </p:nvSpPr>
          <p:spPr bwMode="auto">
            <a:xfrm>
              <a:off x="3314" y="2819"/>
              <a:ext cx="44"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bg1"/>
                  </a:solidFill>
                  <a:miter lim="800000"/>
                  <a:headEnd/>
                  <a:tailEnd/>
                </a14:hiddenLine>
              </a:ext>
            </a:extLst>
          </p:spPr>
          <p:txBody>
            <a:bodyPr wrap="none" lIns="0" tIns="0" rIns="0" bIns="0">
              <a:spAutoFit/>
            </a:bodyPr>
            <a:lstStyle/>
            <a:p>
              <a:pPr algn="l" eaLnBrk="0" hangingPunct="0"/>
              <a:r>
                <a:rPr lang="de-DE">
                  <a:solidFill>
                    <a:srgbClr val="FFFFFF"/>
                  </a:solidFill>
                  <a:latin typeface="Arial Narrow" charset="0"/>
                  <a:cs typeface="Arial" charset="0"/>
                </a:rPr>
                <a:t>0</a:t>
              </a:r>
            </a:p>
          </p:txBody>
        </p:sp>
        <p:sp>
          <p:nvSpPr>
            <p:cNvPr id="893989" name="Rectangle 37"/>
            <p:cNvSpPr>
              <a:spLocks noChangeArrowheads="1"/>
            </p:cNvSpPr>
            <p:nvPr/>
          </p:nvSpPr>
          <p:spPr bwMode="auto">
            <a:xfrm>
              <a:off x="3086" y="1026"/>
              <a:ext cx="110"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bg1"/>
                  </a:solidFill>
                  <a:miter lim="800000"/>
                  <a:headEnd/>
                  <a:tailEnd/>
                </a14:hiddenLine>
              </a:ext>
            </a:extLst>
          </p:spPr>
          <p:txBody>
            <a:bodyPr wrap="none" lIns="0" tIns="0" rIns="0" bIns="0">
              <a:spAutoFit/>
            </a:bodyPr>
            <a:lstStyle/>
            <a:p>
              <a:pPr algn="l" eaLnBrk="0" hangingPunct="0"/>
              <a:r>
                <a:rPr lang="de-DE">
                  <a:solidFill>
                    <a:srgbClr val="FFFFFF"/>
                  </a:solidFill>
                  <a:latin typeface="Arial Narrow" charset="0"/>
                  <a:cs typeface="Arial" charset="0"/>
                </a:rPr>
                <a:t>1.1</a:t>
              </a:r>
            </a:p>
          </p:txBody>
        </p:sp>
        <p:sp>
          <p:nvSpPr>
            <p:cNvPr id="893990" name="Rectangle 38"/>
            <p:cNvSpPr>
              <a:spLocks noChangeArrowheads="1"/>
            </p:cNvSpPr>
            <p:nvPr/>
          </p:nvSpPr>
          <p:spPr bwMode="auto">
            <a:xfrm>
              <a:off x="3114" y="1452"/>
              <a:ext cx="110"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bg1"/>
                  </a:solidFill>
                  <a:miter lim="800000"/>
                  <a:headEnd/>
                  <a:tailEnd/>
                </a14:hiddenLine>
              </a:ext>
            </a:extLst>
          </p:spPr>
          <p:txBody>
            <a:bodyPr wrap="none" lIns="0" tIns="0" rIns="0" bIns="0">
              <a:spAutoFit/>
            </a:bodyPr>
            <a:lstStyle/>
            <a:p>
              <a:pPr algn="l" eaLnBrk="0" hangingPunct="0"/>
              <a:r>
                <a:rPr lang="de-DE">
                  <a:solidFill>
                    <a:srgbClr val="FFFFFF"/>
                  </a:solidFill>
                  <a:latin typeface="Arial Narrow" charset="0"/>
                  <a:cs typeface="Arial" charset="0"/>
                </a:rPr>
                <a:t>0.9</a:t>
              </a:r>
            </a:p>
          </p:txBody>
        </p:sp>
        <p:sp>
          <p:nvSpPr>
            <p:cNvPr id="893991" name="Rectangle 39"/>
            <p:cNvSpPr>
              <a:spLocks noChangeArrowheads="1"/>
            </p:cNvSpPr>
            <p:nvPr/>
          </p:nvSpPr>
          <p:spPr bwMode="auto">
            <a:xfrm>
              <a:off x="3114" y="1884"/>
              <a:ext cx="110"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bg1"/>
                  </a:solidFill>
                  <a:miter lim="800000"/>
                  <a:headEnd/>
                  <a:tailEnd/>
                </a14:hiddenLine>
              </a:ext>
            </a:extLst>
          </p:spPr>
          <p:txBody>
            <a:bodyPr wrap="none" lIns="0" tIns="0" rIns="0" bIns="0">
              <a:spAutoFit/>
            </a:bodyPr>
            <a:lstStyle/>
            <a:p>
              <a:pPr algn="l" eaLnBrk="0" hangingPunct="0"/>
              <a:r>
                <a:rPr lang="de-DE">
                  <a:solidFill>
                    <a:srgbClr val="FFFFFF"/>
                  </a:solidFill>
                  <a:latin typeface="Arial Narrow" charset="0"/>
                  <a:cs typeface="Arial" charset="0"/>
                </a:rPr>
                <a:t>0.7</a:t>
              </a:r>
            </a:p>
          </p:txBody>
        </p:sp>
        <p:sp>
          <p:nvSpPr>
            <p:cNvPr id="893992" name="Rectangle 40"/>
            <p:cNvSpPr>
              <a:spLocks noChangeArrowheads="1"/>
            </p:cNvSpPr>
            <p:nvPr/>
          </p:nvSpPr>
          <p:spPr bwMode="auto">
            <a:xfrm>
              <a:off x="3114" y="2317"/>
              <a:ext cx="110"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bg1"/>
                  </a:solidFill>
                  <a:miter lim="800000"/>
                  <a:headEnd/>
                  <a:tailEnd/>
                </a14:hiddenLine>
              </a:ext>
            </a:extLst>
          </p:spPr>
          <p:txBody>
            <a:bodyPr wrap="none" lIns="0" tIns="0" rIns="0" bIns="0">
              <a:spAutoFit/>
            </a:bodyPr>
            <a:lstStyle/>
            <a:p>
              <a:pPr algn="l" eaLnBrk="0" hangingPunct="0"/>
              <a:r>
                <a:rPr lang="de-DE">
                  <a:solidFill>
                    <a:srgbClr val="FFFFFF"/>
                  </a:solidFill>
                  <a:latin typeface="Arial Narrow" charset="0"/>
                  <a:cs typeface="Arial" charset="0"/>
                </a:rPr>
                <a:t>0.5</a:t>
              </a:r>
            </a:p>
          </p:txBody>
        </p:sp>
        <p:sp>
          <p:nvSpPr>
            <p:cNvPr id="893993" name="Rectangle 41"/>
            <p:cNvSpPr>
              <a:spLocks noChangeArrowheads="1"/>
            </p:cNvSpPr>
            <p:nvPr/>
          </p:nvSpPr>
          <p:spPr bwMode="auto">
            <a:xfrm>
              <a:off x="3114" y="2711"/>
              <a:ext cx="110"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bg1"/>
                  </a:solidFill>
                  <a:miter lim="800000"/>
                  <a:headEnd/>
                  <a:tailEnd/>
                </a14:hiddenLine>
              </a:ext>
            </a:extLst>
          </p:spPr>
          <p:txBody>
            <a:bodyPr wrap="none" lIns="0" tIns="0" rIns="0" bIns="0">
              <a:spAutoFit/>
            </a:bodyPr>
            <a:lstStyle/>
            <a:p>
              <a:pPr algn="l" eaLnBrk="0" hangingPunct="0"/>
              <a:r>
                <a:rPr lang="de-DE">
                  <a:solidFill>
                    <a:srgbClr val="FFFFFF"/>
                  </a:solidFill>
                  <a:latin typeface="Arial Narrow" charset="0"/>
                  <a:cs typeface="Arial" charset="0"/>
                </a:rPr>
                <a:t>0.3</a:t>
              </a:r>
            </a:p>
          </p:txBody>
        </p:sp>
        <p:sp>
          <p:nvSpPr>
            <p:cNvPr id="893994" name="Freeform 42"/>
            <p:cNvSpPr>
              <a:spLocks noEditPoints="1"/>
            </p:cNvSpPr>
            <p:nvPr/>
          </p:nvSpPr>
          <p:spPr bwMode="auto">
            <a:xfrm>
              <a:off x="3366" y="1275"/>
              <a:ext cx="674" cy="57"/>
            </a:xfrm>
            <a:custGeom>
              <a:avLst/>
              <a:gdLst>
                <a:gd name="T0" fmla="*/ 759 w 759"/>
                <a:gd name="T1" fmla="*/ 57 h 57"/>
                <a:gd name="T2" fmla="*/ 759 w 759"/>
                <a:gd name="T3" fmla="*/ 57 h 57"/>
                <a:gd name="T4" fmla="*/ 322 w 759"/>
                <a:gd name="T5" fmla="*/ 57 h 57"/>
                <a:gd name="T6" fmla="*/ 759 w 759"/>
                <a:gd name="T7" fmla="*/ 57 h 57"/>
                <a:gd name="T8" fmla="*/ 322 w 759"/>
                <a:gd name="T9" fmla="*/ 25 h 57"/>
                <a:gd name="T10" fmla="*/ 322 w 759"/>
                <a:gd name="T11" fmla="*/ 57 h 57"/>
                <a:gd name="T12" fmla="*/ 116 w 759"/>
                <a:gd name="T13" fmla="*/ 25 h 57"/>
                <a:gd name="T14" fmla="*/ 322 w 759"/>
                <a:gd name="T15" fmla="*/ 25 h 57"/>
                <a:gd name="T16" fmla="*/ 116 w 759"/>
                <a:gd name="T17" fmla="*/ 0 h 57"/>
                <a:gd name="T18" fmla="*/ 116 w 759"/>
                <a:gd name="T19" fmla="*/ 25 h 57"/>
                <a:gd name="T20" fmla="*/ 0 w 759"/>
                <a:gd name="T21" fmla="*/ 0 h 57"/>
                <a:gd name="T22" fmla="*/ 116 w 759"/>
                <a:gd name="T23"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9" h="57">
                  <a:moveTo>
                    <a:pt x="759" y="57"/>
                  </a:moveTo>
                  <a:lnTo>
                    <a:pt x="759" y="57"/>
                  </a:lnTo>
                  <a:moveTo>
                    <a:pt x="322" y="57"/>
                  </a:moveTo>
                  <a:lnTo>
                    <a:pt x="759" y="57"/>
                  </a:lnTo>
                  <a:moveTo>
                    <a:pt x="322" y="25"/>
                  </a:moveTo>
                  <a:lnTo>
                    <a:pt x="322" y="57"/>
                  </a:lnTo>
                  <a:moveTo>
                    <a:pt x="116" y="25"/>
                  </a:moveTo>
                  <a:lnTo>
                    <a:pt x="322" y="25"/>
                  </a:lnTo>
                  <a:moveTo>
                    <a:pt x="116" y="0"/>
                  </a:moveTo>
                  <a:lnTo>
                    <a:pt x="116" y="25"/>
                  </a:lnTo>
                  <a:moveTo>
                    <a:pt x="0" y="0"/>
                  </a:moveTo>
                  <a:lnTo>
                    <a:pt x="116" y="0"/>
                  </a:lnTo>
                </a:path>
              </a:pathLst>
            </a:cu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FR"/>
            </a:p>
          </p:txBody>
        </p:sp>
        <p:sp>
          <p:nvSpPr>
            <p:cNvPr id="893995" name="Freeform 43"/>
            <p:cNvSpPr>
              <a:spLocks noEditPoints="1"/>
            </p:cNvSpPr>
            <p:nvPr/>
          </p:nvSpPr>
          <p:spPr bwMode="auto">
            <a:xfrm>
              <a:off x="3366" y="1275"/>
              <a:ext cx="1086" cy="292"/>
            </a:xfrm>
            <a:custGeom>
              <a:avLst/>
              <a:gdLst>
                <a:gd name="T0" fmla="*/ 1222 w 1222"/>
                <a:gd name="T1" fmla="*/ 292 h 292"/>
                <a:gd name="T2" fmla="*/ 1222 w 1222"/>
                <a:gd name="T3" fmla="*/ 292 h 292"/>
                <a:gd name="T4" fmla="*/ 652 w 1222"/>
                <a:gd name="T5" fmla="*/ 292 h 292"/>
                <a:gd name="T6" fmla="*/ 1222 w 1222"/>
                <a:gd name="T7" fmla="*/ 292 h 292"/>
                <a:gd name="T8" fmla="*/ 652 w 1222"/>
                <a:gd name="T9" fmla="*/ 222 h 292"/>
                <a:gd name="T10" fmla="*/ 652 w 1222"/>
                <a:gd name="T11" fmla="*/ 292 h 292"/>
                <a:gd name="T12" fmla="*/ 504 w 1222"/>
                <a:gd name="T13" fmla="*/ 222 h 292"/>
                <a:gd name="T14" fmla="*/ 652 w 1222"/>
                <a:gd name="T15" fmla="*/ 222 h 292"/>
                <a:gd name="T16" fmla="*/ 504 w 1222"/>
                <a:gd name="T17" fmla="*/ 159 h 292"/>
                <a:gd name="T18" fmla="*/ 504 w 1222"/>
                <a:gd name="T19" fmla="*/ 222 h 292"/>
                <a:gd name="T20" fmla="*/ 429 w 1222"/>
                <a:gd name="T21" fmla="*/ 159 h 292"/>
                <a:gd name="T22" fmla="*/ 504 w 1222"/>
                <a:gd name="T23" fmla="*/ 159 h 292"/>
                <a:gd name="T24" fmla="*/ 429 w 1222"/>
                <a:gd name="T25" fmla="*/ 95 h 292"/>
                <a:gd name="T26" fmla="*/ 429 w 1222"/>
                <a:gd name="T27" fmla="*/ 159 h 292"/>
                <a:gd name="T28" fmla="*/ 413 w 1222"/>
                <a:gd name="T29" fmla="*/ 95 h 292"/>
                <a:gd name="T30" fmla="*/ 429 w 1222"/>
                <a:gd name="T31" fmla="*/ 95 h 292"/>
                <a:gd name="T32" fmla="*/ 413 w 1222"/>
                <a:gd name="T33" fmla="*/ 38 h 292"/>
                <a:gd name="T34" fmla="*/ 413 w 1222"/>
                <a:gd name="T35" fmla="*/ 95 h 292"/>
                <a:gd name="T36" fmla="*/ 149 w 1222"/>
                <a:gd name="T37" fmla="*/ 38 h 292"/>
                <a:gd name="T38" fmla="*/ 413 w 1222"/>
                <a:gd name="T39" fmla="*/ 38 h 292"/>
                <a:gd name="T40" fmla="*/ 149 w 1222"/>
                <a:gd name="T41" fmla="*/ 0 h 292"/>
                <a:gd name="T42" fmla="*/ 149 w 1222"/>
                <a:gd name="T43" fmla="*/ 38 h 292"/>
                <a:gd name="T44" fmla="*/ 0 w 1222"/>
                <a:gd name="T45" fmla="*/ 0 h 292"/>
                <a:gd name="T46" fmla="*/ 149 w 1222"/>
                <a:gd name="T47"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22" h="292">
                  <a:moveTo>
                    <a:pt x="1222" y="292"/>
                  </a:moveTo>
                  <a:lnTo>
                    <a:pt x="1222" y="292"/>
                  </a:lnTo>
                  <a:moveTo>
                    <a:pt x="652" y="292"/>
                  </a:moveTo>
                  <a:lnTo>
                    <a:pt x="1222" y="292"/>
                  </a:lnTo>
                  <a:moveTo>
                    <a:pt x="652" y="222"/>
                  </a:moveTo>
                  <a:lnTo>
                    <a:pt x="652" y="292"/>
                  </a:lnTo>
                  <a:moveTo>
                    <a:pt x="504" y="222"/>
                  </a:moveTo>
                  <a:lnTo>
                    <a:pt x="652" y="222"/>
                  </a:lnTo>
                  <a:moveTo>
                    <a:pt x="504" y="159"/>
                  </a:moveTo>
                  <a:lnTo>
                    <a:pt x="504" y="222"/>
                  </a:lnTo>
                  <a:moveTo>
                    <a:pt x="429" y="159"/>
                  </a:moveTo>
                  <a:lnTo>
                    <a:pt x="504" y="159"/>
                  </a:lnTo>
                  <a:moveTo>
                    <a:pt x="429" y="95"/>
                  </a:moveTo>
                  <a:lnTo>
                    <a:pt x="429" y="159"/>
                  </a:lnTo>
                  <a:moveTo>
                    <a:pt x="413" y="95"/>
                  </a:moveTo>
                  <a:lnTo>
                    <a:pt x="429" y="95"/>
                  </a:lnTo>
                  <a:moveTo>
                    <a:pt x="413" y="38"/>
                  </a:moveTo>
                  <a:lnTo>
                    <a:pt x="413" y="95"/>
                  </a:lnTo>
                  <a:moveTo>
                    <a:pt x="149" y="38"/>
                  </a:moveTo>
                  <a:lnTo>
                    <a:pt x="413" y="38"/>
                  </a:lnTo>
                  <a:moveTo>
                    <a:pt x="149" y="0"/>
                  </a:moveTo>
                  <a:lnTo>
                    <a:pt x="149" y="38"/>
                  </a:lnTo>
                  <a:moveTo>
                    <a:pt x="0" y="0"/>
                  </a:moveTo>
                  <a:lnTo>
                    <a:pt x="149" y="0"/>
                  </a:lnTo>
                </a:path>
              </a:pathLst>
            </a:custGeom>
            <a:noFill/>
            <a:ln w="12700">
              <a:solidFill>
                <a:srgbClr val="FF9933"/>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FR"/>
            </a:p>
          </p:txBody>
        </p:sp>
        <p:sp>
          <p:nvSpPr>
            <p:cNvPr id="893996" name="Freeform 44"/>
            <p:cNvSpPr>
              <a:spLocks noEditPoints="1"/>
            </p:cNvSpPr>
            <p:nvPr/>
          </p:nvSpPr>
          <p:spPr bwMode="auto">
            <a:xfrm>
              <a:off x="3366" y="1275"/>
              <a:ext cx="1100" cy="534"/>
            </a:xfrm>
            <a:custGeom>
              <a:avLst/>
              <a:gdLst>
                <a:gd name="T0" fmla="*/ 1238 w 1238"/>
                <a:gd name="T1" fmla="*/ 534 h 534"/>
                <a:gd name="T2" fmla="*/ 1238 w 1238"/>
                <a:gd name="T3" fmla="*/ 534 h 534"/>
                <a:gd name="T4" fmla="*/ 875 w 1238"/>
                <a:gd name="T5" fmla="*/ 534 h 534"/>
                <a:gd name="T6" fmla="*/ 875 w 1238"/>
                <a:gd name="T7" fmla="*/ 483 h 534"/>
                <a:gd name="T8" fmla="*/ 718 w 1238"/>
                <a:gd name="T9" fmla="*/ 483 h 534"/>
                <a:gd name="T10" fmla="*/ 718 w 1238"/>
                <a:gd name="T11" fmla="*/ 438 h 534"/>
                <a:gd name="T12" fmla="*/ 619 w 1238"/>
                <a:gd name="T13" fmla="*/ 438 h 534"/>
                <a:gd name="T14" fmla="*/ 619 w 1238"/>
                <a:gd name="T15" fmla="*/ 400 h 534"/>
                <a:gd name="T16" fmla="*/ 553 w 1238"/>
                <a:gd name="T17" fmla="*/ 400 h 534"/>
                <a:gd name="T18" fmla="*/ 553 w 1238"/>
                <a:gd name="T19" fmla="*/ 324 h 534"/>
                <a:gd name="T20" fmla="*/ 479 w 1238"/>
                <a:gd name="T21" fmla="*/ 324 h 534"/>
                <a:gd name="T22" fmla="*/ 479 w 1238"/>
                <a:gd name="T23" fmla="*/ 286 h 534"/>
                <a:gd name="T24" fmla="*/ 462 w 1238"/>
                <a:gd name="T25" fmla="*/ 286 h 534"/>
                <a:gd name="T26" fmla="*/ 462 w 1238"/>
                <a:gd name="T27" fmla="*/ 254 h 534"/>
                <a:gd name="T28" fmla="*/ 438 w 1238"/>
                <a:gd name="T29" fmla="*/ 254 h 534"/>
                <a:gd name="T30" fmla="*/ 438 w 1238"/>
                <a:gd name="T31" fmla="*/ 216 h 534"/>
                <a:gd name="T32" fmla="*/ 363 w 1238"/>
                <a:gd name="T33" fmla="*/ 216 h 534"/>
                <a:gd name="T34" fmla="*/ 363 w 1238"/>
                <a:gd name="T35" fmla="*/ 191 h 534"/>
                <a:gd name="T36" fmla="*/ 355 w 1238"/>
                <a:gd name="T37" fmla="*/ 191 h 534"/>
                <a:gd name="T38" fmla="*/ 355 w 1238"/>
                <a:gd name="T39" fmla="*/ 159 h 534"/>
                <a:gd name="T40" fmla="*/ 314 w 1238"/>
                <a:gd name="T41" fmla="*/ 159 h 534"/>
                <a:gd name="T42" fmla="*/ 314 w 1238"/>
                <a:gd name="T43" fmla="*/ 133 h 534"/>
                <a:gd name="T44" fmla="*/ 264 w 1238"/>
                <a:gd name="T45" fmla="*/ 133 h 534"/>
                <a:gd name="T46" fmla="*/ 264 w 1238"/>
                <a:gd name="T47" fmla="*/ 114 h 534"/>
                <a:gd name="T48" fmla="*/ 223 w 1238"/>
                <a:gd name="T49" fmla="*/ 114 h 534"/>
                <a:gd name="T50" fmla="*/ 223 w 1238"/>
                <a:gd name="T51" fmla="*/ 89 h 534"/>
                <a:gd name="T52" fmla="*/ 206 w 1238"/>
                <a:gd name="T53" fmla="*/ 89 h 534"/>
                <a:gd name="T54" fmla="*/ 206 w 1238"/>
                <a:gd name="T55" fmla="*/ 70 h 534"/>
                <a:gd name="T56" fmla="*/ 157 w 1238"/>
                <a:gd name="T57" fmla="*/ 70 h 534"/>
                <a:gd name="T58" fmla="*/ 157 w 1238"/>
                <a:gd name="T59" fmla="*/ 51 h 534"/>
                <a:gd name="T60" fmla="*/ 124 w 1238"/>
                <a:gd name="T61" fmla="*/ 51 h 534"/>
                <a:gd name="T62" fmla="*/ 124 w 1238"/>
                <a:gd name="T63" fmla="*/ 32 h 534"/>
                <a:gd name="T64" fmla="*/ 91 w 1238"/>
                <a:gd name="T65" fmla="*/ 32 h 534"/>
                <a:gd name="T66" fmla="*/ 91 w 1238"/>
                <a:gd name="T67" fmla="*/ 19 h 534"/>
                <a:gd name="T68" fmla="*/ 74 w 1238"/>
                <a:gd name="T69" fmla="*/ 19 h 534"/>
                <a:gd name="T70" fmla="*/ 74 w 1238"/>
                <a:gd name="T71" fmla="*/ 0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38" h="534">
                  <a:moveTo>
                    <a:pt x="1238" y="534"/>
                  </a:moveTo>
                  <a:lnTo>
                    <a:pt x="1238" y="534"/>
                  </a:lnTo>
                  <a:moveTo>
                    <a:pt x="875" y="534"/>
                  </a:moveTo>
                  <a:lnTo>
                    <a:pt x="1238" y="534"/>
                  </a:lnTo>
                  <a:moveTo>
                    <a:pt x="875" y="483"/>
                  </a:moveTo>
                  <a:lnTo>
                    <a:pt x="875" y="534"/>
                  </a:lnTo>
                  <a:moveTo>
                    <a:pt x="718" y="483"/>
                  </a:moveTo>
                  <a:lnTo>
                    <a:pt x="875" y="483"/>
                  </a:lnTo>
                  <a:moveTo>
                    <a:pt x="718" y="438"/>
                  </a:moveTo>
                  <a:lnTo>
                    <a:pt x="718" y="483"/>
                  </a:lnTo>
                  <a:moveTo>
                    <a:pt x="619" y="438"/>
                  </a:moveTo>
                  <a:lnTo>
                    <a:pt x="718" y="438"/>
                  </a:lnTo>
                  <a:moveTo>
                    <a:pt x="619" y="400"/>
                  </a:moveTo>
                  <a:lnTo>
                    <a:pt x="619" y="438"/>
                  </a:lnTo>
                  <a:moveTo>
                    <a:pt x="553" y="400"/>
                  </a:moveTo>
                  <a:lnTo>
                    <a:pt x="619" y="400"/>
                  </a:lnTo>
                  <a:moveTo>
                    <a:pt x="553" y="324"/>
                  </a:moveTo>
                  <a:lnTo>
                    <a:pt x="553" y="400"/>
                  </a:lnTo>
                  <a:moveTo>
                    <a:pt x="479" y="324"/>
                  </a:moveTo>
                  <a:lnTo>
                    <a:pt x="553" y="324"/>
                  </a:lnTo>
                  <a:moveTo>
                    <a:pt x="479" y="286"/>
                  </a:moveTo>
                  <a:lnTo>
                    <a:pt x="479" y="324"/>
                  </a:lnTo>
                  <a:moveTo>
                    <a:pt x="462" y="286"/>
                  </a:moveTo>
                  <a:lnTo>
                    <a:pt x="479" y="286"/>
                  </a:lnTo>
                  <a:moveTo>
                    <a:pt x="462" y="254"/>
                  </a:moveTo>
                  <a:lnTo>
                    <a:pt x="462" y="286"/>
                  </a:lnTo>
                  <a:moveTo>
                    <a:pt x="438" y="254"/>
                  </a:moveTo>
                  <a:lnTo>
                    <a:pt x="462" y="254"/>
                  </a:lnTo>
                  <a:moveTo>
                    <a:pt x="438" y="216"/>
                  </a:moveTo>
                  <a:lnTo>
                    <a:pt x="438" y="254"/>
                  </a:lnTo>
                  <a:moveTo>
                    <a:pt x="363" y="216"/>
                  </a:moveTo>
                  <a:lnTo>
                    <a:pt x="438" y="216"/>
                  </a:lnTo>
                  <a:moveTo>
                    <a:pt x="363" y="191"/>
                  </a:moveTo>
                  <a:lnTo>
                    <a:pt x="363" y="216"/>
                  </a:lnTo>
                  <a:moveTo>
                    <a:pt x="355" y="191"/>
                  </a:moveTo>
                  <a:lnTo>
                    <a:pt x="363" y="191"/>
                  </a:lnTo>
                  <a:moveTo>
                    <a:pt x="355" y="159"/>
                  </a:moveTo>
                  <a:lnTo>
                    <a:pt x="355" y="191"/>
                  </a:lnTo>
                  <a:moveTo>
                    <a:pt x="314" y="159"/>
                  </a:moveTo>
                  <a:lnTo>
                    <a:pt x="355" y="159"/>
                  </a:lnTo>
                  <a:moveTo>
                    <a:pt x="314" y="133"/>
                  </a:moveTo>
                  <a:lnTo>
                    <a:pt x="314" y="159"/>
                  </a:lnTo>
                  <a:moveTo>
                    <a:pt x="264" y="133"/>
                  </a:moveTo>
                  <a:lnTo>
                    <a:pt x="314" y="133"/>
                  </a:lnTo>
                  <a:moveTo>
                    <a:pt x="264" y="114"/>
                  </a:moveTo>
                  <a:lnTo>
                    <a:pt x="264" y="133"/>
                  </a:lnTo>
                  <a:moveTo>
                    <a:pt x="223" y="114"/>
                  </a:moveTo>
                  <a:lnTo>
                    <a:pt x="264" y="114"/>
                  </a:lnTo>
                  <a:moveTo>
                    <a:pt x="223" y="89"/>
                  </a:moveTo>
                  <a:lnTo>
                    <a:pt x="223" y="114"/>
                  </a:lnTo>
                  <a:moveTo>
                    <a:pt x="206" y="89"/>
                  </a:moveTo>
                  <a:lnTo>
                    <a:pt x="223" y="89"/>
                  </a:lnTo>
                  <a:moveTo>
                    <a:pt x="206" y="70"/>
                  </a:moveTo>
                  <a:lnTo>
                    <a:pt x="206" y="89"/>
                  </a:lnTo>
                  <a:moveTo>
                    <a:pt x="157" y="70"/>
                  </a:moveTo>
                  <a:lnTo>
                    <a:pt x="206" y="70"/>
                  </a:lnTo>
                  <a:moveTo>
                    <a:pt x="157" y="51"/>
                  </a:moveTo>
                  <a:lnTo>
                    <a:pt x="157" y="70"/>
                  </a:lnTo>
                  <a:moveTo>
                    <a:pt x="124" y="51"/>
                  </a:moveTo>
                  <a:lnTo>
                    <a:pt x="157" y="51"/>
                  </a:lnTo>
                  <a:moveTo>
                    <a:pt x="124" y="32"/>
                  </a:moveTo>
                  <a:lnTo>
                    <a:pt x="124" y="51"/>
                  </a:lnTo>
                  <a:moveTo>
                    <a:pt x="91" y="32"/>
                  </a:moveTo>
                  <a:lnTo>
                    <a:pt x="124" y="32"/>
                  </a:lnTo>
                  <a:moveTo>
                    <a:pt x="91" y="19"/>
                  </a:moveTo>
                  <a:lnTo>
                    <a:pt x="91" y="32"/>
                  </a:lnTo>
                  <a:moveTo>
                    <a:pt x="74" y="19"/>
                  </a:moveTo>
                  <a:lnTo>
                    <a:pt x="91" y="19"/>
                  </a:lnTo>
                  <a:moveTo>
                    <a:pt x="74" y="0"/>
                  </a:moveTo>
                  <a:lnTo>
                    <a:pt x="74" y="19"/>
                  </a:lnTo>
                  <a:moveTo>
                    <a:pt x="0" y="0"/>
                  </a:moveTo>
                  <a:lnTo>
                    <a:pt x="74" y="0"/>
                  </a:lnTo>
                </a:path>
              </a:pathLst>
            </a:custGeom>
            <a:noFill/>
            <a:ln w="12700">
              <a:solidFill>
                <a:srgbClr val="00B7A5"/>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FR"/>
            </a:p>
          </p:txBody>
        </p:sp>
        <p:sp>
          <p:nvSpPr>
            <p:cNvPr id="893997" name="Freeform 45"/>
            <p:cNvSpPr>
              <a:spLocks noEditPoints="1"/>
            </p:cNvSpPr>
            <p:nvPr/>
          </p:nvSpPr>
          <p:spPr bwMode="auto">
            <a:xfrm>
              <a:off x="3402" y="1256"/>
              <a:ext cx="660" cy="95"/>
            </a:xfrm>
            <a:custGeom>
              <a:avLst/>
              <a:gdLst>
                <a:gd name="T0" fmla="*/ 685 w 743"/>
                <a:gd name="T1" fmla="*/ 76 h 95"/>
                <a:gd name="T2" fmla="*/ 628 w 743"/>
                <a:gd name="T3" fmla="*/ 57 h 95"/>
                <a:gd name="T4" fmla="*/ 628 w 743"/>
                <a:gd name="T5" fmla="*/ 76 h 95"/>
                <a:gd name="T6" fmla="*/ 595 w 743"/>
                <a:gd name="T7" fmla="*/ 57 h 95"/>
                <a:gd name="T8" fmla="*/ 603 w 743"/>
                <a:gd name="T9" fmla="*/ 76 h 95"/>
                <a:gd name="T10" fmla="*/ 570 w 743"/>
                <a:gd name="T11" fmla="*/ 57 h 95"/>
                <a:gd name="T12" fmla="*/ 595 w 743"/>
                <a:gd name="T13" fmla="*/ 76 h 95"/>
                <a:gd name="T14" fmla="*/ 562 w 743"/>
                <a:gd name="T15" fmla="*/ 57 h 95"/>
                <a:gd name="T16" fmla="*/ 578 w 743"/>
                <a:gd name="T17" fmla="*/ 76 h 95"/>
                <a:gd name="T18" fmla="*/ 553 w 743"/>
                <a:gd name="T19" fmla="*/ 57 h 95"/>
                <a:gd name="T20" fmla="*/ 562 w 743"/>
                <a:gd name="T21" fmla="*/ 76 h 95"/>
                <a:gd name="T22" fmla="*/ 537 w 743"/>
                <a:gd name="T23" fmla="*/ 57 h 95"/>
                <a:gd name="T24" fmla="*/ 553 w 743"/>
                <a:gd name="T25" fmla="*/ 76 h 95"/>
                <a:gd name="T26" fmla="*/ 529 w 743"/>
                <a:gd name="T27" fmla="*/ 57 h 95"/>
                <a:gd name="T28" fmla="*/ 545 w 743"/>
                <a:gd name="T29" fmla="*/ 76 h 95"/>
                <a:gd name="T30" fmla="*/ 520 w 743"/>
                <a:gd name="T31" fmla="*/ 57 h 95"/>
                <a:gd name="T32" fmla="*/ 520 w 743"/>
                <a:gd name="T33" fmla="*/ 76 h 95"/>
                <a:gd name="T34" fmla="*/ 487 w 743"/>
                <a:gd name="T35" fmla="*/ 57 h 95"/>
                <a:gd name="T36" fmla="*/ 504 w 743"/>
                <a:gd name="T37" fmla="*/ 76 h 95"/>
                <a:gd name="T38" fmla="*/ 471 w 743"/>
                <a:gd name="T39" fmla="*/ 57 h 95"/>
                <a:gd name="T40" fmla="*/ 496 w 743"/>
                <a:gd name="T41" fmla="*/ 76 h 95"/>
                <a:gd name="T42" fmla="*/ 471 w 743"/>
                <a:gd name="T43" fmla="*/ 57 h 95"/>
                <a:gd name="T44" fmla="*/ 487 w 743"/>
                <a:gd name="T45" fmla="*/ 76 h 95"/>
                <a:gd name="T46" fmla="*/ 454 w 743"/>
                <a:gd name="T47" fmla="*/ 57 h 95"/>
                <a:gd name="T48" fmla="*/ 471 w 743"/>
                <a:gd name="T49" fmla="*/ 76 h 95"/>
                <a:gd name="T50" fmla="*/ 446 w 743"/>
                <a:gd name="T51" fmla="*/ 57 h 95"/>
                <a:gd name="T52" fmla="*/ 463 w 743"/>
                <a:gd name="T53" fmla="*/ 76 h 95"/>
                <a:gd name="T54" fmla="*/ 438 w 743"/>
                <a:gd name="T55" fmla="*/ 57 h 95"/>
                <a:gd name="T56" fmla="*/ 454 w 743"/>
                <a:gd name="T57" fmla="*/ 76 h 95"/>
                <a:gd name="T58" fmla="*/ 430 w 743"/>
                <a:gd name="T59" fmla="*/ 57 h 95"/>
                <a:gd name="T60" fmla="*/ 430 w 743"/>
                <a:gd name="T61" fmla="*/ 76 h 95"/>
                <a:gd name="T62" fmla="*/ 405 w 743"/>
                <a:gd name="T63" fmla="*/ 57 h 95"/>
                <a:gd name="T64" fmla="*/ 421 w 743"/>
                <a:gd name="T65" fmla="*/ 76 h 95"/>
                <a:gd name="T66" fmla="*/ 397 w 743"/>
                <a:gd name="T67" fmla="*/ 57 h 95"/>
                <a:gd name="T68" fmla="*/ 413 w 743"/>
                <a:gd name="T69" fmla="*/ 76 h 95"/>
                <a:gd name="T70" fmla="*/ 388 w 743"/>
                <a:gd name="T71" fmla="*/ 57 h 95"/>
                <a:gd name="T72" fmla="*/ 397 w 743"/>
                <a:gd name="T73" fmla="*/ 76 h 95"/>
                <a:gd name="T74" fmla="*/ 372 w 743"/>
                <a:gd name="T75" fmla="*/ 57 h 95"/>
                <a:gd name="T76" fmla="*/ 380 w 743"/>
                <a:gd name="T77" fmla="*/ 76 h 95"/>
                <a:gd name="T78" fmla="*/ 347 w 743"/>
                <a:gd name="T79" fmla="*/ 57 h 95"/>
                <a:gd name="T80" fmla="*/ 347 w 743"/>
                <a:gd name="T81" fmla="*/ 76 h 95"/>
                <a:gd name="T82" fmla="*/ 314 w 743"/>
                <a:gd name="T83" fmla="*/ 57 h 95"/>
                <a:gd name="T84" fmla="*/ 330 w 743"/>
                <a:gd name="T85" fmla="*/ 76 h 95"/>
                <a:gd name="T86" fmla="*/ 297 w 743"/>
                <a:gd name="T87" fmla="*/ 57 h 95"/>
                <a:gd name="T88" fmla="*/ 314 w 743"/>
                <a:gd name="T89" fmla="*/ 76 h 95"/>
                <a:gd name="T90" fmla="*/ 289 w 743"/>
                <a:gd name="T91" fmla="*/ 57 h 95"/>
                <a:gd name="T92" fmla="*/ 289 w 743"/>
                <a:gd name="T93" fmla="*/ 44 h 95"/>
                <a:gd name="T94" fmla="*/ 256 w 743"/>
                <a:gd name="T95" fmla="*/ 25 h 95"/>
                <a:gd name="T96" fmla="*/ 273 w 743"/>
                <a:gd name="T97" fmla="*/ 44 h 95"/>
                <a:gd name="T98" fmla="*/ 231 w 743"/>
                <a:gd name="T99" fmla="*/ 25 h 95"/>
                <a:gd name="T100" fmla="*/ 240 w 743"/>
                <a:gd name="T101" fmla="*/ 44 h 95"/>
                <a:gd name="T102" fmla="*/ 207 w 743"/>
                <a:gd name="T103" fmla="*/ 25 h 95"/>
                <a:gd name="T104" fmla="*/ 207 w 743"/>
                <a:gd name="T105" fmla="*/ 44 h 95"/>
                <a:gd name="T106" fmla="*/ 165 w 743"/>
                <a:gd name="T107" fmla="*/ 25 h 95"/>
                <a:gd name="T108" fmla="*/ 174 w 743"/>
                <a:gd name="T109" fmla="*/ 44 h 95"/>
                <a:gd name="T110" fmla="*/ 149 w 743"/>
                <a:gd name="T111" fmla="*/ 25 h 95"/>
                <a:gd name="T112" fmla="*/ 157 w 743"/>
                <a:gd name="T113" fmla="*/ 44 h 95"/>
                <a:gd name="T114" fmla="*/ 99 w 743"/>
                <a:gd name="T115" fmla="*/ 25 h 95"/>
                <a:gd name="T116" fmla="*/ 108 w 743"/>
                <a:gd name="T117" fmla="*/ 44 h 95"/>
                <a:gd name="T118" fmla="*/ 50 w 743"/>
                <a:gd name="T119"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43" h="95">
                  <a:moveTo>
                    <a:pt x="694" y="76"/>
                  </a:moveTo>
                  <a:lnTo>
                    <a:pt x="743" y="76"/>
                  </a:lnTo>
                  <a:moveTo>
                    <a:pt x="718" y="95"/>
                  </a:moveTo>
                  <a:lnTo>
                    <a:pt x="718" y="57"/>
                  </a:lnTo>
                  <a:moveTo>
                    <a:pt x="636" y="76"/>
                  </a:moveTo>
                  <a:lnTo>
                    <a:pt x="685" y="76"/>
                  </a:lnTo>
                  <a:moveTo>
                    <a:pt x="661" y="95"/>
                  </a:moveTo>
                  <a:lnTo>
                    <a:pt x="661" y="57"/>
                  </a:lnTo>
                  <a:moveTo>
                    <a:pt x="603" y="76"/>
                  </a:moveTo>
                  <a:lnTo>
                    <a:pt x="652" y="76"/>
                  </a:lnTo>
                  <a:moveTo>
                    <a:pt x="628" y="95"/>
                  </a:moveTo>
                  <a:lnTo>
                    <a:pt x="628" y="57"/>
                  </a:lnTo>
                  <a:moveTo>
                    <a:pt x="595" y="76"/>
                  </a:moveTo>
                  <a:lnTo>
                    <a:pt x="644" y="76"/>
                  </a:lnTo>
                  <a:moveTo>
                    <a:pt x="619" y="95"/>
                  </a:moveTo>
                  <a:lnTo>
                    <a:pt x="619" y="57"/>
                  </a:lnTo>
                  <a:moveTo>
                    <a:pt x="578" y="76"/>
                  </a:moveTo>
                  <a:lnTo>
                    <a:pt x="628" y="76"/>
                  </a:lnTo>
                  <a:moveTo>
                    <a:pt x="603" y="95"/>
                  </a:moveTo>
                  <a:lnTo>
                    <a:pt x="603" y="57"/>
                  </a:lnTo>
                  <a:moveTo>
                    <a:pt x="570" y="76"/>
                  </a:moveTo>
                  <a:lnTo>
                    <a:pt x="619" y="76"/>
                  </a:lnTo>
                  <a:moveTo>
                    <a:pt x="595" y="95"/>
                  </a:moveTo>
                  <a:lnTo>
                    <a:pt x="595" y="57"/>
                  </a:lnTo>
                  <a:moveTo>
                    <a:pt x="562" y="76"/>
                  </a:moveTo>
                  <a:lnTo>
                    <a:pt x="611" y="76"/>
                  </a:lnTo>
                  <a:moveTo>
                    <a:pt x="586" y="95"/>
                  </a:moveTo>
                  <a:lnTo>
                    <a:pt x="586" y="57"/>
                  </a:lnTo>
                  <a:moveTo>
                    <a:pt x="553" y="76"/>
                  </a:moveTo>
                  <a:lnTo>
                    <a:pt x="603" y="76"/>
                  </a:lnTo>
                  <a:moveTo>
                    <a:pt x="578" y="95"/>
                  </a:moveTo>
                  <a:lnTo>
                    <a:pt x="578" y="57"/>
                  </a:lnTo>
                  <a:moveTo>
                    <a:pt x="545" y="76"/>
                  </a:moveTo>
                  <a:lnTo>
                    <a:pt x="595" y="76"/>
                  </a:lnTo>
                  <a:moveTo>
                    <a:pt x="570" y="95"/>
                  </a:moveTo>
                  <a:lnTo>
                    <a:pt x="570" y="57"/>
                  </a:lnTo>
                  <a:moveTo>
                    <a:pt x="545" y="76"/>
                  </a:moveTo>
                  <a:lnTo>
                    <a:pt x="595" y="76"/>
                  </a:lnTo>
                  <a:moveTo>
                    <a:pt x="570" y="95"/>
                  </a:moveTo>
                  <a:lnTo>
                    <a:pt x="570" y="57"/>
                  </a:lnTo>
                  <a:moveTo>
                    <a:pt x="545" y="76"/>
                  </a:moveTo>
                  <a:lnTo>
                    <a:pt x="595" y="76"/>
                  </a:lnTo>
                  <a:moveTo>
                    <a:pt x="570" y="95"/>
                  </a:moveTo>
                  <a:lnTo>
                    <a:pt x="570" y="57"/>
                  </a:lnTo>
                  <a:moveTo>
                    <a:pt x="537" y="76"/>
                  </a:moveTo>
                  <a:lnTo>
                    <a:pt x="586" y="76"/>
                  </a:lnTo>
                  <a:moveTo>
                    <a:pt x="562" y="95"/>
                  </a:moveTo>
                  <a:lnTo>
                    <a:pt x="562" y="57"/>
                  </a:lnTo>
                  <a:moveTo>
                    <a:pt x="537" y="76"/>
                  </a:moveTo>
                  <a:lnTo>
                    <a:pt x="586" y="76"/>
                  </a:lnTo>
                  <a:moveTo>
                    <a:pt x="562" y="95"/>
                  </a:moveTo>
                  <a:lnTo>
                    <a:pt x="562" y="57"/>
                  </a:lnTo>
                  <a:moveTo>
                    <a:pt x="529" y="76"/>
                  </a:moveTo>
                  <a:lnTo>
                    <a:pt x="578" y="76"/>
                  </a:lnTo>
                  <a:moveTo>
                    <a:pt x="553" y="95"/>
                  </a:moveTo>
                  <a:lnTo>
                    <a:pt x="553" y="57"/>
                  </a:lnTo>
                  <a:moveTo>
                    <a:pt x="529" y="76"/>
                  </a:moveTo>
                  <a:lnTo>
                    <a:pt x="578" y="76"/>
                  </a:lnTo>
                  <a:moveTo>
                    <a:pt x="553" y="95"/>
                  </a:moveTo>
                  <a:lnTo>
                    <a:pt x="553" y="57"/>
                  </a:lnTo>
                  <a:moveTo>
                    <a:pt x="520" y="76"/>
                  </a:moveTo>
                  <a:lnTo>
                    <a:pt x="570" y="76"/>
                  </a:lnTo>
                  <a:moveTo>
                    <a:pt x="545" y="95"/>
                  </a:moveTo>
                  <a:lnTo>
                    <a:pt x="545" y="57"/>
                  </a:lnTo>
                  <a:moveTo>
                    <a:pt x="512" y="76"/>
                  </a:moveTo>
                  <a:lnTo>
                    <a:pt x="562" y="76"/>
                  </a:lnTo>
                  <a:moveTo>
                    <a:pt x="537" y="95"/>
                  </a:moveTo>
                  <a:lnTo>
                    <a:pt x="537" y="57"/>
                  </a:lnTo>
                  <a:moveTo>
                    <a:pt x="512" y="76"/>
                  </a:moveTo>
                  <a:lnTo>
                    <a:pt x="562" y="76"/>
                  </a:lnTo>
                  <a:moveTo>
                    <a:pt x="537" y="95"/>
                  </a:moveTo>
                  <a:lnTo>
                    <a:pt x="537" y="57"/>
                  </a:lnTo>
                  <a:moveTo>
                    <a:pt x="512" y="76"/>
                  </a:moveTo>
                  <a:lnTo>
                    <a:pt x="562" y="76"/>
                  </a:lnTo>
                  <a:moveTo>
                    <a:pt x="537" y="95"/>
                  </a:moveTo>
                  <a:lnTo>
                    <a:pt x="537" y="57"/>
                  </a:lnTo>
                  <a:moveTo>
                    <a:pt x="504" y="76"/>
                  </a:moveTo>
                  <a:lnTo>
                    <a:pt x="553" y="76"/>
                  </a:lnTo>
                  <a:moveTo>
                    <a:pt x="529" y="95"/>
                  </a:moveTo>
                  <a:lnTo>
                    <a:pt x="529" y="57"/>
                  </a:lnTo>
                  <a:moveTo>
                    <a:pt x="504" y="76"/>
                  </a:moveTo>
                  <a:lnTo>
                    <a:pt x="553" y="76"/>
                  </a:lnTo>
                  <a:moveTo>
                    <a:pt x="529" y="95"/>
                  </a:moveTo>
                  <a:lnTo>
                    <a:pt x="529" y="57"/>
                  </a:lnTo>
                  <a:moveTo>
                    <a:pt x="496" y="76"/>
                  </a:moveTo>
                  <a:lnTo>
                    <a:pt x="545" y="76"/>
                  </a:lnTo>
                  <a:moveTo>
                    <a:pt x="520" y="95"/>
                  </a:moveTo>
                  <a:lnTo>
                    <a:pt x="520" y="57"/>
                  </a:lnTo>
                  <a:moveTo>
                    <a:pt x="496" y="76"/>
                  </a:moveTo>
                  <a:lnTo>
                    <a:pt x="545" y="76"/>
                  </a:lnTo>
                  <a:moveTo>
                    <a:pt x="520" y="95"/>
                  </a:moveTo>
                  <a:lnTo>
                    <a:pt x="520" y="57"/>
                  </a:lnTo>
                  <a:moveTo>
                    <a:pt x="496" y="76"/>
                  </a:moveTo>
                  <a:lnTo>
                    <a:pt x="545" y="76"/>
                  </a:lnTo>
                  <a:moveTo>
                    <a:pt x="520" y="95"/>
                  </a:moveTo>
                  <a:lnTo>
                    <a:pt x="520" y="57"/>
                  </a:lnTo>
                  <a:moveTo>
                    <a:pt x="479" y="76"/>
                  </a:moveTo>
                  <a:lnTo>
                    <a:pt x="529" y="76"/>
                  </a:lnTo>
                  <a:moveTo>
                    <a:pt x="504" y="95"/>
                  </a:moveTo>
                  <a:lnTo>
                    <a:pt x="504" y="57"/>
                  </a:lnTo>
                  <a:moveTo>
                    <a:pt x="471" y="76"/>
                  </a:moveTo>
                  <a:lnTo>
                    <a:pt x="520" y="76"/>
                  </a:lnTo>
                  <a:moveTo>
                    <a:pt x="496" y="95"/>
                  </a:moveTo>
                  <a:lnTo>
                    <a:pt x="496" y="57"/>
                  </a:lnTo>
                  <a:moveTo>
                    <a:pt x="463" y="76"/>
                  </a:moveTo>
                  <a:lnTo>
                    <a:pt x="512" y="76"/>
                  </a:lnTo>
                  <a:moveTo>
                    <a:pt x="487" y="95"/>
                  </a:moveTo>
                  <a:lnTo>
                    <a:pt x="487" y="57"/>
                  </a:lnTo>
                  <a:moveTo>
                    <a:pt x="463" y="76"/>
                  </a:moveTo>
                  <a:lnTo>
                    <a:pt x="512" y="76"/>
                  </a:lnTo>
                  <a:moveTo>
                    <a:pt x="487" y="95"/>
                  </a:moveTo>
                  <a:lnTo>
                    <a:pt x="487" y="57"/>
                  </a:lnTo>
                  <a:moveTo>
                    <a:pt x="454" y="76"/>
                  </a:moveTo>
                  <a:lnTo>
                    <a:pt x="504" y="76"/>
                  </a:lnTo>
                  <a:moveTo>
                    <a:pt x="479" y="95"/>
                  </a:moveTo>
                  <a:lnTo>
                    <a:pt x="479" y="57"/>
                  </a:lnTo>
                  <a:moveTo>
                    <a:pt x="446" y="76"/>
                  </a:moveTo>
                  <a:lnTo>
                    <a:pt x="496" y="76"/>
                  </a:lnTo>
                  <a:moveTo>
                    <a:pt x="471" y="95"/>
                  </a:moveTo>
                  <a:lnTo>
                    <a:pt x="471" y="57"/>
                  </a:lnTo>
                  <a:moveTo>
                    <a:pt x="446" y="76"/>
                  </a:moveTo>
                  <a:lnTo>
                    <a:pt x="496" y="76"/>
                  </a:lnTo>
                  <a:moveTo>
                    <a:pt x="471" y="95"/>
                  </a:moveTo>
                  <a:lnTo>
                    <a:pt x="471" y="57"/>
                  </a:lnTo>
                  <a:moveTo>
                    <a:pt x="446" y="76"/>
                  </a:moveTo>
                  <a:lnTo>
                    <a:pt x="496" y="76"/>
                  </a:lnTo>
                  <a:moveTo>
                    <a:pt x="471" y="95"/>
                  </a:moveTo>
                  <a:lnTo>
                    <a:pt x="471" y="57"/>
                  </a:lnTo>
                  <a:moveTo>
                    <a:pt x="446" y="76"/>
                  </a:moveTo>
                  <a:lnTo>
                    <a:pt x="496" y="76"/>
                  </a:lnTo>
                  <a:moveTo>
                    <a:pt x="471" y="95"/>
                  </a:moveTo>
                  <a:lnTo>
                    <a:pt x="471" y="57"/>
                  </a:lnTo>
                  <a:moveTo>
                    <a:pt x="438" y="76"/>
                  </a:moveTo>
                  <a:lnTo>
                    <a:pt x="487" y="76"/>
                  </a:lnTo>
                  <a:moveTo>
                    <a:pt x="463" y="95"/>
                  </a:moveTo>
                  <a:lnTo>
                    <a:pt x="463" y="57"/>
                  </a:lnTo>
                  <a:moveTo>
                    <a:pt x="438" y="76"/>
                  </a:moveTo>
                  <a:lnTo>
                    <a:pt x="487" y="76"/>
                  </a:lnTo>
                  <a:moveTo>
                    <a:pt x="463" y="95"/>
                  </a:moveTo>
                  <a:lnTo>
                    <a:pt x="463" y="57"/>
                  </a:lnTo>
                  <a:moveTo>
                    <a:pt x="430" y="76"/>
                  </a:moveTo>
                  <a:lnTo>
                    <a:pt x="479" y="76"/>
                  </a:lnTo>
                  <a:moveTo>
                    <a:pt x="454" y="95"/>
                  </a:moveTo>
                  <a:lnTo>
                    <a:pt x="454" y="57"/>
                  </a:lnTo>
                  <a:moveTo>
                    <a:pt x="421" y="76"/>
                  </a:moveTo>
                  <a:lnTo>
                    <a:pt x="471" y="76"/>
                  </a:lnTo>
                  <a:moveTo>
                    <a:pt x="446" y="95"/>
                  </a:moveTo>
                  <a:lnTo>
                    <a:pt x="446" y="57"/>
                  </a:lnTo>
                  <a:moveTo>
                    <a:pt x="421" y="76"/>
                  </a:moveTo>
                  <a:lnTo>
                    <a:pt x="471" y="76"/>
                  </a:lnTo>
                  <a:moveTo>
                    <a:pt x="446" y="95"/>
                  </a:moveTo>
                  <a:lnTo>
                    <a:pt x="446" y="57"/>
                  </a:lnTo>
                  <a:moveTo>
                    <a:pt x="421" y="76"/>
                  </a:moveTo>
                  <a:lnTo>
                    <a:pt x="471" y="76"/>
                  </a:lnTo>
                  <a:moveTo>
                    <a:pt x="446" y="95"/>
                  </a:moveTo>
                  <a:lnTo>
                    <a:pt x="446" y="57"/>
                  </a:lnTo>
                  <a:moveTo>
                    <a:pt x="421" y="76"/>
                  </a:moveTo>
                  <a:lnTo>
                    <a:pt x="471" y="76"/>
                  </a:lnTo>
                  <a:moveTo>
                    <a:pt x="446" y="95"/>
                  </a:moveTo>
                  <a:lnTo>
                    <a:pt x="446" y="57"/>
                  </a:lnTo>
                  <a:moveTo>
                    <a:pt x="413" y="76"/>
                  </a:moveTo>
                  <a:lnTo>
                    <a:pt x="463" y="76"/>
                  </a:lnTo>
                  <a:moveTo>
                    <a:pt x="438" y="95"/>
                  </a:moveTo>
                  <a:lnTo>
                    <a:pt x="438" y="57"/>
                  </a:lnTo>
                  <a:moveTo>
                    <a:pt x="413" y="76"/>
                  </a:moveTo>
                  <a:lnTo>
                    <a:pt x="463" y="76"/>
                  </a:lnTo>
                  <a:moveTo>
                    <a:pt x="438" y="95"/>
                  </a:moveTo>
                  <a:lnTo>
                    <a:pt x="438" y="57"/>
                  </a:lnTo>
                  <a:moveTo>
                    <a:pt x="413" y="76"/>
                  </a:moveTo>
                  <a:lnTo>
                    <a:pt x="463" y="76"/>
                  </a:lnTo>
                  <a:moveTo>
                    <a:pt x="438" y="95"/>
                  </a:moveTo>
                  <a:lnTo>
                    <a:pt x="438" y="57"/>
                  </a:lnTo>
                  <a:moveTo>
                    <a:pt x="405" y="76"/>
                  </a:moveTo>
                  <a:lnTo>
                    <a:pt x="454" y="76"/>
                  </a:lnTo>
                  <a:moveTo>
                    <a:pt x="430" y="95"/>
                  </a:moveTo>
                  <a:lnTo>
                    <a:pt x="430" y="57"/>
                  </a:lnTo>
                  <a:moveTo>
                    <a:pt x="405" y="76"/>
                  </a:moveTo>
                  <a:lnTo>
                    <a:pt x="454" y="76"/>
                  </a:lnTo>
                  <a:moveTo>
                    <a:pt x="430" y="95"/>
                  </a:moveTo>
                  <a:lnTo>
                    <a:pt x="430" y="57"/>
                  </a:lnTo>
                  <a:moveTo>
                    <a:pt x="388" y="76"/>
                  </a:moveTo>
                  <a:lnTo>
                    <a:pt x="438" y="76"/>
                  </a:lnTo>
                  <a:moveTo>
                    <a:pt x="413" y="95"/>
                  </a:moveTo>
                  <a:lnTo>
                    <a:pt x="413" y="57"/>
                  </a:lnTo>
                  <a:moveTo>
                    <a:pt x="380" y="76"/>
                  </a:moveTo>
                  <a:lnTo>
                    <a:pt x="430" y="76"/>
                  </a:lnTo>
                  <a:moveTo>
                    <a:pt x="405" y="95"/>
                  </a:moveTo>
                  <a:lnTo>
                    <a:pt x="405" y="57"/>
                  </a:lnTo>
                  <a:moveTo>
                    <a:pt x="380" y="76"/>
                  </a:moveTo>
                  <a:lnTo>
                    <a:pt x="430" y="76"/>
                  </a:lnTo>
                  <a:moveTo>
                    <a:pt x="405" y="95"/>
                  </a:moveTo>
                  <a:lnTo>
                    <a:pt x="405" y="57"/>
                  </a:lnTo>
                  <a:moveTo>
                    <a:pt x="380" y="76"/>
                  </a:moveTo>
                  <a:lnTo>
                    <a:pt x="430" y="76"/>
                  </a:lnTo>
                  <a:moveTo>
                    <a:pt x="405" y="95"/>
                  </a:moveTo>
                  <a:lnTo>
                    <a:pt x="405" y="57"/>
                  </a:lnTo>
                  <a:moveTo>
                    <a:pt x="372" y="76"/>
                  </a:moveTo>
                  <a:lnTo>
                    <a:pt x="421" y="76"/>
                  </a:lnTo>
                  <a:moveTo>
                    <a:pt x="397" y="95"/>
                  </a:moveTo>
                  <a:lnTo>
                    <a:pt x="397" y="57"/>
                  </a:lnTo>
                  <a:moveTo>
                    <a:pt x="372" y="76"/>
                  </a:moveTo>
                  <a:lnTo>
                    <a:pt x="421" y="76"/>
                  </a:lnTo>
                  <a:moveTo>
                    <a:pt x="397" y="95"/>
                  </a:moveTo>
                  <a:lnTo>
                    <a:pt x="397" y="57"/>
                  </a:lnTo>
                  <a:moveTo>
                    <a:pt x="372" y="76"/>
                  </a:moveTo>
                  <a:lnTo>
                    <a:pt x="421" y="76"/>
                  </a:lnTo>
                  <a:moveTo>
                    <a:pt x="397" y="95"/>
                  </a:moveTo>
                  <a:lnTo>
                    <a:pt x="397" y="57"/>
                  </a:lnTo>
                  <a:moveTo>
                    <a:pt x="363" y="76"/>
                  </a:moveTo>
                  <a:lnTo>
                    <a:pt x="413" y="76"/>
                  </a:lnTo>
                  <a:moveTo>
                    <a:pt x="388" y="95"/>
                  </a:moveTo>
                  <a:lnTo>
                    <a:pt x="388" y="57"/>
                  </a:lnTo>
                  <a:moveTo>
                    <a:pt x="363" y="76"/>
                  </a:moveTo>
                  <a:lnTo>
                    <a:pt x="413" y="76"/>
                  </a:lnTo>
                  <a:moveTo>
                    <a:pt x="388" y="95"/>
                  </a:moveTo>
                  <a:lnTo>
                    <a:pt x="388" y="57"/>
                  </a:lnTo>
                  <a:moveTo>
                    <a:pt x="355" y="76"/>
                  </a:moveTo>
                  <a:lnTo>
                    <a:pt x="405" y="76"/>
                  </a:lnTo>
                  <a:moveTo>
                    <a:pt x="380" y="95"/>
                  </a:moveTo>
                  <a:lnTo>
                    <a:pt x="380" y="57"/>
                  </a:lnTo>
                  <a:moveTo>
                    <a:pt x="347" y="76"/>
                  </a:moveTo>
                  <a:lnTo>
                    <a:pt x="397" y="76"/>
                  </a:lnTo>
                  <a:moveTo>
                    <a:pt x="372" y="95"/>
                  </a:moveTo>
                  <a:lnTo>
                    <a:pt x="372" y="57"/>
                  </a:lnTo>
                  <a:moveTo>
                    <a:pt x="347" y="76"/>
                  </a:moveTo>
                  <a:lnTo>
                    <a:pt x="397" y="76"/>
                  </a:lnTo>
                  <a:moveTo>
                    <a:pt x="372" y="95"/>
                  </a:moveTo>
                  <a:lnTo>
                    <a:pt x="372" y="57"/>
                  </a:lnTo>
                  <a:moveTo>
                    <a:pt x="339" y="76"/>
                  </a:moveTo>
                  <a:lnTo>
                    <a:pt x="388" y="76"/>
                  </a:lnTo>
                  <a:moveTo>
                    <a:pt x="363" y="95"/>
                  </a:moveTo>
                  <a:lnTo>
                    <a:pt x="363" y="57"/>
                  </a:lnTo>
                  <a:moveTo>
                    <a:pt x="330" y="76"/>
                  </a:moveTo>
                  <a:lnTo>
                    <a:pt x="380" y="76"/>
                  </a:lnTo>
                  <a:moveTo>
                    <a:pt x="355" y="95"/>
                  </a:moveTo>
                  <a:lnTo>
                    <a:pt x="355" y="57"/>
                  </a:lnTo>
                  <a:moveTo>
                    <a:pt x="322" y="76"/>
                  </a:moveTo>
                  <a:lnTo>
                    <a:pt x="372" y="76"/>
                  </a:lnTo>
                  <a:moveTo>
                    <a:pt x="347" y="95"/>
                  </a:moveTo>
                  <a:lnTo>
                    <a:pt x="347" y="57"/>
                  </a:lnTo>
                  <a:moveTo>
                    <a:pt x="306" y="76"/>
                  </a:moveTo>
                  <a:lnTo>
                    <a:pt x="355" y="76"/>
                  </a:lnTo>
                  <a:moveTo>
                    <a:pt x="330" y="95"/>
                  </a:moveTo>
                  <a:lnTo>
                    <a:pt x="330" y="57"/>
                  </a:lnTo>
                  <a:moveTo>
                    <a:pt x="297" y="76"/>
                  </a:moveTo>
                  <a:lnTo>
                    <a:pt x="347" y="76"/>
                  </a:lnTo>
                  <a:moveTo>
                    <a:pt x="322" y="95"/>
                  </a:moveTo>
                  <a:lnTo>
                    <a:pt x="322" y="57"/>
                  </a:lnTo>
                  <a:moveTo>
                    <a:pt x="289" y="76"/>
                  </a:moveTo>
                  <a:lnTo>
                    <a:pt x="339" y="76"/>
                  </a:lnTo>
                  <a:moveTo>
                    <a:pt x="314" y="95"/>
                  </a:moveTo>
                  <a:lnTo>
                    <a:pt x="314" y="57"/>
                  </a:lnTo>
                  <a:moveTo>
                    <a:pt x="281" y="76"/>
                  </a:moveTo>
                  <a:lnTo>
                    <a:pt x="330" y="76"/>
                  </a:lnTo>
                  <a:moveTo>
                    <a:pt x="306" y="95"/>
                  </a:moveTo>
                  <a:lnTo>
                    <a:pt x="306" y="57"/>
                  </a:lnTo>
                  <a:moveTo>
                    <a:pt x="281" y="76"/>
                  </a:moveTo>
                  <a:lnTo>
                    <a:pt x="330" y="76"/>
                  </a:lnTo>
                  <a:moveTo>
                    <a:pt x="306" y="95"/>
                  </a:moveTo>
                  <a:lnTo>
                    <a:pt x="306" y="57"/>
                  </a:lnTo>
                  <a:moveTo>
                    <a:pt x="273" y="76"/>
                  </a:moveTo>
                  <a:lnTo>
                    <a:pt x="322" y="76"/>
                  </a:lnTo>
                  <a:moveTo>
                    <a:pt x="297" y="95"/>
                  </a:moveTo>
                  <a:lnTo>
                    <a:pt x="297" y="57"/>
                  </a:lnTo>
                  <a:moveTo>
                    <a:pt x="273" y="76"/>
                  </a:moveTo>
                  <a:lnTo>
                    <a:pt x="322" y="76"/>
                  </a:lnTo>
                  <a:moveTo>
                    <a:pt x="297" y="95"/>
                  </a:moveTo>
                  <a:lnTo>
                    <a:pt x="297" y="57"/>
                  </a:lnTo>
                  <a:moveTo>
                    <a:pt x="264" y="76"/>
                  </a:moveTo>
                  <a:lnTo>
                    <a:pt x="314" y="76"/>
                  </a:lnTo>
                  <a:moveTo>
                    <a:pt x="289" y="95"/>
                  </a:moveTo>
                  <a:lnTo>
                    <a:pt x="289" y="57"/>
                  </a:lnTo>
                  <a:moveTo>
                    <a:pt x="264" y="76"/>
                  </a:moveTo>
                  <a:lnTo>
                    <a:pt x="314" y="76"/>
                  </a:lnTo>
                  <a:moveTo>
                    <a:pt x="289" y="95"/>
                  </a:moveTo>
                  <a:lnTo>
                    <a:pt x="289" y="57"/>
                  </a:lnTo>
                  <a:moveTo>
                    <a:pt x="248" y="44"/>
                  </a:moveTo>
                  <a:lnTo>
                    <a:pt x="297" y="44"/>
                  </a:lnTo>
                  <a:moveTo>
                    <a:pt x="273" y="63"/>
                  </a:moveTo>
                  <a:lnTo>
                    <a:pt x="273" y="25"/>
                  </a:lnTo>
                  <a:moveTo>
                    <a:pt x="240" y="44"/>
                  </a:moveTo>
                  <a:lnTo>
                    <a:pt x="289" y="44"/>
                  </a:lnTo>
                  <a:moveTo>
                    <a:pt x="264" y="63"/>
                  </a:moveTo>
                  <a:lnTo>
                    <a:pt x="264" y="25"/>
                  </a:lnTo>
                  <a:moveTo>
                    <a:pt x="231" y="44"/>
                  </a:moveTo>
                  <a:lnTo>
                    <a:pt x="281" y="44"/>
                  </a:lnTo>
                  <a:moveTo>
                    <a:pt x="256" y="63"/>
                  </a:moveTo>
                  <a:lnTo>
                    <a:pt x="256" y="25"/>
                  </a:lnTo>
                  <a:moveTo>
                    <a:pt x="223" y="44"/>
                  </a:moveTo>
                  <a:lnTo>
                    <a:pt x="273" y="44"/>
                  </a:lnTo>
                  <a:moveTo>
                    <a:pt x="248" y="63"/>
                  </a:moveTo>
                  <a:lnTo>
                    <a:pt x="248" y="25"/>
                  </a:lnTo>
                  <a:moveTo>
                    <a:pt x="223" y="44"/>
                  </a:moveTo>
                  <a:lnTo>
                    <a:pt x="273" y="44"/>
                  </a:lnTo>
                  <a:moveTo>
                    <a:pt x="248" y="63"/>
                  </a:moveTo>
                  <a:lnTo>
                    <a:pt x="248" y="25"/>
                  </a:lnTo>
                  <a:moveTo>
                    <a:pt x="207" y="44"/>
                  </a:moveTo>
                  <a:lnTo>
                    <a:pt x="256" y="44"/>
                  </a:lnTo>
                  <a:moveTo>
                    <a:pt x="231" y="63"/>
                  </a:moveTo>
                  <a:lnTo>
                    <a:pt x="231" y="25"/>
                  </a:lnTo>
                  <a:moveTo>
                    <a:pt x="198" y="44"/>
                  </a:moveTo>
                  <a:lnTo>
                    <a:pt x="248" y="44"/>
                  </a:lnTo>
                  <a:moveTo>
                    <a:pt x="223" y="63"/>
                  </a:moveTo>
                  <a:lnTo>
                    <a:pt x="223" y="25"/>
                  </a:lnTo>
                  <a:moveTo>
                    <a:pt x="190" y="44"/>
                  </a:moveTo>
                  <a:lnTo>
                    <a:pt x="240" y="44"/>
                  </a:lnTo>
                  <a:moveTo>
                    <a:pt x="215" y="63"/>
                  </a:moveTo>
                  <a:lnTo>
                    <a:pt x="215" y="25"/>
                  </a:lnTo>
                  <a:moveTo>
                    <a:pt x="182" y="44"/>
                  </a:moveTo>
                  <a:lnTo>
                    <a:pt x="231" y="44"/>
                  </a:lnTo>
                  <a:moveTo>
                    <a:pt x="207" y="63"/>
                  </a:moveTo>
                  <a:lnTo>
                    <a:pt x="207" y="25"/>
                  </a:lnTo>
                  <a:moveTo>
                    <a:pt x="165" y="44"/>
                  </a:moveTo>
                  <a:lnTo>
                    <a:pt x="215" y="44"/>
                  </a:lnTo>
                  <a:moveTo>
                    <a:pt x="190" y="63"/>
                  </a:moveTo>
                  <a:lnTo>
                    <a:pt x="190" y="25"/>
                  </a:lnTo>
                  <a:moveTo>
                    <a:pt x="157" y="44"/>
                  </a:moveTo>
                  <a:lnTo>
                    <a:pt x="207" y="44"/>
                  </a:lnTo>
                  <a:moveTo>
                    <a:pt x="182" y="63"/>
                  </a:moveTo>
                  <a:lnTo>
                    <a:pt x="182" y="25"/>
                  </a:lnTo>
                  <a:moveTo>
                    <a:pt x="141" y="44"/>
                  </a:moveTo>
                  <a:lnTo>
                    <a:pt x="190" y="44"/>
                  </a:lnTo>
                  <a:moveTo>
                    <a:pt x="165" y="63"/>
                  </a:moveTo>
                  <a:lnTo>
                    <a:pt x="165" y="25"/>
                  </a:lnTo>
                  <a:moveTo>
                    <a:pt x="132" y="44"/>
                  </a:moveTo>
                  <a:lnTo>
                    <a:pt x="182" y="44"/>
                  </a:lnTo>
                  <a:moveTo>
                    <a:pt x="157" y="63"/>
                  </a:moveTo>
                  <a:lnTo>
                    <a:pt x="157" y="25"/>
                  </a:lnTo>
                  <a:moveTo>
                    <a:pt x="124" y="44"/>
                  </a:moveTo>
                  <a:lnTo>
                    <a:pt x="174" y="44"/>
                  </a:lnTo>
                  <a:moveTo>
                    <a:pt x="149" y="63"/>
                  </a:moveTo>
                  <a:lnTo>
                    <a:pt x="149" y="25"/>
                  </a:lnTo>
                  <a:moveTo>
                    <a:pt x="124" y="44"/>
                  </a:moveTo>
                  <a:lnTo>
                    <a:pt x="174" y="44"/>
                  </a:lnTo>
                  <a:moveTo>
                    <a:pt x="149" y="63"/>
                  </a:moveTo>
                  <a:lnTo>
                    <a:pt x="149" y="25"/>
                  </a:lnTo>
                  <a:moveTo>
                    <a:pt x="116" y="44"/>
                  </a:moveTo>
                  <a:lnTo>
                    <a:pt x="165" y="44"/>
                  </a:lnTo>
                  <a:moveTo>
                    <a:pt x="141" y="63"/>
                  </a:moveTo>
                  <a:lnTo>
                    <a:pt x="141" y="25"/>
                  </a:lnTo>
                  <a:moveTo>
                    <a:pt x="108" y="44"/>
                  </a:moveTo>
                  <a:lnTo>
                    <a:pt x="157" y="44"/>
                  </a:lnTo>
                  <a:moveTo>
                    <a:pt x="132" y="63"/>
                  </a:moveTo>
                  <a:lnTo>
                    <a:pt x="132" y="25"/>
                  </a:lnTo>
                  <a:moveTo>
                    <a:pt x="75" y="44"/>
                  </a:moveTo>
                  <a:lnTo>
                    <a:pt x="124" y="44"/>
                  </a:lnTo>
                  <a:moveTo>
                    <a:pt x="99" y="63"/>
                  </a:moveTo>
                  <a:lnTo>
                    <a:pt x="99" y="25"/>
                  </a:lnTo>
                  <a:moveTo>
                    <a:pt x="75" y="44"/>
                  </a:moveTo>
                  <a:lnTo>
                    <a:pt x="124" y="44"/>
                  </a:lnTo>
                  <a:moveTo>
                    <a:pt x="99" y="63"/>
                  </a:moveTo>
                  <a:lnTo>
                    <a:pt x="99" y="25"/>
                  </a:lnTo>
                  <a:moveTo>
                    <a:pt x="58" y="44"/>
                  </a:moveTo>
                  <a:lnTo>
                    <a:pt x="108" y="44"/>
                  </a:lnTo>
                  <a:moveTo>
                    <a:pt x="83" y="63"/>
                  </a:moveTo>
                  <a:lnTo>
                    <a:pt x="83" y="25"/>
                  </a:lnTo>
                  <a:moveTo>
                    <a:pt x="25" y="19"/>
                  </a:moveTo>
                  <a:lnTo>
                    <a:pt x="75" y="19"/>
                  </a:lnTo>
                  <a:moveTo>
                    <a:pt x="50" y="38"/>
                  </a:moveTo>
                  <a:lnTo>
                    <a:pt x="50" y="0"/>
                  </a:lnTo>
                  <a:moveTo>
                    <a:pt x="0" y="19"/>
                  </a:moveTo>
                  <a:lnTo>
                    <a:pt x="50" y="19"/>
                  </a:lnTo>
                  <a:moveTo>
                    <a:pt x="25" y="38"/>
                  </a:moveTo>
                  <a:lnTo>
                    <a:pt x="25" y="0"/>
                  </a:lnTo>
                </a:path>
              </a:pathLst>
            </a:cu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FR"/>
            </a:p>
          </p:txBody>
        </p:sp>
        <p:sp>
          <p:nvSpPr>
            <p:cNvPr id="893998" name="Freeform 46"/>
            <p:cNvSpPr>
              <a:spLocks noEditPoints="1"/>
            </p:cNvSpPr>
            <p:nvPr/>
          </p:nvSpPr>
          <p:spPr bwMode="auto">
            <a:xfrm>
              <a:off x="3483" y="1294"/>
              <a:ext cx="990" cy="292"/>
            </a:xfrm>
            <a:custGeom>
              <a:avLst/>
              <a:gdLst>
                <a:gd name="T0" fmla="*/ 1090 w 1114"/>
                <a:gd name="T1" fmla="*/ 254 h 292"/>
                <a:gd name="T2" fmla="*/ 1073 w 1114"/>
                <a:gd name="T3" fmla="*/ 254 h 292"/>
                <a:gd name="T4" fmla="*/ 1073 w 1114"/>
                <a:gd name="T5" fmla="*/ 254 h 292"/>
                <a:gd name="T6" fmla="*/ 1057 w 1114"/>
                <a:gd name="T7" fmla="*/ 254 h 292"/>
                <a:gd name="T8" fmla="*/ 1048 w 1114"/>
                <a:gd name="T9" fmla="*/ 254 h 292"/>
                <a:gd name="T10" fmla="*/ 1040 w 1114"/>
                <a:gd name="T11" fmla="*/ 254 h 292"/>
                <a:gd name="T12" fmla="*/ 1032 w 1114"/>
                <a:gd name="T13" fmla="*/ 254 h 292"/>
                <a:gd name="T14" fmla="*/ 991 w 1114"/>
                <a:gd name="T15" fmla="*/ 254 h 292"/>
                <a:gd name="T16" fmla="*/ 908 w 1114"/>
                <a:gd name="T17" fmla="*/ 254 h 292"/>
                <a:gd name="T18" fmla="*/ 883 w 1114"/>
                <a:gd name="T19" fmla="*/ 254 h 292"/>
                <a:gd name="T20" fmla="*/ 834 w 1114"/>
                <a:gd name="T21" fmla="*/ 254 h 292"/>
                <a:gd name="T22" fmla="*/ 826 w 1114"/>
                <a:gd name="T23" fmla="*/ 254 h 292"/>
                <a:gd name="T24" fmla="*/ 759 w 1114"/>
                <a:gd name="T25" fmla="*/ 254 h 292"/>
                <a:gd name="T26" fmla="*/ 685 w 1114"/>
                <a:gd name="T27" fmla="*/ 254 h 292"/>
                <a:gd name="T28" fmla="*/ 669 w 1114"/>
                <a:gd name="T29" fmla="*/ 254 h 292"/>
                <a:gd name="T30" fmla="*/ 627 w 1114"/>
                <a:gd name="T31" fmla="*/ 254 h 292"/>
                <a:gd name="T32" fmla="*/ 619 w 1114"/>
                <a:gd name="T33" fmla="*/ 254 h 292"/>
                <a:gd name="T34" fmla="*/ 611 w 1114"/>
                <a:gd name="T35" fmla="*/ 254 h 292"/>
                <a:gd name="T36" fmla="*/ 603 w 1114"/>
                <a:gd name="T37" fmla="*/ 254 h 292"/>
                <a:gd name="T38" fmla="*/ 570 w 1114"/>
                <a:gd name="T39" fmla="*/ 254 h 292"/>
                <a:gd name="T40" fmla="*/ 570 w 1114"/>
                <a:gd name="T41" fmla="*/ 254 h 292"/>
                <a:gd name="T42" fmla="*/ 570 w 1114"/>
                <a:gd name="T43" fmla="*/ 254 h 292"/>
                <a:gd name="T44" fmla="*/ 561 w 1114"/>
                <a:gd name="T45" fmla="*/ 254 h 292"/>
                <a:gd name="T46" fmla="*/ 537 w 1114"/>
                <a:gd name="T47" fmla="*/ 254 h 292"/>
                <a:gd name="T48" fmla="*/ 537 w 1114"/>
                <a:gd name="T49" fmla="*/ 254 h 292"/>
                <a:gd name="T50" fmla="*/ 487 w 1114"/>
                <a:gd name="T51" fmla="*/ 184 h 292"/>
                <a:gd name="T52" fmla="*/ 462 w 1114"/>
                <a:gd name="T53" fmla="*/ 184 h 292"/>
                <a:gd name="T54" fmla="*/ 413 w 1114"/>
                <a:gd name="T55" fmla="*/ 184 h 292"/>
                <a:gd name="T56" fmla="*/ 380 w 1114"/>
                <a:gd name="T57" fmla="*/ 184 h 292"/>
                <a:gd name="T58" fmla="*/ 372 w 1114"/>
                <a:gd name="T59" fmla="*/ 184 h 292"/>
                <a:gd name="T60" fmla="*/ 363 w 1114"/>
                <a:gd name="T61" fmla="*/ 121 h 292"/>
                <a:gd name="T62" fmla="*/ 306 w 1114"/>
                <a:gd name="T63" fmla="*/ 121 h 292"/>
                <a:gd name="T64" fmla="*/ 272 w 1114"/>
                <a:gd name="T65" fmla="*/ 0 h 292"/>
                <a:gd name="T66" fmla="*/ 264 w 1114"/>
                <a:gd name="T67" fmla="*/ 0 h 292"/>
                <a:gd name="T68" fmla="*/ 256 w 1114"/>
                <a:gd name="T69" fmla="*/ 0 h 292"/>
                <a:gd name="T70" fmla="*/ 248 w 1114"/>
                <a:gd name="T71" fmla="*/ 0 h 292"/>
                <a:gd name="T72" fmla="*/ 248 w 1114"/>
                <a:gd name="T73" fmla="*/ 0 h 292"/>
                <a:gd name="T74" fmla="*/ 239 w 1114"/>
                <a:gd name="T75" fmla="*/ 0 h 292"/>
                <a:gd name="T76" fmla="*/ 223 w 1114"/>
                <a:gd name="T77" fmla="*/ 0 h 292"/>
                <a:gd name="T78" fmla="*/ 215 w 1114"/>
                <a:gd name="T79" fmla="*/ 0 h 292"/>
                <a:gd name="T80" fmla="*/ 198 w 1114"/>
                <a:gd name="T81" fmla="*/ 0 h 292"/>
                <a:gd name="T82" fmla="*/ 116 w 1114"/>
                <a:gd name="T83" fmla="*/ 0 h 292"/>
                <a:gd name="T84" fmla="*/ 99 w 1114"/>
                <a:gd name="T85" fmla="*/ 0 h 292"/>
                <a:gd name="T86" fmla="*/ 99 w 1114"/>
                <a:gd name="T87" fmla="*/ 0 h 292"/>
                <a:gd name="T88" fmla="*/ 99 w 1114"/>
                <a:gd name="T89" fmla="*/ 0 h 292"/>
                <a:gd name="T90" fmla="*/ 58 w 1114"/>
                <a:gd name="T91" fmla="*/ 0 h 292"/>
                <a:gd name="T92" fmla="*/ 41 w 1114"/>
                <a:gd name="T93" fmla="*/ 0 h 292"/>
                <a:gd name="T94" fmla="*/ 33 w 1114"/>
                <a:gd name="T95" fmla="*/ 0 h 292"/>
                <a:gd name="T96" fmla="*/ 33 w 1114"/>
                <a:gd name="T97" fmla="*/ 0 h 292"/>
                <a:gd name="T98" fmla="*/ 25 w 1114"/>
                <a:gd name="T99"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14" h="292">
                  <a:moveTo>
                    <a:pt x="1065" y="273"/>
                  </a:moveTo>
                  <a:lnTo>
                    <a:pt x="1114" y="273"/>
                  </a:lnTo>
                  <a:moveTo>
                    <a:pt x="1090" y="292"/>
                  </a:moveTo>
                  <a:lnTo>
                    <a:pt x="1090" y="254"/>
                  </a:lnTo>
                  <a:moveTo>
                    <a:pt x="1048" y="273"/>
                  </a:moveTo>
                  <a:lnTo>
                    <a:pt x="1098" y="273"/>
                  </a:lnTo>
                  <a:moveTo>
                    <a:pt x="1073" y="292"/>
                  </a:moveTo>
                  <a:lnTo>
                    <a:pt x="1073" y="254"/>
                  </a:lnTo>
                  <a:moveTo>
                    <a:pt x="1048" y="273"/>
                  </a:moveTo>
                  <a:lnTo>
                    <a:pt x="1098" y="273"/>
                  </a:lnTo>
                  <a:moveTo>
                    <a:pt x="1073" y="292"/>
                  </a:moveTo>
                  <a:lnTo>
                    <a:pt x="1073" y="254"/>
                  </a:lnTo>
                  <a:moveTo>
                    <a:pt x="1032" y="273"/>
                  </a:moveTo>
                  <a:lnTo>
                    <a:pt x="1081" y="273"/>
                  </a:lnTo>
                  <a:moveTo>
                    <a:pt x="1057" y="292"/>
                  </a:moveTo>
                  <a:lnTo>
                    <a:pt x="1057" y="254"/>
                  </a:lnTo>
                  <a:moveTo>
                    <a:pt x="1024" y="273"/>
                  </a:moveTo>
                  <a:lnTo>
                    <a:pt x="1073" y="273"/>
                  </a:lnTo>
                  <a:moveTo>
                    <a:pt x="1048" y="292"/>
                  </a:moveTo>
                  <a:lnTo>
                    <a:pt x="1048" y="254"/>
                  </a:lnTo>
                  <a:moveTo>
                    <a:pt x="1015" y="273"/>
                  </a:moveTo>
                  <a:lnTo>
                    <a:pt x="1065" y="273"/>
                  </a:lnTo>
                  <a:moveTo>
                    <a:pt x="1040" y="292"/>
                  </a:moveTo>
                  <a:lnTo>
                    <a:pt x="1040" y="254"/>
                  </a:lnTo>
                  <a:moveTo>
                    <a:pt x="1007" y="273"/>
                  </a:moveTo>
                  <a:lnTo>
                    <a:pt x="1057" y="273"/>
                  </a:lnTo>
                  <a:moveTo>
                    <a:pt x="1032" y="292"/>
                  </a:moveTo>
                  <a:lnTo>
                    <a:pt x="1032" y="254"/>
                  </a:lnTo>
                  <a:moveTo>
                    <a:pt x="966" y="273"/>
                  </a:moveTo>
                  <a:lnTo>
                    <a:pt x="1015" y="273"/>
                  </a:lnTo>
                  <a:moveTo>
                    <a:pt x="991" y="292"/>
                  </a:moveTo>
                  <a:lnTo>
                    <a:pt x="991" y="254"/>
                  </a:lnTo>
                  <a:moveTo>
                    <a:pt x="883" y="273"/>
                  </a:moveTo>
                  <a:lnTo>
                    <a:pt x="933" y="273"/>
                  </a:lnTo>
                  <a:moveTo>
                    <a:pt x="908" y="292"/>
                  </a:moveTo>
                  <a:lnTo>
                    <a:pt x="908" y="254"/>
                  </a:lnTo>
                  <a:moveTo>
                    <a:pt x="859" y="273"/>
                  </a:moveTo>
                  <a:lnTo>
                    <a:pt x="908" y="273"/>
                  </a:lnTo>
                  <a:moveTo>
                    <a:pt x="883" y="292"/>
                  </a:moveTo>
                  <a:lnTo>
                    <a:pt x="883" y="254"/>
                  </a:lnTo>
                  <a:moveTo>
                    <a:pt x="809" y="273"/>
                  </a:moveTo>
                  <a:lnTo>
                    <a:pt x="859" y="273"/>
                  </a:lnTo>
                  <a:moveTo>
                    <a:pt x="834" y="292"/>
                  </a:moveTo>
                  <a:lnTo>
                    <a:pt x="834" y="254"/>
                  </a:lnTo>
                  <a:moveTo>
                    <a:pt x="801" y="273"/>
                  </a:moveTo>
                  <a:lnTo>
                    <a:pt x="850" y="273"/>
                  </a:lnTo>
                  <a:moveTo>
                    <a:pt x="826" y="292"/>
                  </a:moveTo>
                  <a:lnTo>
                    <a:pt x="826" y="254"/>
                  </a:lnTo>
                  <a:moveTo>
                    <a:pt x="735" y="273"/>
                  </a:moveTo>
                  <a:lnTo>
                    <a:pt x="784" y="273"/>
                  </a:lnTo>
                  <a:moveTo>
                    <a:pt x="759" y="292"/>
                  </a:moveTo>
                  <a:lnTo>
                    <a:pt x="759" y="254"/>
                  </a:lnTo>
                  <a:moveTo>
                    <a:pt x="660" y="273"/>
                  </a:moveTo>
                  <a:lnTo>
                    <a:pt x="710" y="273"/>
                  </a:lnTo>
                  <a:moveTo>
                    <a:pt x="685" y="292"/>
                  </a:moveTo>
                  <a:lnTo>
                    <a:pt x="685" y="254"/>
                  </a:lnTo>
                  <a:moveTo>
                    <a:pt x="644" y="273"/>
                  </a:moveTo>
                  <a:lnTo>
                    <a:pt x="693" y="273"/>
                  </a:lnTo>
                  <a:moveTo>
                    <a:pt x="669" y="292"/>
                  </a:moveTo>
                  <a:lnTo>
                    <a:pt x="669" y="254"/>
                  </a:lnTo>
                  <a:moveTo>
                    <a:pt x="603" y="273"/>
                  </a:moveTo>
                  <a:lnTo>
                    <a:pt x="652" y="273"/>
                  </a:lnTo>
                  <a:moveTo>
                    <a:pt x="627" y="292"/>
                  </a:moveTo>
                  <a:lnTo>
                    <a:pt x="627" y="254"/>
                  </a:lnTo>
                  <a:moveTo>
                    <a:pt x="594" y="273"/>
                  </a:moveTo>
                  <a:lnTo>
                    <a:pt x="644" y="273"/>
                  </a:lnTo>
                  <a:moveTo>
                    <a:pt x="619" y="292"/>
                  </a:moveTo>
                  <a:lnTo>
                    <a:pt x="619" y="254"/>
                  </a:lnTo>
                  <a:moveTo>
                    <a:pt x="586" y="273"/>
                  </a:moveTo>
                  <a:lnTo>
                    <a:pt x="636" y="273"/>
                  </a:lnTo>
                  <a:moveTo>
                    <a:pt x="611" y="292"/>
                  </a:moveTo>
                  <a:lnTo>
                    <a:pt x="611" y="254"/>
                  </a:lnTo>
                  <a:moveTo>
                    <a:pt x="578" y="273"/>
                  </a:moveTo>
                  <a:lnTo>
                    <a:pt x="627" y="273"/>
                  </a:lnTo>
                  <a:moveTo>
                    <a:pt x="603" y="292"/>
                  </a:moveTo>
                  <a:lnTo>
                    <a:pt x="603" y="254"/>
                  </a:lnTo>
                  <a:moveTo>
                    <a:pt x="545" y="273"/>
                  </a:moveTo>
                  <a:lnTo>
                    <a:pt x="594" y="273"/>
                  </a:lnTo>
                  <a:moveTo>
                    <a:pt x="570" y="292"/>
                  </a:moveTo>
                  <a:lnTo>
                    <a:pt x="570" y="254"/>
                  </a:lnTo>
                  <a:moveTo>
                    <a:pt x="545" y="273"/>
                  </a:moveTo>
                  <a:lnTo>
                    <a:pt x="594" y="273"/>
                  </a:lnTo>
                  <a:moveTo>
                    <a:pt x="570" y="292"/>
                  </a:moveTo>
                  <a:lnTo>
                    <a:pt x="570" y="254"/>
                  </a:lnTo>
                  <a:moveTo>
                    <a:pt x="545" y="273"/>
                  </a:moveTo>
                  <a:lnTo>
                    <a:pt x="594" y="273"/>
                  </a:lnTo>
                  <a:moveTo>
                    <a:pt x="570" y="292"/>
                  </a:moveTo>
                  <a:lnTo>
                    <a:pt x="570" y="254"/>
                  </a:lnTo>
                  <a:moveTo>
                    <a:pt x="537" y="273"/>
                  </a:moveTo>
                  <a:lnTo>
                    <a:pt x="586" y="273"/>
                  </a:lnTo>
                  <a:moveTo>
                    <a:pt x="561" y="292"/>
                  </a:moveTo>
                  <a:lnTo>
                    <a:pt x="561" y="254"/>
                  </a:lnTo>
                  <a:moveTo>
                    <a:pt x="512" y="273"/>
                  </a:moveTo>
                  <a:lnTo>
                    <a:pt x="561" y="273"/>
                  </a:lnTo>
                  <a:moveTo>
                    <a:pt x="537" y="292"/>
                  </a:moveTo>
                  <a:lnTo>
                    <a:pt x="537" y="254"/>
                  </a:lnTo>
                  <a:moveTo>
                    <a:pt x="512" y="273"/>
                  </a:moveTo>
                  <a:lnTo>
                    <a:pt x="561" y="273"/>
                  </a:lnTo>
                  <a:moveTo>
                    <a:pt x="537" y="292"/>
                  </a:moveTo>
                  <a:lnTo>
                    <a:pt x="537" y="254"/>
                  </a:lnTo>
                  <a:moveTo>
                    <a:pt x="462" y="203"/>
                  </a:moveTo>
                  <a:lnTo>
                    <a:pt x="512" y="203"/>
                  </a:lnTo>
                  <a:moveTo>
                    <a:pt x="487" y="222"/>
                  </a:moveTo>
                  <a:lnTo>
                    <a:pt x="487" y="184"/>
                  </a:lnTo>
                  <a:moveTo>
                    <a:pt x="438" y="203"/>
                  </a:moveTo>
                  <a:lnTo>
                    <a:pt x="487" y="203"/>
                  </a:lnTo>
                  <a:moveTo>
                    <a:pt x="462" y="222"/>
                  </a:moveTo>
                  <a:lnTo>
                    <a:pt x="462" y="184"/>
                  </a:lnTo>
                  <a:moveTo>
                    <a:pt x="388" y="203"/>
                  </a:moveTo>
                  <a:lnTo>
                    <a:pt x="438" y="203"/>
                  </a:lnTo>
                  <a:moveTo>
                    <a:pt x="413" y="222"/>
                  </a:moveTo>
                  <a:lnTo>
                    <a:pt x="413" y="184"/>
                  </a:lnTo>
                  <a:moveTo>
                    <a:pt x="355" y="203"/>
                  </a:moveTo>
                  <a:lnTo>
                    <a:pt x="405" y="203"/>
                  </a:lnTo>
                  <a:moveTo>
                    <a:pt x="380" y="222"/>
                  </a:moveTo>
                  <a:lnTo>
                    <a:pt x="380" y="184"/>
                  </a:lnTo>
                  <a:moveTo>
                    <a:pt x="347" y="203"/>
                  </a:moveTo>
                  <a:lnTo>
                    <a:pt x="396" y="203"/>
                  </a:lnTo>
                  <a:moveTo>
                    <a:pt x="372" y="222"/>
                  </a:moveTo>
                  <a:lnTo>
                    <a:pt x="372" y="184"/>
                  </a:lnTo>
                  <a:moveTo>
                    <a:pt x="339" y="140"/>
                  </a:moveTo>
                  <a:lnTo>
                    <a:pt x="388" y="140"/>
                  </a:lnTo>
                  <a:moveTo>
                    <a:pt x="363" y="159"/>
                  </a:moveTo>
                  <a:lnTo>
                    <a:pt x="363" y="121"/>
                  </a:lnTo>
                  <a:moveTo>
                    <a:pt x="281" y="140"/>
                  </a:moveTo>
                  <a:lnTo>
                    <a:pt x="330" y="140"/>
                  </a:lnTo>
                  <a:moveTo>
                    <a:pt x="306" y="159"/>
                  </a:moveTo>
                  <a:lnTo>
                    <a:pt x="306" y="121"/>
                  </a:lnTo>
                  <a:moveTo>
                    <a:pt x="248" y="19"/>
                  </a:moveTo>
                  <a:lnTo>
                    <a:pt x="297" y="19"/>
                  </a:lnTo>
                  <a:moveTo>
                    <a:pt x="272" y="38"/>
                  </a:moveTo>
                  <a:lnTo>
                    <a:pt x="272" y="0"/>
                  </a:lnTo>
                  <a:moveTo>
                    <a:pt x="239" y="19"/>
                  </a:moveTo>
                  <a:lnTo>
                    <a:pt x="289" y="19"/>
                  </a:lnTo>
                  <a:moveTo>
                    <a:pt x="264" y="38"/>
                  </a:moveTo>
                  <a:lnTo>
                    <a:pt x="264" y="0"/>
                  </a:lnTo>
                  <a:moveTo>
                    <a:pt x="231" y="19"/>
                  </a:moveTo>
                  <a:lnTo>
                    <a:pt x="281" y="19"/>
                  </a:lnTo>
                  <a:moveTo>
                    <a:pt x="256" y="38"/>
                  </a:moveTo>
                  <a:lnTo>
                    <a:pt x="256" y="0"/>
                  </a:lnTo>
                  <a:moveTo>
                    <a:pt x="223" y="19"/>
                  </a:moveTo>
                  <a:lnTo>
                    <a:pt x="272" y="19"/>
                  </a:lnTo>
                  <a:moveTo>
                    <a:pt x="248" y="38"/>
                  </a:moveTo>
                  <a:lnTo>
                    <a:pt x="248" y="0"/>
                  </a:lnTo>
                  <a:moveTo>
                    <a:pt x="223" y="19"/>
                  </a:moveTo>
                  <a:lnTo>
                    <a:pt x="272" y="19"/>
                  </a:lnTo>
                  <a:moveTo>
                    <a:pt x="248" y="38"/>
                  </a:moveTo>
                  <a:lnTo>
                    <a:pt x="248" y="0"/>
                  </a:lnTo>
                  <a:moveTo>
                    <a:pt x="215" y="19"/>
                  </a:moveTo>
                  <a:lnTo>
                    <a:pt x="264" y="19"/>
                  </a:lnTo>
                  <a:moveTo>
                    <a:pt x="239" y="38"/>
                  </a:moveTo>
                  <a:lnTo>
                    <a:pt x="239" y="0"/>
                  </a:lnTo>
                  <a:moveTo>
                    <a:pt x="198" y="19"/>
                  </a:moveTo>
                  <a:lnTo>
                    <a:pt x="248" y="19"/>
                  </a:lnTo>
                  <a:moveTo>
                    <a:pt x="223" y="38"/>
                  </a:moveTo>
                  <a:lnTo>
                    <a:pt x="223" y="0"/>
                  </a:lnTo>
                  <a:moveTo>
                    <a:pt x="190" y="19"/>
                  </a:moveTo>
                  <a:lnTo>
                    <a:pt x="239" y="19"/>
                  </a:lnTo>
                  <a:moveTo>
                    <a:pt x="215" y="38"/>
                  </a:moveTo>
                  <a:lnTo>
                    <a:pt x="215" y="0"/>
                  </a:lnTo>
                  <a:moveTo>
                    <a:pt x="173" y="19"/>
                  </a:moveTo>
                  <a:lnTo>
                    <a:pt x="223" y="19"/>
                  </a:lnTo>
                  <a:moveTo>
                    <a:pt x="198" y="38"/>
                  </a:moveTo>
                  <a:lnTo>
                    <a:pt x="198" y="0"/>
                  </a:lnTo>
                  <a:moveTo>
                    <a:pt x="91" y="19"/>
                  </a:moveTo>
                  <a:lnTo>
                    <a:pt x="140" y="19"/>
                  </a:lnTo>
                  <a:moveTo>
                    <a:pt x="116" y="38"/>
                  </a:moveTo>
                  <a:lnTo>
                    <a:pt x="116" y="0"/>
                  </a:lnTo>
                  <a:moveTo>
                    <a:pt x="74" y="19"/>
                  </a:moveTo>
                  <a:lnTo>
                    <a:pt x="124" y="19"/>
                  </a:lnTo>
                  <a:moveTo>
                    <a:pt x="99" y="38"/>
                  </a:moveTo>
                  <a:lnTo>
                    <a:pt x="99" y="0"/>
                  </a:lnTo>
                  <a:moveTo>
                    <a:pt x="74" y="19"/>
                  </a:moveTo>
                  <a:lnTo>
                    <a:pt x="124" y="19"/>
                  </a:lnTo>
                  <a:moveTo>
                    <a:pt x="99" y="38"/>
                  </a:moveTo>
                  <a:lnTo>
                    <a:pt x="99" y="0"/>
                  </a:lnTo>
                  <a:moveTo>
                    <a:pt x="74" y="19"/>
                  </a:moveTo>
                  <a:lnTo>
                    <a:pt x="124" y="19"/>
                  </a:lnTo>
                  <a:moveTo>
                    <a:pt x="99" y="38"/>
                  </a:moveTo>
                  <a:lnTo>
                    <a:pt x="99" y="0"/>
                  </a:lnTo>
                  <a:moveTo>
                    <a:pt x="33" y="19"/>
                  </a:moveTo>
                  <a:lnTo>
                    <a:pt x="83" y="19"/>
                  </a:lnTo>
                  <a:moveTo>
                    <a:pt x="58" y="38"/>
                  </a:moveTo>
                  <a:lnTo>
                    <a:pt x="58" y="0"/>
                  </a:lnTo>
                  <a:moveTo>
                    <a:pt x="17" y="19"/>
                  </a:moveTo>
                  <a:lnTo>
                    <a:pt x="66" y="19"/>
                  </a:lnTo>
                  <a:moveTo>
                    <a:pt x="41" y="38"/>
                  </a:moveTo>
                  <a:lnTo>
                    <a:pt x="41" y="0"/>
                  </a:lnTo>
                  <a:moveTo>
                    <a:pt x="8" y="19"/>
                  </a:moveTo>
                  <a:lnTo>
                    <a:pt x="58" y="19"/>
                  </a:lnTo>
                  <a:moveTo>
                    <a:pt x="33" y="38"/>
                  </a:moveTo>
                  <a:lnTo>
                    <a:pt x="33" y="0"/>
                  </a:lnTo>
                  <a:moveTo>
                    <a:pt x="8" y="19"/>
                  </a:moveTo>
                  <a:lnTo>
                    <a:pt x="58" y="19"/>
                  </a:lnTo>
                  <a:moveTo>
                    <a:pt x="33" y="38"/>
                  </a:moveTo>
                  <a:lnTo>
                    <a:pt x="33" y="0"/>
                  </a:lnTo>
                  <a:moveTo>
                    <a:pt x="0" y="19"/>
                  </a:moveTo>
                  <a:lnTo>
                    <a:pt x="50" y="19"/>
                  </a:lnTo>
                  <a:moveTo>
                    <a:pt x="25" y="38"/>
                  </a:moveTo>
                  <a:lnTo>
                    <a:pt x="25" y="0"/>
                  </a:lnTo>
                </a:path>
              </a:pathLst>
            </a:custGeom>
            <a:noFill/>
            <a:ln w="38100" cmpd="sng">
              <a:solidFill>
                <a:srgbClr val="FF9933"/>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FR"/>
            </a:p>
          </p:txBody>
        </p:sp>
        <p:sp>
          <p:nvSpPr>
            <p:cNvPr id="893999" name="Freeform 47"/>
            <p:cNvSpPr>
              <a:spLocks noEditPoints="1"/>
            </p:cNvSpPr>
            <p:nvPr/>
          </p:nvSpPr>
          <p:spPr bwMode="auto">
            <a:xfrm>
              <a:off x="3343" y="1256"/>
              <a:ext cx="1145" cy="572"/>
            </a:xfrm>
            <a:custGeom>
              <a:avLst/>
              <a:gdLst>
                <a:gd name="T0" fmla="*/ 1263 w 1288"/>
                <a:gd name="T1" fmla="*/ 534 h 572"/>
                <a:gd name="T2" fmla="*/ 1263 w 1288"/>
                <a:gd name="T3" fmla="*/ 534 h 572"/>
                <a:gd name="T4" fmla="*/ 1263 w 1288"/>
                <a:gd name="T5" fmla="*/ 534 h 572"/>
                <a:gd name="T6" fmla="*/ 1263 w 1288"/>
                <a:gd name="T7" fmla="*/ 534 h 572"/>
                <a:gd name="T8" fmla="*/ 1263 w 1288"/>
                <a:gd name="T9" fmla="*/ 534 h 572"/>
                <a:gd name="T10" fmla="*/ 1263 w 1288"/>
                <a:gd name="T11" fmla="*/ 534 h 572"/>
                <a:gd name="T12" fmla="*/ 1263 w 1288"/>
                <a:gd name="T13" fmla="*/ 534 h 572"/>
                <a:gd name="T14" fmla="*/ 1263 w 1288"/>
                <a:gd name="T15" fmla="*/ 534 h 572"/>
                <a:gd name="T16" fmla="*/ 1263 w 1288"/>
                <a:gd name="T17" fmla="*/ 534 h 572"/>
                <a:gd name="T18" fmla="*/ 1263 w 1288"/>
                <a:gd name="T19" fmla="*/ 534 h 572"/>
                <a:gd name="T20" fmla="*/ 1263 w 1288"/>
                <a:gd name="T21" fmla="*/ 534 h 572"/>
                <a:gd name="T22" fmla="*/ 1263 w 1288"/>
                <a:gd name="T23" fmla="*/ 534 h 572"/>
                <a:gd name="T24" fmla="*/ 1263 w 1288"/>
                <a:gd name="T25" fmla="*/ 534 h 572"/>
                <a:gd name="T26" fmla="*/ 1172 w 1288"/>
                <a:gd name="T27" fmla="*/ 534 h 572"/>
                <a:gd name="T28" fmla="*/ 1164 w 1288"/>
                <a:gd name="T29" fmla="*/ 534 h 572"/>
                <a:gd name="T30" fmla="*/ 1082 w 1288"/>
                <a:gd name="T31" fmla="*/ 534 h 572"/>
                <a:gd name="T32" fmla="*/ 892 w 1288"/>
                <a:gd name="T33" fmla="*/ 483 h 572"/>
                <a:gd name="T34" fmla="*/ 801 w 1288"/>
                <a:gd name="T35" fmla="*/ 483 h 572"/>
                <a:gd name="T36" fmla="*/ 718 w 1288"/>
                <a:gd name="T37" fmla="*/ 438 h 572"/>
                <a:gd name="T38" fmla="*/ 677 w 1288"/>
                <a:gd name="T39" fmla="*/ 438 h 572"/>
                <a:gd name="T40" fmla="*/ 669 w 1288"/>
                <a:gd name="T41" fmla="*/ 438 h 572"/>
                <a:gd name="T42" fmla="*/ 603 w 1288"/>
                <a:gd name="T43" fmla="*/ 400 h 572"/>
                <a:gd name="T44" fmla="*/ 504 w 1288"/>
                <a:gd name="T45" fmla="*/ 286 h 572"/>
                <a:gd name="T46" fmla="*/ 487 w 1288"/>
                <a:gd name="T47" fmla="*/ 254 h 572"/>
                <a:gd name="T48" fmla="*/ 471 w 1288"/>
                <a:gd name="T49" fmla="*/ 254 h 572"/>
                <a:gd name="T50" fmla="*/ 454 w 1288"/>
                <a:gd name="T51" fmla="*/ 216 h 572"/>
                <a:gd name="T52" fmla="*/ 438 w 1288"/>
                <a:gd name="T53" fmla="*/ 216 h 572"/>
                <a:gd name="T54" fmla="*/ 413 w 1288"/>
                <a:gd name="T55" fmla="*/ 216 h 572"/>
                <a:gd name="T56" fmla="*/ 396 w 1288"/>
                <a:gd name="T57" fmla="*/ 216 h 572"/>
                <a:gd name="T58" fmla="*/ 380 w 1288"/>
                <a:gd name="T59" fmla="*/ 190 h 572"/>
                <a:gd name="T60" fmla="*/ 372 w 1288"/>
                <a:gd name="T61" fmla="*/ 159 h 572"/>
                <a:gd name="T62" fmla="*/ 372 w 1288"/>
                <a:gd name="T63" fmla="*/ 159 h 572"/>
                <a:gd name="T64" fmla="*/ 355 w 1288"/>
                <a:gd name="T65" fmla="*/ 159 h 572"/>
                <a:gd name="T66" fmla="*/ 347 w 1288"/>
                <a:gd name="T67" fmla="*/ 159 h 572"/>
                <a:gd name="T68" fmla="*/ 330 w 1288"/>
                <a:gd name="T69" fmla="*/ 133 h 572"/>
                <a:gd name="T70" fmla="*/ 322 w 1288"/>
                <a:gd name="T71" fmla="*/ 133 h 572"/>
                <a:gd name="T72" fmla="*/ 297 w 1288"/>
                <a:gd name="T73" fmla="*/ 133 h 572"/>
                <a:gd name="T74" fmla="*/ 289 w 1288"/>
                <a:gd name="T75" fmla="*/ 133 h 572"/>
                <a:gd name="T76" fmla="*/ 289 w 1288"/>
                <a:gd name="T77" fmla="*/ 114 h 572"/>
                <a:gd name="T78" fmla="*/ 281 w 1288"/>
                <a:gd name="T79" fmla="*/ 114 h 572"/>
                <a:gd name="T80" fmla="*/ 281 w 1288"/>
                <a:gd name="T81" fmla="*/ 114 h 572"/>
                <a:gd name="T82" fmla="*/ 264 w 1288"/>
                <a:gd name="T83" fmla="*/ 114 h 572"/>
                <a:gd name="T84" fmla="*/ 256 w 1288"/>
                <a:gd name="T85" fmla="*/ 114 h 572"/>
                <a:gd name="T86" fmla="*/ 240 w 1288"/>
                <a:gd name="T87" fmla="*/ 89 h 572"/>
                <a:gd name="T88" fmla="*/ 231 w 1288"/>
                <a:gd name="T89" fmla="*/ 89 h 572"/>
                <a:gd name="T90" fmla="*/ 207 w 1288"/>
                <a:gd name="T91" fmla="*/ 70 h 572"/>
                <a:gd name="T92" fmla="*/ 198 w 1288"/>
                <a:gd name="T93" fmla="*/ 70 h 572"/>
                <a:gd name="T94" fmla="*/ 174 w 1288"/>
                <a:gd name="T95" fmla="*/ 51 h 572"/>
                <a:gd name="T96" fmla="*/ 174 w 1288"/>
                <a:gd name="T97" fmla="*/ 51 h 572"/>
                <a:gd name="T98" fmla="*/ 165 w 1288"/>
                <a:gd name="T99" fmla="*/ 51 h 572"/>
                <a:gd name="T100" fmla="*/ 149 w 1288"/>
                <a:gd name="T101" fmla="*/ 51 h 572"/>
                <a:gd name="T102" fmla="*/ 149 w 1288"/>
                <a:gd name="T103" fmla="*/ 51 h 572"/>
                <a:gd name="T104" fmla="*/ 141 w 1288"/>
                <a:gd name="T105" fmla="*/ 31 h 572"/>
                <a:gd name="T106" fmla="*/ 124 w 1288"/>
                <a:gd name="T107" fmla="*/ 31 h 572"/>
                <a:gd name="T108" fmla="*/ 108 w 1288"/>
                <a:gd name="T109" fmla="*/ 19 h 572"/>
                <a:gd name="T110" fmla="*/ 91 w 1288"/>
                <a:gd name="T111" fmla="*/ 0 h 572"/>
                <a:gd name="T112" fmla="*/ 75 w 1288"/>
                <a:gd name="T113" fmla="*/ 0 h 572"/>
                <a:gd name="T114" fmla="*/ 50 w 1288"/>
                <a:gd name="T115" fmla="*/ 0 h 572"/>
                <a:gd name="T116" fmla="*/ 42 w 1288"/>
                <a:gd name="T11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8" h="572">
                  <a:moveTo>
                    <a:pt x="1238" y="553"/>
                  </a:moveTo>
                  <a:lnTo>
                    <a:pt x="1288" y="553"/>
                  </a:lnTo>
                  <a:moveTo>
                    <a:pt x="1263" y="572"/>
                  </a:moveTo>
                  <a:lnTo>
                    <a:pt x="1263" y="534"/>
                  </a:lnTo>
                  <a:moveTo>
                    <a:pt x="1238" y="553"/>
                  </a:moveTo>
                  <a:lnTo>
                    <a:pt x="1288" y="553"/>
                  </a:lnTo>
                  <a:moveTo>
                    <a:pt x="1263" y="572"/>
                  </a:moveTo>
                  <a:lnTo>
                    <a:pt x="1263" y="534"/>
                  </a:lnTo>
                  <a:moveTo>
                    <a:pt x="1238" y="553"/>
                  </a:moveTo>
                  <a:lnTo>
                    <a:pt x="1288" y="553"/>
                  </a:lnTo>
                  <a:moveTo>
                    <a:pt x="1263" y="572"/>
                  </a:moveTo>
                  <a:lnTo>
                    <a:pt x="1263" y="534"/>
                  </a:lnTo>
                  <a:moveTo>
                    <a:pt x="1238" y="553"/>
                  </a:moveTo>
                  <a:lnTo>
                    <a:pt x="1288" y="553"/>
                  </a:lnTo>
                  <a:moveTo>
                    <a:pt x="1263" y="572"/>
                  </a:moveTo>
                  <a:lnTo>
                    <a:pt x="1263" y="534"/>
                  </a:lnTo>
                  <a:moveTo>
                    <a:pt x="1238" y="553"/>
                  </a:moveTo>
                  <a:lnTo>
                    <a:pt x="1288" y="553"/>
                  </a:lnTo>
                  <a:moveTo>
                    <a:pt x="1263" y="572"/>
                  </a:moveTo>
                  <a:lnTo>
                    <a:pt x="1263" y="534"/>
                  </a:lnTo>
                  <a:moveTo>
                    <a:pt x="1238" y="553"/>
                  </a:moveTo>
                  <a:lnTo>
                    <a:pt x="1288" y="553"/>
                  </a:lnTo>
                  <a:moveTo>
                    <a:pt x="1263" y="572"/>
                  </a:moveTo>
                  <a:lnTo>
                    <a:pt x="1263" y="534"/>
                  </a:lnTo>
                  <a:moveTo>
                    <a:pt x="1238" y="553"/>
                  </a:moveTo>
                  <a:lnTo>
                    <a:pt x="1288" y="553"/>
                  </a:lnTo>
                  <a:moveTo>
                    <a:pt x="1263" y="572"/>
                  </a:moveTo>
                  <a:lnTo>
                    <a:pt x="1263" y="534"/>
                  </a:lnTo>
                  <a:moveTo>
                    <a:pt x="1238" y="553"/>
                  </a:moveTo>
                  <a:lnTo>
                    <a:pt x="1288" y="553"/>
                  </a:lnTo>
                  <a:moveTo>
                    <a:pt x="1263" y="572"/>
                  </a:moveTo>
                  <a:lnTo>
                    <a:pt x="1263" y="534"/>
                  </a:lnTo>
                  <a:moveTo>
                    <a:pt x="1238" y="553"/>
                  </a:moveTo>
                  <a:lnTo>
                    <a:pt x="1288" y="553"/>
                  </a:lnTo>
                  <a:moveTo>
                    <a:pt x="1263" y="572"/>
                  </a:moveTo>
                  <a:lnTo>
                    <a:pt x="1263" y="534"/>
                  </a:lnTo>
                  <a:moveTo>
                    <a:pt x="1238" y="553"/>
                  </a:moveTo>
                  <a:lnTo>
                    <a:pt x="1288" y="553"/>
                  </a:lnTo>
                  <a:moveTo>
                    <a:pt x="1263" y="572"/>
                  </a:moveTo>
                  <a:lnTo>
                    <a:pt x="1263" y="534"/>
                  </a:lnTo>
                  <a:moveTo>
                    <a:pt x="1238" y="553"/>
                  </a:moveTo>
                  <a:lnTo>
                    <a:pt x="1288" y="553"/>
                  </a:lnTo>
                  <a:moveTo>
                    <a:pt x="1263" y="572"/>
                  </a:moveTo>
                  <a:lnTo>
                    <a:pt x="1263" y="534"/>
                  </a:lnTo>
                  <a:moveTo>
                    <a:pt x="1238" y="553"/>
                  </a:moveTo>
                  <a:lnTo>
                    <a:pt x="1288" y="553"/>
                  </a:lnTo>
                  <a:moveTo>
                    <a:pt x="1263" y="572"/>
                  </a:moveTo>
                  <a:lnTo>
                    <a:pt x="1263" y="534"/>
                  </a:lnTo>
                  <a:moveTo>
                    <a:pt x="1238" y="553"/>
                  </a:moveTo>
                  <a:lnTo>
                    <a:pt x="1288" y="553"/>
                  </a:lnTo>
                  <a:moveTo>
                    <a:pt x="1263" y="572"/>
                  </a:moveTo>
                  <a:lnTo>
                    <a:pt x="1263" y="534"/>
                  </a:lnTo>
                  <a:moveTo>
                    <a:pt x="1238" y="553"/>
                  </a:moveTo>
                  <a:lnTo>
                    <a:pt x="1288" y="553"/>
                  </a:lnTo>
                  <a:moveTo>
                    <a:pt x="1263" y="572"/>
                  </a:moveTo>
                  <a:lnTo>
                    <a:pt x="1263" y="534"/>
                  </a:lnTo>
                  <a:moveTo>
                    <a:pt x="1238" y="553"/>
                  </a:moveTo>
                  <a:lnTo>
                    <a:pt x="1288" y="553"/>
                  </a:lnTo>
                  <a:moveTo>
                    <a:pt x="1263" y="572"/>
                  </a:moveTo>
                  <a:lnTo>
                    <a:pt x="1263" y="534"/>
                  </a:lnTo>
                  <a:moveTo>
                    <a:pt x="1238" y="553"/>
                  </a:moveTo>
                  <a:lnTo>
                    <a:pt x="1288" y="553"/>
                  </a:lnTo>
                  <a:moveTo>
                    <a:pt x="1263" y="572"/>
                  </a:moveTo>
                  <a:lnTo>
                    <a:pt x="1263" y="534"/>
                  </a:lnTo>
                  <a:moveTo>
                    <a:pt x="1238" y="553"/>
                  </a:moveTo>
                  <a:lnTo>
                    <a:pt x="1288" y="553"/>
                  </a:lnTo>
                  <a:moveTo>
                    <a:pt x="1263" y="572"/>
                  </a:moveTo>
                  <a:lnTo>
                    <a:pt x="1263" y="534"/>
                  </a:lnTo>
                  <a:moveTo>
                    <a:pt x="1238" y="553"/>
                  </a:moveTo>
                  <a:lnTo>
                    <a:pt x="1288" y="553"/>
                  </a:lnTo>
                  <a:moveTo>
                    <a:pt x="1263" y="572"/>
                  </a:moveTo>
                  <a:lnTo>
                    <a:pt x="1263" y="534"/>
                  </a:lnTo>
                  <a:moveTo>
                    <a:pt x="1238" y="553"/>
                  </a:moveTo>
                  <a:lnTo>
                    <a:pt x="1288" y="553"/>
                  </a:lnTo>
                  <a:moveTo>
                    <a:pt x="1263" y="572"/>
                  </a:moveTo>
                  <a:lnTo>
                    <a:pt x="1263" y="534"/>
                  </a:lnTo>
                  <a:moveTo>
                    <a:pt x="1238" y="553"/>
                  </a:moveTo>
                  <a:lnTo>
                    <a:pt x="1288" y="553"/>
                  </a:lnTo>
                  <a:moveTo>
                    <a:pt x="1263" y="572"/>
                  </a:moveTo>
                  <a:lnTo>
                    <a:pt x="1263" y="534"/>
                  </a:lnTo>
                  <a:moveTo>
                    <a:pt x="1238" y="553"/>
                  </a:moveTo>
                  <a:lnTo>
                    <a:pt x="1288" y="553"/>
                  </a:lnTo>
                  <a:moveTo>
                    <a:pt x="1263" y="572"/>
                  </a:moveTo>
                  <a:lnTo>
                    <a:pt x="1263" y="534"/>
                  </a:lnTo>
                  <a:moveTo>
                    <a:pt x="1238" y="553"/>
                  </a:moveTo>
                  <a:lnTo>
                    <a:pt x="1288" y="553"/>
                  </a:lnTo>
                  <a:moveTo>
                    <a:pt x="1263" y="572"/>
                  </a:moveTo>
                  <a:lnTo>
                    <a:pt x="1263" y="534"/>
                  </a:lnTo>
                  <a:moveTo>
                    <a:pt x="1238" y="553"/>
                  </a:moveTo>
                  <a:lnTo>
                    <a:pt x="1288" y="553"/>
                  </a:lnTo>
                  <a:moveTo>
                    <a:pt x="1263" y="572"/>
                  </a:moveTo>
                  <a:lnTo>
                    <a:pt x="1263" y="534"/>
                  </a:lnTo>
                  <a:moveTo>
                    <a:pt x="1238" y="553"/>
                  </a:moveTo>
                  <a:lnTo>
                    <a:pt x="1288" y="553"/>
                  </a:lnTo>
                  <a:moveTo>
                    <a:pt x="1263" y="572"/>
                  </a:moveTo>
                  <a:lnTo>
                    <a:pt x="1263" y="534"/>
                  </a:lnTo>
                  <a:moveTo>
                    <a:pt x="1238" y="553"/>
                  </a:moveTo>
                  <a:lnTo>
                    <a:pt x="1288" y="553"/>
                  </a:lnTo>
                  <a:moveTo>
                    <a:pt x="1263" y="572"/>
                  </a:moveTo>
                  <a:lnTo>
                    <a:pt x="1263" y="534"/>
                  </a:lnTo>
                  <a:moveTo>
                    <a:pt x="1238" y="553"/>
                  </a:moveTo>
                  <a:lnTo>
                    <a:pt x="1288" y="553"/>
                  </a:lnTo>
                  <a:moveTo>
                    <a:pt x="1263" y="572"/>
                  </a:moveTo>
                  <a:lnTo>
                    <a:pt x="1263" y="534"/>
                  </a:lnTo>
                  <a:moveTo>
                    <a:pt x="1230" y="553"/>
                  </a:moveTo>
                  <a:lnTo>
                    <a:pt x="1280" y="553"/>
                  </a:lnTo>
                  <a:moveTo>
                    <a:pt x="1255" y="572"/>
                  </a:moveTo>
                  <a:lnTo>
                    <a:pt x="1255" y="534"/>
                  </a:lnTo>
                  <a:moveTo>
                    <a:pt x="1148" y="553"/>
                  </a:moveTo>
                  <a:lnTo>
                    <a:pt x="1197" y="553"/>
                  </a:lnTo>
                  <a:moveTo>
                    <a:pt x="1172" y="572"/>
                  </a:moveTo>
                  <a:lnTo>
                    <a:pt x="1172" y="534"/>
                  </a:lnTo>
                  <a:moveTo>
                    <a:pt x="1148" y="553"/>
                  </a:moveTo>
                  <a:lnTo>
                    <a:pt x="1197" y="553"/>
                  </a:lnTo>
                  <a:moveTo>
                    <a:pt x="1172" y="572"/>
                  </a:moveTo>
                  <a:lnTo>
                    <a:pt x="1172" y="534"/>
                  </a:lnTo>
                  <a:moveTo>
                    <a:pt x="1139" y="553"/>
                  </a:moveTo>
                  <a:lnTo>
                    <a:pt x="1189" y="553"/>
                  </a:lnTo>
                  <a:moveTo>
                    <a:pt x="1164" y="572"/>
                  </a:moveTo>
                  <a:lnTo>
                    <a:pt x="1164" y="534"/>
                  </a:lnTo>
                  <a:moveTo>
                    <a:pt x="1123" y="553"/>
                  </a:moveTo>
                  <a:lnTo>
                    <a:pt x="1172" y="553"/>
                  </a:lnTo>
                  <a:moveTo>
                    <a:pt x="1148" y="572"/>
                  </a:moveTo>
                  <a:lnTo>
                    <a:pt x="1148" y="534"/>
                  </a:lnTo>
                  <a:moveTo>
                    <a:pt x="1057" y="553"/>
                  </a:moveTo>
                  <a:lnTo>
                    <a:pt x="1106" y="553"/>
                  </a:lnTo>
                  <a:moveTo>
                    <a:pt x="1082" y="572"/>
                  </a:moveTo>
                  <a:lnTo>
                    <a:pt x="1082" y="534"/>
                  </a:lnTo>
                  <a:moveTo>
                    <a:pt x="1016" y="553"/>
                  </a:moveTo>
                  <a:lnTo>
                    <a:pt x="1065" y="553"/>
                  </a:lnTo>
                  <a:moveTo>
                    <a:pt x="1040" y="572"/>
                  </a:moveTo>
                  <a:lnTo>
                    <a:pt x="1040" y="534"/>
                  </a:lnTo>
                  <a:moveTo>
                    <a:pt x="867" y="502"/>
                  </a:moveTo>
                  <a:lnTo>
                    <a:pt x="916" y="502"/>
                  </a:lnTo>
                  <a:moveTo>
                    <a:pt x="892" y="521"/>
                  </a:moveTo>
                  <a:lnTo>
                    <a:pt x="892" y="483"/>
                  </a:lnTo>
                  <a:moveTo>
                    <a:pt x="817" y="502"/>
                  </a:moveTo>
                  <a:lnTo>
                    <a:pt x="867" y="502"/>
                  </a:lnTo>
                  <a:moveTo>
                    <a:pt x="842" y="521"/>
                  </a:moveTo>
                  <a:lnTo>
                    <a:pt x="842" y="483"/>
                  </a:lnTo>
                  <a:moveTo>
                    <a:pt x="776" y="502"/>
                  </a:moveTo>
                  <a:lnTo>
                    <a:pt x="826" y="502"/>
                  </a:lnTo>
                  <a:moveTo>
                    <a:pt x="801" y="521"/>
                  </a:moveTo>
                  <a:lnTo>
                    <a:pt x="801" y="483"/>
                  </a:lnTo>
                  <a:moveTo>
                    <a:pt x="710" y="457"/>
                  </a:moveTo>
                  <a:lnTo>
                    <a:pt x="760" y="457"/>
                  </a:lnTo>
                  <a:moveTo>
                    <a:pt x="735" y="477"/>
                  </a:moveTo>
                  <a:lnTo>
                    <a:pt x="735" y="438"/>
                  </a:lnTo>
                  <a:moveTo>
                    <a:pt x="694" y="457"/>
                  </a:moveTo>
                  <a:lnTo>
                    <a:pt x="743" y="457"/>
                  </a:lnTo>
                  <a:moveTo>
                    <a:pt x="718" y="477"/>
                  </a:moveTo>
                  <a:lnTo>
                    <a:pt x="718" y="438"/>
                  </a:lnTo>
                  <a:moveTo>
                    <a:pt x="661" y="457"/>
                  </a:moveTo>
                  <a:lnTo>
                    <a:pt x="710" y="457"/>
                  </a:lnTo>
                  <a:moveTo>
                    <a:pt x="685" y="477"/>
                  </a:moveTo>
                  <a:lnTo>
                    <a:pt x="685" y="438"/>
                  </a:lnTo>
                  <a:moveTo>
                    <a:pt x="652" y="457"/>
                  </a:moveTo>
                  <a:lnTo>
                    <a:pt x="702" y="457"/>
                  </a:lnTo>
                  <a:moveTo>
                    <a:pt x="677" y="477"/>
                  </a:moveTo>
                  <a:lnTo>
                    <a:pt x="677" y="438"/>
                  </a:lnTo>
                  <a:moveTo>
                    <a:pt x="644" y="457"/>
                  </a:moveTo>
                  <a:lnTo>
                    <a:pt x="694" y="457"/>
                  </a:lnTo>
                  <a:moveTo>
                    <a:pt x="669" y="477"/>
                  </a:moveTo>
                  <a:lnTo>
                    <a:pt x="669" y="438"/>
                  </a:lnTo>
                  <a:moveTo>
                    <a:pt x="644" y="457"/>
                  </a:moveTo>
                  <a:lnTo>
                    <a:pt x="694" y="457"/>
                  </a:lnTo>
                  <a:moveTo>
                    <a:pt x="669" y="477"/>
                  </a:moveTo>
                  <a:lnTo>
                    <a:pt x="669" y="438"/>
                  </a:lnTo>
                  <a:moveTo>
                    <a:pt x="595" y="419"/>
                  </a:moveTo>
                  <a:lnTo>
                    <a:pt x="644" y="419"/>
                  </a:lnTo>
                  <a:moveTo>
                    <a:pt x="619" y="438"/>
                  </a:moveTo>
                  <a:lnTo>
                    <a:pt x="619" y="400"/>
                  </a:lnTo>
                  <a:moveTo>
                    <a:pt x="578" y="419"/>
                  </a:moveTo>
                  <a:lnTo>
                    <a:pt x="628" y="419"/>
                  </a:lnTo>
                  <a:moveTo>
                    <a:pt x="603" y="438"/>
                  </a:moveTo>
                  <a:lnTo>
                    <a:pt x="603" y="400"/>
                  </a:lnTo>
                  <a:moveTo>
                    <a:pt x="496" y="343"/>
                  </a:moveTo>
                  <a:lnTo>
                    <a:pt x="545" y="343"/>
                  </a:lnTo>
                  <a:moveTo>
                    <a:pt x="520" y="362"/>
                  </a:moveTo>
                  <a:lnTo>
                    <a:pt x="520" y="324"/>
                  </a:lnTo>
                  <a:moveTo>
                    <a:pt x="479" y="305"/>
                  </a:moveTo>
                  <a:lnTo>
                    <a:pt x="529" y="305"/>
                  </a:lnTo>
                  <a:moveTo>
                    <a:pt x="504" y="324"/>
                  </a:moveTo>
                  <a:lnTo>
                    <a:pt x="504" y="286"/>
                  </a:lnTo>
                  <a:moveTo>
                    <a:pt x="471" y="305"/>
                  </a:moveTo>
                  <a:lnTo>
                    <a:pt x="520" y="305"/>
                  </a:lnTo>
                  <a:moveTo>
                    <a:pt x="496" y="324"/>
                  </a:moveTo>
                  <a:lnTo>
                    <a:pt x="496" y="286"/>
                  </a:lnTo>
                  <a:moveTo>
                    <a:pt x="463" y="273"/>
                  </a:moveTo>
                  <a:lnTo>
                    <a:pt x="512" y="273"/>
                  </a:lnTo>
                  <a:moveTo>
                    <a:pt x="487" y="292"/>
                  </a:moveTo>
                  <a:lnTo>
                    <a:pt x="487" y="254"/>
                  </a:lnTo>
                  <a:moveTo>
                    <a:pt x="454" y="273"/>
                  </a:moveTo>
                  <a:lnTo>
                    <a:pt x="504" y="273"/>
                  </a:lnTo>
                  <a:moveTo>
                    <a:pt x="479" y="292"/>
                  </a:moveTo>
                  <a:lnTo>
                    <a:pt x="479" y="254"/>
                  </a:lnTo>
                  <a:moveTo>
                    <a:pt x="446" y="273"/>
                  </a:moveTo>
                  <a:lnTo>
                    <a:pt x="496" y="273"/>
                  </a:lnTo>
                  <a:moveTo>
                    <a:pt x="471" y="292"/>
                  </a:moveTo>
                  <a:lnTo>
                    <a:pt x="471" y="254"/>
                  </a:lnTo>
                  <a:moveTo>
                    <a:pt x="438" y="235"/>
                  </a:moveTo>
                  <a:lnTo>
                    <a:pt x="487" y="235"/>
                  </a:lnTo>
                  <a:moveTo>
                    <a:pt x="463" y="254"/>
                  </a:moveTo>
                  <a:lnTo>
                    <a:pt x="463" y="216"/>
                  </a:lnTo>
                  <a:moveTo>
                    <a:pt x="429" y="235"/>
                  </a:moveTo>
                  <a:lnTo>
                    <a:pt x="479" y="235"/>
                  </a:lnTo>
                  <a:moveTo>
                    <a:pt x="454" y="254"/>
                  </a:moveTo>
                  <a:lnTo>
                    <a:pt x="454" y="216"/>
                  </a:lnTo>
                  <a:moveTo>
                    <a:pt x="421" y="235"/>
                  </a:moveTo>
                  <a:lnTo>
                    <a:pt x="471" y="235"/>
                  </a:lnTo>
                  <a:moveTo>
                    <a:pt x="446" y="254"/>
                  </a:moveTo>
                  <a:lnTo>
                    <a:pt x="446" y="216"/>
                  </a:lnTo>
                  <a:moveTo>
                    <a:pt x="413" y="235"/>
                  </a:moveTo>
                  <a:lnTo>
                    <a:pt x="463" y="235"/>
                  </a:lnTo>
                  <a:moveTo>
                    <a:pt x="438" y="254"/>
                  </a:moveTo>
                  <a:lnTo>
                    <a:pt x="438" y="216"/>
                  </a:lnTo>
                  <a:moveTo>
                    <a:pt x="405" y="235"/>
                  </a:moveTo>
                  <a:lnTo>
                    <a:pt x="454" y="235"/>
                  </a:lnTo>
                  <a:moveTo>
                    <a:pt x="429" y="254"/>
                  </a:moveTo>
                  <a:lnTo>
                    <a:pt x="429" y="216"/>
                  </a:lnTo>
                  <a:moveTo>
                    <a:pt x="388" y="235"/>
                  </a:moveTo>
                  <a:lnTo>
                    <a:pt x="438" y="235"/>
                  </a:lnTo>
                  <a:moveTo>
                    <a:pt x="413" y="254"/>
                  </a:moveTo>
                  <a:lnTo>
                    <a:pt x="413" y="216"/>
                  </a:lnTo>
                  <a:moveTo>
                    <a:pt x="388" y="235"/>
                  </a:moveTo>
                  <a:lnTo>
                    <a:pt x="438" y="235"/>
                  </a:lnTo>
                  <a:moveTo>
                    <a:pt x="413" y="254"/>
                  </a:moveTo>
                  <a:lnTo>
                    <a:pt x="413" y="216"/>
                  </a:lnTo>
                  <a:moveTo>
                    <a:pt x="372" y="235"/>
                  </a:moveTo>
                  <a:lnTo>
                    <a:pt x="421" y="235"/>
                  </a:lnTo>
                  <a:moveTo>
                    <a:pt x="396" y="254"/>
                  </a:moveTo>
                  <a:lnTo>
                    <a:pt x="396" y="216"/>
                  </a:lnTo>
                  <a:moveTo>
                    <a:pt x="363" y="210"/>
                  </a:moveTo>
                  <a:lnTo>
                    <a:pt x="413" y="210"/>
                  </a:lnTo>
                  <a:moveTo>
                    <a:pt x="388" y="229"/>
                  </a:moveTo>
                  <a:lnTo>
                    <a:pt x="388" y="190"/>
                  </a:lnTo>
                  <a:moveTo>
                    <a:pt x="355" y="210"/>
                  </a:moveTo>
                  <a:lnTo>
                    <a:pt x="405" y="210"/>
                  </a:lnTo>
                  <a:moveTo>
                    <a:pt x="380" y="229"/>
                  </a:moveTo>
                  <a:lnTo>
                    <a:pt x="380" y="190"/>
                  </a:lnTo>
                  <a:moveTo>
                    <a:pt x="355" y="210"/>
                  </a:moveTo>
                  <a:lnTo>
                    <a:pt x="405" y="210"/>
                  </a:lnTo>
                  <a:moveTo>
                    <a:pt x="380" y="229"/>
                  </a:moveTo>
                  <a:lnTo>
                    <a:pt x="380" y="190"/>
                  </a:lnTo>
                  <a:moveTo>
                    <a:pt x="347" y="178"/>
                  </a:moveTo>
                  <a:lnTo>
                    <a:pt x="396" y="178"/>
                  </a:lnTo>
                  <a:moveTo>
                    <a:pt x="372" y="197"/>
                  </a:moveTo>
                  <a:lnTo>
                    <a:pt x="372" y="159"/>
                  </a:lnTo>
                  <a:moveTo>
                    <a:pt x="347" y="178"/>
                  </a:moveTo>
                  <a:lnTo>
                    <a:pt x="396" y="178"/>
                  </a:lnTo>
                  <a:moveTo>
                    <a:pt x="372" y="197"/>
                  </a:moveTo>
                  <a:lnTo>
                    <a:pt x="372" y="159"/>
                  </a:lnTo>
                  <a:moveTo>
                    <a:pt x="347" y="178"/>
                  </a:moveTo>
                  <a:lnTo>
                    <a:pt x="396" y="178"/>
                  </a:lnTo>
                  <a:moveTo>
                    <a:pt x="372" y="197"/>
                  </a:moveTo>
                  <a:lnTo>
                    <a:pt x="372" y="159"/>
                  </a:lnTo>
                  <a:moveTo>
                    <a:pt x="347" y="178"/>
                  </a:moveTo>
                  <a:lnTo>
                    <a:pt x="396" y="178"/>
                  </a:lnTo>
                  <a:moveTo>
                    <a:pt x="372" y="197"/>
                  </a:moveTo>
                  <a:lnTo>
                    <a:pt x="372" y="159"/>
                  </a:lnTo>
                  <a:moveTo>
                    <a:pt x="330" y="178"/>
                  </a:moveTo>
                  <a:lnTo>
                    <a:pt x="380" y="178"/>
                  </a:lnTo>
                  <a:moveTo>
                    <a:pt x="355" y="197"/>
                  </a:moveTo>
                  <a:lnTo>
                    <a:pt x="355" y="159"/>
                  </a:lnTo>
                  <a:moveTo>
                    <a:pt x="322" y="178"/>
                  </a:moveTo>
                  <a:lnTo>
                    <a:pt x="372" y="178"/>
                  </a:lnTo>
                  <a:moveTo>
                    <a:pt x="347" y="197"/>
                  </a:moveTo>
                  <a:lnTo>
                    <a:pt x="347" y="159"/>
                  </a:lnTo>
                  <a:moveTo>
                    <a:pt x="322" y="178"/>
                  </a:moveTo>
                  <a:lnTo>
                    <a:pt x="372" y="178"/>
                  </a:lnTo>
                  <a:moveTo>
                    <a:pt x="347" y="197"/>
                  </a:moveTo>
                  <a:lnTo>
                    <a:pt x="347" y="159"/>
                  </a:lnTo>
                  <a:moveTo>
                    <a:pt x="322" y="178"/>
                  </a:moveTo>
                  <a:lnTo>
                    <a:pt x="372" y="178"/>
                  </a:lnTo>
                  <a:moveTo>
                    <a:pt x="347" y="197"/>
                  </a:moveTo>
                  <a:lnTo>
                    <a:pt x="347" y="159"/>
                  </a:lnTo>
                  <a:moveTo>
                    <a:pt x="306" y="152"/>
                  </a:moveTo>
                  <a:lnTo>
                    <a:pt x="355" y="152"/>
                  </a:lnTo>
                  <a:moveTo>
                    <a:pt x="330" y="171"/>
                  </a:moveTo>
                  <a:lnTo>
                    <a:pt x="330" y="133"/>
                  </a:lnTo>
                  <a:moveTo>
                    <a:pt x="306" y="152"/>
                  </a:moveTo>
                  <a:lnTo>
                    <a:pt x="355" y="152"/>
                  </a:lnTo>
                  <a:moveTo>
                    <a:pt x="330" y="171"/>
                  </a:moveTo>
                  <a:lnTo>
                    <a:pt x="330" y="133"/>
                  </a:lnTo>
                  <a:moveTo>
                    <a:pt x="297" y="152"/>
                  </a:moveTo>
                  <a:lnTo>
                    <a:pt x="347" y="152"/>
                  </a:lnTo>
                  <a:moveTo>
                    <a:pt x="322" y="171"/>
                  </a:moveTo>
                  <a:lnTo>
                    <a:pt x="322" y="133"/>
                  </a:lnTo>
                  <a:moveTo>
                    <a:pt x="281" y="152"/>
                  </a:moveTo>
                  <a:lnTo>
                    <a:pt x="330" y="152"/>
                  </a:lnTo>
                  <a:moveTo>
                    <a:pt x="306" y="171"/>
                  </a:moveTo>
                  <a:lnTo>
                    <a:pt x="306" y="133"/>
                  </a:lnTo>
                  <a:moveTo>
                    <a:pt x="273" y="152"/>
                  </a:moveTo>
                  <a:lnTo>
                    <a:pt x="322" y="152"/>
                  </a:lnTo>
                  <a:moveTo>
                    <a:pt x="297" y="171"/>
                  </a:moveTo>
                  <a:lnTo>
                    <a:pt x="297" y="133"/>
                  </a:lnTo>
                  <a:moveTo>
                    <a:pt x="273" y="152"/>
                  </a:moveTo>
                  <a:lnTo>
                    <a:pt x="322" y="152"/>
                  </a:lnTo>
                  <a:moveTo>
                    <a:pt x="297" y="171"/>
                  </a:moveTo>
                  <a:lnTo>
                    <a:pt x="297" y="133"/>
                  </a:lnTo>
                  <a:moveTo>
                    <a:pt x="264" y="152"/>
                  </a:moveTo>
                  <a:lnTo>
                    <a:pt x="314" y="152"/>
                  </a:lnTo>
                  <a:moveTo>
                    <a:pt x="289" y="171"/>
                  </a:moveTo>
                  <a:lnTo>
                    <a:pt x="289" y="133"/>
                  </a:lnTo>
                  <a:moveTo>
                    <a:pt x="264" y="152"/>
                  </a:moveTo>
                  <a:lnTo>
                    <a:pt x="314" y="152"/>
                  </a:lnTo>
                  <a:moveTo>
                    <a:pt x="289" y="171"/>
                  </a:moveTo>
                  <a:lnTo>
                    <a:pt x="289" y="133"/>
                  </a:lnTo>
                  <a:moveTo>
                    <a:pt x="264" y="133"/>
                  </a:moveTo>
                  <a:lnTo>
                    <a:pt x="314" y="133"/>
                  </a:lnTo>
                  <a:moveTo>
                    <a:pt x="289" y="152"/>
                  </a:moveTo>
                  <a:lnTo>
                    <a:pt x="289" y="114"/>
                  </a:lnTo>
                  <a:moveTo>
                    <a:pt x="256" y="133"/>
                  </a:moveTo>
                  <a:lnTo>
                    <a:pt x="306" y="133"/>
                  </a:lnTo>
                  <a:moveTo>
                    <a:pt x="281" y="152"/>
                  </a:moveTo>
                  <a:lnTo>
                    <a:pt x="281" y="114"/>
                  </a:lnTo>
                  <a:moveTo>
                    <a:pt x="256" y="133"/>
                  </a:moveTo>
                  <a:lnTo>
                    <a:pt x="306" y="133"/>
                  </a:lnTo>
                  <a:moveTo>
                    <a:pt x="281" y="152"/>
                  </a:moveTo>
                  <a:lnTo>
                    <a:pt x="281" y="114"/>
                  </a:lnTo>
                  <a:moveTo>
                    <a:pt x="256" y="133"/>
                  </a:moveTo>
                  <a:lnTo>
                    <a:pt x="306" y="133"/>
                  </a:lnTo>
                  <a:moveTo>
                    <a:pt x="281" y="152"/>
                  </a:moveTo>
                  <a:lnTo>
                    <a:pt x="281" y="114"/>
                  </a:lnTo>
                  <a:moveTo>
                    <a:pt x="256" y="133"/>
                  </a:moveTo>
                  <a:lnTo>
                    <a:pt x="306" y="133"/>
                  </a:lnTo>
                  <a:moveTo>
                    <a:pt x="281" y="152"/>
                  </a:moveTo>
                  <a:lnTo>
                    <a:pt x="281" y="114"/>
                  </a:lnTo>
                  <a:moveTo>
                    <a:pt x="240" y="133"/>
                  </a:moveTo>
                  <a:lnTo>
                    <a:pt x="289" y="133"/>
                  </a:lnTo>
                  <a:moveTo>
                    <a:pt x="264" y="152"/>
                  </a:moveTo>
                  <a:lnTo>
                    <a:pt x="264" y="114"/>
                  </a:lnTo>
                  <a:moveTo>
                    <a:pt x="240" y="133"/>
                  </a:moveTo>
                  <a:lnTo>
                    <a:pt x="289" y="133"/>
                  </a:lnTo>
                  <a:moveTo>
                    <a:pt x="264" y="152"/>
                  </a:moveTo>
                  <a:lnTo>
                    <a:pt x="264" y="114"/>
                  </a:lnTo>
                  <a:moveTo>
                    <a:pt x="231" y="133"/>
                  </a:moveTo>
                  <a:lnTo>
                    <a:pt x="281" y="133"/>
                  </a:lnTo>
                  <a:moveTo>
                    <a:pt x="256" y="152"/>
                  </a:moveTo>
                  <a:lnTo>
                    <a:pt x="256" y="114"/>
                  </a:lnTo>
                  <a:moveTo>
                    <a:pt x="231" y="133"/>
                  </a:moveTo>
                  <a:lnTo>
                    <a:pt x="281" y="133"/>
                  </a:lnTo>
                  <a:moveTo>
                    <a:pt x="256" y="152"/>
                  </a:moveTo>
                  <a:lnTo>
                    <a:pt x="256" y="114"/>
                  </a:lnTo>
                  <a:moveTo>
                    <a:pt x="215" y="108"/>
                  </a:moveTo>
                  <a:lnTo>
                    <a:pt x="264" y="108"/>
                  </a:lnTo>
                  <a:moveTo>
                    <a:pt x="240" y="127"/>
                  </a:moveTo>
                  <a:lnTo>
                    <a:pt x="240" y="89"/>
                  </a:lnTo>
                  <a:moveTo>
                    <a:pt x="215" y="108"/>
                  </a:moveTo>
                  <a:lnTo>
                    <a:pt x="264" y="108"/>
                  </a:lnTo>
                  <a:moveTo>
                    <a:pt x="240" y="127"/>
                  </a:moveTo>
                  <a:lnTo>
                    <a:pt x="240" y="89"/>
                  </a:lnTo>
                  <a:moveTo>
                    <a:pt x="207" y="108"/>
                  </a:moveTo>
                  <a:lnTo>
                    <a:pt x="256" y="108"/>
                  </a:lnTo>
                  <a:moveTo>
                    <a:pt x="231" y="127"/>
                  </a:moveTo>
                  <a:lnTo>
                    <a:pt x="231" y="89"/>
                  </a:lnTo>
                  <a:moveTo>
                    <a:pt x="207" y="108"/>
                  </a:moveTo>
                  <a:lnTo>
                    <a:pt x="256" y="108"/>
                  </a:lnTo>
                  <a:moveTo>
                    <a:pt x="231" y="127"/>
                  </a:moveTo>
                  <a:lnTo>
                    <a:pt x="231" y="89"/>
                  </a:lnTo>
                  <a:moveTo>
                    <a:pt x="190" y="89"/>
                  </a:moveTo>
                  <a:lnTo>
                    <a:pt x="240" y="89"/>
                  </a:lnTo>
                  <a:moveTo>
                    <a:pt x="215" y="108"/>
                  </a:moveTo>
                  <a:lnTo>
                    <a:pt x="215" y="70"/>
                  </a:lnTo>
                  <a:moveTo>
                    <a:pt x="182" y="89"/>
                  </a:moveTo>
                  <a:lnTo>
                    <a:pt x="231" y="89"/>
                  </a:lnTo>
                  <a:moveTo>
                    <a:pt x="207" y="108"/>
                  </a:moveTo>
                  <a:lnTo>
                    <a:pt x="207" y="70"/>
                  </a:lnTo>
                  <a:moveTo>
                    <a:pt x="174" y="89"/>
                  </a:moveTo>
                  <a:lnTo>
                    <a:pt x="223" y="89"/>
                  </a:lnTo>
                  <a:moveTo>
                    <a:pt x="198" y="108"/>
                  </a:moveTo>
                  <a:lnTo>
                    <a:pt x="198" y="70"/>
                  </a:lnTo>
                  <a:moveTo>
                    <a:pt x="174" y="89"/>
                  </a:moveTo>
                  <a:lnTo>
                    <a:pt x="223" y="89"/>
                  </a:lnTo>
                  <a:moveTo>
                    <a:pt x="198" y="108"/>
                  </a:moveTo>
                  <a:lnTo>
                    <a:pt x="198" y="70"/>
                  </a:lnTo>
                  <a:moveTo>
                    <a:pt x="165" y="89"/>
                  </a:moveTo>
                  <a:lnTo>
                    <a:pt x="215" y="89"/>
                  </a:lnTo>
                  <a:moveTo>
                    <a:pt x="190" y="108"/>
                  </a:moveTo>
                  <a:lnTo>
                    <a:pt x="190" y="70"/>
                  </a:lnTo>
                  <a:moveTo>
                    <a:pt x="149" y="70"/>
                  </a:moveTo>
                  <a:lnTo>
                    <a:pt x="198" y="70"/>
                  </a:lnTo>
                  <a:moveTo>
                    <a:pt x="174" y="89"/>
                  </a:moveTo>
                  <a:lnTo>
                    <a:pt x="174" y="51"/>
                  </a:lnTo>
                  <a:moveTo>
                    <a:pt x="149" y="70"/>
                  </a:moveTo>
                  <a:lnTo>
                    <a:pt x="198" y="70"/>
                  </a:lnTo>
                  <a:moveTo>
                    <a:pt x="174" y="89"/>
                  </a:moveTo>
                  <a:lnTo>
                    <a:pt x="174" y="51"/>
                  </a:lnTo>
                  <a:moveTo>
                    <a:pt x="149" y="70"/>
                  </a:moveTo>
                  <a:lnTo>
                    <a:pt x="198" y="70"/>
                  </a:lnTo>
                  <a:moveTo>
                    <a:pt x="174" y="89"/>
                  </a:moveTo>
                  <a:lnTo>
                    <a:pt x="174" y="51"/>
                  </a:lnTo>
                  <a:moveTo>
                    <a:pt x="149" y="70"/>
                  </a:moveTo>
                  <a:lnTo>
                    <a:pt x="198" y="70"/>
                  </a:lnTo>
                  <a:moveTo>
                    <a:pt x="174" y="89"/>
                  </a:moveTo>
                  <a:lnTo>
                    <a:pt x="174" y="51"/>
                  </a:lnTo>
                  <a:moveTo>
                    <a:pt x="141" y="70"/>
                  </a:moveTo>
                  <a:lnTo>
                    <a:pt x="190" y="70"/>
                  </a:lnTo>
                  <a:moveTo>
                    <a:pt x="165" y="89"/>
                  </a:moveTo>
                  <a:lnTo>
                    <a:pt x="165" y="51"/>
                  </a:lnTo>
                  <a:moveTo>
                    <a:pt x="132" y="70"/>
                  </a:moveTo>
                  <a:lnTo>
                    <a:pt x="182" y="70"/>
                  </a:lnTo>
                  <a:moveTo>
                    <a:pt x="157" y="89"/>
                  </a:moveTo>
                  <a:lnTo>
                    <a:pt x="157" y="51"/>
                  </a:lnTo>
                  <a:moveTo>
                    <a:pt x="124" y="70"/>
                  </a:moveTo>
                  <a:lnTo>
                    <a:pt x="174" y="70"/>
                  </a:lnTo>
                  <a:moveTo>
                    <a:pt x="149" y="89"/>
                  </a:moveTo>
                  <a:lnTo>
                    <a:pt x="149" y="51"/>
                  </a:lnTo>
                  <a:moveTo>
                    <a:pt x="124" y="70"/>
                  </a:moveTo>
                  <a:lnTo>
                    <a:pt x="174" y="70"/>
                  </a:lnTo>
                  <a:moveTo>
                    <a:pt x="149" y="89"/>
                  </a:moveTo>
                  <a:lnTo>
                    <a:pt x="149" y="51"/>
                  </a:lnTo>
                  <a:moveTo>
                    <a:pt x="124" y="70"/>
                  </a:moveTo>
                  <a:lnTo>
                    <a:pt x="174" y="70"/>
                  </a:lnTo>
                  <a:moveTo>
                    <a:pt x="149" y="89"/>
                  </a:moveTo>
                  <a:lnTo>
                    <a:pt x="149" y="51"/>
                  </a:lnTo>
                  <a:moveTo>
                    <a:pt x="116" y="51"/>
                  </a:moveTo>
                  <a:lnTo>
                    <a:pt x="165" y="51"/>
                  </a:lnTo>
                  <a:moveTo>
                    <a:pt x="141" y="70"/>
                  </a:moveTo>
                  <a:lnTo>
                    <a:pt x="141" y="31"/>
                  </a:lnTo>
                  <a:moveTo>
                    <a:pt x="116" y="51"/>
                  </a:moveTo>
                  <a:lnTo>
                    <a:pt x="165" y="51"/>
                  </a:lnTo>
                  <a:moveTo>
                    <a:pt x="141" y="70"/>
                  </a:moveTo>
                  <a:lnTo>
                    <a:pt x="141" y="31"/>
                  </a:lnTo>
                  <a:moveTo>
                    <a:pt x="108" y="51"/>
                  </a:moveTo>
                  <a:lnTo>
                    <a:pt x="157" y="51"/>
                  </a:lnTo>
                  <a:moveTo>
                    <a:pt x="132" y="70"/>
                  </a:moveTo>
                  <a:lnTo>
                    <a:pt x="132" y="31"/>
                  </a:lnTo>
                  <a:moveTo>
                    <a:pt x="99" y="51"/>
                  </a:moveTo>
                  <a:lnTo>
                    <a:pt x="149" y="51"/>
                  </a:lnTo>
                  <a:moveTo>
                    <a:pt x="124" y="70"/>
                  </a:moveTo>
                  <a:lnTo>
                    <a:pt x="124" y="31"/>
                  </a:lnTo>
                  <a:moveTo>
                    <a:pt x="99" y="51"/>
                  </a:moveTo>
                  <a:lnTo>
                    <a:pt x="149" y="51"/>
                  </a:lnTo>
                  <a:moveTo>
                    <a:pt x="124" y="70"/>
                  </a:moveTo>
                  <a:lnTo>
                    <a:pt x="124" y="31"/>
                  </a:lnTo>
                  <a:moveTo>
                    <a:pt x="83" y="38"/>
                  </a:moveTo>
                  <a:lnTo>
                    <a:pt x="132" y="38"/>
                  </a:lnTo>
                  <a:moveTo>
                    <a:pt x="108" y="57"/>
                  </a:moveTo>
                  <a:lnTo>
                    <a:pt x="108" y="19"/>
                  </a:lnTo>
                  <a:moveTo>
                    <a:pt x="75" y="19"/>
                  </a:moveTo>
                  <a:lnTo>
                    <a:pt x="124" y="19"/>
                  </a:lnTo>
                  <a:moveTo>
                    <a:pt x="99" y="38"/>
                  </a:moveTo>
                  <a:lnTo>
                    <a:pt x="99" y="0"/>
                  </a:lnTo>
                  <a:moveTo>
                    <a:pt x="66" y="19"/>
                  </a:moveTo>
                  <a:lnTo>
                    <a:pt x="116" y="19"/>
                  </a:lnTo>
                  <a:moveTo>
                    <a:pt x="91" y="38"/>
                  </a:moveTo>
                  <a:lnTo>
                    <a:pt x="91" y="0"/>
                  </a:lnTo>
                  <a:moveTo>
                    <a:pt x="58" y="19"/>
                  </a:moveTo>
                  <a:lnTo>
                    <a:pt x="108" y="19"/>
                  </a:lnTo>
                  <a:moveTo>
                    <a:pt x="83" y="38"/>
                  </a:moveTo>
                  <a:lnTo>
                    <a:pt x="83" y="0"/>
                  </a:lnTo>
                  <a:moveTo>
                    <a:pt x="50" y="19"/>
                  </a:moveTo>
                  <a:lnTo>
                    <a:pt x="99" y="19"/>
                  </a:lnTo>
                  <a:moveTo>
                    <a:pt x="75" y="38"/>
                  </a:moveTo>
                  <a:lnTo>
                    <a:pt x="75" y="0"/>
                  </a:lnTo>
                  <a:moveTo>
                    <a:pt x="50" y="19"/>
                  </a:moveTo>
                  <a:lnTo>
                    <a:pt x="99" y="19"/>
                  </a:lnTo>
                  <a:moveTo>
                    <a:pt x="75" y="38"/>
                  </a:moveTo>
                  <a:lnTo>
                    <a:pt x="75" y="0"/>
                  </a:lnTo>
                  <a:moveTo>
                    <a:pt x="25" y="19"/>
                  </a:moveTo>
                  <a:lnTo>
                    <a:pt x="75" y="19"/>
                  </a:lnTo>
                  <a:moveTo>
                    <a:pt x="50" y="38"/>
                  </a:moveTo>
                  <a:lnTo>
                    <a:pt x="50" y="0"/>
                  </a:lnTo>
                  <a:moveTo>
                    <a:pt x="17" y="19"/>
                  </a:moveTo>
                  <a:lnTo>
                    <a:pt x="66" y="19"/>
                  </a:lnTo>
                  <a:moveTo>
                    <a:pt x="42" y="38"/>
                  </a:moveTo>
                  <a:lnTo>
                    <a:pt x="42" y="0"/>
                  </a:lnTo>
                  <a:moveTo>
                    <a:pt x="17" y="19"/>
                  </a:moveTo>
                  <a:lnTo>
                    <a:pt x="66" y="19"/>
                  </a:lnTo>
                  <a:moveTo>
                    <a:pt x="42" y="38"/>
                  </a:moveTo>
                  <a:lnTo>
                    <a:pt x="42" y="0"/>
                  </a:lnTo>
                  <a:moveTo>
                    <a:pt x="0" y="19"/>
                  </a:moveTo>
                  <a:lnTo>
                    <a:pt x="50" y="19"/>
                  </a:lnTo>
                  <a:moveTo>
                    <a:pt x="25" y="38"/>
                  </a:moveTo>
                  <a:lnTo>
                    <a:pt x="25" y="0"/>
                  </a:lnTo>
                </a:path>
              </a:pathLst>
            </a:custGeom>
            <a:noFill/>
            <a:ln w="28575" cmpd="sng">
              <a:solidFill>
                <a:srgbClr val="00B7A5"/>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FR"/>
            </a:p>
          </p:txBody>
        </p:sp>
        <p:sp>
          <p:nvSpPr>
            <p:cNvPr id="894000" name="Line 48"/>
            <p:cNvSpPr>
              <a:spLocks noChangeShapeType="1"/>
            </p:cNvSpPr>
            <p:nvPr/>
          </p:nvSpPr>
          <p:spPr bwMode="auto">
            <a:xfrm>
              <a:off x="3343" y="2788"/>
              <a:ext cx="1473" cy="1"/>
            </a:xfrm>
            <a:prstGeom prst="line">
              <a:avLst/>
            </a:prstGeom>
            <a:noFill/>
            <a:ln w="19050">
              <a:solidFill>
                <a:srgbClr val="FFFFFF"/>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894001" name="Line 49"/>
            <p:cNvSpPr>
              <a:spLocks noChangeShapeType="1"/>
            </p:cNvSpPr>
            <p:nvPr/>
          </p:nvSpPr>
          <p:spPr bwMode="auto">
            <a:xfrm flipV="1">
              <a:off x="3343" y="1059"/>
              <a:ext cx="1" cy="1729"/>
            </a:xfrm>
            <a:prstGeom prst="line">
              <a:avLst/>
            </a:prstGeom>
            <a:noFill/>
            <a:ln w="19050">
              <a:solidFill>
                <a:srgbClr val="FFFFFF"/>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894002" name="Rectangle 50"/>
            <p:cNvSpPr>
              <a:spLocks noChangeArrowheads="1"/>
            </p:cNvSpPr>
            <p:nvPr/>
          </p:nvSpPr>
          <p:spPr bwMode="auto">
            <a:xfrm>
              <a:off x="3560" y="2024"/>
              <a:ext cx="429"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bg1"/>
                  </a:solidFill>
                  <a:miter lim="800000"/>
                  <a:headEnd/>
                  <a:tailEnd/>
                </a14:hiddenLine>
              </a:ext>
            </a:extLst>
          </p:spPr>
          <p:txBody>
            <a:bodyPr wrap="none" lIns="0" tIns="0" rIns="0" bIns="0">
              <a:spAutoFit/>
            </a:bodyPr>
            <a:lstStyle/>
            <a:p>
              <a:pPr algn="l" eaLnBrk="0" hangingPunct="0"/>
              <a:r>
                <a:rPr lang="de-DE" b="1">
                  <a:solidFill>
                    <a:srgbClr val="FFFFFF"/>
                  </a:solidFill>
                  <a:latin typeface="Trebuchet MS" charset="0"/>
                  <a:cs typeface="Arial" charset="0"/>
                </a:rPr>
                <a:t>p &lt; 0,018</a:t>
              </a:r>
            </a:p>
          </p:txBody>
        </p:sp>
        <p:sp>
          <p:nvSpPr>
            <p:cNvPr id="894003" name="Rectangle 51"/>
            <p:cNvSpPr>
              <a:spLocks noChangeArrowheads="1"/>
            </p:cNvSpPr>
            <p:nvPr/>
          </p:nvSpPr>
          <p:spPr bwMode="auto">
            <a:xfrm>
              <a:off x="4095" y="1275"/>
              <a:ext cx="1101"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bg1"/>
                  </a:solidFill>
                  <a:miter lim="800000"/>
                  <a:headEnd/>
                  <a:tailEnd/>
                </a14:hiddenLine>
              </a:ext>
            </a:extLst>
          </p:spPr>
          <p:txBody>
            <a:bodyPr lIns="0" tIns="0" rIns="0" bIns="0">
              <a:spAutoFit/>
            </a:bodyPr>
            <a:lstStyle/>
            <a:p>
              <a:pPr algn="l" eaLnBrk="0" hangingPunct="0"/>
              <a:r>
                <a:rPr lang="fr-FR" b="1">
                  <a:solidFill>
                    <a:schemeClr val="bg1"/>
                  </a:solidFill>
                  <a:latin typeface="Trebuchet MS" charset="0"/>
                  <a:cs typeface="Arial" charset="0"/>
                </a:rPr>
                <a:t> Patients sous HAART</a:t>
              </a:r>
            </a:p>
          </p:txBody>
        </p:sp>
        <p:sp>
          <p:nvSpPr>
            <p:cNvPr id="894004" name="Rectangle 52"/>
            <p:cNvSpPr>
              <a:spLocks noChangeArrowheads="1"/>
            </p:cNvSpPr>
            <p:nvPr/>
          </p:nvSpPr>
          <p:spPr bwMode="auto">
            <a:xfrm>
              <a:off x="4479" y="1521"/>
              <a:ext cx="997"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bg1"/>
                  </a:solidFill>
                  <a:miter lim="800000"/>
                  <a:headEnd/>
                  <a:tailEnd/>
                </a14:hiddenLine>
              </a:ext>
            </a:extLst>
          </p:spPr>
          <p:txBody>
            <a:bodyPr lIns="0" tIns="0" rIns="0" bIns="0">
              <a:spAutoFit/>
            </a:bodyPr>
            <a:lstStyle/>
            <a:p>
              <a:pPr algn="l" eaLnBrk="0" hangingPunct="0"/>
              <a:r>
                <a:rPr lang="fr-FR" b="1">
                  <a:solidFill>
                    <a:srgbClr val="FF9900"/>
                  </a:solidFill>
                  <a:latin typeface="Trebuchet MS" charset="0"/>
                  <a:cs typeface="Arial" charset="0"/>
                </a:rPr>
                <a:t> Patients sous ARV</a:t>
              </a:r>
            </a:p>
          </p:txBody>
        </p:sp>
        <p:sp>
          <p:nvSpPr>
            <p:cNvPr id="894005" name="Rectangle 53"/>
            <p:cNvSpPr>
              <a:spLocks noChangeArrowheads="1"/>
            </p:cNvSpPr>
            <p:nvPr/>
          </p:nvSpPr>
          <p:spPr bwMode="auto">
            <a:xfrm>
              <a:off x="4485" y="1743"/>
              <a:ext cx="1032"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bg1"/>
                  </a:solidFill>
                  <a:miter lim="800000"/>
                  <a:headEnd/>
                  <a:tailEnd/>
                </a14:hiddenLine>
              </a:ext>
            </a:extLst>
          </p:spPr>
          <p:txBody>
            <a:bodyPr lIns="0" tIns="0" rIns="0" bIns="0">
              <a:spAutoFit/>
            </a:bodyPr>
            <a:lstStyle/>
            <a:p>
              <a:pPr algn="l" eaLnBrk="0" hangingPunct="0"/>
              <a:r>
                <a:rPr lang="fr-FR" b="1">
                  <a:solidFill>
                    <a:srgbClr val="00FFFF"/>
                  </a:solidFill>
                  <a:latin typeface="Trebuchet MS" charset="0"/>
                  <a:cs typeface="Arial" charset="0"/>
                </a:rPr>
                <a:t> Patients non traités</a:t>
              </a:r>
            </a:p>
          </p:txBody>
        </p:sp>
        <p:sp>
          <p:nvSpPr>
            <p:cNvPr id="894018" name="Rectangle 66"/>
            <p:cNvSpPr>
              <a:spLocks noChangeArrowheads="1"/>
            </p:cNvSpPr>
            <p:nvPr/>
          </p:nvSpPr>
          <p:spPr bwMode="auto">
            <a:xfrm rot="16200000">
              <a:off x="2907" y="1692"/>
              <a:ext cx="293"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bg1"/>
                  </a:solidFill>
                  <a:miter lim="800000"/>
                  <a:headEnd/>
                  <a:tailEnd/>
                </a14:hiddenLine>
              </a:ext>
            </a:extLst>
          </p:spPr>
          <p:txBody>
            <a:bodyPr wrap="none" lIns="0" tIns="0" rIns="0" bIns="0">
              <a:spAutoFit/>
            </a:bodyPr>
            <a:lstStyle/>
            <a:p>
              <a:pPr algn="l" eaLnBrk="0" hangingPunct="0"/>
              <a:r>
                <a:rPr lang="fr-FR" b="1">
                  <a:solidFill>
                    <a:srgbClr val="FFFFFF"/>
                  </a:solidFill>
                  <a:cs typeface="Arial" charset="0"/>
                </a:rPr>
                <a:t>Survie</a:t>
              </a:r>
            </a:p>
          </p:txBody>
        </p:sp>
        <p:sp>
          <p:nvSpPr>
            <p:cNvPr id="894019" name="Line 67"/>
            <p:cNvSpPr>
              <a:spLocks noChangeShapeType="1"/>
            </p:cNvSpPr>
            <p:nvPr/>
          </p:nvSpPr>
          <p:spPr bwMode="auto">
            <a:xfrm flipH="1">
              <a:off x="3318" y="1062"/>
              <a:ext cx="27" cy="0"/>
            </a:xfrm>
            <a:prstGeom prst="line">
              <a:avLst/>
            </a:prstGeom>
            <a:noFill/>
            <a:ln w="19050">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894020" name="Line 68"/>
            <p:cNvSpPr>
              <a:spLocks noChangeShapeType="1"/>
            </p:cNvSpPr>
            <p:nvPr/>
          </p:nvSpPr>
          <p:spPr bwMode="auto">
            <a:xfrm flipH="1">
              <a:off x="3318" y="1504"/>
              <a:ext cx="27" cy="0"/>
            </a:xfrm>
            <a:prstGeom prst="line">
              <a:avLst/>
            </a:prstGeom>
            <a:noFill/>
            <a:ln w="19050">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894021" name="Line 69"/>
            <p:cNvSpPr>
              <a:spLocks noChangeShapeType="1"/>
            </p:cNvSpPr>
            <p:nvPr/>
          </p:nvSpPr>
          <p:spPr bwMode="auto">
            <a:xfrm flipH="1">
              <a:off x="3318" y="1932"/>
              <a:ext cx="27" cy="0"/>
            </a:xfrm>
            <a:prstGeom prst="line">
              <a:avLst/>
            </a:prstGeom>
            <a:noFill/>
            <a:ln w="19050">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894022" name="Line 70"/>
            <p:cNvSpPr>
              <a:spLocks noChangeShapeType="1"/>
            </p:cNvSpPr>
            <p:nvPr/>
          </p:nvSpPr>
          <p:spPr bwMode="auto">
            <a:xfrm flipH="1">
              <a:off x="3318" y="2360"/>
              <a:ext cx="27" cy="0"/>
            </a:xfrm>
            <a:prstGeom prst="line">
              <a:avLst/>
            </a:prstGeom>
            <a:noFill/>
            <a:ln w="19050">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894023" name="Line 71"/>
            <p:cNvSpPr>
              <a:spLocks noChangeShapeType="1"/>
            </p:cNvSpPr>
            <p:nvPr/>
          </p:nvSpPr>
          <p:spPr bwMode="auto">
            <a:xfrm flipH="1">
              <a:off x="3318" y="2786"/>
              <a:ext cx="27" cy="0"/>
            </a:xfrm>
            <a:prstGeom prst="line">
              <a:avLst/>
            </a:prstGeom>
            <a:noFill/>
            <a:ln w="19050">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894024" name="Line 72"/>
            <p:cNvSpPr>
              <a:spLocks noChangeShapeType="1"/>
            </p:cNvSpPr>
            <p:nvPr/>
          </p:nvSpPr>
          <p:spPr bwMode="auto">
            <a:xfrm>
              <a:off x="3345" y="2771"/>
              <a:ext cx="25" cy="16"/>
            </a:xfrm>
            <a:prstGeom prst="line">
              <a:avLst/>
            </a:prstGeom>
            <a:noFill/>
            <a:ln w="19050">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894025" name="Line 73"/>
            <p:cNvSpPr>
              <a:spLocks noChangeShapeType="1"/>
            </p:cNvSpPr>
            <p:nvPr/>
          </p:nvSpPr>
          <p:spPr bwMode="auto">
            <a:xfrm>
              <a:off x="3569" y="2792"/>
              <a:ext cx="0" cy="33"/>
            </a:xfrm>
            <a:prstGeom prst="line">
              <a:avLst/>
            </a:prstGeom>
            <a:noFill/>
            <a:ln w="19050">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894026" name="Line 74"/>
            <p:cNvSpPr>
              <a:spLocks noChangeShapeType="1"/>
            </p:cNvSpPr>
            <p:nvPr/>
          </p:nvSpPr>
          <p:spPr bwMode="auto">
            <a:xfrm>
              <a:off x="3801" y="2792"/>
              <a:ext cx="0" cy="33"/>
            </a:xfrm>
            <a:prstGeom prst="line">
              <a:avLst/>
            </a:prstGeom>
            <a:noFill/>
            <a:ln w="19050">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894027" name="Line 75"/>
            <p:cNvSpPr>
              <a:spLocks noChangeShapeType="1"/>
            </p:cNvSpPr>
            <p:nvPr/>
          </p:nvSpPr>
          <p:spPr bwMode="auto">
            <a:xfrm>
              <a:off x="4038" y="2792"/>
              <a:ext cx="0" cy="33"/>
            </a:xfrm>
            <a:prstGeom prst="line">
              <a:avLst/>
            </a:prstGeom>
            <a:noFill/>
            <a:ln w="19050">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894028" name="Line 76"/>
            <p:cNvSpPr>
              <a:spLocks noChangeShapeType="1"/>
            </p:cNvSpPr>
            <p:nvPr/>
          </p:nvSpPr>
          <p:spPr bwMode="auto">
            <a:xfrm>
              <a:off x="4271" y="2792"/>
              <a:ext cx="0" cy="33"/>
            </a:xfrm>
            <a:prstGeom prst="line">
              <a:avLst/>
            </a:prstGeom>
            <a:noFill/>
            <a:ln w="19050">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894029" name="Line 77"/>
            <p:cNvSpPr>
              <a:spLocks noChangeShapeType="1"/>
            </p:cNvSpPr>
            <p:nvPr/>
          </p:nvSpPr>
          <p:spPr bwMode="auto">
            <a:xfrm>
              <a:off x="4504" y="2792"/>
              <a:ext cx="0" cy="33"/>
            </a:xfrm>
            <a:prstGeom prst="line">
              <a:avLst/>
            </a:prstGeom>
            <a:noFill/>
            <a:ln w="19050">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894030" name="Line 78"/>
            <p:cNvSpPr>
              <a:spLocks noChangeShapeType="1"/>
            </p:cNvSpPr>
            <p:nvPr/>
          </p:nvSpPr>
          <p:spPr bwMode="auto">
            <a:xfrm>
              <a:off x="4745" y="2792"/>
              <a:ext cx="0" cy="33"/>
            </a:xfrm>
            <a:prstGeom prst="line">
              <a:avLst/>
            </a:prstGeom>
            <a:noFill/>
            <a:ln w="19050">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894032" name="Text Box 80"/>
            <p:cNvSpPr txBox="1">
              <a:spLocks noChangeArrowheads="1"/>
            </p:cNvSpPr>
            <p:nvPr/>
          </p:nvSpPr>
          <p:spPr bwMode="auto">
            <a:xfrm>
              <a:off x="3610" y="877"/>
              <a:ext cx="1436" cy="231"/>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algn="l"/>
              <a:r>
                <a:rPr lang="fr-FR" sz="1800" b="1">
                  <a:solidFill>
                    <a:srgbClr val="FFCC00"/>
                  </a:solidFill>
                  <a:cs typeface="Arial" charset="0"/>
                </a:rPr>
                <a:t>Mortalité hépatique</a:t>
              </a:r>
            </a:p>
          </p:txBody>
        </p:sp>
        <p:sp>
          <p:nvSpPr>
            <p:cNvPr id="894033" name="Rectangle 81"/>
            <p:cNvSpPr>
              <a:spLocks noChangeArrowheads="1"/>
            </p:cNvSpPr>
            <p:nvPr/>
          </p:nvSpPr>
          <p:spPr bwMode="auto">
            <a:xfrm>
              <a:off x="3521" y="2975"/>
              <a:ext cx="1254"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bg1"/>
                  </a:solidFill>
                  <a:miter lim="800000"/>
                  <a:headEnd/>
                  <a:tailEnd/>
                </a14:hiddenLine>
              </a:ext>
            </a:extLst>
          </p:spPr>
          <p:txBody>
            <a:bodyPr wrap="none" lIns="0" tIns="0" rIns="0" bIns="0">
              <a:spAutoFit/>
            </a:bodyPr>
            <a:lstStyle/>
            <a:p>
              <a:pPr algn="l" eaLnBrk="0" hangingPunct="0"/>
              <a:r>
                <a:rPr lang="fr-FR" b="1">
                  <a:solidFill>
                    <a:srgbClr val="FFFFFF"/>
                  </a:solidFill>
                  <a:cs typeface="Arial" charset="0"/>
                </a:rPr>
                <a:t>Durée d</a:t>
              </a:r>
              <a:r>
                <a:rPr lang="ja-JP" altLang="fr-FR" b="1">
                  <a:solidFill>
                    <a:srgbClr val="FFFFFF"/>
                  </a:solidFill>
                  <a:cs typeface="Arial" charset="0"/>
                </a:rPr>
                <a:t>‘</a:t>
              </a:r>
              <a:r>
                <a:rPr lang="fr-FR" b="1">
                  <a:solidFill>
                    <a:srgbClr val="FFFFFF"/>
                  </a:solidFill>
                  <a:cs typeface="Arial" charset="0"/>
                </a:rPr>
                <a:t>observation (jours)</a:t>
              </a:r>
            </a:p>
          </p:txBody>
        </p:sp>
      </p:grpSp>
      <p:graphicFrame>
        <p:nvGraphicFramePr>
          <p:cNvPr id="894106" name="Group 154"/>
          <p:cNvGraphicFramePr>
            <a:graphicFrameLocks noGrp="1"/>
          </p:cNvGraphicFramePr>
          <p:nvPr/>
        </p:nvGraphicFramePr>
        <p:xfrm>
          <a:off x="468313" y="5267325"/>
          <a:ext cx="3595687" cy="1188720"/>
        </p:xfrm>
        <a:graphic>
          <a:graphicData uri="http://schemas.openxmlformats.org/drawingml/2006/table">
            <a:tbl>
              <a:tblPr/>
              <a:tblGrid>
                <a:gridCol w="823912"/>
                <a:gridCol w="461963"/>
                <a:gridCol w="461962"/>
                <a:gridCol w="461963"/>
                <a:gridCol w="461962"/>
                <a:gridCol w="461963"/>
                <a:gridCol w="461962"/>
              </a:tblGrid>
              <a:tr h="269875">
                <a:tc>
                  <a:txBody>
                    <a:bodyPr/>
                    <a:lstStyle/>
                    <a:p>
                      <a:pPr marL="0" marR="0" lvl="0" indent="0" algn="l" defTabSz="914400" rtl="0" eaLnBrk="1" fontAlgn="base" latinLnBrk="0" hangingPunct="1">
                        <a:lnSpc>
                          <a:spcPct val="100000"/>
                        </a:lnSpc>
                        <a:spcBef>
                          <a:spcPct val="20000"/>
                        </a:spcBef>
                        <a:spcAft>
                          <a:spcPct val="0"/>
                        </a:spcAft>
                        <a:buClr>
                          <a:srgbClr val="FFCC00"/>
                        </a:buClr>
                        <a:buSzTx/>
                        <a:buFontTx/>
                        <a:buNone/>
                        <a:tabLst/>
                      </a:pPr>
                      <a:r>
                        <a:rPr kumimoji="0" lang="fr-FR" sz="1000" b="1" i="0" u="none" strike="noStrike" cap="none" normalizeH="0" baseline="0">
                          <a:ln>
                            <a:noFill/>
                          </a:ln>
                          <a:solidFill>
                            <a:srgbClr val="FFCC00"/>
                          </a:solidFill>
                          <a:effectLst/>
                          <a:latin typeface="Arial" charset="0"/>
                          <a:ea typeface="ＭＳ Ｐゴシック" charset="0"/>
                        </a:rPr>
                        <a:t>Groupe HAART </a:t>
                      </a:r>
                    </a:p>
                  </a:txBody>
                  <a:tcPr horzOverflow="overflow">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rgbClr val="FFCC00"/>
                        </a:buClr>
                        <a:buSzTx/>
                        <a:buFontTx/>
                        <a:buNone/>
                        <a:tabLst/>
                      </a:pPr>
                      <a:r>
                        <a:rPr kumimoji="0" lang="fr-FR" sz="1000" b="1" i="0" u="none" strike="noStrike" cap="none" normalizeH="0" baseline="0">
                          <a:ln>
                            <a:noFill/>
                          </a:ln>
                          <a:solidFill>
                            <a:schemeClr val="bg1"/>
                          </a:solidFill>
                          <a:effectLst/>
                          <a:latin typeface="Arial" charset="0"/>
                          <a:ea typeface="ＭＳ Ｐゴシック" charset="0"/>
                        </a:rPr>
                        <a:t>93</a:t>
                      </a:r>
                    </a:p>
                  </a:txBody>
                  <a:tcPr horzOverflow="overflow">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rgbClr val="FFCC00"/>
                        </a:buClr>
                        <a:buSzTx/>
                        <a:buFontTx/>
                        <a:buNone/>
                        <a:tabLst/>
                      </a:pPr>
                      <a:r>
                        <a:rPr kumimoji="0" lang="fr-FR" sz="1000" b="1" i="0" u="none" strike="noStrike" cap="none" normalizeH="0" baseline="0">
                          <a:ln>
                            <a:noFill/>
                          </a:ln>
                          <a:solidFill>
                            <a:schemeClr val="bg1"/>
                          </a:solidFill>
                          <a:effectLst/>
                          <a:latin typeface="Arial" charset="0"/>
                          <a:ea typeface="ＭＳ Ｐゴシック" charset="0"/>
                        </a:rPr>
                        <a:t>79</a:t>
                      </a:r>
                    </a:p>
                  </a:txBody>
                  <a:tcPr horzOverflow="overflow">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rgbClr val="FFCC00"/>
                        </a:buClr>
                        <a:buSzTx/>
                        <a:buFontTx/>
                        <a:buNone/>
                        <a:tabLst/>
                      </a:pPr>
                      <a:r>
                        <a:rPr kumimoji="0" lang="fr-FR" sz="1000" b="1" i="0" u="none" strike="noStrike" cap="none" normalizeH="0" baseline="0">
                          <a:ln>
                            <a:noFill/>
                          </a:ln>
                          <a:solidFill>
                            <a:schemeClr val="bg1"/>
                          </a:solidFill>
                          <a:effectLst/>
                          <a:latin typeface="Arial" charset="0"/>
                          <a:ea typeface="ＭＳ Ｐゴシック" charset="0"/>
                        </a:rPr>
                        <a:t>33</a:t>
                      </a:r>
                    </a:p>
                  </a:txBody>
                  <a:tcPr horzOverflow="overflow">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rgbClr val="FFCC00"/>
                        </a:buClr>
                        <a:buSzTx/>
                        <a:buFontTx/>
                        <a:buNone/>
                        <a:tabLst/>
                      </a:pPr>
                      <a:r>
                        <a:rPr kumimoji="0" lang="fr-FR" sz="1000" b="1" i="0" u="none" strike="noStrike" cap="none" normalizeH="0" baseline="0">
                          <a:ln>
                            <a:noFill/>
                          </a:ln>
                          <a:solidFill>
                            <a:schemeClr val="bg1"/>
                          </a:solidFill>
                          <a:effectLst/>
                          <a:latin typeface="Arial" charset="0"/>
                          <a:ea typeface="ＭＳ Ｐゴシック" charset="0"/>
                        </a:rPr>
                        <a:t>-</a:t>
                      </a:r>
                    </a:p>
                  </a:txBody>
                  <a:tcPr horzOverflow="overflow">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rgbClr val="FFCC00"/>
                        </a:buClr>
                        <a:buSzTx/>
                        <a:buFontTx/>
                        <a:buNone/>
                        <a:tabLst/>
                      </a:pPr>
                      <a:r>
                        <a:rPr kumimoji="0" lang="fr-FR" sz="1000" b="1" i="0" u="none" strike="noStrike" cap="none" normalizeH="0" baseline="0">
                          <a:ln>
                            <a:noFill/>
                          </a:ln>
                          <a:solidFill>
                            <a:schemeClr val="bg1"/>
                          </a:solidFill>
                          <a:effectLst/>
                          <a:latin typeface="Arial" charset="0"/>
                          <a:ea typeface="ＭＳ Ｐゴシック" charset="0"/>
                        </a:rPr>
                        <a:t>-</a:t>
                      </a:r>
                    </a:p>
                  </a:txBody>
                  <a:tcPr horzOverflow="overflow">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rgbClr val="FFCC00"/>
                        </a:buClr>
                        <a:buSzTx/>
                        <a:buFontTx/>
                        <a:buNone/>
                        <a:tabLst/>
                      </a:pPr>
                      <a:r>
                        <a:rPr kumimoji="0" lang="fr-FR" sz="1000" b="1" i="0" u="none" strike="noStrike" cap="none" normalizeH="0" baseline="0">
                          <a:ln>
                            <a:noFill/>
                          </a:ln>
                          <a:solidFill>
                            <a:schemeClr val="bg1"/>
                          </a:solidFill>
                          <a:effectLst/>
                          <a:latin typeface="Arial" charset="0"/>
                          <a:ea typeface="ＭＳ Ｐゴシック" charset="0"/>
                        </a:rPr>
                        <a:t>-</a:t>
                      </a:r>
                    </a:p>
                  </a:txBody>
                  <a:tcPr horzOverflow="overflow">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solidFill>
                      <a:srgbClr val="000066"/>
                    </a:solidFill>
                  </a:tcPr>
                </a:tc>
              </a:tr>
              <a:tr h="350838">
                <a:tc>
                  <a:txBody>
                    <a:bodyPr/>
                    <a:lstStyle/>
                    <a:p>
                      <a:pPr marL="0" marR="0" lvl="0" indent="0" algn="l" defTabSz="914400" rtl="0" eaLnBrk="1" fontAlgn="base" latinLnBrk="0" hangingPunct="1">
                        <a:lnSpc>
                          <a:spcPct val="100000"/>
                        </a:lnSpc>
                        <a:spcBef>
                          <a:spcPct val="20000"/>
                        </a:spcBef>
                        <a:spcAft>
                          <a:spcPct val="0"/>
                        </a:spcAft>
                        <a:buClr>
                          <a:srgbClr val="FFCC00"/>
                        </a:buClr>
                        <a:buSzTx/>
                        <a:buFontTx/>
                        <a:buNone/>
                        <a:tabLst/>
                      </a:pPr>
                      <a:r>
                        <a:rPr kumimoji="0" lang="fr-FR" sz="1000" b="1" i="0" u="none" strike="noStrike" cap="none" normalizeH="0" baseline="0">
                          <a:ln>
                            <a:noFill/>
                          </a:ln>
                          <a:solidFill>
                            <a:srgbClr val="FFCC00"/>
                          </a:solidFill>
                          <a:effectLst/>
                          <a:latin typeface="Arial" charset="0"/>
                          <a:ea typeface="ＭＳ Ｐゴシック" charset="0"/>
                        </a:rPr>
                        <a:t>Groupe ARV</a:t>
                      </a:r>
                    </a:p>
                  </a:txBody>
                  <a:tcPr horzOverflow="overflow">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rgbClr val="FFCC00"/>
                        </a:buClr>
                        <a:buSzTx/>
                        <a:buFontTx/>
                        <a:buNone/>
                        <a:tabLst/>
                      </a:pPr>
                      <a:r>
                        <a:rPr kumimoji="0" lang="fr-FR" sz="1000" b="1" i="0" u="none" strike="noStrike" cap="none" normalizeH="0" baseline="0">
                          <a:ln>
                            <a:noFill/>
                          </a:ln>
                          <a:solidFill>
                            <a:schemeClr val="bg1"/>
                          </a:solidFill>
                          <a:effectLst/>
                          <a:latin typeface="Arial" charset="0"/>
                          <a:ea typeface="ＭＳ Ｐゴシック" charset="0"/>
                        </a:rPr>
                        <a:t>55</a:t>
                      </a:r>
                    </a:p>
                  </a:txBody>
                  <a:tcPr horzOverflow="overflow">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rgbClr val="FFCC00"/>
                        </a:buClr>
                        <a:buSzTx/>
                        <a:buFontTx/>
                        <a:buNone/>
                        <a:tabLst/>
                      </a:pPr>
                      <a:r>
                        <a:rPr kumimoji="0" lang="fr-FR" sz="1000" b="1" i="0" u="none" strike="noStrike" cap="none" normalizeH="0" baseline="0">
                          <a:ln>
                            <a:noFill/>
                          </a:ln>
                          <a:solidFill>
                            <a:schemeClr val="bg1"/>
                          </a:solidFill>
                          <a:effectLst/>
                          <a:latin typeface="Arial" charset="0"/>
                          <a:ea typeface="ＭＳ Ｐゴシック" charset="0"/>
                        </a:rPr>
                        <a:t>46</a:t>
                      </a:r>
                    </a:p>
                  </a:txBody>
                  <a:tcPr horzOverflow="overflow">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rgbClr val="FFCC00"/>
                        </a:buClr>
                        <a:buSzTx/>
                        <a:buFontTx/>
                        <a:buNone/>
                        <a:tabLst/>
                      </a:pPr>
                      <a:r>
                        <a:rPr kumimoji="0" lang="fr-FR" sz="1000" b="1" i="0" u="none" strike="noStrike" cap="none" normalizeH="0" baseline="0">
                          <a:ln>
                            <a:noFill/>
                          </a:ln>
                          <a:solidFill>
                            <a:schemeClr val="bg1"/>
                          </a:solidFill>
                          <a:effectLst/>
                          <a:latin typeface="Arial" charset="0"/>
                          <a:ea typeface="ＭＳ Ｐゴシック" charset="0"/>
                        </a:rPr>
                        <a:t>30</a:t>
                      </a:r>
                    </a:p>
                  </a:txBody>
                  <a:tcPr horzOverflow="overflow">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rgbClr val="FFCC00"/>
                        </a:buClr>
                        <a:buSzTx/>
                        <a:buFontTx/>
                        <a:buNone/>
                        <a:tabLst/>
                      </a:pPr>
                      <a:r>
                        <a:rPr kumimoji="0" lang="fr-FR" sz="1000" b="1" i="0" u="none" strike="noStrike" cap="none" normalizeH="0" baseline="0">
                          <a:ln>
                            <a:noFill/>
                          </a:ln>
                          <a:solidFill>
                            <a:schemeClr val="bg1"/>
                          </a:solidFill>
                          <a:effectLst/>
                          <a:latin typeface="Arial" charset="0"/>
                          <a:ea typeface="ＭＳ Ｐゴシック" charset="0"/>
                        </a:rPr>
                        <a:t>15</a:t>
                      </a:r>
                    </a:p>
                  </a:txBody>
                  <a:tcPr horzOverflow="overflow">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rgbClr val="FFCC00"/>
                        </a:buClr>
                        <a:buSzTx/>
                        <a:buFontTx/>
                        <a:buNone/>
                        <a:tabLst/>
                      </a:pPr>
                      <a:r>
                        <a:rPr kumimoji="0" lang="fr-FR" sz="1000" b="1" i="0" u="none" strike="noStrike" cap="none" normalizeH="0" baseline="0">
                          <a:ln>
                            <a:noFill/>
                          </a:ln>
                          <a:solidFill>
                            <a:schemeClr val="bg1"/>
                          </a:solidFill>
                          <a:effectLst/>
                          <a:latin typeface="Arial" charset="0"/>
                          <a:ea typeface="ＭＳ Ｐゴシック" charset="0"/>
                        </a:rPr>
                        <a:t>9</a:t>
                      </a:r>
                    </a:p>
                  </a:txBody>
                  <a:tcPr horzOverflow="overflow">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rgbClr val="FFCC00"/>
                        </a:buClr>
                        <a:buSzTx/>
                        <a:buFontTx/>
                        <a:buNone/>
                        <a:tabLst/>
                      </a:pPr>
                      <a:r>
                        <a:rPr kumimoji="0" lang="fr-FR" sz="1000" b="1" i="0" u="none" strike="noStrike" cap="none" normalizeH="0" baseline="0">
                          <a:ln>
                            <a:noFill/>
                          </a:ln>
                          <a:solidFill>
                            <a:schemeClr val="bg1"/>
                          </a:solidFill>
                          <a:effectLst/>
                          <a:latin typeface="Arial" charset="0"/>
                          <a:ea typeface="ＭＳ Ｐゴシック" charset="0"/>
                        </a:rPr>
                        <a:t>1</a:t>
                      </a:r>
                    </a:p>
                  </a:txBody>
                  <a:tcPr horzOverflow="overflow">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solidFill>
                      <a:srgbClr val="000066"/>
                    </a:solidFill>
                  </a:tcPr>
                </a:tc>
              </a:tr>
              <a:tr h="269875">
                <a:tc>
                  <a:txBody>
                    <a:bodyPr/>
                    <a:lstStyle/>
                    <a:p>
                      <a:pPr marL="0" marR="0" lvl="0" indent="0" algn="l" defTabSz="914400" rtl="0" eaLnBrk="1" fontAlgn="base" latinLnBrk="0" hangingPunct="1">
                        <a:lnSpc>
                          <a:spcPct val="100000"/>
                        </a:lnSpc>
                        <a:spcBef>
                          <a:spcPct val="20000"/>
                        </a:spcBef>
                        <a:spcAft>
                          <a:spcPct val="0"/>
                        </a:spcAft>
                        <a:buClr>
                          <a:srgbClr val="FFCC00"/>
                        </a:buClr>
                        <a:buSzTx/>
                        <a:buFontTx/>
                        <a:buNone/>
                        <a:tabLst/>
                      </a:pPr>
                      <a:r>
                        <a:rPr kumimoji="0" lang="fr-FR" sz="1000" b="1" i="0" u="none" strike="noStrike" cap="none" normalizeH="0" baseline="0">
                          <a:ln>
                            <a:noFill/>
                          </a:ln>
                          <a:solidFill>
                            <a:srgbClr val="FFCC00"/>
                          </a:solidFill>
                          <a:effectLst/>
                          <a:latin typeface="Arial" charset="0"/>
                          <a:ea typeface="ＭＳ Ｐゴシック" charset="0"/>
                        </a:rPr>
                        <a:t>Groupe non traité</a:t>
                      </a:r>
                    </a:p>
                  </a:txBody>
                  <a:tcPr horzOverflow="overflow">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rgbClr val="FFCC00"/>
                        </a:buClr>
                        <a:buSzTx/>
                        <a:buFontTx/>
                        <a:buNone/>
                        <a:tabLst/>
                      </a:pPr>
                      <a:r>
                        <a:rPr kumimoji="0" lang="fr-FR" sz="1000" b="1" i="0" u="none" strike="noStrike" cap="none" normalizeH="0" baseline="0">
                          <a:ln>
                            <a:noFill/>
                          </a:ln>
                          <a:solidFill>
                            <a:schemeClr val="bg1"/>
                          </a:solidFill>
                          <a:effectLst/>
                          <a:latin typeface="Arial" charset="0"/>
                          <a:ea typeface="ＭＳ Ｐゴシック" charset="0"/>
                        </a:rPr>
                        <a:t>137</a:t>
                      </a:r>
                    </a:p>
                  </a:txBody>
                  <a:tcPr horzOverflow="overflow">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rgbClr val="FFCC00"/>
                        </a:buClr>
                        <a:buSzTx/>
                        <a:buFontTx/>
                        <a:buNone/>
                        <a:tabLst/>
                      </a:pPr>
                      <a:r>
                        <a:rPr kumimoji="0" lang="fr-FR" sz="1000" b="1" i="0" u="none" strike="noStrike" cap="none" normalizeH="0" baseline="0">
                          <a:ln>
                            <a:noFill/>
                          </a:ln>
                          <a:solidFill>
                            <a:schemeClr val="bg1"/>
                          </a:solidFill>
                          <a:effectLst/>
                          <a:latin typeface="Arial" charset="0"/>
                          <a:ea typeface="ＭＳ Ｐゴシック" charset="0"/>
                        </a:rPr>
                        <a:t>94</a:t>
                      </a:r>
                    </a:p>
                  </a:txBody>
                  <a:tcPr horzOverflow="overflow">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rgbClr val="FFCC00"/>
                        </a:buClr>
                        <a:buSzTx/>
                        <a:buFontTx/>
                        <a:buNone/>
                        <a:tabLst/>
                      </a:pPr>
                      <a:r>
                        <a:rPr kumimoji="0" lang="fr-FR" sz="1000" b="1" i="0" u="none" strike="noStrike" cap="none" normalizeH="0" baseline="0">
                          <a:ln>
                            <a:noFill/>
                          </a:ln>
                          <a:solidFill>
                            <a:schemeClr val="bg1"/>
                          </a:solidFill>
                          <a:effectLst/>
                          <a:latin typeface="Arial" charset="0"/>
                          <a:ea typeface="ＭＳ Ｐゴシック" charset="0"/>
                        </a:rPr>
                        <a:t>49</a:t>
                      </a:r>
                    </a:p>
                  </a:txBody>
                  <a:tcPr horzOverflow="overflow">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rgbClr val="FFCC00"/>
                        </a:buClr>
                        <a:buSzTx/>
                        <a:buFontTx/>
                        <a:buNone/>
                        <a:tabLst/>
                      </a:pPr>
                      <a:r>
                        <a:rPr kumimoji="0" lang="fr-FR" sz="1000" b="1" i="0" u="none" strike="noStrike" cap="none" normalizeH="0" baseline="0">
                          <a:ln>
                            <a:noFill/>
                          </a:ln>
                          <a:solidFill>
                            <a:schemeClr val="bg1"/>
                          </a:solidFill>
                          <a:effectLst/>
                          <a:latin typeface="Arial" charset="0"/>
                          <a:ea typeface="ＭＳ Ｐゴシック" charset="0"/>
                        </a:rPr>
                        <a:t>37</a:t>
                      </a:r>
                    </a:p>
                  </a:txBody>
                  <a:tcPr horzOverflow="overflow">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rgbClr val="FFCC00"/>
                        </a:buClr>
                        <a:buSzTx/>
                        <a:buFontTx/>
                        <a:buNone/>
                        <a:tabLst/>
                      </a:pPr>
                      <a:r>
                        <a:rPr kumimoji="0" lang="fr-FR" sz="1000" b="1" i="0" u="none" strike="noStrike" cap="none" normalizeH="0" baseline="0">
                          <a:ln>
                            <a:noFill/>
                          </a:ln>
                          <a:solidFill>
                            <a:schemeClr val="bg1"/>
                          </a:solidFill>
                          <a:effectLst/>
                          <a:latin typeface="Arial" charset="0"/>
                          <a:ea typeface="ＭＳ Ｐゴシック" charset="0"/>
                        </a:rPr>
                        <a:t>32</a:t>
                      </a:r>
                    </a:p>
                  </a:txBody>
                  <a:tcPr horzOverflow="overflow">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rgbClr val="FFCC00"/>
                        </a:buClr>
                        <a:buSzTx/>
                        <a:buFontTx/>
                        <a:buNone/>
                        <a:tabLst/>
                      </a:pPr>
                      <a:r>
                        <a:rPr kumimoji="0" lang="fr-FR" sz="1000" b="1" i="0" u="none" strike="noStrike" cap="none" normalizeH="0" baseline="0">
                          <a:ln>
                            <a:noFill/>
                          </a:ln>
                          <a:solidFill>
                            <a:schemeClr val="bg1"/>
                          </a:solidFill>
                          <a:effectLst/>
                          <a:latin typeface="Arial" charset="0"/>
                          <a:ea typeface="ＭＳ Ｐゴシック" charset="0"/>
                        </a:rPr>
                        <a:t>27</a:t>
                      </a:r>
                    </a:p>
                  </a:txBody>
                  <a:tcPr horzOverflow="overflow">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solidFill>
                      <a:srgbClr val="000066"/>
                    </a:solidFill>
                  </a:tcPr>
                </a:tc>
              </a:tr>
            </a:tbl>
          </a:graphicData>
        </a:graphic>
      </p:graphicFrame>
      <p:sp>
        <p:nvSpPr>
          <p:cNvPr id="894068" name="Text Box 116"/>
          <p:cNvSpPr txBox="1">
            <a:spLocks noChangeArrowheads="1"/>
          </p:cNvSpPr>
          <p:nvPr/>
        </p:nvSpPr>
        <p:spPr bwMode="auto">
          <a:xfrm>
            <a:off x="398463" y="4927600"/>
            <a:ext cx="1319212"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l"/>
            <a:r>
              <a:rPr lang="fr-FR" sz="1400" i="1">
                <a:solidFill>
                  <a:srgbClr val="FFCC00"/>
                </a:solidFill>
                <a:cs typeface="Arial" charset="0"/>
              </a:rPr>
              <a:t>Patients suivis</a:t>
            </a:r>
          </a:p>
        </p:txBody>
      </p:sp>
      <p:graphicFrame>
        <p:nvGraphicFramePr>
          <p:cNvPr id="894107" name="Group 155"/>
          <p:cNvGraphicFramePr>
            <a:graphicFrameLocks noGrp="1"/>
          </p:cNvGraphicFramePr>
          <p:nvPr/>
        </p:nvGraphicFramePr>
        <p:xfrm>
          <a:off x="4865688" y="5256213"/>
          <a:ext cx="3595687" cy="1188720"/>
        </p:xfrm>
        <a:graphic>
          <a:graphicData uri="http://schemas.openxmlformats.org/drawingml/2006/table">
            <a:tbl>
              <a:tblPr/>
              <a:tblGrid>
                <a:gridCol w="823912"/>
                <a:gridCol w="461963"/>
                <a:gridCol w="461962"/>
                <a:gridCol w="461963"/>
                <a:gridCol w="461962"/>
                <a:gridCol w="461963"/>
                <a:gridCol w="461962"/>
              </a:tblGrid>
              <a:tr h="269875">
                <a:tc>
                  <a:txBody>
                    <a:bodyPr/>
                    <a:lstStyle/>
                    <a:p>
                      <a:pPr marL="0" marR="0" lvl="0" indent="0" algn="l" defTabSz="914400" rtl="0" eaLnBrk="1" fontAlgn="base" latinLnBrk="0" hangingPunct="1">
                        <a:lnSpc>
                          <a:spcPct val="100000"/>
                        </a:lnSpc>
                        <a:spcBef>
                          <a:spcPct val="20000"/>
                        </a:spcBef>
                        <a:spcAft>
                          <a:spcPct val="0"/>
                        </a:spcAft>
                        <a:buClr>
                          <a:srgbClr val="FFCC00"/>
                        </a:buClr>
                        <a:buSzTx/>
                        <a:buFontTx/>
                        <a:buNone/>
                        <a:tabLst/>
                      </a:pPr>
                      <a:r>
                        <a:rPr kumimoji="0" lang="fr-FR" sz="1000" b="1" i="0" u="none" strike="noStrike" cap="none" normalizeH="0" baseline="0">
                          <a:ln>
                            <a:noFill/>
                          </a:ln>
                          <a:solidFill>
                            <a:srgbClr val="FFCC00"/>
                          </a:solidFill>
                          <a:effectLst/>
                          <a:latin typeface="Arial" charset="0"/>
                          <a:ea typeface="ＭＳ Ｐゴシック" charset="0"/>
                        </a:rPr>
                        <a:t>Groupe HAART </a:t>
                      </a:r>
                    </a:p>
                  </a:txBody>
                  <a:tcPr horzOverflow="overflow">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rgbClr val="FFCC00"/>
                        </a:buClr>
                        <a:buSzTx/>
                        <a:buFontTx/>
                        <a:buNone/>
                        <a:tabLst/>
                      </a:pPr>
                      <a:r>
                        <a:rPr kumimoji="0" lang="fr-FR" sz="1000" b="1" i="0" u="none" strike="noStrike" cap="none" normalizeH="0" baseline="0">
                          <a:ln>
                            <a:noFill/>
                          </a:ln>
                          <a:solidFill>
                            <a:schemeClr val="bg1"/>
                          </a:solidFill>
                          <a:effectLst/>
                          <a:latin typeface="Arial" charset="0"/>
                          <a:ea typeface="ＭＳ Ｐゴシック" charset="0"/>
                        </a:rPr>
                        <a:t>93</a:t>
                      </a:r>
                    </a:p>
                  </a:txBody>
                  <a:tcPr horzOverflow="overflow">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rgbClr val="FFCC00"/>
                        </a:buClr>
                        <a:buSzTx/>
                        <a:buFontTx/>
                        <a:buNone/>
                        <a:tabLst/>
                      </a:pPr>
                      <a:r>
                        <a:rPr kumimoji="0" lang="fr-FR" sz="1000" b="1" i="0" u="none" strike="noStrike" cap="none" normalizeH="0" baseline="0">
                          <a:ln>
                            <a:noFill/>
                          </a:ln>
                          <a:solidFill>
                            <a:schemeClr val="bg1"/>
                          </a:solidFill>
                          <a:effectLst/>
                          <a:latin typeface="Arial" charset="0"/>
                          <a:ea typeface="ＭＳ Ｐゴシック" charset="0"/>
                        </a:rPr>
                        <a:t>79</a:t>
                      </a:r>
                    </a:p>
                  </a:txBody>
                  <a:tcPr horzOverflow="overflow">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rgbClr val="FFCC00"/>
                        </a:buClr>
                        <a:buSzTx/>
                        <a:buFontTx/>
                        <a:buNone/>
                        <a:tabLst/>
                      </a:pPr>
                      <a:r>
                        <a:rPr kumimoji="0" lang="fr-FR" sz="1000" b="1" i="0" u="none" strike="noStrike" cap="none" normalizeH="0" baseline="0">
                          <a:ln>
                            <a:noFill/>
                          </a:ln>
                          <a:solidFill>
                            <a:schemeClr val="bg1"/>
                          </a:solidFill>
                          <a:effectLst/>
                          <a:latin typeface="Arial" charset="0"/>
                          <a:ea typeface="ＭＳ Ｐゴシック" charset="0"/>
                        </a:rPr>
                        <a:t>33</a:t>
                      </a:r>
                    </a:p>
                  </a:txBody>
                  <a:tcPr horzOverflow="overflow">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rgbClr val="FFCC00"/>
                        </a:buClr>
                        <a:buSzTx/>
                        <a:buFontTx/>
                        <a:buNone/>
                        <a:tabLst/>
                      </a:pPr>
                      <a:r>
                        <a:rPr kumimoji="0" lang="fr-FR" sz="1000" b="1" i="0" u="none" strike="noStrike" cap="none" normalizeH="0" baseline="0">
                          <a:ln>
                            <a:noFill/>
                          </a:ln>
                          <a:solidFill>
                            <a:schemeClr val="bg1"/>
                          </a:solidFill>
                          <a:effectLst/>
                          <a:latin typeface="Arial" charset="0"/>
                          <a:ea typeface="ＭＳ Ｐゴシック" charset="0"/>
                        </a:rPr>
                        <a:t>-</a:t>
                      </a:r>
                    </a:p>
                  </a:txBody>
                  <a:tcPr horzOverflow="overflow">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rgbClr val="FFCC00"/>
                        </a:buClr>
                        <a:buSzTx/>
                        <a:buFontTx/>
                        <a:buNone/>
                        <a:tabLst/>
                      </a:pPr>
                      <a:r>
                        <a:rPr kumimoji="0" lang="fr-FR" sz="1000" b="1" i="0" u="none" strike="noStrike" cap="none" normalizeH="0" baseline="0">
                          <a:ln>
                            <a:noFill/>
                          </a:ln>
                          <a:solidFill>
                            <a:schemeClr val="bg1"/>
                          </a:solidFill>
                          <a:effectLst/>
                          <a:latin typeface="Arial" charset="0"/>
                          <a:ea typeface="ＭＳ Ｐゴシック" charset="0"/>
                        </a:rPr>
                        <a:t>-</a:t>
                      </a:r>
                    </a:p>
                  </a:txBody>
                  <a:tcPr horzOverflow="overflow">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rgbClr val="FFCC00"/>
                        </a:buClr>
                        <a:buSzTx/>
                        <a:buFontTx/>
                        <a:buNone/>
                        <a:tabLst/>
                      </a:pPr>
                      <a:r>
                        <a:rPr kumimoji="0" lang="fr-FR" sz="1000" b="1" i="0" u="none" strike="noStrike" cap="none" normalizeH="0" baseline="0">
                          <a:ln>
                            <a:noFill/>
                          </a:ln>
                          <a:solidFill>
                            <a:schemeClr val="bg1"/>
                          </a:solidFill>
                          <a:effectLst/>
                          <a:latin typeface="Arial" charset="0"/>
                          <a:ea typeface="ＭＳ Ｐゴシック" charset="0"/>
                        </a:rPr>
                        <a:t>-</a:t>
                      </a:r>
                    </a:p>
                  </a:txBody>
                  <a:tcPr horzOverflow="overflow">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solidFill>
                      <a:srgbClr val="000066"/>
                    </a:solidFill>
                  </a:tcPr>
                </a:tc>
              </a:tr>
              <a:tr h="268288">
                <a:tc>
                  <a:txBody>
                    <a:bodyPr/>
                    <a:lstStyle/>
                    <a:p>
                      <a:pPr marL="0" marR="0" lvl="0" indent="0" algn="l" defTabSz="914400" rtl="0" eaLnBrk="1" fontAlgn="base" latinLnBrk="0" hangingPunct="1">
                        <a:lnSpc>
                          <a:spcPct val="100000"/>
                        </a:lnSpc>
                        <a:spcBef>
                          <a:spcPct val="20000"/>
                        </a:spcBef>
                        <a:spcAft>
                          <a:spcPct val="0"/>
                        </a:spcAft>
                        <a:buClr>
                          <a:srgbClr val="FFCC00"/>
                        </a:buClr>
                        <a:buSzTx/>
                        <a:buFontTx/>
                        <a:buNone/>
                        <a:tabLst/>
                      </a:pPr>
                      <a:r>
                        <a:rPr kumimoji="0" lang="fr-FR" sz="1000" b="1" i="0" u="none" strike="noStrike" cap="none" normalizeH="0" baseline="0">
                          <a:ln>
                            <a:noFill/>
                          </a:ln>
                          <a:solidFill>
                            <a:srgbClr val="FFCC00"/>
                          </a:solidFill>
                          <a:effectLst/>
                          <a:latin typeface="Arial" charset="0"/>
                          <a:ea typeface="ＭＳ Ｐゴシック" charset="0"/>
                        </a:rPr>
                        <a:t>Groupe ARV</a:t>
                      </a:r>
                    </a:p>
                  </a:txBody>
                  <a:tcPr horzOverflow="overflow">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rgbClr val="FFCC00"/>
                        </a:buClr>
                        <a:buSzTx/>
                        <a:buFontTx/>
                        <a:buNone/>
                        <a:tabLst/>
                      </a:pPr>
                      <a:r>
                        <a:rPr kumimoji="0" lang="fr-FR" sz="1000" b="1" i="0" u="none" strike="noStrike" cap="none" normalizeH="0" baseline="0">
                          <a:ln>
                            <a:noFill/>
                          </a:ln>
                          <a:solidFill>
                            <a:schemeClr val="bg1"/>
                          </a:solidFill>
                          <a:effectLst/>
                          <a:latin typeface="Arial" charset="0"/>
                          <a:ea typeface="ＭＳ Ｐゴシック" charset="0"/>
                        </a:rPr>
                        <a:t>55</a:t>
                      </a:r>
                    </a:p>
                  </a:txBody>
                  <a:tcPr horzOverflow="overflow">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rgbClr val="FFCC00"/>
                        </a:buClr>
                        <a:buSzTx/>
                        <a:buFontTx/>
                        <a:buNone/>
                        <a:tabLst/>
                      </a:pPr>
                      <a:r>
                        <a:rPr kumimoji="0" lang="fr-FR" sz="1000" b="1" i="0" u="none" strike="noStrike" cap="none" normalizeH="0" baseline="0">
                          <a:ln>
                            <a:noFill/>
                          </a:ln>
                          <a:solidFill>
                            <a:schemeClr val="bg1"/>
                          </a:solidFill>
                          <a:effectLst/>
                          <a:latin typeface="Arial" charset="0"/>
                          <a:ea typeface="ＭＳ Ｐゴシック" charset="0"/>
                        </a:rPr>
                        <a:t>46</a:t>
                      </a:r>
                    </a:p>
                  </a:txBody>
                  <a:tcPr horzOverflow="overflow">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rgbClr val="FFCC00"/>
                        </a:buClr>
                        <a:buSzTx/>
                        <a:buFontTx/>
                        <a:buNone/>
                        <a:tabLst/>
                      </a:pPr>
                      <a:r>
                        <a:rPr kumimoji="0" lang="fr-FR" sz="1000" b="1" i="0" u="none" strike="noStrike" cap="none" normalizeH="0" baseline="0">
                          <a:ln>
                            <a:noFill/>
                          </a:ln>
                          <a:solidFill>
                            <a:schemeClr val="bg1"/>
                          </a:solidFill>
                          <a:effectLst/>
                          <a:latin typeface="Arial" charset="0"/>
                          <a:ea typeface="ＭＳ Ｐゴシック" charset="0"/>
                        </a:rPr>
                        <a:t>30</a:t>
                      </a:r>
                    </a:p>
                  </a:txBody>
                  <a:tcPr horzOverflow="overflow">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rgbClr val="FFCC00"/>
                        </a:buClr>
                        <a:buSzTx/>
                        <a:buFontTx/>
                        <a:buNone/>
                        <a:tabLst/>
                      </a:pPr>
                      <a:r>
                        <a:rPr kumimoji="0" lang="fr-FR" sz="1000" b="1" i="0" u="none" strike="noStrike" cap="none" normalizeH="0" baseline="0">
                          <a:ln>
                            <a:noFill/>
                          </a:ln>
                          <a:solidFill>
                            <a:schemeClr val="bg1"/>
                          </a:solidFill>
                          <a:effectLst/>
                          <a:latin typeface="Arial" charset="0"/>
                          <a:ea typeface="ＭＳ Ｐゴシック" charset="0"/>
                        </a:rPr>
                        <a:t>15</a:t>
                      </a:r>
                    </a:p>
                  </a:txBody>
                  <a:tcPr horzOverflow="overflow">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rgbClr val="FFCC00"/>
                        </a:buClr>
                        <a:buSzTx/>
                        <a:buFontTx/>
                        <a:buNone/>
                        <a:tabLst/>
                      </a:pPr>
                      <a:r>
                        <a:rPr kumimoji="0" lang="fr-FR" sz="1000" b="1" i="0" u="none" strike="noStrike" cap="none" normalizeH="0" baseline="0">
                          <a:ln>
                            <a:noFill/>
                          </a:ln>
                          <a:solidFill>
                            <a:schemeClr val="bg1"/>
                          </a:solidFill>
                          <a:effectLst/>
                          <a:latin typeface="Arial" charset="0"/>
                          <a:ea typeface="ＭＳ Ｐゴシック" charset="0"/>
                        </a:rPr>
                        <a:t>9</a:t>
                      </a:r>
                    </a:p>
                  </a:txBody>
                  <a:tcPr horzOverflow="overflow">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rgbClr val="FFCC00"/>
                        </a:buClr>
                        <a:buSzTx/>
                        <a:buFontTx/>
                        <a:buNone/>
                        <a:tabLst/>
                      </a:pPr>
                      <a:r>
                        <a:rPr kumimoji="0" lang="fr-FR" sz="1000" b="1" i="0" u="none" strike="noStrike" cap="none" normalizeH="0" baseline="0">
                          <a:ln>
                            <a:noFill/>
                          </a:ln>
                          <a:solidFill>
                            <a:schemeClr val="bg1"/>
                          </a:solidFill>
                          <a:effectLst/>
                          <a:latin typeface="Arial" charset="0"/>
                          <a:ea typeface="ＭＳ Ｐゴシック" charset="0"/>
                        </a:rPr>
                        <a:t>1</a:t>
                      </a:r>
                    </a:p>
                  </a:txBody>
                  <a:tcPr horzOverflow="overflow">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solidFill>
                      <a:srgbClr val="000066"/>
                    </a:solidFill>
                  </a:tcPr>
                </a:tc>
              </a:tr>
              <a:tr h="269875">
                <a:tc>
                  <a:txBody>
                    <a:bodyPr/>
                    <a:lstStyle/>
                    <a:p>
                      <a:pPr marL="0" marR="0" lvl="0" indent="0" algn="l" defTabSz="914400" rtl="0" eaLnBrk="1" fontAlgn="base" latinLnBrk="0" hangingPunct="1">
                        <a:lnSpc>
                          <a:spcPct val="100000"/>
                        </a:lnSpc>
                        <a:spcBef>
                          <a:spcPct val="20000"/>
                        </a:spcBef>
                        <a:spcAft>
                          <a:spcPct val="0"/>
                        </a:spcAft>
                        <a:buClr>
                          <a:srgbClr val="FFCC00"/>
                        </a:buClr>
                        <a:buSzTx/>
                        <a:buFontTx/>
                        <a:buNone/>
                        <a:tabLst/>
                      </a:pPr>
                      <a:r>
                        <a:rPr kumimoji="0" lang="fr-FR" sz="1000" b="1" i="0" u="none" strike="noStrike" cap="none" normalizeH="0" baseline="0">
                          <a:ln>
                            <a:noFill/>
                          </a:ln>
                          <a:solidFill>
                            <a:srgbClr val="FFCC00"/>
                          </a:solidFill>
                          <a:effectLst/>
                          <a:latin typeface="Arial" charset="0"/>
                          <a:ea typeface="ＭＳ Ｐゴシック" charset="0"/>
                        </a:rPr>
                        <a:t>Groupe non traité</a:t>
                      </a:r>
                    </a:p>
                  </a:txBody>
                  <a:tcPr horzOverflow="overflow">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rgbClr val="FFCC00"/>
                        </a:buClr>
                        <a:buSzTx/>
                        <a:buFontTx/>
                        <a:buNone/>
                        <a:tabLst/>
                      </a:pPr>
                      <a:r>
                        <a:rPr kumimoji="0" lang="fr-FR" sz="1000" b="1" i="0" u="none" strike="noStrike" cap="none" normalizeH="0" baseline="0">
                          <a:ln>
                            <a:noFill/>
                          </a:ln>
                          <a:solidFill>
                            <a:schemeClr val="bg1"/>
                          </a:solidFill>
                          <a:effectLst/>
                          <a:latin typeface="Arial" charset="0"/>
                          <a:ea typeface="ＭＳ Ｐゴシック" charset="0"/>
                        </a:rPr>
                        <a:t>137</a:t>
                      </a:r>
                    </a:p>
                  </a:txBody>
                  <a:tcPr horzOverflow="overflow">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rgbClr val="FFCC00"/>
                        </a:buClr>
                        <a:buSzTx/>
                        <a:buFontTx/>
                        <a:buNone/>
                        <a:tabLst/>
                      </a:pPr>
                      <a:r>
                        <a:rPr kumimoji="0" lang="fr-FR" sz="1000" b="1" i="0" u="none" strike="noStrike" cap="none" normalizeH="0" baseline="0">
                          <a:ln>
                            <a:noFill/>
                          </a:ln>
                          <a:solidFill>
                            <a:schemeClr val="bg1"/>
                          </a:solidFill>
                          <a:effectLst/>
                          <a:latin typeface="Arial" charset="0"/>
                          <a:ea typeface="ＭＳ Ｐゴシック" charset="0"/>
                        </a:rPr>
                        <a:t>94</a:t>
                      </a:r>
                    </a:p>
                  </a:txBody>
                  <a:tcPr horzOverflow="overflow">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rgbClr val="FFCC00"/>
                        </a:buClr>
                        <a:buSzTx/>
                        <a:buFontTx/>
                        <a:buNone/>
                        <a:tabLst/>
                      </a:pPr>
                      <a:r>
                        <a:rPr kumimoji="0" lang="fr-FR" sz="1000" b="1" i="0" u="none" strike="noStrike" cap="none" normalizeH="0" baseline="0">
                          <a:ln>
                            <a:noFill/>
                          </a:ln>
                          <a:solidFill>
                            <a:schemeClr val="bg1"/>
                          </a:solidFill>
                          <a:effectLst/>
                          <a:latin typeface="Arial" charset="0"/>
                          <a:ea typeface="ＭＳ Ｐゴシック" charset="0"/>
                        </a:rPr>
                        <a:t>49</a:t>
                      </a:r>
                    </a:p>
                  </a:txBody>
                  <a:tcPr horzOverflow="overflow">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rgbClr val="FFCC00"/>
                        </a:buClr>
                        <a:buSzTx/>
                        <a:buFontTx/>
                        <a:buNone/>
                        <a:tabLst/>
                      </a:pPr>
                      <a:r>
                        <a:rPr kumimoji="0" lang="fr-FR" sz="1000" b="1" i="0" u="none" strike="noStrike" cap="none" normalizeH="0" baseline="0">
                          <a:ln>
                            <a:noFill/>
                          </a:ln>
                          <a:solidFill>
                            <a:schemeClr val="bg1"/>
                          </a:solidFill>
                          <a:effectLst/>
                          <a:latin typeface="Arial" charset="0"/>
                          <a:ea typeface="ＭＳ Ｐゴシック" charset="0"/>
                        </a:rPr>
                        <a:t>37</a:t>
                      </a:r>
                    </a:p>
                  </a:txBody>
                  <a:tcPr horzOverflow="overflow">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rgbClr val="FFCC00"/>
                        </a:buClr>
                        <a:buSzTx/>
                        <a:buFontTx/>
                        <a:buNone/>
                        <a:tabLst/>
                      </a:pPr>
                      <a:r>
                        <a:rPr kumimoji="0" lang="fr-FR" sz="1000" b="1" i="0" u="none" strike="noStrike" cap="none" normalizeH="0" baseline="0">
                          <a:ln>
                            <a:noFill/>
                          </a:ln>
                          <a:solidFill>
                            <a:schemeClr val="bg1"/>
                          </a:solidFill>
                          <a:effectLst/>
                          <a:latin typeface="Arial" charset="0"/>
                          <a:ea typeface="ＭＳ Ｐゴシック" charset="0"/>
                        </a:rPr>
                        <a:t>32</a:t>
                      </a:r>
                    </a:p>
                  </a:txBody>
                  <a:tcPr horzOverflow="overflow">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rgbClr val="FFCC00"/>
                        </a:buClr>
                        <a:buSzTx/>
                        <a:buFontTx/>
                        <a:buNone/>
                        <a:tabLst/>
                      </a:pPr>
                      <a:r>
                        <a:rPr kumimoji="0" lang="fr-FR" sz="1000" b="1" i="0" u="none" strike="noStrike" cap="none" normalizeH="0" baseline="0">
                          <a:ln>
                            <a:noFill/>
                          </a:ln>
                          <a:solidFill>
                            <a:schemeClr val="bg1"/>
                          </a:solidFill>
                          <a:effectLst/>
                          <a:latin typeface="Arial" charset="0"/>
                          <a:ea typeface="ＭＳ Ｐゴシック" charset="0"/>
                        </a:rPr>
                        <a:t>27</a:t>
                      </a:r>
                    </a:p>
                  </a:txBody>
                  <a:tcPr horzOverflow="overflow">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solidFill>
                      <a:srgbClr val="000066"/>
                    </a:solidFill>
                  </a:tcPr>
                </a:tc>
              </a:tr>
            </a:tbl>
          </a:graphicData>
        </a:graphic>
      </p:graphicFrame>
      <p:sp>
        <p:nvSpPr>
          <p:cNvPr id="894103" name="Text Box 151"/>
          <p:cNvSpPr txBox="1">
            <a:spLocks noChangeArrowheads="1"/>
          </p:cNvSpPr>
          <p:nvPr/>
        </p:nvSpPr>
        <p:spPr bwMode="auto">
          <a:xfrm>
            <a:off x="4795838" y="4945063"/>
            <a:ext cx="1319212"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l"/>
            <a:r>
              <a:rPr lang="fr-FR" sz="1400" i="1">
                <a:solidFill>
                  <a:srgbClr val="FFCC00"/>
                </a:solidFill>
                <a:cs typeface="Arial" charset="0"/>
              </a:rPr>
              <a:t>Patients suivis</a:t>
            </a:r>
          </a:p>
        </p:txBody>
      </p:sp>
      <p:sp>
        <p:nvSpPr>
          <p:cNvPr id="894104" name="Rectangle 152"/>
          <p:cNvSpPr>
            <a:spLocks noGrp="1" noChangeArrowheads="1"/>
          </p:cNvSpPr>
          <p:nvPr>
            <p:ph type="title"/>
          </p:nvPr>
        </p:nvSpPr>
        <p:spPr>
          <a:xfrm>
            <a:off x="779463" y="381000"/>
            <a:ext cx="7583487" cy="743744"/>
          </a:xfrm>
        </p:spPr>
        <p:txBody>
          <a:bodyPr>
            <a:normAutofit fontScale="90000"/>
          </a:bodyPr>
          <a:lstStyle/>
          <a:p>
            <a:r>
              <a:rPr lang="fr-FR" sz="2700" dirty="0"/>
              <a:t>Effet bénéfique des HAART</a:t>
            </a:r>
            <a:br>
              <a:rPr lang="fr-FR" sz="2700" dirty="0"/>
            </a:br>
            <a:r>
              <a:rPr lang="fr-FR" sz="2700" dirty="0"/>
              <a:t>sur la mortalité hépatiq</a:t>
            </a:r>
            <a:r>
              <a:rPr lang="fr-FR" dirty="0"/>
              <a:t>ue</a:t>
            </a:r>
          </a:p>
        </p:txBody>
      </p:sp>
      <p:sp>
        <p:nvSpPr>
          <p:cNvPr id="894105" name="Rectangle 153"/>
          <p:cNvSpPr>
            <a:spLocks noChangeArrowheads="1"/>
          </p:cNvSpPr>
          <p:nvPr/>
        </p:nvSpPr>
        <p:spPr bwMode="auto">
          <a:xfrm rot="10800000" flipV="1">
            <a:off x="2411760" y="6453336"/>
            <a:ext cx="5228580" cy="2539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r" eaLnBrk="0" hangingPunct="0">
              <a:lnSpc>
                <a:spcPct val="50000"/>
              </a:lnSpc>
              <a:spcBef>
                <a:spcPct val="50000"/>
              </a:spcBef>
            </a:pPr>
            <a:r>
              <a:rPr lang="it-IT" i="1" dirty="0" err="1">
                <a:solidFill>
                  <a:schemeClr val="bg1"/>
                </a:solidFill>
                <a:cs typeface="Arial" charset="0"/>
              </a:rPr>
              <a:t>Qurishi</a:t>
            </a:r>
            <a:r>
              <a:rPr lang="it-IT" i="1" dirty="0">
                <a:solidFill>
                  <a:schemeClr val="bg1"/>
                </a:solidFill>
                <a:cs typeface="Arial" charset="0"/>
              </a:rPr>
              <a:t> </a:t>
            </a:r>
            <a:r>
              <a:rPr lang="it-IT" i="1" dirty="0" err="1">
                <a:solidFill>
                  <a:schemeClr val="bg1"/>
                </a:solidFill>
                <a:cs typeface="Arial" charset="0"/>
              </a:rPr>
              <a:t>N</a:t>
            </a:r>
            <a:r>
              <a:rPr lang="it-IT" i="1" dirty="0">
                <a:solidFill>
                  <a:schemeClr val="bg1"/>
                </a:solidFill>
                <a:cs typeface="Arial" charset="0"/>
              </a:rPr>
              <a:t> et al, Lancet 2003</a:t>
            </a:r>
          </a:p>
        </p:txBody>
      </p:sp>
    </p:spTree>
    <p:extLst>
      <p:ext uri="{BB962C8B-B14F-4D97-AF65-F5344CB8AC3E}">
        <p14:creationId xmlns:p14="http://schemas.microsoft.com/office/powerpoint/2010/main" xmlns="" val="390147068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692696"/>
            <a:ext cx="8229600" cy="1154392"/>
          </a:xfrm>
        </p:spPr>
        <p:txBody>
          <a:bodyPr>
            <a:normAutofit fontScale="90000"/>
          </a:bodyPr>
          <a:lstStyle/>
          <a:p>
            <a:r>
              <a:rPr lang="fr-FR" sz="2200" dirty="0" smtClean="0"/>
              <a:t/>
            </a:r>
            <a:br>
              <a:rPr lang="fr-FR" sz="2200" dirty="0" smtClean="0"/>
            </a:br>
            <a:r>
              <a:rPr lang="fr-FR" sz="2200" dirty="0"/>
              <a:t/>
            </a:r>
            <a:br>
              <a:rPr lang="fr-FR" sz="2200" dirty="0"/>
            </a:br>
            <a:r>
              <a:rPr lang="fr-FR" dirty="0" smtClean="0"/>
              <a:t/>
            </a:r>
            <a:br>
              <a:rPr lang="fr-FR" dirty="0" smtClean="0"/>
            </a:br>
            <a:r>
              <a:rPr lang="fr-FR" sz="5400" b="1" dirty="0" smtClean="0"/>
              <a:t> </a:t>
            </a:r>
            <a:r>
              <a:rPr lang="fr-FR" sz="2200" b="1" dirty="0" smtClean="0"/>
              <a:t>Nombre estimé de découvertes de séropositivité VIH en France, 2003-2013 (données au 31/12/2013 corrigées pour les délais de déclaration et la sous déclaration)</a:t>
            </a:r>
            <a:endParaRPr lang="fr-FR" sz="2200" dirty="0"/>
          </a:p>
        </p:txBody>
      </p:sp>
      <p:pic>
        <p:nvPicPr>
          <p:cNvPr id="32770" name="Picture 2" descr="C:\Users\dr01022\Desktop\beh2.jpg"/>
          <p:cNvPicPr>
            <a:picLocks noGrp="1" noChangeAspect="1" noChangeArrowheads="1"/>
          </p:cNvPicPr>
          <p:nvPr>
            <p:ph idx="1"/>
          </p:nvPr>
        </p:nvPicPr>
        <p:blipFill>
          <a:blip r:embed="rId3" cstate="print"/>
          <a:stretch>
            <a:fillRect/>
          </a:stretch>
        </p:blipFill>
        <p:spPr bwMode="auto">
          <a:xfrm>
            <a:off x="611560" y="2348880"/>
            <a:ext cx="7560840" cy="4032448"/>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7573" name="Rectangle 5"/>
          <p:cNvSpPr>
            <a:spLocks noGrp="1" noChangeArrowheads="1"/>
          </p:cNvSpPr>
          <p:nvPr>
            <p:ph type="title"/>
          </p:nvPr>
        </p:nvSpPr>
        <p:spPr/>
        <p:txBody>
          <a:bodyPr/>
          <a:lstStyle/>
          <a:p>
            <a:r>
              <a:rPr lang="fr-FR" sz="3200"/>
              <a:t>Influence du VIH sur le VHC</a:t>
            </a:r>
          </a:p>
        </p:txBody>
      </p:sp>
      <p:sp>
        <p:nvSpPr>
          <p:cNvPr id="877571" name="Rectangle 3"/>
          <p:cNvSpPr>
            <a:spLocks noGrp="1" noChangeArrowheads="1"/>
          </p:cNvSpPr>
          <p:nvPr>
            <p:ph idx="1"/>
          </p:nvPr>
        </p:nvSpPr>
        <p:spPr>
          <a:xfrm>
            <a:off x="419100" y="2060848"/>
            <a:ext cx="8229600" cy="4479652"/>
          </a:xfrm>
        </p:spPr>
        <p:txBody>
          <a:bodyPr/>
          <a:lstStyle/>
          <a:p>
            <a:r>
              <a:rPr lang="fr-FR" dirty="0"/>
              <a:t>Augmentation de la CV</a:t>
            </a:r>
            <a:r>
              <a:rPr lang="fr-FR" baseline="-25000" dirty="0"/>
              <a:t>VHC</a:t>
            </a:r>
            <a:r>
              <a:rPr lang="fr-FR" dirty="0"/>
              <a:t/>
            </a:r>
            <a:br>
              <a:rPr lang="fr-FR" dirty="0"/>
            </a:br>
            <a:endParaRPr lang="fr-FR" dirty="0"/>
          </a:p>
          <a:p>
            <a:r>
              <a:rPr lang="fr-FR" dirty="0"/>
              <a:t>Augmentation de la transmission sexuelle </a:t>
            </a:r>
            <a:r>
              <a:rPr lang="fr-FR" sz="2400" dirty="0">
                <a:cs typeface="Arial" charset="0"/>
              </a:rPr>
              <a:t>1–2 </a:t>
            </a:r>
            <a:r>
              <a:rPr lang="fr-FR" sz="2400" i="1" dirty="0">
                <a:cs typeface="Arial" charset="0"/>
              </a:rPr>
              <a:t>versus</a:t>
            </a:r>
            <a:r>
              <a:rPr lang="fr-FR" sz="2400" dirty="0">
                <a:cs typeface="Arial" charset="0"/>
              </a:rPr>
              <a:t> &lt; 1 </a:t>
            </a:r>
            <a:r>
              <a:rPr lang="fr-FR" sz="2400" dirty="0" smtClean="0">
                <a:cs typeface="Arial" charset="0"/>
              </a:rPr>
              <a:t>% </a:t>
            </a:r>
            <a:r>
              <a:rPr lang="fr-FR" dirty="0" smtClean="0"/>
              <a:t>et </a:t>
            </a:r>
            <a:r>
              <a:rPr lang="fr-FR" dirty="0" err="1"/>
              <a:t>materno</a:t>
            </a:r>
            <a:r>
              <a:rPr lang="fr-FR" dirty="0"/>
              <a:t>-</a:t>
            </a:r>
            <a:r>
              <a:rPr lang="fr-FR" dirty="0" smtClean="0"/>
              <a:t>fœtale</a:t>
            </a:r>
            <a:r>
              <a:rPr lang="fr-FR" sz="2000" dirty="0" smtClean="0">
                <a:cs typeface="Arial" charset="0"/>
              </a:rPr>
              <a:t> </a:t>
            </a:r>
            <a:r>
              <a:rPr lang="fr-FR" sz="2000" dirty="0">
                <a:cs typeface="Arial" charset="0"/>
              </a:rPr>
              <a:t>20 </a:t>
            </a:r>
            <a:r>
              <a:rPr lang="fr-FR" sz="2000" i="1" dirty="0">
                <a:cs typeface="Arial" charset="0"/>
              </a:rPr>
              <a:t>versus</a:t>
            </a:r>
            <a:r>
              <a:rPr lang="fr-FR" sz="2000" dirty="0">
                <a:cs typeface="Arial" charset="0"/>
              </a:rPr>
              <a:t> 5 %	   </a:t>
            </a:r>
            <a:endParaRPr lang="fr-FR" sz="2000" dirty="0" smtClean="0">
              <a:cs typeface="Arial" charset="0"/>
            </a:endParaRPr>
          </a:p>
          <a:p>
            <a:pPr marL="0" indent="0">
              <a:buNone/>
            </a:pPr>
            <a:endParaRPr lang="fr-FR" sz="2000" dirty="0">
              <a:cs typeface="Arial" charset="0"/>
            </a:endParaRPr>
          </a:p>
          <a:p>
            <a:r>
              <a:rPr lang="fr-FR" sz="2000" dirty="0" smtClean="0">
                <a:cs typeface="Arial" charset="0"/>
              </a:rPr>
              <a:t>   </a:t>
            </a:r>
            <a:r>
              <a:rPr lang="fr-FR" dirty="0" smtClean="0"/>
              <a:t>Augmentation </a:t>
            </a:r>
            <a:r>
              <a:rPr lang="fr-FR" dirty="0"/>
              <a:t>du risque de chronicité</a:t>
            </a:r>
          </a:p>
        </p:txBody>
      </p:sp>
      <p:sp>
        <p:nvSpPr>
          <p:cNvPr id="877575" name="Rectangle 7"/>
          <p:cNvSpPr>
            <a:spLocks noChangeArrowheads="1"/>
          </p:cNvSpPr>
          <p:nvPr/>
        </p:nvSpPr>
        <p:spPr bwMode="auto">
          <a:xfrm>
            <a:off x="683568" y="6434138"/>
            <a:ext cx="8406457" cy="5309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r" eaLnBrk="0" hangingPunct="0">
              <a:lnSpc>
                <a:spcPct val="50000"/>
              </a:lnSpc>
              <a:spcBef>
                <a:spcPct val="50000"/>
              </a:spcBef>
            </a:pPr>
            <a:r>
              <a:rPr lang="it-IT" i="1" dirty="0">
                <a:solidFill>
                  <a:schemeClr val="bg1"/>
                </a:solidFill>
                <a:cs typeface="Arial" charset="0"/>
              </a:rPr>
              <a:t>Besson C et al, Br </a:t>
            </a:r>
            <a:r>
              <a:rPr lang="it-IT" i="1" dirty="0" err="1">
                <a:solidFill>
                  <a:schemeClr val="bg1"/>
                </a:solidFill>
                <a:cs typeface="Arial" charset="0"/>
              </a:rPr>
              <a:t>J</a:t>
            </a:r>
            <a:r>
              <a:rPr lang="it-IT" i="1" dirty="0">
                <a:solidFill>
                  <a:schemeClr val="bg1"/>
                </a:solidFill>
                <a:cs typeface="Arial" charset="0"/>
              </a:rPr>
              <a:t> </a:t>
            </a:r>
            <a:r>
              <a:rPr lang="it-IT" i="1" dirty="0" err="1">
                <a:solidFill>
                  <a:schemeClr val="bg1"/>
                </a:solidFill>
                <a:cs typeface="Arial" charset="0"/>
              </a:rPr>
              <a:t>Haematol</a:t>
            </a:r>
            <a:r>
              <a:rPr lang="it-IT" i="1" dirty="0">
                <a:solidFill>
                  <a:schemeClr val="bg1"/>
                </a:solidFill>
                <a:cs typeface="Arial" charset="0"/>
              </a:rPr>
              <a:t> 1999</a:t>
            </a:r>
          </a:p>
          <a:p>
            <a:pPr algn="r" eaLnBrk="0" hangingPunct="0">
              <a:lnSpc>
                <a:spcPct val="50000"/>
              </a:lnSpc>
              <a:spcBef>
                <a:spcPct val="50000"/>
              </a:spcBef>
            </a:pPr>
            <a:r>
              <a:rPr lang="it-IT" i="1" dirty="0">
                <a:solidFill>
                  <a:schemeClr val="bg1"/>
                </a:solidFill>
                <a:cs typeface="Arial" charset="0"/>
              </a:rPr>
              <a:t>Levine et al, </a:t>
            </a:r>
            <a:r>
              <a:rPr lang="it-IT" i="1" dirty="0" err="1">
                <a:solidFill>
                  <a:schemeClr val="bg1"/>
                </a:solidFill>
                <a:cs typeface="Arial" charset="0"/>
              </a:rPr>
              <a:t>J</a:t>
            </a:r>
            <a:r>
              <a:rPr lang="it-IT" i="1" dirty="0">
                <a:solidFill>
                  <a:schemeClr val="bg1"/>
                </a:solidFill>
                <a:cs typeface="Arial" charset="0"/>
              </a:rPr>
              <a:t> </a:t>
            </a:r>
            <a:r>
              <a:rPr lang="it-IT" i="1" dirty="0" err="1">
                <a:solidFill>
                  <a:schemeClr val="bg1"/>
                </a:solidFill>
                <a:cs typeface="Arial" charset="0"/>
              </a:rPr>
              <a:t>Acquir</a:t>
            </a:r>
            <a:r>
              <a:rPr lang="it-IT" i="1" dirty="0">
                <a:solidFill>
                  <a:schemeClr val="bg1"/>
                </a:solidFill>
                <a:cs typeface="Arial" charset="0"/>
              </a:rPr>
              <a:t> Immune </a:t>
            </a:r>
            <a:r>
              <a:rPr lang="it-IT" i="1" dirty="0" err="1">
                <a:solidFill>
                  <a:schemeClr val="bg1"/>
                </a:solidFill>
                <a:cs typeface="Arial" charset="0"/>
              </a:rPr>
              <a:t>Defic</a:t>
            </a:r>
            <a:r>
              <a:rPr lang="it-IT" i="1" dirty="0">
                <a:solidFill>
                  <a:schemeClr val="bg1"/>
                </a:solidFill>
                <a:cs typeface="Arial" charset="0"/>
              </a:rPr>
              <a:t> </a:t>
            </a:r>
            <a:r>
              <a:rPr lang="it-IT" i="1" dirty="0" err="1">
                <a:solidFill>
                  <a:schemeClr val="bg1"/>
                </a:solidFill>
                <a:cs typeface="Arial" charset="0"/>
              </a:rPr>
              <a:t>Syndr</a:t>
            </a:r>
            <a:r>
              <a:rPr lang="it-IT" i="1" dirty="0">
                <a:solidFill>
                  <a:schemeClr val="bg1"/>
                </a:solidFill>
                <a:cs typeface="Arial" charset="0"/>
              </a:rPr>
              <a:t> 1999</a:t>
            </a:r>
          </a:p>
        </p:txBody>
      </p:sp>
    </p:spTree>
    <p:extLst>
      <p:ext uri="{BB962C8B-B14F-4D97-AF65-F5344CB8AC3E}">
        <p14:creationId xmlns:p14="http://schemas.microsoft.com/office/powerpoint/2010/main" xmlns="" val="203056313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7332" name="Rectangle 4"/>
          <p:cNvSpPr>
            <a:spLocks noGrp="1" noChangeArrowheads="1"/>
          </p:cNvSpPr>
          <p:nvPr>
            <p:ph type="title"/>
          </p:nvPr>
        </p:nvSpPr>
        <p:spPr/>
        <p:txBody>
          <a:bodyPr/>
          <a:lstStyle/>
          <a:p>
            <a:r>
              <a:rPr lang="fr-FR" sz="3200" dirty="0"/>
              <a:t>Influence du VIH sur le VHC</a:t>
            </a:r>
          </a:p>
        </p:txBody>
      </p:sp>
      <p:sp>
        <p:nvSpPr>
          <p:cNvPr id="867331" name="Rectangle 3"/>
          <p:cNvSpPr>
            <a:spLocks noGrp="1" noChangeArrowheads="1"/>
          </p:cNvSpPr>
          <p:nvPr>
            <p:ph idx="1"/>
          </p:nvPr>
        </p:nvSpPr>
        <p:spPr>
          <a:xfrm>
            <a:off x="409575" y="2276872"/>
            <a:ext cx="8734425" cy="3744416"/>
          </a:xfrm>
        </p:spPr>
        <p:txBody>
          <a:bodyPr>
            <a:normAutofit/>
          </a:bodyPr>
          <a:lstStyle/>
          <a:p>
            <a:r>
              <a:rPr lang="fr-FR" dirty="0"/>
              <a:t>Le VIH accélère la progression de l</a:t>
            </a:r>
            <a:r>
              <a:rPr lang="ja-JP" altLang="fr-FR" dirty="0">
                <a:latin typeface="Arial"/>
              </a:rPr>
              <a:t>’</a:t>
            </a:r>
            <a:r>
              <a:rPr lang="fr-FR" dirty="0"/>
              <a:t>hépatite chronique C</a:t>
            </a:r>
            <a:br>
              <a:rPr lang="fr-FR" dirty="0"/>
            </a:br>
            <a:endParaRPr lang="fr-FR" dirty="0"/>
          </a:p>
          <a:p>
            <a:r>
              <a:rPr lang="fr-FR" dirty="0"/>
              <a:t>D</a:t>
            </a:r>
            <a:r>
              <a:rPr lang="ja-JP" altLang="fr-FR" dirty="0">
                <a:latin typeface="Arial"/>
              </a:rPr>
              <a:t>’</a:t>
            </a:r>
            <a:r>
              <a:rPr lang="fr-FR" dirty="0"/>
              <a:t>autant plus que les patients sont immunodéprimés</a:t>
            </a:r>
          </a:p>
        </p:txBody>
      </p:sp>
    </p:spTree>
    <p:extLst>
      <p:ext uri="{BB962C8B-B14F-4D97-AF65-F5344CB8AC3E}">
        <p14:creationId xmlns:p14="http://schemas.microsoft.com/office/powerpoint/2010/main" xmlns="" val="132601942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Diapositive1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026260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IRRHOSE.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116632"/>
            <a:ext cx="8753161" cy="6858000"/>
          </a:xfrm>
          <a:prstGeom prst="rect">
            <a:avLst/>
          </a:prstGeom>
        </p:spPr>
      </p:pic>
    </p:spTree>
    <p:extLst>
      <p:ext uri="{BB962C8B-B14F-4D97-AF65-F5344CB8AC3E}">
        <p14:creationId xmlns:p14="http://schemas.microsoft.com/office/powerpoint/2010/main" xmlns="" val="9994732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691" name="Text Box 3"/>
          <p:cNvSpPr txBox="1">
            <a:spLocks noChangeArrowheads="1"/>
          </p:cNvSpPr>
          <p:nvPr/>
        </p:nvSpPr>
        <p:spPr bwMode="auto">
          <a:xfrm>
            <a:off x="2568575" y="4973638"/>
            <a:ext cx="1666875" cy="396875"/>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12700">
                <a:solidFill>
                  <a:srgbClr val="FFFFFF"/>
                </a:solidFill>
                <a:miter lim="800000"/>
                <a:headEnd type="none" w="sm" len="sm"/>
                <a:tailEnd type="none" w="sm" len="sm"/>
              </a14:hiddenLine>
            </a:ext>
          </a:extLst>
        </p:spPr>
        <p:txBody>
          <a:bodyPr wrap="none">
            <a:spAutoFit/>
          </a:bodyPr>
          <a:lstStyle/>
          <a:p>
            <a:pPr eaLnBrk="0" hangingPunct="0">
              <a:spcBef>
                <a:spcPct val="50000"/>
              </a:spcBef>
            </a:pPr>
            <a:r>
              <a:rPr lang="fr-FR" sz="2000">
                <a:solidFill>
                  <a:srgbClr val="FFFFFF"/>
                </a:solidFill>
                <a:cs typeface="Arial" charset="0"/>
              </a:rPr>
              <a:t>Risque relatif</a:t>
            </a:r>
          </a:p>
        </p:txBody>
      </p:sp>
      <p:sp>
        <p:nvSpPr>
          <p:cNvPr id="882693" name="Text Box 5"/>
          <p:cNvSpPr txBox="1">
            <a:spLocks noChangeArrowheads="1"/>
          </p:cNvSpPr>
          <p:nvPr/>
        </p:nvSpPr>
        <p:spPr bwMode="auto">
          <a:xfrm>
            <a:off x="4175125" y="4976813"/>
            <a:ext cx="268288" cy="396875"/>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12700">
                <a:solidFill>
                  <a:srgbClr val="FFFFFF"/>
                </a:solidFill>
                <a:miter lim="800000"/>
                <a:headEnd type="none" w="sm" len="sm"/>
                <a:tailEnd type="none" w="sm" len="sm"/>
              </a14:hiddenLine>
            </a:ext>
          </a:extLst>
        </p:spPr>
        <p:txBody>
          <a:bodyPr wrap="none">
            <a:spAutoFit/>
          </a:bodyPr>
          <a:lstStyle/>
          <a:p>
            <a:pPr eaLnBrk="0" hangingPunct="0">
              <a:spcBef>
                <a:spcPct val="50000"/>
              </a:spcBef>
            </a:pPr>
            <a:r>
              <a:rPr lang="fr-FR" sz="2000">
                <a:solidFill>
                  <a:srgbClr val="FFFFFF"/>
                </a:solidFill>
                <a:latin typeface="Times New Roman" charset="0"/>
                <a:cs typeface="Arial" charset="0"/>
              </a:rPr>
              <a:t>(</a:t>
            </a:r>
          </a:p>
        </p:txBody>
      </p:sp>
      <p:sp>
        <p:nvSpPr>
          <p:cNvPr id="882695" name="Line 7"/>
          <p:cNvSpPr>
            <a:spLocks noChangeShapeType="1"/>
          </p:cNvSpPr>
          <p:nvPr/>
        </p:nvSpPr>
        <p:spPr bwMode="auto">
          <a:xfrm>
            <a:off x="4343400" y="5189538"/>
            <a:ext cx="382588" cy="0"/>
          </a:xfrm>
          <a:prstGeom prst="line">
            <a:avLst/>
          </a:prstGeom>
          <a:noFill/>
          <a:ln w="28575">
            <a:solidFill>
              <a:schemeClr val="bg1"/>
            </a:solidFill>
            <a:prstDash val="sysDot"/>
            <a:round/>
            <a:headEnd/>
            <a:tailEnd/>
          </a:ln>
          <a:effectLst>
            <a:outerShdw blurRad="63500" dist="38099" dir="2700000" algn="ctr" rotWithShape="0">
              <a:schemeClr val="tx1">
                <a:alpha val="74998"/>
              </a:schemeClr>
            </a:outerShdw>
          </a:effectLst>
          <a:extLst>
            <a:ext uri="{909E8E84-426E-40dd-AFC4-6F175D3DCCD1}">
              <a14:hiddenFill xmlns:a14="http://schemas.microsoft.com/office/drawing/2010/main" xmlns="">
                <a:noFill/>
              </a14:hiddenFill>
            </a:ext>
          </a:extLst>
        </p:spPr>
        <p:txBody>
          <a:bodyPr anchor="ctr">
            <a:spAutoFit/>
          </a:bodyPr>
          <a:lstStyle/>
          <a:p>
            <a:endParaRPr lang="fr-FR"/>
          </a:p>
        </p:txBody>
      </p:sp>
      <p:grpSp>
        <p:nvGrpSpPr>
          <p:cNvPr id="882747" name="Group 59"/>
          <p:cNvGrpSpPr>
            <a:grpSpLocks/>
          </p:cNvGrpSpPr>
          <p:nvPr/>
        </p:nvGrpSpPr>
        <p:grpSpPr bwMode="auto">
          <a:xfrm>
            <a:off x="169863" y="1341438"/>
            <a:ext cx="3338512" cy="3594100"/>
            <a:chOff x="107" y="845"/>
            <a:chExt cx="2103" cy="2264"/>
          </a:xfrm>
        </p:grpSpPr>
        <p:sp>
          <p:nvSpPr>
            <p:cNvPr id="882697" name="Text Box 9"/>
            <p:cNvSpPr txBox="1">
              <a:spLocks noChangeArrowheads="1"/>
            </p:cNvSpPr>
            <p:nvPr/>
          </p:nvSpPr>
          <p:spPr bwMode="auto">
            <a:xfrm>
              <a:off x="748" y="845"/>
              <a:ext cx="1126" cy="518"/>
            </a:xfrm>
            <a:prstGeom prst="rect">
              <a:avLst/>
            </a:prstGeom>
            <a:noFill/>
            <a:ln>
              <a:noFill/>
            </a:ln>
            <a:effectLst>
              <a:outerShdw blurRad="63500" dist="17961" dir="2700000" algn="ctr" rotWithShape="0">
                <a:schemeClr val="tx1">
                  <a:alpha val="74998"/>
                </a:schemeClr>
              </a:outerShdw>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12700">
                  <a:solidFill>
                    <a:srgbClr val="FFFFFF"/>
                  </a:solidFill>
                  <a:miter lim="800000"/>
                  <a:headEnd type="none" w="sm" len="sm"/>
                  <a:tailEnd type="none" w="sm" len="sm"/>
                </a14:hiddenLine>
              </a:ext>
            </a:extLst>
          </p:spPr>
          <p:txBody>
            <a:bodyPr wrap="none">
              <a:spAutoFit/>
            </a:bodyPr>
            <a:lstStyle/>
            <a:p>
              <a:pPr eaLnBrk="0" hangingPunct="0">
                <a:spcBef>
                  <a:spcPct val="50000"/>
                </a:spcBef>
              </a:pPr>
              <a:r>
                <a:rPr lang="fr-FR" sz="2400" b="1">
                  <a:solidFill>
                    <a:srgbClr val="FFCC00"/>
                  </a:solidFill>
                  <a:latin typeface="Trebuchet MS" charset="0"/>
                  <a:cs typeface="Arial" charset="0"/>
                </a:rPr>
                <a:t>Cirrhose</a:t>
              </a:r>
              <a:br>
                <a:rPr lang="fr-FR" sz="2400" b="1">
                  <a:solidFill>
                    <a:srgbClr val="FFCC00"/>
                  </a:solidFill>
                  <a:latin typeface="Trebuchet MS" charset="0"/>
                  <a:cs typeface="Arial" charset="0"/>
                </a:rPr>
              </a:br>
              <a:r>
                <a:rPr lang="fr-FR" sz="2400" b="1">
                  <a:solidFill>
                    <a:srgbClr val="FFCC00"/>
                  </a:solidFill>
                  <a:latin typeface="Trebuchet MS" charset="0"/>
                  <a:cs typeface="Arial" charset="0"/>
                </a:rPr>
                <a:t>compensée</a:t>
              </a:r>
            </a:p>
          </p:txBody>
        </p:sp>
        <p:sp>
          <p:nvSpPr>
            <p:cNvPr id="882698" name="Text Box 10"/>
            <p:cNvSpPr txBox="1">
              <a:spLocks noChangeArrowheads="1"/>
            </p:cNvSpPr>
            <p:nvPr/>
          </p:nvSpPr>
          <p:spPr bwMode="auto">
            <a:xfrm>
              <a:off x="107" y="2226"/>
              <a:ext cx="812" cy="231"/>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12700">
                  <a:solidFill>
                    <a:srgbClr val="FFFFFF"/>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tx1">
                        <a:alpha val="74998"/>
                      </a:schemeClr>
                    </a:outerShdw>
                  </a:effectLst>
                </a14:hiddenEffects>
              </a:ext>
            </a:extLst>
          </p:spPr>
          <p:txBody>
            <a:bodyPr wrap="none">
              <a:spAutoFit/>
            </a:bodyPr>
            <a:lstStyle/>
            <a:p>
              <a:pPr eaLnBrk="0" hangingPunct="0">
                <a:spcBef>
                  <a:spcPct val="50000"/>
                </a:spcBef>
              </a:pPr>
              <a:r>
                <a:rPr lang="fr-FR" sz="1800" i="1">
                  <a:solidFill>
                    <a:srgbClr val="00FFFF"/>
                  </a:solidFill>
                  <a:cs typeface="Arial" charset="0"/>
                </a:rPr>
                <a:t>Benhamou</a:t>
              </a:r>
            </a:p>
          </p:txBody>
        </p:sp>
        <p:sp>
          <p:nvSpPr>
            <p:cNvPr id="882699" name="Text Box 11"/>
            <p:cNvSpPr txBox="1">
              <a:spLocks noChangeArrowheads="1"/>
            </p:cNvSpPr>
            <p:nvPr/>
          </p:nvSpPr>
          <p:spPr bwMode="auto">
            <a:xfrm>
              <a:off x="146" y="2477"/>
              <a:ext cx="772" cy="231"/>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12700">
                  <a:solidFill>
                    <a:srgbClr val="FFFFFF"/>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tx1">
                        <a:alpha val="74998"/>
                      </a:schemeClr>
                    </a:outerShdw>
                  </a:effectLst>
                </a14:hiddenEffects>
              </a:ext>
            </a:extLst>
          </p:spPr>
          <p:txBody>
            <a:bodyPr wrap="none">
              <a:spAutoFit/>
            </a:bodyPr>
            <a:lstStyle/>
            <a:p>
              <a:pPr eaLnBrk="0" hangingPunct="0">
                <a:spcBef>
                  <a:spcPct val="50000"/>
                </a:spcBef>
              </a:pPr>
              <a:r>
                <a:rPr lang="fr-FR" sz="1800" i="1">
                  <a:solidFill>
                    <a:srgbClr val="00FFFF"/>
                  </a:solidFill>
                  <a:cs typeface="Arial" charset="0"/>
                </a:rPr>
                <a:t>Combined</a:t>
              </a:r>
            </a:p>
          </p:txBody>
        </p:sp>
        <p:sp>
          <p:nvSpPr>
            <p:cNvPr id="882700" name="Oval 12"/>
            <p:cNvSpPr>
              <a:spLocks noChangeArrowheads="1"/>
            </p:cNvSpPr>
            <p:nvPr/>
          </p:nvSpPr>
          <p:spPr bwMode="auto">
            <a:xfrm>
              <a:off x="1211" y="2341"/>
              <a:ext cx="227" cy="768"/>
            </a:xfrm>
            <a:prstGeom prst="ellipse">
              <a:avLst/>
            </a:prstGeom>
            <a:noFill/>
            <a:ln w="2857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tx1">
                        <a:alpha val="74998"/>
                      </a:schemeClr>
                    </a:outerShdw>
                  </a:effectLst>
                </a14:hiddenEffects>
              </a:ext>
            </a:extLst>
          </p:spPr>
          <p:txBody>
            <a:bodyPr wrap="none" anchor="ctr"/>
            <a:lstStyle/>
            <a:p>
              <a:endParaRPr lang="fr-FR"/>
            </a:p>
          </p:txBody>
        </p:sp>
        <p:sp>
          <p:nvSpPr>
            <p:cNvPr id="882701" name="Line 13"/>
            <p:cNvSpPr>
              <a:spLocks noChangeShapeType="1"/>
            </p:cNvSpPr>
            <p:nvPr/>
          </p:nvSpPr>
          <p:spPr bwMode="auto">
            <a:xfrm>
              <a:off x="995" y="2343"/>
              <a:ext cx="501" cy="0"/>
            </a:xfrm>
            <a:prstGeom prst="line">
              <a:avLst/>
            </a:prstGeom>
            <a:noFill/>
            <a:ln w="28575">
              <a:solidFill>
                <a:schemeClr val="bg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tx1">
                        <a:alpha val="74998"/>
                      </a:schemeClr>
                    </a:outerShdw>
                  </a:effectLst>
                </a14:hiddenEffects>
              </a:ext>
            </a:extLst>
          </p:spPr>
          <p:txBody>
            <a:bodyPr anchor="ctr">
              <a:spAutoFit/>
            </a:bodyPr>
            <a:lstStyle/>
            <a:p>
              <a:endParaRPr lang="fr-FR"/>
            </a:p>
          </p:txBody>
        </p:sp>
        <p:sp>
          <p:nvSpPr>
            <p:cNvPr id="882702" name="Line 14"/>
            <p:cNvSpPr>
              <a:spLocks noChangeShapeType="1"/>
            </p:cNvSpPr>
            <p:nvPr/>
          </p:nvSpPr>
          <p:spPr bwMode="auto">
            <a:xfrm>
              <a:off x="1030" y="2156"/>
              <a:ext cx="749" cy="0"/>
            </a:xfrm>
            <a:prstGeom prst="line">
              <a:avLst/>
            </a:prstGeom>
            <a:noFill/>
            <a:ln w="28575">
              <a:solidFill>
                <a:schemeClr val="bg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tx1">
                        <a:alpha val="74998"/>
                      </a:schemeClr>
                    </a:outerShdw>
                  </a:effectLst>
                </a14:hiddenEffects>
              </a:ext>
            </a:extLst>
          </p:spPr>
          <p:txBody>
            <a:bodyPr anchor="ctr">
              <a:spAutoFit/>
            </a:bodyPr>
            <a:lstStyle/>
            <a:p>
              <a:endParaRPr lang="fr-FR"/>
            </a:p>
          </p:txBody>
        </p:sp>
        <p:sp>
          <p:nvSpPr>
            <p:cNvPr id="882703" name="Line 15"/>
            <p:cNvSpPr>
              <a:spLocks noChangeShapeType="1"/>
            </p:cNvSpPr>
            <p:nvPr/>
          </p:nvSpPr>
          <p:spPr bwMode="auto">
            <a:xfrm>
              <a:off x="1040" y="1951"/>
              <a:ext cx="587" cy="0"/>
            </a:xfrm>
            <a:prstGeom prst="line">
              <a:avLst/>
            </a:prstGeom>
            <a:noFill/>
            <a:ln w="28575">
              <a:solidFill>
                <a:schemeClr val="bg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tx1">
                        <a:alpha val="74998"/>
                      </a:schemeClr>
                    </a:outerShdw>
                  </a:effectLst>
                </a14:hiddenEffects>
              </a:ext>
            </a:extLst>
          </p:spPr>
          <p:txBody>
            <a:bodyPr anchor="ctr">
              <a:spAutoFit/>
            </a:bodyPr>
            <a:lstStyle/>
            <a:p>
              <a:endParaRPr lang="fr-FR"/>
            </a:p>
          </p:txBody>
        </p:sp>
        <p:sp>
          <p:nvSpPr>
            <p:cNvPr id="882704" name="Line 16"/>
            <p:cNvSpPr>
              <a:spLocks noChangeShapeType="1"/>
            </p:cNvSpPr>
            <p:nvPr/>
          </p:nvSpPr>
          <p:spPr bwMode="auto">
            <a:xfrm>
              <a:off x="990" y="1735"/>
              <a:ext cx="1066" cy="0"/>
            </a:xfrm>
            <a:prstGeom prst="line">
              <a:avLst/>
            </a:prstGeom>
            <a:noFill/>
            <a:ln w="28575">
              <a:solidFill>
                <a:schemeClr val="bg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tx1">
                        <a:alpha val="74998"/>
                      </a:schemeClr>
                    </a:outerShdw>
                  </a:effectLst>
                </a14:hiddenEffects>
              </a:ext>
            </a:extLst>
          </p:spPr>
          <p:txBody>
            <a:bodyPr anchor="ctr">
              <a:spAutoFit/>
            </a:bodyPr>
            <a:lstStyle/>
            <a:p>
              <a:endParaRPr lang="fr-FR"/>
            </a:p>
          </p:txBody>
        </p:sp>
        <p:sp>
          <p:nvSpPr>
            <p:cNvPr id="882705" name="Text Box 17"/>
            <p:cNvSpPr txBox="1">
              <a:spLocks noChangeArrowheads="1"/>
            </p:cNvSpPr>
            <p:nvPr/>
          </p:nvSpPr>
          <p:spPr bwMode="auto">
            <a:xfrm>
              <a:off x="406" y="1600"/>
              <a:ext cx="540" cy="231"/>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12700">
                  <a:solidFill>
                    <a:srgbClr val="FFFFFF"/>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tx1">
                        <a:alpha val="74998"/>
                      </a:schemeClr>
                    </a:outerShdw>
                  </a:effectLst>
                </a14:hiddenEffects>
              </a:ext>
            </a:extLst>
          </p:spPr>
          <p:txBody>
            <a:bodyPr wrap="none">
              <a:spAutoFit/>
            </a:bodyPr>
            <a:lstStyle/>
            <a:p>
              <a:pPr eaLnBrk="0" hangingPunct="0">
                <a:spcBef>
                  <a:spcPct val="50000"/>
                </a:spcBef>
              </a:pPr>
              <a:r>
                <a:rPr lang="fr-FR" sz="1800" i="1">
                  <a:solidFill>
                    <a:srgbClr val="00FFFF"/>
                  </a:solidFill>
                  <a:cs typeface="Arial" charset="0"/>
                </a:rPr>
                <a:t>Makris</a:t>
              </a:r>
            </a:p>
          </p:txBody>
        </p:sp>
        <p:sp>
          <p:nvSpPr>
            <p:cNvPr id="882706" name="Text Box 18"/>
            <p:cNvSpPr txBox="1">
              <a:spLocks noChangeArrowheads="1"/>
            </p:cNvSpPr>
            <p:nvPr/>
          </p:nvSpPr>
          <p:spPr bwMode="auto">
            <a:xfrm>
              <a:off x="540" y="1828"/>
              <a:ext cx="404" cy="231"/>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12700">
                  <a:solidFill>
                    <a:srgbClr val="FFFFFF"/>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tx1">
                        <a:alpha val="74998"/>
                      </a:schemeClr>
                    </a:outerShdw>
                  </a:effectLst>
                </a14:hiddenEffects>
              </a:ext>
            </a:extLst>
          </p:spPr>
          <p:txBody>
            <a:bodyPr wrap="none">
              <a:spAutoFit/>
            </a:bodyPr>
            <a:lstStyle/>
            <a:p>
              <a:pPr eaLnBrk="0" hangingPunct="0">
                <a:spcBef>
                  <a:spcPct val="50000"/>
                </a:spcBef>
              </a:pPr>
              <a:r>
                <a:rPr lang="fr-FR" sz="1800" i="1">
                  <a:solidFill>
                    <a:srgbClr val="00FFFF"/>
                  </a:solidFill>
                  <a:cs typeface="Arial" charset="0"/>
                </a:rPr>
                <a:t>Solo</a:t>
              </a:r>
            </a:p>
          </p:txBody>
        </p:sp>
        <p:sp>
          <p:nvSpPr>
            <p:cNvPr id="882707" name="Text Box 19"/>
            <p:cNvSpPr txBox="1">
              <a:spLocks noChangeArrowheads="1"/>
            </p:cNvSpPr>
            <p:nvPr/>
          </p:nvSpPr>
          <p:spPr bwMode="auto">
            <a:xfrm>
              <a:off x="621" y="2042"/>
              <a:ext cx="324" cy="231"/>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12700">
                  <a:solidFill>
                    <a:srgbClr val="FFFFFF"/>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tx1">
                        <a:alpha val="74998"/>
                      </a:schemeClr>
                    </a:outerShdw>
                  </a:effectLst>
                </a14:hiddenEffects>
              </a:ext>
            </a:extLst>
          </p:spPr>
          <p:txBody>
            <a:bodyPr wrap="none">
              <a:spAutoFit/>
            </a:bodyPr>
            <a:lstStyle/>
            <a:p>
              <a:pPr eaLnBrk="0" hangingPunct="0">
                <a:spcBef>
                  <a:spcPct val="50000"/>
                </a:spcBef>
              </a:pPr>
              <a:r>
                <a:rPr lang="fr-FR" sz="1800" i="1">
                  <a:solidFill>
                    <a:srgbClr val="00FFFF"/>
                  </a:solidFill>
                  <a:cs typeface="Arial" charset="0"/>
                </a:rPr>
                <a:t>Pol</a:t>
              </a:r>
            </a:p>
          </p:txBody>
        </p:sp>
        <p:sp>
          <p:nvSpPr>
            <p:cNvPr id="882708" name="Text Box 20"/>
            <p:cNvSpPr txBox="1">
              <a:spLocks noChangeArrowheads="1"/>
            </p:cNvSpPr>
            <p:nvPr/>
          </p:nvSpPr>
          <p:spPr bwMode="auto">
            <a:xfrm>
              <a:off x="935" y="2756"/>
              <a:ext cx="205" cy="250"/>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12700">
                  <a:solidFill>
                    <a:srgbClr val="FFFFFF"/>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tx1">
                        <a:alpha val="74998"/>
                      </a:schemeClr>
                    </a:outerShdw>
                  </a:effectLst>
                </a14:hiddenEffects>
              </a:ext>
            </a:extLst>
          </p:spPr>
          <p:txBody>
            <a:bodyPr wrap="none">
              <a:spAutoFit/>
            </a:bodyPr>
            <a:lstStyle/>
            <a:p>
              <a:pPr eaLnBrk="0" hangingPunct="0">
                <a:spcBef>
                  <a:spcPct val="50000"/>
                </a:spcBef>
              </a:pPr>
              <a:r>
                <a:rPr lang="fr-FR" sz="2000">
                  <a:solidFill>
                    <a:srgbClr val="FFFFFF"/>
                  </a:solidFill>
                  <a:cs typeface="Arial" charset="0"/>
                </a:rPr>
                <a:t>1</a:t>
              </a:r>
            </a:p>
          </p:txBody>
        </p:sp>
        <p:sp>
          <p:nvSpPr>
            <p:cNvPr id="882709" name="Text Box 21"/>
            <p:cNvSpPr txBox="1">
              <a:spLocks noChangeArrowheads="1"/>
            </p:cNvSpPr>
            <p:nvPr/>
          </p:nvSpPr>
          <p:spPr bwMode="auto">
            <a:xfrm>
              <a:off x="1239" y="2756"/>
              <a:ext cx="205" cy="250"/>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12700">
                  <a:solidFill>
                    <a:srgbClr val="FFFFFF"/>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tx1">
                        <a:alpha val="74998"/>
                      </a:schemeClr>
                    </a:outerShdw>
                  </a:effectLst>
                </a14:hiddenEffects>
              </a:ext>
            </a:extLst>
          </p:spPr>
          <p:txBody>
            <a:bodyPr wrap="none">
              <a:spAutoFit/>
            </a:bodyPr>
            <a:lstStyle/>
            <a:p>
              <a:pPr eaLnBrk="0" hangingPunct="0">
                <a:spcBef>
                  <a:spcPct val="50000"/>
                </a:spcBef>
              </a:pPr>
              <a:r>
                <a:rPr lang="fr-FR" sz="2000">
                  <a:solidFill>
                    <a:srgbClr val="FFFFFF"/>
                  </a:solidFill>
                  <a:cs typeface="Arial" charset="0"/>
                </a:rPr>
                <a:t>2</a:t>
              </a:r>
            </a:p>
          </p:txBody>
        </p:sp>
        <p:sp>
          <p:nvSpPr>
            <p:cNvPr id="882710" name="Text Box 22"/>
            <p:cNvSpPr txBox="1">
              <a:spLocks noChangeArrowheads="1"/>
            </p:cNvSpPr>
            <p:nvPr/>
          </p:nvSpPr>
          <p:spPr bwMode="auto">
            <a:xfrm>
              <a:off x="1916" y="2756"/>
              <a:ext cx="294" cy="250"/>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12700">
                  <a:solidFill>
                    <a:srgbClr val="FFFFFF"/>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tx1">
                        <a:alpha val="74998"/>
                      </a:schemeClr>
                    </a:outerShdw>
                  </a:effectLst>
                </a14:hiddenEffects>
              </a:ext>
            </a:extLst>
          </p:spPr>
          <p:txBody>
            <a:bodyPr wrap="none">
              <a:spAutoFit/>
            </a:bodyPr>
            <a:lstStyle/>
            <a:p>
              <a:pPr eaLnBrk="0" hangingPunct="0">
                <a:spcBef>
                  <a:spcPct val="50000"/>
                </a:spcBef>
              </a:pPr>
              <a:r>
                <a:rPr lang="fr-FR" sz="2000">
                  <a:solidFill>
                    <a:srgbClr val="FFFFFF"/>
                  </a:solidFill>
                  <a:cs typeface="Arial" charset="0"/>
                </a:rPr>
                <a:t>10</a:t>
              </a:r>
            </a:p>
          </p:txBody>
        </p:sp>
        <p:sp>
          <p:nvSpPr>
            <p:cNvPr id="882711" name="Rectangle 23"/>
            <p:cNvSpPr>
              <a:spLocks noChangeArrowheads="1"/>
            </p:cNvSpPr>
            <p:nvPr/>
          </p:nvSpPr>
          <p:spPr bwMode="auto">
            <a:xfrm>
              <a:off x="1559" y="1614"/>
              <a:ext cx="92" cy="288"/>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12700">
                  <a:solidFill>
                    <a:srgbClr val="FFFFFF"/>
                  </a:solidFill>
                  <a:miter lim="800000"/>
                  <a:headEnd/>
                  <a:tailEnd/>
                </a14:hiddenLine>
              </a:ext>
              <a:ext uri="{AF507438-7753-43e0-B8FC-AC1667EBCBE1}">
                <a14:hiddenEffects xmlns:a14="http://schemas.microsoft.com/office/drawing/2010/main" xmlns="">
                  <a:effectLst>
                    <a:outerShdw blurRad="63500" dist="38099" dir="2700000" algn="ctr" rotWithShape="0">
                      <a:schemeClr val="tx1">
                        <a:alpha val="74998"/>
                      </a:schemeClr>
                    </a:outerShdw>
                  </a:effectLst>
                </a14:hiddenEffects>
              </a:ext>
            </a:extLst>
          </p:spPr>
          <p:txBody>
            <a:bodyPr wrap="none" anchor="ctr">
              <a:spAutoFit/>
            </a:bodyPr>
            <a:lstStyle/>
            <a:p>
              <a:pPr eaLnBrk="0" hangingPunct="0">
                <a:spcBef>
                  <a:spcPct val="50000"/>
                </a:spcBef>
              </a:pPr>
              <a:endParaRPr lang="en-US" sz="2400">
                <a:latin typeface="Times New Roman" charset="0"/>
                <a:cs typeface="Arial" charset="0"/>
              </a:endParaRPr>
            </a:p>
          </p:txBody>
        </p:sp>
        <p:sp>
          <p:nvSpPr>
            <p:cNvPr id="882712" name="Rectangle 24"/>
            <p:cNvSpPr>
              <a:spLocks noChangeArrowheads="1"/>
            </p:cNvSpPr>
            <p:nvPr/>
          </p:nvSpPr>
          <p:spPr bwMode="auto">
            <a:xfrm>
              <a:off x="1268" y="1878"/>
              <a:ext cx="79" cy="166"/>
            </a:xfrm>
            <a:prstGeom prst="rect">
              <a:avLst/>
            </a:prstGeom>
            <a:solidFill>
              <a:srgbClr val="FF6600"/>
            </a:solidFill>
            <a:ln w="127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tx1">
                        <a:alpha val="74998"/>
                      </a:schemeClr>
                    </a:outerShdw>
                  </a:effectLst>
                </a14:hiddenEffects>
              </a:ext>
            </a:extLst>
          </p:spPr>
          <p:txBody>
            <a:bodyPr anchor="ctr">
              <a:spAutoFit/>
            </a:bodyPr>
            <a:lstStyle/>
            <a:p>
              <a:endParaRPr lang="fr-FR"/>
            </a:p>
          </p:txBody>
        </p:sp>
        <p:sp>
          <p:nvSpPr>
            <p:cNvPr id="882713" name="Rectangle 25"/>
            <p:cNvSpPr>
              <a:spLocks noChangeArrowheads="1"/>
            </p:cNvSpPr>
            <p:nvPr/>
          </p:nvSpPr>
          <p:spPr bwMode="auto">
            <a:xfrm>
              <a:off x="1571" y="1657"/>
              <a:ext cx="78" cy="166"/>
            </a:xfrm>
            <a:prstGeom prst="rect">
              <a:avLst/>
            </a:prstGeom>
            <a:solidFill>
              <a:srgbClr val="FF6600"/>
            </a:solidFill>
            <a:ln w="127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tx1">
                        <a:alpha val="74998"/>
                      </a:schemeClr>
                    </a:outerShdw>
                  </a:effectLst>
                </a14:hiddenEffects>
              </a:ext>
            </a:extLst>
          </p:spPr>
          <p:txBody>
            <a:bodyPr anchor="ctr">
              <a:spAutoFit/>
            </a:bodyPr>
            <a:lstStyle/>
            <a:p>
              <a:endParaRPr lang="fr-FR"/>
            </a:p>
          </p:txBody>
        </p:sp>
        <p:sp>
          <p:nvSpPr>
            <p:cNvPr id="882714" name="Rectangle 26"/>
            <p:cNvSpPr>
              <a:spLocks noChangeArrowheads="1"/>
            </p:cNvSpPr>
            <p:nvPr/>
          </p:nvSpPr>
          <p:spPr bwMode="auto">
            <a:xfrm>
              <a:off x="1398" y="2068"/>
              <a:ext cx="78" cy="166"/>
            </a:xfrm>
            <a:prstGeom prst="rect">
              <a:avLst/>
            </a:prstGeom>
            <a:solidFill>
              <a:srgbClr val="FF6600"/>
            </a:solidFill>
            <a:ln w="127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tx1">
                        <a:alpha val="74998"/>
                      </a:schemeClr>
                    </a:outerShdw>
                  </a:effectLst>
                </a14:hiddenEffects>
              </a:ext>
            </a:extLst>
          </p:spPr>
          <p:txBody>
            <a:bodyPr anchor="ctr">
              <a:spAutoFit/>
            </a:bodyPr>
            <a:lstStyle/>
            <a:p>
              <a:endParaRPr lang="fr-FR"/>
            </a:p>
          </p:txBody>
        </p:sp>
        <p:sp>
          <p:nvSpPr>
            <p:cNvPr id="882715" name="Rectangle 27"/>
            <p:cNvSpPr>
              <a:spLocks noChangeArrowheads="1"/>
            </p:cNvSpPr>
            <p:nvPr/>
          </p:nvSpPr>
          <p:spPr bwMode="auto">
            <a:xfrm>
              <a:off x="1142" y="2262"/>
              <a:ext cx="78" cy="166"/>
            </a:xfrm>
            <a:prstGeom prst="rect">
              <a:avLst/>
            </a:prstGeom>
            <a:solidFill>
              <a:srgbClr val="FF6600"/>
            </a:solidFill>
            <a:ln w="127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tx1">
                        <a:alpha val="74998"/>
                      </a:schemeClr>
                    </a:outerShdw>
                  </a:effectLst>
                </a14:hiddenEffects>
              </a:ext>
            </a:extLst>
          </p:spPr>
          <p:txBody>
            <a:bodyPr anchor="ctr">
              <a:spAutoFit/>
            </a:bodyPr>
            <a:lstStyle/>
            <a:p>
              <a:endParaRPr lang="fr-FR"/>
            </a:p>
          </p:txBody>
        </p:sp>
        <p:sp>
          <p:nvSpPr>
            <p:cNvPr id="882716" name="Line 28"/>
            <p:cNvSpPr>
              <a:spLocks noChangeShapeType="1"/>
            </p:cNvSpPr>
            <p:nvPr/>
          </p:nvSpPr>
          <p:spPr bwMode="auto">
            <a:xfrm>
              <a:off x="868" y="2713"/>
              <a:ext cx="1190" cy="0"/>
            </a:xfrm>
            <a:prstGeom prst="line">
              <a:avLst/>
            </a:prstGeom>
            <a:noFill/>
            <a:ln w="28575">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tx1">
                        <a:alpha val="74998"/>
                      </a:schemeClr>
                    </a:outerShdw>
                  </a:effectLst>
                </a14:hiddenEffects>
              </a:ext>
            </a:extLst>
          </p:spPr>
          <p:txBody>
            <a:bodyPr anchor="ctr">
              <a:spAutoFit/>
            </a:bodyPr>
            <a:lstStyle/>
            <a:p>
              <a:endParaRPr lang="fr-FR"/>
            </a:p>
          </p:txBody>
        </p:sp>
        <p:sp>
          <p:nvSpPr>
            <p:cNvPr id="882717" name="AutoShape 29"/>
            <p:cNvSpPr>
              <a:spLocks noChangeArrowheads="1"/>
            </p:cNvSpPr>
            <p:nvPr/>
          </p:nvSpPr>
          <p:spPr bwMode="auto">
            <a:xfrm>
              <a:off x="1120" y="2507"/>
              <a:ext cx="431" cy="181"/>
            </a:xfrm>
            <a:prstGeom prst="diamond">
              <a:avLst/>
            </a:prstGeom>
            <a:solidFill>
              <a:srgbClr val="FF6600"/>
            </a:solidFill>
            <a:ln w="127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tx1">
                        <a:alpha val="74998"/>
                      </a:schemeClr>
                    </a:outerShdw>
                  </a:effectLst>
                </a14:hiddenEffects>
              </a:ext>
            </a:extLst>
          </p:spPr>
          <p:txBody>
            <a:bodyPr wrap="none" anchor="ctr">
              <a:spAutoFit/>
            </a:bodyPr>
            <a:lstStyle/>
            <a:p>
              <a:endParaRPr lang="fr-FR"/>
            </a:p>
          </p:txBody>
        </p:sp>
      </p:grpSp>
      <p:grpSp>
        <p:nvGrpSpPr>
          <p:cNvPr id="882748" name="Group 60"/>
          <p:cNvGrpSpPr>
            <a:grpSpLocks/>
          </p:cNvGrpSpPr>
          <p:nvPr/>
        </p:nvGrpSpPr>
        <p:grpSpPr bwMode="auto">
          <a:xfrm>
            <a:off x="4629150" y="1341438"/>
            <a:ext cx="4046538" cy="4032250"/>
            <a:chOff x="2916" y="845"/>
            <a:chExt cx="2549" cy="2540"/>
          </a:xfrm>
        </p:grpSpPr>
        <p:sp>
          <p:nvSpPr>
            <p:cNvPr id="882692" name="Text Box 4"/>
            <p:cNvSpPr txBox="1">
              <a:spLocks noChangeArrowheads="1"/>
            </p:cNvSpPr>
            <p:nvPr/>
          </p:nvSpPr>
          <p:spPr bwMode="auto">
            <a:xfrm>
              <a:off x="2916" y="3133"/>
              <a:ext cx="728" cy="25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12700">
                  <a:solidFill>
                    <a:srgbClr val="FFFFFF"/>
                  </a:solidFill>
                  <a:miter lim="800000"/>
                  <a:headEnd type="none" w="sm" len="sm"/>
                  <a:tailEnd type="none" w="sm" len="sm"/>
                </a14:hiddenLine>
              </a:ext>
            </a:extLst>
          </p:spPr>
          <p:txBody>
            <a:bodyPr wrap="none">
              <a:spAutoFit/>
            </a:bodyPr>
            <a:lstStyle/>
            <a:p>
              <a:pPr eaLnBrk="0" hangingPunct="0">
                <a:spcBef>
                  <a:spcPct val="50000"/>
                </a:spcBef>
              </a:pPr>
              <a:r>
                <a:rPr lang="fr-FR" sz="2000">
                  <a:solidFill>
                    <a:srgbClr val="FFCC00"/>
                  </a:solidFill>
                  <a:cs typeface="Arial" charset="0"/>
                </a:rPr>
                <a:t> 95 % IC</a:t>
              </a:r>
            </a:p>
          </p:txBody>
        </p:sp>
        <p:sp>
          <p:nvSpPr>
            <p:cNvPr id="882694" name="Text Box 6"/>
            <p:cNvSpPr txBox="1">
              <a:spLocks noChangeArrowheads="1"/>
            </p:cNvSpPr>
            <p:nvPr/>
          </p:nvSpPr>
          <p:spPr bwMode="auto">
            <a:xfrm>
              <a:off x="3890" y="3135"/>
              <a:ext cx="169" cy="25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12700">
                  <a:solidFill>
                    <a:srgbClr val="FFFFFF"/>
                  </a:solidFill>
                  <a:miter lim="800000"/>
                  <a:headEnd type="none" w="sm" len="sm"/>
                  <a:tailEnd type="none" w="sm" len="sm"/>
                </a14:hiddenLine>
              </a:ext>
            </a:extLst>
          </p:spPr>
          <p:txBody>
            <a:bodyPr wrap="none">
              <a:spAutoFit/>
            </a:bodyPr>
            <a:lstStyle/>
            <a:p>
              <a:pPr eaLnBrk="0" hangingPunct="0">
                <a:spcBef>
                  <a:spcPct val="50000"/>
                </a:spcBef>
              </a:pPr>
              <a:r>
                <a:rPr lang="fr-FR" sz="2000">
                  <a:solidFill>
                    <a:srgbClr val="FFFFFF"/>
                  </a:solidFill>
                  <a:latin typeface="Times New Roman" charset="0"/>
                  <a:cs typeface="Arial" charset="0"/>
                </a:rPr>
                <a:t>)</a:t>
              </a:r>
            </a:p>
          </p:txBody>
        </p:sp>
        <p:sp>
          <p:nvSpPr>
            <p:cNvPr id="882719" name="Line 31"/>
            <p:cNvSpPr>
              <a:spLocks noChangeShapeType="1"/>
            </p:cNvSpPr>
            <p:nvPr/>
          </p:nvSpPr>
          <p:spPr bwMode="auto">
            <a:xfrm>
              <a:off x="3672" y="3269"/>
              <a:ext cx="242" cy="0"/>
            </a:xfrm>
            <a:prstGeom prst="line">
              <a:avLst/>
            </a:prstGeom>
            <a:noFill/>
            <a:ln w="28575">
              <a:solidFill>
                <a:schemeClr val="bg1"/>
              </a:solidFill>
              <a:prstDash val="sysDot"/>
              <a:round/>
              <a:headEnd/>
              <a:tailEnd/>
            </a:ln>
            <a:effectLst>
              <a:outerShdw blurRad="63500" dist="38099" dir="2700000" algn="ctr" rotWithShape="0">
                <a:schemeClr val="tx1">
                  <a:alpha val="74998"/>
                </a:schemeClr>
              </a:outerShdw>
            </a:effectLst>
            <a:extLst>
              <a:ext uri="{909E8E84-426E-40dd-AFC4-6F175D3DCCD1}">
                <a14:hiddenFill xmlns:a14="http://schemas.microsoft.com/office/drawing/2010/main" xmlns="">
                  <a:noFill/>
                </a14:hiddenFill>
              </a:ext>
            </a:extLst>
          </p:spPr>
          <p:txBody>
            <a:bodyPr anchor="ctr">
              <a:spAutoFit/>
            </a:bodyPr>
            <a:lstStyle/>
            <a:p>
              <a:endParaRPr lang="fr-FR"/>
            </a:p>
          </p:txBody>
        </p:sp>
        <p:sp>
          <p:nvSpPr>
            <p:cNvPr id="882720" name="Text Box 32"/>
            <p:cNvSpPr txBox="1">
              <a:spLocks noChangeArrowheads="1"/>
            </p:cNvSpPr>
            <p:nvPr/>
          </p:nvSpPr>
          <p:spPr bwMode="auto">
            <a:xfrm>
              <a:off x="3512" y="845"/>
              <a:ext cx="1347" cy="518"/>
            </a:xfrm>
            <a:prstGeom prst="rect">
              <a:avLst/>
            </a:prstGeom>
            <a:noFill/>
            <a:ln>
              <a:noFill/>
            </a:ln>
            <a:effectLst>
              <a:outerShdw blurRad="63500" dist="17961" dir="2700000" algn="ctr" rotWithShape="0">
                <a:schemeClr val="tx1">
                  <a:alpha val="74998"/>
                </a:schemeClr>
              </a:outerShdw>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12700">
                  <a:solidFill>
                    <a:srgbClr val="FFFFFF"/>
                  </a:solidFill>
                  <a:miter lim="800000"/>
                  <a:headEnd type="none" w="sm" len="sm"/>
                  <a:tailEnd type="none" w="sm" len="sm"/>
                </a14:hiddenLine>
              </a:ext>
            </a:extLst>
          </p:spPr>
          <p:txBody>
            <a:bodyPr wrap="none">
              <a:spAutoFit/>
            </a:bodyPr>
            <a:lstStyle/>
            <a:p>
              <a:pPr eaLnBrk="0" hangingPunct="0">
                <a:spcBef>
                  <a:spcPct val="50000"/>
                </a:spcBef>
              </a:pPr>
              <a:r>
                <a:rPr lang="fr-FR" sz="2400" b="1">
                  <a:solidFill>
                    <a:srgbClr val="FFCC00"/>
                  </a:solidFill>
                  <a:latin typeface="Trebuchet MS" charset="0"/>
                  <a:cs typeface="Arial" charset="0"/>
                </a:rPr>
                <a:t>Cirrhose</a:t>
              </a:r>
              <a:br>
                <a:rPr lang="fr-FR" sz="2400" b="1">
                  <a:solidFill>
                    <a:srgbClr val="FFCC00"/>
                  </a:solidFill>
                  <a:latin typeface="Trebuchet MS" charset="0"/>
                  <a:cs typeface="Arial" charset="0"/>
                </a:rPr>
              </a:br>
              <a:r>
                <a:rPr lang="fr-FR" sz="2400" b="1">
                  <a:solidFill>
                    <a:srgbClr val="FFCC00"/>
                  </a:solidFill>
                  <a:latin typeface="Trebuchet MS" charset="0"/>
                  <a:cs typeface="Arial" charset="0"/>
                </a:rPr>
                <a:t>décompensée</a:t>
              </a:r>
            </a:p>
          </p:txBody>
        </p:sp>
        <p:sp>
          <p:nvSpPr>
            <p:cNvPr id="882721" name="Text Box 33"/>
            <p:cNvSpPr txBox="1">
              <a:spLocks noChangeArrowheads="1"/>
            </p:cNvSpPr>
            <p:nvPr/>
          </p:nvSpPr>
          <p:spPr bwMode="auto">
            <a:xfrm>
              <a:off x="5082" y="2756"/>
              <a:ext cx="383" cy="250"/>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12700">
                  <a:solidFill>
                    <a:srgbClr val="FFFFFF"/>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tx1">
                        <a:alpha val="74998"/>
                      </a:schemeClr>
                    </a:outerShdw>
                  </a:effectLst>
                </a14:hiddenEffects>
              </a:ext>
            </a:extLst>
          </p:spPr>
          <p:txBody>
            <a:bodyPr wrap="none">
              <a:spAutoFit/>
            </a:bodyPr>
            <a:lstStyle/>
            <a:p>
              <a:pPr eaLnBrk="0" hangingPunct="0">
                <a:spcBef>
                  <a:spcPct val="50000"/>
                </a:spcBef>
              </a:pPr>
              <a:r>
                <a:rPr lang="fr-FR" sz="2000">
                  <a:solidFill>
                    <a:srgbClr val="FFFFFF"/>
                  </a:solidFill>
                  <a:cs typeface="Arial" charset="0"/>
                </a:rPr>
                <a:t>175</a:t>
              </a:r>
            </a:p>
          </p:txBody>
        </p:sp>
        <p:sp>
          <p:nvSpPr>
            <p:cNvPr id="882722" name="Oval 34"/>
            <p:cNvSpPr>
              <a:spLocks noChangeArrowheads="1"/>
            </p:cNvSpPr>
            <p:nvPr/>
          </p:nvSpPr>
          <p:spPr bwMode="auto">
            <a:xfrm>
              <a:off x="4365" y="2389"/>
              <a:ext cx="228" cy="768"/>
            </a:xfrm>
            <a:prstGeom prst="ellipse">
              <a:avLst/>
            </a:prstGeom>
            <a:noFill/>
            <a:ln w="2857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tx1">
                        <a:alpha val="74998"/>
                      </a:schemeClr>
                    </a:outerShdw>
                  </a:effectLst>
                </a14:hiddenEffects>
              </a:ext>
            </a:extLst>
          </p:spPr>
          <p:txBody>
            <a:bodyPr wrap="none" anchor="ctr"/>
            <a:lstStyle/>
            <a:p>
              <a:endParaRPr lang="fr-FR"/>
            </a:p>
          </p:txBody>
        </p:sp>
        <p:sp>
          <p:nvSpPr>
            <p:cNvPr id="882723" name="Line 35"/>
            <p:cNvSpPr>
              <a:spLocks noChangeShapeType="1"/>
            </p:cNvSpPr>
            <p:nvPr/>
          </p:nvSpPr>
          <p:spPr bwMode="auto">
            <a:xfrm>
              <a:off x="4023" y="1735"/>
              <a:ext cx="1067" cy="0"/>
            </a:xfrm>
            <a:prstGeom prst="line">
              <a:avLst/>
            </a:prstGeom>
            <a:noFill/>
            <a:ln w="28575">
              <a:solidFill>
                <a:schemeClr val="bg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tx1">
                        <a:alpha val="74998"/>
                      </a:schemeClr>
                    </a:outerShdw>
                  </a:effectLst>
                </a14:hiddenEffects>
              </a:ext>
            </a:extLst>
          </p:spPr>
          <p:txBody>
            <a:bodyPr anchor="ctr">
              <a:spAutoFit/>
            </a:bodyPr>
            <a:lstStyle/>
            <a:p>
              <a:endParaRPr lang="fr-FR"/>
            </a:p>
          </p:txBody>
        </p:sp>
        <p:sp>
          <p:nvSpPr>
            <p:cNvPr id="882724" name="Line 36"/>
            <p:cNvSpPr>
              <a:spLocks noChangeShapeType="1"/>
            </p:cNvSpPr>
            <p:nvPr/>
          </p:nvSpPr>
          <p:spPr bwMode="auto">
            <a:xfrm>
              <a:off x="4166" y="1941"/>
              <a:ext cx="1148" cy="0"/>
            </a:xfrm>
            <a:prstGeom prst="line">
              <a:avLst/>
            </a:prstGeom>
            <a:noFill/>
            <a:ln w="28575">
              <a:solidFill>
                <a:schemeClr val="bg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tx1">
                        <a:alpha val="74998"/>
                      </a:schemeClr>
                    </a:outerShdw>
                  </a:effectLst>
                </a14:hiddenEffects>
              </a:ext>
            </a:extLst>
          </p:spPr>
          <p:txBody>
            <a:bodyPr anchor="ctr">
              <a:spAutoFit/>
            </a:bodyPr>
            <a:lstStyle/>
            <a:p>
              <a:endParaRPr lang="fr-FR"/>
            </a:p>
          </p:txBody>
        </p:sp>
        <p:sp>
          <p:nvSpPr>
            <p:cNvPr id="882725" name="Line 37"/>
            <p:cNvSpPr>
              <a:spLocks noChangeShapeType="1"/>
            </p:cNvSpPr>
            <p:nvPr/>
          </p:nvSpPr>
          <p:spPr bwMode="auto">
            <a:xfrm>
              <a:off x="4068" y="2156"/>
              <a:ext cx="800" cy="0"/>
            </a:xfrm>
            <a:prstGeom prst="line">
              <a:avLst/>
            </a:prstGeom>
            <a:noFill/>
            <a:ln w="28575">
              <a:solidFill>
                <a:schemeClr val="bg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tx1">
                        <a:alpha val="74998"/>
                      </a:schemeClr>
                    </a:outerShdw>
                  </a:effectLst>
                </a14:hiddenEffects>
              </a:ext>
            </a:extLst>
          </p:spPr>
          <p:txBody>
            <a:bodyPr anchor="ctr">
              <a:spAutoFit/>
            </a:bodyPr>
            <a:lstStyle/>
            <a:p>
              <a:endParaRPr lang="fr-FR"/>
            </a:p>
          </p:txBody>
        </p:sp>
        <p:sp>
          <p:nvSpPr>
            <p:cNvPr id="882726" name="Line 38"/>
            <p:cNvSpPr>
              <a:spLocks noChangeShapeType="1"/>
            </p:cNvSpPr>
            <p:nvPr/>
          </p:nvSpPr>
          <p:spPr bwMode="auto">
            <a:xfrm>
              <a:off x="4203" y="2347"/>
              <a:ext cx="823" cy="0"/>
            </a:xfrm>
            <a:prstGeom prst="line">
              <a:avLst/>
            </a:prstGeom>
            <a:noFill/>
            <a:ln w="28575">
              <a:solidFill>
                <a:schemeClr val="bg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tx1">
                        <a:alpha val="74998"/>
                      </a:schemeClr>
                    </a:outerShdw>
                  </a:effectLst>
                </a14:hiddenEffects>
              </a:ext>
            </a:extLst>
          </p:spPr>
          <p:txBody>
            <a:bodyPr anchor="ctr">
              <a:spAutoFit/>
            </a:bodyPr>
            <a:lstStyle/>
            <a:p>
              <a:endParaRPr lang="fr-FR"/>
            </a:p>
          </p:txBody>
        </p:sp>
        <p:sp>
          <p:nvSpPr>
            <p:cNvPr id="882727" name="Text Box 39"/>
            <p:cNvSpPr txBox="1">
              <a:spLocks noChangeArrowheads="1"/>
            </p:cNvSpPr>
            <p:nvPr/>
          </p:nvSpPr>
          <p:spPr bwMode="auto">
            <a:xfrm>
              <a:off x="3205" y="2477"/>
              <a:ext cx="772" cy="231"/>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12700">
                  <a:solidFill>
                    <a:srgbClr val="FFFFFF"/>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tx1">
                        <a:alpha val="74998"/>
                      </a:schemeClr>
                    </a:outerShdw>
                  </a:effectLst>
                </a14:hiddenEffects>
              </a:ext>
            </a:extLst>
          </p:spPr>
          <p:txBody>
            <a:bodyPr wrap="none">
              <a:spAutoFit/>
            </a:bodyPr>
            <a:lstStyle/>
            <a:p>
              <a:pPr eaLnBrk="0" hangingPunct="0">
                <a:spcBef>
                  <a:spcPct val="50000"/>
                </a:spcBef>
              </a:pPr>
              <a:r>
                <a:rPr lang="fr-FR" sz="1800" i="1">
                  <a:solidFill>
                    <a:srgbClr val="00FFFF"/>
                  </a:solidFill>
                  <a:cs typeface="Arial" charset="0"/>
                </a:rPr>
                <a:t>Combined</a:t>
              </a:r>
            </a:p>
          </p:txBody>
        </p:sp>
        <p:sp>
          <p:nvSpPr>
            <p:cNvPr id="882728" name="Text Box 40"/>
            <p:cNvSpPr txBox="1">
              <a:spLocks noChangeArrowheads="1"/>
            </p:cNvSpPr>
            <p:nvPr/>
          </p:nvSpPr>
          <p:spPr bwMode="auto">
            <a:xfrm>
              <a:off x="3475" y="2042"/>
              <a:ext cx="540" cy="231"/>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12700">
                  <a:solidFill>
                    <a:srgbClr val="FFFFFF"/>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tx1">
                        <a:alpha val="74998"/>
                      </a:schemeClr>
                    </a:outerShdw>
                  </a:effectLst>
                </a14:hiddenEffects>
              </a:ext>
            </a:extLst>
          </p:spPr>
          <p:txBody>
            <a:bodyPr wrap="none">
              <a:spAutoFit/>
            </a:bodyPr>
            <a:lstStyle/>
            <a:p>
              <a:pPr eaLnBrk="0" hangingPunct="0">
                <a:spcBef>
                  <a:spcPct val="50000"/>
                </a:spcBef>
              </a:pPr>
              <a:r>
                <a:rPr lang="fr-FR" sz="1800" i="1">
                  <a:solidFill>
                    <a:srgbClr val="00FFFF"/>
                  </a:solidFill>
                  <a:cs typeface="Arial" charset="0"/>
                </a:rPr>
                <a:t>Makris</a:t>
              </a:r>
            </a:p>
          </p:txBody>
        </p:sp>
        <p:sp>
          <p:nvSpPr>
            <p:cNvPr id="882729" name="Text Box 41"/>
            <p:cNvSpPr txBox="1">
              <a:spLocks noChangeArrowheads="1"/>
            </p:cNvSpPr>
            <p:nvPr/>
          </p:nvSpPr>
          <p:spPr bwMode="auto">
            <a:xfrm>
              <a:off x="3435" y="2226"/>
              <a:ext cx="580" cy="231"/>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12700">
                  <a:solidFill>
                    <a:srgbClr val="FFFFFF"/>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tx1">
                        <a:alpha val="74998"/>
                      </a:schemeClr>
                    </a:outerShdw>
                  </a:effectLst>
                </a14:hiddenEffects>
              </a:ext>
            </a:extLst>
          </p:spPr>
          <p:txBody>
            <a:bodyPr wrap="none">
              <a:spAutoFit/>
            </a:bodyPr>
            <a:lstStyle/>
            <a:p>
              <a:pPr eaLnBrk="0" hangingPunct="0">
                <a:spcBef>
                  <a:spcPct val="50000"/>
                </a:spcBef>
              </a:pPr>
              <a:r>
                <a:rPr lang="fr-FR" sz="1800" i="1">
                  <a:solidFill>
                    <a:srgbClr val="00FFFF"/>
                  </a:solidFill>
                  <a:cs typeface="Arial" charset="0"/>
                </a:rPr>
                <a:t>Lesens</a:t>
              </a:r>
            </a:p>
          </p:txBody>
        </p:sp>
        <p:sp>
          <p:nvSpPr>
            <p:cNvPr id="882730" name="Text Box 42"/>
            <p:cNvSpPr txBox="1">
              <a:spLocks noChangeArrowheads="1"/>
            </p:cNvSpPr>
            <p:nvPr/>
          </p:nvSpPr>
          <p:spPr bwMode="auto">
            <a:xfrm>
              <a:off x="3531" y="1828"/>
              <a:ext cx="484" cy="231"/>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12700">
                  <a:solidFill>
                    <a:srgbClr val="FFFFFF"/>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tx1">
                        <a:alpha val="74998"/>
                      </a:schemeClr>
                    </a:outerShdw>
                  </a:effectLst>
                </a14:hiddenEffects>
              </a:ext>
            </a:extLst>
          </p:spPr>
          <p:txBody>
            <a:bodyPr wrap="none">
              <a:spAutoFit/>
            </a:bodyPr>
            <a:lstStyle/>
            <a:p>
              <a:pPr eaLnBrk="0" hangingPunct="0">
                <a:spcBef>
                  <a:spcPct val="50000"/>
                </a:spcBef>
              </a:pPr>
              <a:r>
                <a:rPr lang="fr-FR" sz="1800" i="1">
                  <a:solidFill>
                    <a:srgbClr val="00FFFF"/>
                  </a:solidFill>
                  <a:cs typeface="Arial" charset="0"/>
                </a:rPr>
                <a:t>Telfer</a:t>
              </a:r>
            </a:p>
          </p:txBody>
        </p:sp>
        <p:sp>
          <p:nvSpPr>
            <p:cNvPr id="882731" name="Text Box 43"/>
            <p:cNvSpPr txBox="1">
              <a:spLocks noChangeArrowheads="1"/>
            </p:cNvSpPr>
            <p:nvPr/>
          </p:nvSpPr>
          <p:spPr bwMode="auto">
            <a:xfrm>
              <a:off x="3491" y="1600"/>
              <a:ext cx="524" cy="231"/>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12700">
                  <a:solidFill>
                    <a:srgbClr val="FFFFFF"/>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tx1">
                        <a:alpha val="74998"/>
                      </a:schemeClr>
                    </a:outerShdw>
                  </a:effectLst>
                </a14:hiddenEffects>
              </a:ext>
            </a:extLst>
          </p:spPr>
          <p:txBody>
            <a:bodyPr wrap="none">
              <a:spAutoFit/>
            </a:bodyPr>
            <a:lstStyle/>
            <a:p>
              <a:pPr eaLnBrk="0" hangingPunct="0">
                <a:spcBef>
                  <a:spcPct val="50000"/>
                </a:spcBef>
              </a:pPr>
              <a:r>
                <a:rPr lang="fr-FR" sz="1800" i="1">
                  <a:solidFill>
                    <a:srgbClr val="00FFFF"/>
                  </a:solidFill>
                  <a:cs typeface="Arial" charset="0"/>
                </a:rPr>
                <a:t>Eyster</a:t>
              </a:r>
            </a:p>
          </p:txBody>
        </p:sp>
        <p:sp>
          <p:nvSpPr>
            <p:cNvPr id="882732" name="Text Box 44"/>
            <p:cNvSpPr txBox="1">
              <a:spLocks noChangeArrowheads="1"/>
            </p:cNvSpPr>
            <p:nvPr/>
          </p:nvSpPr>
          <p:spPr bwMode="auto">
            <a:xfrm>
              <a:off x="4020" y="2756"/>
              <a:ext cx="205" cy="250"/>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12700">
                  <a:solidFill>
                    <a:srgbClr val="FFFFFF"/>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tx1">
                        <a:alpha val="74998"/>
                      </a:schemeClr>
                    </a:outerShdw>
                  </a:effectLst>
                </a14:hiddenEffects>
              </a:ext>
            </a:extLst>
          </p:spPr>
          <p:txBody>
            <a:bodyPr wrap="none">
              <a:spAutoFit/>
            </a:bodyPr>
            <a:lstStyle/>
            <a:p>
              <a:pPr eaLnBrk="0" hangingPunct="0">
                <a:spcBef>
                  <a:spcPct val="50000"/>
                </a:spcBef>
              </a:pPr>
              <a:r>
                <a:rPr lang="fr-FR" sz="2000">
                  <a:solidFill>
                    <a:srgbClr val="FFFFFF"/>
                  </a:solidFill>
                  <a:cs typeface="Arial" charset="0"/>
                </a:rPr>
                <a:t>1</a:t>
              </a:r>
            </a:p>
          </p:txBody>
        </p:sp>
        <p:sp>
          <p:nvSpPr>
            <p:cNvPr id="882733" name="Text Box 45"/>
            <p:cNvSpPr txBox="1">
              <a:spLocks noChangeArrowheads="1"/>
            </p:cNvSpPr>
            <p:nvPr/>
          </p:nvSpPr>
          <p:spPr bwMode="auto">
            <a:xfrm>
              <a:off x="4388" y="2756"/>
              <a:ext cx="205" cy="250"/>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12700">
                  <a:solidFill>
                    <a:srgbClr val="FFFFFF"/>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tx1">
                        <a:alpha val="74998"/>
                      </a:schemeClr>
                    </a:outerShdw>
                  </a:effectLst>
                </a14:hiddenEffects>
              </a:ext>
            </a:extLst>
          </p:spPr>
          <p:txBody>
            <a:bodyPr wrap="none">
              <a:spAutoFit/>
            </a:bodyPr>
            <a:lstStyle/>
            <a:p>
              <a:pPr eaLnBrk="0" hangingPunct="0">
                <a:spcBef>
                  <a:spcPct val="50000"/>
                </a:spcBef>
              </a:pPr>
              <a:r>
                <a:rPr lang="fr-FR" sz="2000">
                  <a:solidFill>
                    <a:srgbClr val="FFFFFF"/>
                  </a:solidFill>
                  <a:cs typeface="Arial" charset="0"/>
                </a:rPr>
                <a:t>6</a:t>
              </a:r>
            </a:p>
          </p:txBody>
        </p:sp>
        <p:sp>
          <p:nvSpPr>
            <p:cNvPr id="882734" name="Text Box 46"/>
            <p:cNvSpPr txBox="1">
              <a:spLocks noChangeArrowheads="1"/>
            </p:cNvSpPr>
            <p:nvPr/>
          </p:nvSpPr>
          <p:spPr bwMode="auto">
            <a:xfrm>
              <a:off x="4804" y="2756"/>
              <a:ext cx="294" cy="250"/>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12700">
                  <a:solidFill>
                    <a:srgbClr val="FFFFFF"/>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tx1">
                        <a:alpha val="74998"/>
                      </a:schemeClr>
                    </a:outerShdw>
                  </a:effectLst>
                </a14:hiddenEffects>
              </a:ext>
            </a:extLst>
          </p:spPr>
          <p:txBody>
            <a:bodyPr wrap="none">
              <a:spAutoFit/>
            </a:bodyPr>
            <a:lstStyle/>
            <a:p>
              <a:pPr eaLnBrk="0" hangingPunct="0">
                <a:spcBef>
                  <a:spcPct val="50000"/>
                </a:spcBef>
              </a:pPr>
              <a:r>
                <a:rPr lang="fr-FR" sz="2000">
                  <a:solidFill>
                    <a:srgbClr val="FFFFFF"/>
                  </a:solidFill>
                  <a:cs typeface="Arial" charset="0"/>
                </a:rPr>
                <a:t>10</a:t>
              </a:r>
            </a:p>
          </p:txBody>
        </p:sp>
        <p:sp>
          <p:nvSpPr>
            <p:cNvPr id="882735" name="Rectangle 47"/>
            <p:cNvSpPr>
              <a:spLocks noChangeArrowheads="1"/>
            </p:cNvSpPr>
            <p:nvPr/>
          </p:nvSpPr>
          <p:spPr bwMode="auto">
            <a:xfrm>
              <a:off x="4483" y="2280"/>
              <a:ext cx="78" cy="166"/>
            </a:xfrm>
            <a:prstGeom prst="rect">
              <a:avLst/>
            </a:prstGeom>
            <a:solidFill>
              <a:srgbClr val="FF6600"/>
            </a:solidFill>
            <a:ln w="127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tx1">
                        <a:alpha val="74998"/>
                      </a:schemeClr>
                    </a:outerShdw>
                  </a:effectLst>
                </a14:hiddenEffects>
              </a:ext>
            </a:extLst>
          </p:spPr>
          <p:txBody>
            <a:bodyPr anchor="ctr">
              <a:spAutoFit/>
            </a:bodyPr>
            <a:lstStyle/>
            <a:p>
              <a:endParaRPr lang="fr-FR"/>
            </a:p>
          </p:txBody>
        </p:sp>
        <p:sp>
          <p:nvSpPr>
            <p:cNvPr id="882736" name="Rectangle 48"/>
            <p:cNvSpPr>
              <a:spLocks noChangeArrowheads="1"/>
            </p:cNvSpPr>
            <p:nvPr/>
          </p:nvSpPr>
          <p:spPr bwMode="auto">
            <a:xfrm>
              <a:off x="4368" y="2068"/>
              <a:ext cx="78" cy="166"/>
            </a:xfrm>
            <a:prstGeom prst="rect">
              <a:avLst/>
            </a:prstGeom>
            <a:solidFill>
              <a:srgbClr val="FF6600"/>
            </a:solidFill>
            <a:ln w="127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tx1">
                        <a:alpha val="74998"/>
                      </a:schemeClr>
                    </a:outerShdw>
                  </a:effectLst>
                </a14:hiddenEffects>
              </a:ext>
            </a:extLst>
          </p:spPr>
          <p:txBody>
            <a:bodyPr anchor="ctr">
              <a:spAutoFit/>
            </a:bodyPr>
            <a:lstStyle/>
            <a:p>
              <a:endParaRPr lang="fr-FR"/>
            </a:p>
          </p:txBody>
        </p:sp>
        <p:sp>
          <p:nvSpPr>
            <p:cNvPr id="882737" name="Rectangle 49"/>
            <p:cNvSpPr>
              <a:spLocks noChangeArrowheads="1"/>
            </p:cNvSpPr>
            <p:nvPr/>
          </p:nvSpPr>
          <p:spPr bwMode="auto">
            <a:xfrm>
              <a:off x="4741" y="1856"/>
              <a:ext cx="79" cy="166"/>
            </a:xfrm>
            <a:prstGeom prst="rect">
              <a:avLst/>
            </a:prstGeom>
            <a:solidFill>
              <a:srgbClr val="FF6600"/>
            </a:solidFill>
            <a:ln w="127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tx1">
                        <a:alpha val="74998"/>
                      </a:schemeClr>
                    </a:outerShdw>
                  </a:effectLst>
                </a14:hiddenEffects>
              </a:ext>
            </a:extLst>
          </p:spPr>
          <p:txBody>
            <a:bodyPr anchor="ctr">
              <a:spAutoFit/>
            </a:bodyPr>
            <a:lstStyle/>
            <a:p>
              <a:endParaRPr lang="fr-FR"/>
            </a:p>
          </p:txBody>
        </p:sp>
        <p:sp>
          <p:nvSpPr>
            <p:cNvPr id="882738" name="Rectangle 50"/>
            <p:cNvSpPr>
              <a:spLocks noChangeArrowheads="1"/>
            </p:cNvSpPr>
            <p:nvPr/>
          </p:nvSpPr>
          <p:spPr bwMode="auto">
            <a:xfrm>
              <a:off x="4316" y="1644"/>
              <a:ext cx="78" cy="166"/>
            </a:xfrm>
            <a:prstGeom prst="rect">
              <a:avLst/>
            </a:prstGeom>
            <a:solidFill>
              <a:srgbClr val="FF6600"/>
            </a:solidFill>
            <a:ln w="127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tx1">
                        <a:alpha val="74998"/>
                      </a:schemeClr>
                    </a:outerShdw>
                  </a:effectLst>
                </a14:hiddenEffects>
              </a:ext>
            </a:extLst>
          </p:spPr>
          <p:txBody>
            <a:bodyPr anchor="ctr">
              <a:spAutoFit/>
            </a:bodyPr>
            <a:lstStyle/>
            <a:p>
              <a:endParaRPr lang="fr-FR"/>
            </a:p>
          </p:txBody>
        </p:sp>
        <p:sp>
          <p:nvSpPr>
            <p:cNvPr id="882739" name="Line 51"/>
            <p:cNvSpPr>
              <a:spLocks noChangeShapeType="1"/>
            </p:cNvSpPr>
            <p:nvPr/>
          </p:nvSpPr>
          <p:spPr bwMode="auto">
            <a:xfrm>
              <a:off x="3976" y="2715"/>
              <a:ext cx="1152" cy="0"/>
            </a:xfrm>
            <a:prstGeom prst="line">
              <a:avLst/>
            </a:prstGeom>
            <a:noFill/>
            <a:ln w="28575">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tx1">
                        <a:alpha val="74998"/>
                      </a:schemeClr>
                    </a:outerShdw>
                  </a:effectLst>
                </a14:hiddenEffects>
              </a:ext>
            </a:extLst>
          </p:spPr>
          <p:txBody>
            <a:bodyPr anchor="ctr">
              <a:spAutoFit/>
            </a:bodyPr>
            <a:lstStyle/>
            <a:p>
              <a:endParaRPr lang="fr-FR"/>
            </a:p>
          </p:txBody>
        </p:sp>
        <p:sp>
          <p:nvSpPr>
            <p:cNvPr id="882740" name="Line 52"/>
            <p:cNvSpPr>
              <a:spLocks noChangeShapeType="1"/>
            </p:cNvSpPr>
            <p:nvPr/>
          </p:nvSpPr>
          <p:spPr bwMode="auto">
            <a:xfrm>
              <a:off x="5166" y="2711"/>
              <a:ext cx="175" cy="0"/>
            </a:xfrm>
            <a:prstGeom prst="line">
              <a:avLst/>
            </a:prstGeom>
            <a:noFill/>
            <a:ln w="28575">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tx1">
                        <a:alpha val="74998"/>
                      </a:schemeClr>
                    </a:outerShdw>
                  </a:effectLst>
                </a14:hiddenEffects>
              </a:ext>
            </a:extLst>
          </p:spPr>
          <p:txBody>
            <a:bodyPr anchor="ctr">
              <a:spAutoFit/>
            </a:bodyPr>
            <a:lstStyle/>
            <a:p>
              <a:endParaRPr lang="fr-FR"/>
            </a:p>
          </p:txBody>
        </p:sp>
        <p:sp>
          <p:nvSpPr>
            <p:cNvPr id="882741" name="Line 53"/>
            <p:cNvSpPr>
              <a:spLocks noChangeShapeType="1"/>
            </p:cNvSpPr>
            <p:nvPr/>
          </p:nvSpPr>
          <p:spPr bwMode="auto">
            <a:xfrm rot="-5400000">
              <a:off x="5068" y="2715"/>
              <a:ext cx="114" cy="0"/>
            </a:xfrm>
            <a:prstGeom prst="line">
              <a:avLst/>
            </a:prstGeom>
            <a:noFill/>
            <a:ln w="28575">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tx1">
                        <a:alpha val="74998"/>
                      </a:schemeClr>
                    </a:outerShdw>
                  </a:effectLst>
                </a14:hiddenEffects>
              </a:ext>
            </a:extLst>
          </p:spPr>
          <p:txBody>
            <a:bodyPr anchor="ctr">
              <a:spAutoFit/>
            </a:bodyPr>
            <a:lstStyle/>
            <a:p>
              <a:endParaRPr lang="fr-FR"/>
            </a:p>
          </p:txBody>
        </p:sp>
        <p:sp>
          <p:nvSpPr>
            <p:cNvPr id="882742" name="Line 54"/>
            <p:cNvSpPr>
              <a:spLocks noChangeShapeType="1"/>
            </p:cNvSpPr>
            <p:nvPr/>
          </p:nvSpPr>
          <p:spPr bwMode="auto">
            <a:xfrm rot="-5400000">
              <a:off x="5101" y="2716"/>
              <a:ext cx="114" cy="0"/>
            </a:xfrm>
            <a:prstGeom prst="line">
              <a:avLst/>
            </a:prstGeom>
            <a:noFill/>
            <a:ln w="28575">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tx1">
                        <a:alpha val="74998"/>
                      </a:schemeClr>
                    </a:outerShdw>
                  </a:effectLst>
                </a14:hiddenEffects>
              </a:ext>
            </a:extLst>
          </p:spPr>
          <p:txBody>
            <a:bodyPr anchor="ctr">
              <a:spAutoFit/>
            </a:bodyPr>
            <a:lstStyle/>
            <a:p>
              <a:endParaRPr lang="fr-FR"/>
            </a:p>
          </p:txBody>
        </p:sp>
        <p:sp>
          <p:nvSpPr>
            <p:cNvPr id="882743" name="AutoShape 55"/>
            <p:cNvSpPr>
              <a:spLocks noChangeArrowheads="1"/>
            </p:cNvSpPr>
            <p:nvPr/>
          </p:nvSpPr>
          <p:spPr bwMode="auto">
            <a:xfrm>
              <a:off x="4272" y="2513"/>
              <a:ext cx="430" cy="181"/>
            </a:xfrm>
            <a:prstGeom prst="diamond">
              <a:avLst/>
            </a:prstGeom>
            <a:solidFill>
              <a:srgbClr val="FF6600"/>
            </a:solidFill>
            <a:ln w="127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tx1">
                        <a:alpha val="74998"/>
                      </a:schemeClr>
                    </a:outerShdw>
                  </a:effectLst>
                </a14:hiddenEffects>
              </a:ext>
            </a:extLst>
          </p:spPr>
          <p:txBody>
            <a:bodyPr wrap="none" anchor="ctr">
              <a:spAutoFit/>
            </a:bodyPr>
            <a:lstStyle/>
            <a:p>
              <a:endParaRPr lang="fr-FR"/>
            </a:p>
          </p:txBody>
        </p:sp>
      </p:grpSp>
      <p:sp>
        <p:nvSpPr>
          <p:cNvPr id="882745" name="Rectangle 57"/>
          <p:cNvSpPr>
            <a:spLocks noGrp="1" noChangeArrowheads="1"/>
          </p:cNvSpPr>
          <p:nvPr>
            <p:ph type="title"/>
          </p:nvPr>
        </p:nvSpPr>
        <p:spPr>
          <a:xfrm>
            <a:off x="1789113" y="66674"/>
            <a:ext cx="7208837" cy="1418109"/>
          </a:xfrm>
        </p:spPr>
        <p:txBody>
          <a:bodyPr>
            <a:normAutofit/>
          </a:bodyPr>
          <a:lstStyle/>
          <a:p>
            <a:r>
              <a:rPr lang="fr-FR" sz="2400" dirty="0"/>
              <a:t>Progression vers la cirrhose</a:t>
            </a:r>
            <a:br>
              <a:rPr lang="fr-FR" sz="2400" dirty="0"/>
            </a:br>
            <a:r>
              <a:rPr lang="fr-FR" sz="2400" dirty="0"/>
              <a:t>et la décompensation de la cirrhose VHC :</a:t>
            </a:r>
            <a:br>
              <a:rPr lang="fr-FR" sz="2400" dirty="0"/>
            </a:br>
            <a:r>
              <a:rPr lang="fr-FR" sz="2400" dirty="0"/>
              <a:t>Impact du VIH</a:t>
            </a:r>
          </a:p>
        </p:txBody>
      </p:sp>
      <p:sp>
        <p:nvSpPr>
          <p:cNvPr id="882746" name="Rectangle 58"/>
          <p:cNvSpPr>
            <a:spLocks noChangeArrowheads="1"/>
          </p:cNvSpPr>
          <p:nvPr/>
        </p:nvSpPr>
        <p:spPr bwMode="auto">
          <a:xfrm>
            <a:off x="4427984" y="6093296"/>
            <a:ext cx="4220468" cy="2539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r" eaLnBrk="0" hangingPunct="0">
              <a:lnSpc>
                <a:spcPct val="50000"/>
              </a:lnSpc>
              <a:spcBef>
                <a:spcPct val="50000"/>
              </a:spcBef>
            </a:pPr>
            <a:r>
              <a:rPr lang="it-IT" i="1">
                <a:solidFill>
                  <a:schemeClr val="bg1"/>
                </a:solidFill>
                <a:cs typeface="Arial" charset="0"/>
              </a:rPr>
              <a:t>Thomas et al, Hepatology 2002</a:t>
            </a:r>
          </a:p>
        </p:txBody>
      </p:sp>
    </p:spTree>
    <p:extLst>
      <p:ext uri="{BB962C8B-B14F-4D97-AF65-F5344CB8AC3E}">
        <p14:creationId xmlns:p14="http://schemas.microsoft.com/office/powerpoint/2010/main" xmlns="" val="211397808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8836" name="Text Box 4"/>
          <p:cNvSpPr txBox="1">
            <a:spLocks noChangeArrowheads="1"/>
          </p:cNvSpPr>
          <p:nvPr/>
        </p:nvSpPr>
        <p:spPr bwMode="auto">
          <a:xfrm>
            <a:off x="1506538" y="1365250"/>
            <a:ext cx="1730375" cy="76200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lIns="93177" tIns="46589" rIns="93177" bIns="46589">
            <a:spAutoFit/>
          </a:bodyPr>
          <a:lstStyle/>
          <a:p>
            <a:pPr eaLnBrk="0" hangingPunct="0"/>
            <a:r>
              <a:rPr lang="en-US" sz="2400" b="1">
                <a:solidFill>
                  <a:srgbClr val="FFCC00"/>
                </a:solidFill>
                <a:latin typeface="Trebuchet MS" charset="0"/>
                <a:cs typeface="Arial" charset="0"/>
              </a:rPr>
              <a:t>Nevirapine</a:t>
            </a:r>
            <a:br>
              <a:rPr lang="en-US" sz="2400" b="1">
                <a:solidFill>
                  <a:srgbClr val="FFCC00"/>
                </a:solidFill>
                <a:latin typeface="Trebuchet MS" charset="0"/>
                <a:cs typeface="Arial" charset="0"/>
              </a:rPr>
            </a:br>
            <a:r>
              <a:rPr lang="en-US" sz="2000" b="1">
                <a:solidFill>
                  <a:srgbClr val="FFCC00"/>
                </a:solidFill>
                <a:latin typeface="Trebuchet MS" charset="0"/>
                <a:cs typeface="Arial" charset="0"/>
              </a:rPr>
              <a:t>(n = 256)</a:t>
            </a:r>
          </a:p>
        </p:txBody>
      </p:sp>
      <p:sp>
        <p:nvSpPr>
          <p:cNvPr id="888837" name="Text Box 5"/>
          <p:cNvSpPr txBox="1">
            <a:spLocks noChangeArrowheads="1"/>
          </p:cNvSpPr>
          <p:nvPr/>
        </p:nvSpPr>
        <p:spPr bwMode="auto">
          <a:xfrm>
            <a:off x="6011863" y="1374775"/>
            <a:ext cx="1530350" cy="76200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lIns="93177" tIns="46589" rIns="93177" bIns="46589">
            <a:spAutoFit/>
          </a:bodyPr>
          <a:lstStyle/>
          <a:p>
            <a:pPr eaLnBrk="0" hangingPunct="0"/>
            <a:r>
              <a:rPr lang="en-US" sz="2400" b="1">
                <a:solidFill>
                  <a:srgbClr val="FFCC00"/>
                </a:solidFill>
                <a:latin typeface="Trebuchet MS" charset="0"/>
                <a:cs typeface="Arial" charset="0"/>
              </a:rPr>
              <a:t>Efavirenz</a:t>
            </a:r>
            <a:br>
              <a:rPr lang="en-US" sz="2400" b="1">
                <a:solidFill>
                  <a:srgbClr val="FFCC00"/>
                </a:solidFill>
                <a:latin typeface="Trebuchet MS" charset="0"/>
                <a:cs typeface="Arial" charset="0"/>
              </a:rPr>
            </a:br>
            <a:r>
              <a:rPr lang="en-US" sz="2000" b="1">
                <a:solidFill>
                  <a:srgbClr val="FFCC00"/>
                </a:solidFill>
                <a:latin typeface="Trebuchet MS" charset="0"/>
                <a:cs typeface="Arial" charset="0"/>
              </a:rPr>
              <a:t>(n = 312)</a:t>
            </a:r>
          </a:p>
        </p:txBody>
      </p:sp>
      <p:sp>
        <p:nvSpPr>
          <p:cNvPr id="888862" name="Rectangle 30"/>
          <p:cNvSpPr>
            <a:spLocks noGrp="1" noChangeArrowheads="1"/>
          </p:cNvSpPr>
          <p:nvPr>
            <p:ph type="title"/>
          </p:nvPr>
        </p:nvSpPr>
        <p:spPr>
          <a:xfrm>
            <a:off x="1789113" y="66674"/>
            <a:ext cx="7208837" cy="1346101"/>
          </a:xfrm>
        </p:spPr>
        <p:txBody>
          <a:bodyPr>
            <a:normAutofit/>
          </a:bodyPr>
          <a:lstStyle/>
          <a:p>
            <a:r>
              <a:rPr lang="fr-FR" sz="2400" dirty="0"/>
              <a:t>L</a:t>
            </a:r>
            <a:r>
              <a:rPr lang="ja-JP" altLang="fr-FR" sz="2400" dirty="0">
                <a:latin typeface="Arial"/>
              </a:rPr>
              <a:t>’</a:t>
            </a:r>
            <a:r>
              <a:rPr lang="fr-FR" sz="2400" dirty="0"/>
              <a:t>incidence des </a:t>
            </a:r>
            <a:r>
              <a:rPr lang="fr-FR" sz="2400" dirty="0" err="1"/>
              <a:t>hépatotoxicités</a:t>
            </a:r>
            <a:r>
              <a:rPr lang="fr-FR" sz="2400" dirty="0"/>
              <a:t> sévères liées aux </a:t>
            </a:r>
            <a:r>
              <a:rPr lang="fr-FR" sz="2400" dirty="0" err="1"/>
              <a:t>NNRTIs</a:t>
            </a:r>
            <a:r>
              <a:rPr lang="fr-FR" sz="2400" dirty="0"/>
              <a:t> </a:t>
            </a:r>
            <a:br>
              <a:rPr lang="fr-FR" sz="2400" dirty="0"/>
            </a:br>
            <a:r>
              <a:rPr lang="fr-FR" sz="2400" dirty="0"/>
              <a:t>Impact de la </a:t>
            </a:r>
            <a:r>
              <a:rPr lang="fr-FR" sz="2400" dirty="0" err="1"/>
              <a:t>co-infection</a:t>
            </a:r>
            <a:r>
              <a:rPr lang="fr-FR" sz="2400" dirty="0"/>
              <a:t> VHC</a:t>
            </a:r>
          </a:p>
        </p:txBody>
      </p:sp>
      <p:sp>
        <p:nvSpPr>
          <p:cNvPr id="888863" name="Rectangle 31"/>
          <p:cNvSpPr>
            <a:spLocks noChangeArrowheads="1"/>
          </p:cNvSpPr>
          <p:nvPr/>
        </p:nvSpPr>
        <p:spPr bwMode="auto">
          <a:xfrm>
            <a:off x="2267744" y="5877272"/>
            <a:ext cx="5948660" cy="2539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r" eaLnBrk="0" hangingPunct="0">
              <a:lnSpc>
                <a:spcPct val="50000"/>
              </a:lnSpc>
              <a:spcBef>
                <a:spcPct val="50000"/>
              </a:spcBef>
            </a:pPr>
            <a:r>
              <a:rPr lang="it-IT" i="1">
                <a:solidFill>
                  <a:schemeClr val="bg1"/>
                </a:solidFill>
                <a:cs typeface="Arial" charset="0"/>
              </a:rPr>
              <a:t>Sulkowski MS, et al. Hepatology. 2002:35:182-189</a:t>
            </a:r>
          </a:p>
        </p:txBody>
      </p:sp>
      <p:grpSp>
        <p:nvGrpSpPr>
          <p:cNvPr id="889363" name="Group 531"/>
          <p:cNvGrpSpPr>
            <a:grpSpLocks/>
          </p:cNvGrpSpPr>
          <p:nvPr/>
        </p:nvGrpSpPr>
        <p:grpSpPr bwMode="auto">
          <a:xfrm>
            <a:off x="139700" y="2314575"/>
            <a:ext cx="8788400" cy="2260600"/>
            <a:chOff x="88" y="1458"/>
            <a:chExt cx="5536" cy="1424"/>
          </a:xfrm>
        </p:grpSpPr>
        <p:sp>
          <p:nvSpPr>
            <p:cNvPr id="889141" name="Freeform 309"/>
            <p:cNvSpPr>
              <a:spLocks/>
            </p:cNvSpPr>
            <p:nvPr/>
          </p:nvSpPr>
          <p:spPr bwMode="auto">
            <a:xfrm>
              <a:off x="3343" y="2671"/>
              <a:ext cx="2281" cy="1"/>
            </a:xfrm>
            <a:custGeom>
              <a:avLst/>
              <a:gdLst>
                <a:gd name="T0" fmla="*/ 0 w 2281"/>
                <a:gd name="T1" fmla="*/ 132 w 2281"/>
                <a:gd name="T2" fmla="*/ 2281 w 2281"/>
                <a:gd name="T3" fmla="*/ 2149 w 2281"/>
                <a:gd name="T4" fmla="*/ 0 w 2281"/>
              </a:gdLst>
              <a:ahLst/>
              <a:cxnLst>
                <a:cxn ang="0">
                  <a:pos x="T0" y="0"/>
                </a:cxn>
                <a:cxn ang="0">
                  <a:pos x="T1" y="0"/>
                </a:cxn>
                <a:cxn ang="0">
                  <a:pos x="T2" y="0"/>
                </a:cxn>
                <a:cxn ang="0">
                  <a:pos x="T3" y="0"/>
                </a:cxn>
                <a:cxn ang="0">
                  <a:pos x="T4" y="0"/>
                </a:cxn>
              </a:cxnLst>
              <a:rect l="0" t="0" r="r" b="b"/>
              <a:pathLst>
                <a:path w="2281">
                  <a:moveTo>
                    <a:pt x="0" y="0"/>
                  </a:moveTo>
                  <a:lnTo>
                    <a:pt x="132" y="0"/>
                  </a:lnTo>
                  <a:lnTo>
                    <a:pt x="2281" y="0"/>
                  </a:lnTo>
                  <a:lnTo>
                    <a:pt x="2149" y="0"/>
                  </a:lnTo>
                  <a:lnTo>
                    <a:pt x="0" y="0"/>
                  </a:lnTo>
                  <a:close/>
                </a:path>
              </a:pathLst>
            </a:custGeom>
            <a:solidFill>
              <a:srgbClr val="80808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89142" name="Rectangle 310"/>
            <p:cNvSpPr>
              <a:spLocks noChangeArrowheads="1"/>
            </p:cNvSpPr>
            <p:nvPr/>
          </p:nvSpPr>
          <p:spPr bwMode="auto">
            <a:xfrm>
              <a:off x="3343" y="1677"/>
              <a:ext cx="132" cy="9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145" name="Rectangle 313"/>
            <p:cNvSpPr>
              <a:spLocks noChangeArrowheads="1"/>
            </p:cNvSpPr>
            <p:nvPr/>
          </p:nvSpPr>
          <p:spPr bwMode="auto">
            <a:xfrm>
              <a:off x="3343" y="1677"/>
              <a:ext cx="132" cy="9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147" name="Freeform 315"/>
            <p:cNvSpPr>
              <a:spLocks/>
            </p:cNvSpPr>
            <p:nvPr/>
          </p:nvSpPr>
          <p:spPr bwMode="auto">
            <a:xfrm>
              <a:off x="3613" y="2671"/>
              <a:ext cx="360" cy="1"/>
            </a:xfrm>
            <a:custGeom>
              <a:avLst/>
              <a:gdLst>
                <a:gd name="T0" fmla="*/ 306 w 360"/>
                <a:gd name="T1" fmla="*/ 360 w 360"/>
                <a:gd name="T2" fmla="*/ 54 w 360"/>
                <a:gd name="T3" fmla="*/ 0 w 360"/>
                <a:gd name="T4" fmla="*/ 306 w 360"/>
              </a:gdLst>
              <a:ahLst/>
              <a:cxnLst>
                <a:cxn ang="0">
                  <a:pos x="T0" y="0"/>
                </a:cxn>
                <a:cxn ang="0">
                  <a:pos x="T1" y="0"/>
                </a:cxn>
                <a:cxn ang="0">
                  <a:pos x="T2" y="0"/>
                </a:cxn>
                <a:cxn ang="0">
                  <a:pos x="T3" y="0"/>
                </a:cxn>
                <a:cxn ang="0">
                  <a:pos x="T4" y="0"/>
                </a:cxn>
              </a:cxnLst>
              <a:rect l="0" t="0" r="r" b="b"/>
              <a:pathLst>
                <a:path w="360">
                  <a:moveTo>
                    <a:pt x="306" y="0"/>
                  </a:moveTo>
                  <a:lnTo>
                    <a:pt x="360" y="0"/>
                  </a:lnTo>
                  <a:lnTo>
                    <a:pt x="54" y="0"/>
                  </a:lnTo>
                  <a:lnTo>
                    <a:pt x="0" y="0"/>
                  </a:lnTo>
                  <a:lnTo>
                    <a:pt x="306" y="0"/>
                  </a:lnTo>
                  <a:close/>
                </a:path>
              </a:pathLst>
            </a:custGeom>
            <a:noFill/>
            <a:ln w="19050">
              <a:solidFill>
                <a:srgbClr val="FF66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FR"/>
            </a:p>
          </p:txBody>
        </p:sp>
        <p:sp>
          <p:nvSpPr>
            <p:cNvPr id="889148" name="Rectangle 316"/>
            <p:cNvSpPr>
              <a:spLocks noChangeArrowheads="1"/>
            </p:cNvSpPr>
            <p:nvPr/>
          </p:nvSpPr>
          <p:spPr bwMode="auto">
            <a:xfrm>
              <a:off x="4225" y="2438"/>
              <a:ext cx="6" cy="233"/>
            </a:xfrm>
            <a:prstGeom prst="rect">
              <a:avLst/>
            </a:prstGeom>
            <a:solidFill>
              <a:srgbClr val="2921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149" name="Rectangle 317"/>
            <p:cNvSpPr>
              <a:spLocks noChangeArrowheads="1"/>
            </p:cNvSpPr>
            <p:nvPr/>
          </p:nvSpPr>
          <p:spPr bwMode="auto">
            <a:xfrm>
              <a:off x="4231" y="2438"/>
              <a:ext cx="6" cy="233"/>
            </a:xfrm>
            <a:prstGeom prst="rect">
              <a:avLst/>
            </a:prstGeom>
            <a:solidFill>
              <a:srgbClr val="4739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150" name="Rectangle 318"/>
            <p:cNvSpPr>
              <a:spLocks noChangeArrowheads="1"/>
            </p:cNvSpPr>
            <p:nvPr/>
          </p:nvSpPr>
          <p:spPr bwMode="auto">
            <a:xfrm>
              <a:off x="4237" y="2438"/>
              <a:ext cx="6" cy="233"/>
            </a:xfrm>
            <a:prstGeom prst="rect">
              <a:avLst/>
            </a:prstGeom>
            <a:solidFill>
              <a:srgbClr val="6651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151" name="Rectangle 319"/>
            <p:cNvSpPr>
              <a:spLocks noChangeArrowheads="1"/>
            </p:cNvSpPr>
            <p:nvPr/>
          </p:nvSpPr>
          <p:spPr bwMode="auto">
            <a:xfrm>
              <a:off x="4243" y="2438"/>
              <a:ext cx="6" cy="233"/>
            </a:xfrm>
            <a:prstGeom prst="rect">
              <a:avLst/>
            </a:prstGeom>
            <a:solidFill>
              <a:srgbClr val="7961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152" name="Rectangle 320"/>
            <p:cNvSpPr>
              <a:spLocks noChangeArrowheads="1"/>
            </p:cNvSpPr>
            <p:nvPr/>
          </p:nvSpPr>
          <p:spPr bwMode="auto">
            <a:xfrm>
              <a:off x="4249" y="2438"/>
              <a:ext cx="6" cy="233"/>
            </a:xfrm>
            <a:prstGeom prst="rect">
              <a:avLst/>
            </a:prstGeom>
            <a:solidFill>
              <a:srgbClr val="8066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153" name="Rectangle 321"/>
            <p:cNvSpPr>
              <a:spLocks noChangeArrowheads="1"/>
            </p:cNvSpPr>
            <p:nvPr/>
          </p:nvSpPr>
          <p:spPr bwMode="auto">
            <a:xfrm>
              <a:off x="4255" y="2438"/>
              <a:ext cx="6" cy="233"/>
            </a:xfrm>
            <a:prstGeom prst="rect">
              <a:avLst/>
            </a:prstGeom>
            <a:solidFill>
              <a:srgbClr val="7961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154" name="Rectangle 322"/>
            <p:cNvSpPr>
              <a:spLocks noChangeArrowheads="1"/>
            </p:cNvSpPr>
            <p:nvPr/>
          </p:nvSpPr>
          <p:spPr bwMode="auto">
            <a:xfrm>
              <a:off x="4261" y="2438"/>
              <a:ext cx="6" cy="233"/>
            </a:xfrm>
            <a:prstGeom prst="rect">
              <a:avLst/>
            </a:prstGeom>
            <a:solidFill>
              <a:srgbClr val="6651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155" name="Rectangle 323"/>
            <p:cNvSpPr>
              <a:spLocks noChangeArrowheads="1"/>
            </p:cNvSpPr>
            <p:nvPr/>
          </p:nvSpPr>
          <p:spPr bwMode="auto">
            <a:xfrm>
              <a:off x="4267" y="2438"/>
              <a:ext cx="6" cy="233"/>
            </a:xfrm>
            <a:prstGeom prst="rect">
              <a:avLst/>
            </a:prstGeom>
            <a:solidFill>
              <a:srgbClr val="4739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156" name="Rectangle 324"/>
            <p:cNvSpPr>
              <a:spLocks noChangeArrowheads="1"/>
            </p:cNvSpPr>
            <p:nvPr/>
          </p:nvSpPr>
          <p:spPr bwMode="auto">
            <a:xfrm>
              <a:off x="4273" y="2438"/>
              <a:ext cx="6" cy="233"/>
            </a:xfrm>
            <a:prstGeom prst="rect">
              <a:avLst/>
            </a:prstGeom>
            <a:solidFill>
              <a:srgbClr val="2921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157" name="Rectangle 325"/>
            <p:cNvSpPr>
              <a:spLocks noChangeArrowheads="1"/>
            </p:cNvSpPr>
            <p:nvPr/>
          </p:nvSpPr>
          <p:spPr bwMode="auto">
            <a:xfrm>
              <a:off x="4225" y="2438"/>
              <a:ext cx="54" cy="233"/>
            </a:xfrm>
            <a:prstGeom prst="rect">
              <a:avLst/>
            </a:prstGeom>
            <a:noFill/>
            <a:ln w="19050">
              <a:solidFill>
                <a:srgbClr val="FFCC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fr-FR"/>
            </a:p>
          </p:txBody>
        </p:sp>
        <p:sp>
          <p:nvSpPr>
            <p:cNvPr id="889158" name="Rectangle 326"/>
            <p:cNvSpPr>
              <a:spLocks noChangeArrowheads="1"/>
            </p:cNvSpPr>
            <p:nvPr/>
          </p:nvSpPr>
          <p:spPr bwMode="auto">
            <a:xfrm>
              <a:off x="3919" y="2438"/>
              <a:ext cx="6" cy="233"/>
            </a:xfrm>
            <a:prstGeom prst="rect">
              <a:avLst/>
            </a:prstGeom>
            <a:solidFill>
              <a:srgbClr val="785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159" name="Rectangle 327"/>
            <p:cNvSpPr>
              <a:spLocks noChangeArrowheads="1"/>
            </p:cNvSpPr>
            <p:nvPr/>
          </p:nvSpPr>
          <p:spPr bwMode="auto">
            <a:xfrm>
              <a:off x="3925" y="2438"/>
              <a:ext cx="6" cy="233"/>
            </a:xfrm>
            <a:prstGeom prst="rect">
              <a:avLst/>
            </a:prstGeom>
            <a:solidFill>
              <a:srgbClr val="7B62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160" name="Rectangle 328"/>
            <p:cNvSpPr>
              <a:spLocks noChangeArrowheads="1"/>
            </p:cNvSpPr>
            <p:nvPr/>
          </p:nvSpPr>
          <p:spPr bwMode="auto">
            <a:xfrm>
              <a:off x="3931" y="2438"/>
              <a:ext cx="6" cy="233"/>
            </a:xfrm>
            <a:prstGeom prst="rect">
              <a:avLst/>
            </a:prstGeom>
            <a:solidFill>
              <a:srgbClr val="7E65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161" name="Rectangle 329"/>
            <p:cNvSpPr>
              <a:spLocks noChangeArrowheads="1"/>
            </p:cNvSpPr>
            <p:nvPr/>
          </p:nvSpPr>
          <p:spPr bwMode="auto">
            <a:xfrm>
              <a:off x="3937" y="2438"/>
              <a:ext cx="6" cy="233"/>
            </a:xfrm>
            <a:prstGeom prst="rect">
              <a:avLst/>
            </a:prstGeom>
            <a:solidFill>
              <a:srgbClr val="8268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162" name="Rectangle 330"/>
            <p:cNvSpPr>
              <a:spLocks noChangeArrowheads="1"/>
            </p:cNvSpPr>
            <p:nvPr/>
          </p:nvSpPr>
          <p:spPr bwMode="auto">
            <a:xfrm>
              <a:off x="3943" y="2438"/>
              <a:ext cx="6" cy="233"/>
            </a:xfrm>
            <a:prstGeom prst="rect">
              <a:avLst/>
            </a:prstGeom>
            <a:solidFill>
              <a:srgbClr val="886D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163" name="Rectangle 331"/>
            <p:cNvSpPr>
              <a:spLocks noChangeArrowheads="1"/>
            </p:cNvSpPr>
            <p:nvPr/>
          </p:nvSpPr>
          <p:spPr bwMode="auto">
            <a:xfrm>
              <a:off x="3949" y="2438"/>
              <a:ext cx="6" cy="233"/>
            </a:xfrm>
            <a:prstGeom prst="rect">
              <a:avLst/>
            </a:prstGeom>
            <a:solidFill>
              <a:srgbClr val="8E72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164" name="Rectangle 332"/>
            <p:cNvSpPr>
              <a:spLocks noChangeArrowheads="1"/>
            </p:cNvSpPr>
            <p:nvPr/>
          </p:nvSpPr>
          <p:spPr bwMode="auto">
            <a:xfrm>
              <a:off x="3955" y="2438"/>
              <a:ext cx="6" cy="233"/>
            </a:xfrm>
            <a:prstGeom prst="rect">
              <a:avLst/>
            </a:prstGeom>
            <a:solidFill>
              <a:srgbClr val="9577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165" name="Rectangle 333"/>
            <p:cNvSpPr>
              <a:spLocks noChangeArrowheads="1"/>
            </p:cNvSpPr>
            <p:nvPr/>
          </p:nvSpPr>
          <p:spPr bwMode="auto">
            <a:xfrm>
              <a:off x="3961" y="2438"/>
              <a:ext cx="6" cy="233"/>
            </a:xfrm>
            <a:prstGeom prst="rect">
              <a:avLst/>
            </a:prstGeom>
            <a:solidFill>
              <a:srgbClr val="9D7D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166" name="Rectangle 334"/>
            <p:cNvSpPr>
              <a:spLocks noChangeArrowheads="1"/>
            </p:cNvSpPr>
            <p:nvPr/>
          </p:nvSpPr>
          <p:spPr bwMode="auto">
            <a:xfrm>
              <a:off x="3967" y="2438"/>
              <a:ext cx="6" cy="233"/>
            </a:xfrm>
            <a:prstGeom prst="rect">
              <a:avLst/>
            </a:prstGeom>
            <a:solidFill>
              <a:srgbClr val="A583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167" name="Rectangle 335"/>
            <p:cNvSpPr>
              <a:spLocks noChangeArrowheads="1"/>
            </p:cNvSpPr>
            <p:nvPr/>
          </p:nvSpPr>
          <p:spPr bwMode="auto">
            <a:xfrm>
              <a:off x="3973" y="2438"/>
              <a:ext cx="6" cy="233"/>
            </a:xfrm>
            <a:prstGeom prst="rect">
              <a:avLst/>
            </a:prstGeom>
            <a:solidFill>
              <a:srgbClr val="AC8A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168" name="Rectangle 336"/>
            <p:cNvSpPr>
              <a:spLocks noChangeArrowheads="1"/>
            </p:cNvSpPr>
            <p:nvPr/>
          </p:nvSpPr>
          <p:spPr bwMode="auto">
            <a:xfrm>
              <a:off x="3979" y="2438"/>
              <a:ext cx="6" cy="233"/>
            </a:xfrm>
            <a:prstGeom prst="rect">
              <a:avLst/>
            </a:prstGeom>
            <a:solidFill>
              <a:srgbClr val="B591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169" name="Rectangle 337"/>
            <p:cNvSpPr>
              <a:spLocks noChangeArrowheads="1"/>
            </p:cNvSpPr>
            <p:nvPr/>
          </p:nvSpPr>
          <p:spPr bwMode="auto">
            <a:xfrm>
              <a:off x="3985" y="2438"/>
              <a:ext cx="6" cy="233"/>
            </a:xfrm>
            <a:prstGeom prst="rect">
              <a:avLst/>
            </a:prstGeom>
            <a:solidFill>
              <a:srgbClr val="BE98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170" name="Rectangle 338"/>
            <p:cNvSpPr>
              <a:spLocks noChangeArrowheads="1"/>
            </p:cNvSpPr>
            <p:nvPr/>
          </p:nvSpPr>
          <p:spPr bwMode="auto">
            <a:xfrm>
              <a:off x="3991" y="2438"/>
              <a:ext cx="6" cy="233"/>
            </a:xfrm>
            <a:prstGeom prst="rect">
              <a:avLst/>
            </a:prstGeom>
            <a:solidFill>
              <a:srgbClr val="C79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171" name="Rectangle 339"/>
            <p:cNvSpPr>
              <a:spLocks noChangeArrowheads="1"/>
            </p:cNvSpPr>
            <p:nvPr/>
          </p:nvSpPr>
          <p:spPr bwMode="auto">
            <a:xfrm>
              <a:off x="3997" y="2438"/>
              <a:ext cx="6" cy="233"/>
            </a:xfrm>
            <a:prstGeom prst="rect">
              <a:avLst/>
            </a:prstGeom>
            <a:solidFill>
              <a:srgbClr val="CFA5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172" name="Rectangle 340"/>
            <p:cNvSpPr>
              <a:spLocks noChangeArrowheads="1"/>
            </p:cNvSpPr>
            <p:nvPr/>
          </p:nvSpPr>
          <p:spPr bwMode="auto">
            <a:xfrm>
              <a:off x="4003" y="2438"/>
              <a:ext cx="6" cy="233"/>
            </a:xfrm>
            <a:prstGeom prst="rect">
              <a:avLst/>
            </a:prstGeom>
            <a:solidFill>
              <a:srgbClr val="D6AB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173" name="Rectangle 341"/>
            <p:cNvSpPr>
              <a:spLocks noChangeArrowheads="1"/>
            </p:cNvSpPr>
            <p:nvPr/>
          </p:nvSpPr>
          <p:spPr bwMode="auto">
            <a:xfrm>
              <a:off x="4009" y="2438"/>
              <a:ext cx="6" cy="233"/>
            </a:xfrm>
            <a:prstGeom prst="rect">
              <a:avLst/>
            </a:prstGeom>
            <a:solidFill>
              <a:srgbClr val="DEB1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174" name="Rectangle 342"/>
            <p:cNvSpPr>
              <a:spLocks noChangeArrowheads="1"/>
            </p:cNvSpPr>
            <p:nvPr/>
          </p:nvSpPr>
          <p:spPr bwMode="auto">
            <a:xfrm>
              <a:off x="4015" y="2438"/>
              <a:ext cx="6" cy="233"/>
            </a:xfrm>
            <a:prstGeom prst="rect">
              <a:avLst/>
            </a:prstGeom>
            <a:solidFill>
              <a:srgbClr val="E4B6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175" name="Rectangle 343"/>
            <p:cNvSpPr>
              <a:spLocks noChangeArrowheads="1"/>
            </p:cNvSpPr>
            <p:nvPr/>
          </p:nvSpPr>
          <p:spPr bwMode="auto">
            <a:xfrm>
              <a:off x="4021" y="2438"/>
              <a:ext cx="6" cy="233"/>
            </a:xfrm>
            <a:prstGeom prst="rect">
              <a:avLst/>
            </a:prstGeom>
            <a:solidFill>
              <a:srgbClr val="E9BA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176" name="Rectangle 344"/>
            <p:cNvSpPr>
              <a:spLocks noChangeArrowheads="1"/>
            </p:cNvSpPr>
            <p:nvPr/>
          </p:nvSpPr>
          <p:spPr bwMode="auto">
            <a:xfrm>
              <a:off x="4027" y="2438"/>
              <a:ext cx="6" cy="233"/>
            </a:xfrm>
            <a:prstGeom prst="rect">
              <a:avLst/>
            </a:prstGeom>
            <a:solidFill>
              <a:srgbClr val="EEB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177" name="Rectangle 345"/>
            <p:cNvSpPr>
              <a:spLocks noChangeArrowheads="1"/>
            </p:cNvSpPr>
            <p:nvPr/>
          </p:nvSpPr>
          <p:spPr bwMode="auto">
            <a:xfrm>
              <a:off x="4033" y="2438"/>
              <a:ext cx="6" cy="233"/>
            </a:xfrm>
            <a:prstGeom prst="rect">
              <a:avLst/>
            </a:prstGeom>
            <a:solidFill>
              <a:srgbClr val="F2C2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178" name="Rectangle 346"/>
            <p:cNvSpPr>
              <a:spLocks noChangeArrowheads="1"/>
            </p:cNvSpPr>
            <p:nvPr/>
          </p:nvSpPr>
          <p:spPr bwMode="auto">
            <a:xfrm>
              <a:off x="4039" y="2438"/>
              <a:ext cx="6" cy="233"/>
            </a:xfrm>
            <a:prstGeom prst="rect">
              <a:avLst/>
            </a:prstGeom>
            <a:solidFill>
              <a:srgbClr val="F5C4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179" name="Rectangle 347"/>
            <p:cNvSpPr>
              <a:spLocks noChangeArrowheads="1"/>
            </p:cNvSpPr>
            <p:nvPr/>
          </p:nvSpPr>
          <p:spPr bwMode="auto">
            <a:xfrm>
              <a:off x="4045" y="2438"/>
              <a:ext cx="6" cy="233"/>
            </a:xfrm>
            <a:prstGeom prst="rect">
              <a:avLst/>
            </a:prstGeom>
            <a:solidFill>
              <a:srgbClr val="F8C6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180" name="Rectangle 348"/>
            <p:cNvSpPr>
              <a:spLocks noChangeArrowheads="1"/>
            </p:cNvSpPr>
            <p:nvPr/>
          </p:nvSpPr>
          <p:spPr bwMode="auto">
            <a:xfrm>
              <a:off x="4051" y="2438"/>
              <a:ext cx="6" cy="233"/>
            </a:xfrm>
            <a:prstGeom prst="rect">
              <a:avLst/>
            </a:prstGeom>
            <a:solidFill>
              <a:srgbClr val="FBC8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181" name="Rectangle 349"/>
            <p:cNvSpPr>
              <a:spLocks noChangeArrowheads="1"/>
            </p:cNvSpPr>
            <p:nvPr/>
          </p:nvSpPr>
          <p:spPr bwMode="auto">
            <a:xfrm>
              <a:off x="4057" y="2438"/>
              <a:ext cx="6" cy="233"/>
            </a:xfrm>
            <a:prstGeom prst="rect">
              <a:avLst/>
            </a:prstGeom>
            <a:solidFill>
              <a:srgbClr val="FCC9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182" name="Rectangle 350"/>
            <p:cNvSpPr>
              <a:spLocks noChangeArrowheads="1"/>
            </p:cNvSpPr>
            <p:nvPr/>
          </p:nvSpPr>
          <p:spPr bwMode="auto">
            <a:xfrm>
              <a:off x="4063" y="2438"/>
              <a:ext cx="6" cy="233"/>
            </a:xfrm>
            <a:prstGeom prst="rect">
              <a:avLst/>
            </a:prstGeom>
            <a:solidFill>
              <a:srgbClr val="FECB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183" name="Rectangle 351"/>
            <p:cNvSpPr>
              <a:spLocks noChangeArrowheads="1"/>
            </p:cNvSpPr>
            <p:nvPr/>
          </p:nvSpPr>
          <p:spPr bwMode="auto">
            <a:xfrm>
              <a:off x="4069" y="2438"/>
              <a:ext cx="6" cy="233"/>
            </a:xfrm>
            <a:prstGeom prst="rect">
              <a:avLst/>
            </a:prstGeom>
            <a:solidFill>
              <a:srgbClr val="FF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184" name="Rectangle 352"/>
            <p:cNvSpPr>
              <a:spLocks noChangeArrowheads="1"/>
            </p:cNvSpPr>
            <p:nvPr/>
          </p:nvSpPr>
          <p:spPr bwMode="auto">
            <a:xfrm>
              <a:off x="4075" y="2438"/>
              <a:ext cx="6" cy="233"/>
            </a:xfrm>
            <a:prstGeom prst="rect">
              <a:avLst/>
            </a:prstGeom>
            <a:solidFill>
              <a:srgbClr val="FECB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185" name="Rectangle 353"/>
            <p:cNvSpPr>
              <a:spLocks noChangeArrowheads="1"/>
            </p:cNvSpPr>
            <p:nvPr/>
          </p:nvSpPr>
          <p:spPr bwMode="auto">
            <a:xfrm>
              <a:off x="4081" y="2438"/>
              <a:ext cx="6" cy="233"/>
            </a:xfrm>
            <a:prstGeom prst="rect">
              <a:avLst/>
            </a:prstGeom>
            <a:solidFill>
              <a:srgbClr val="FDCA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186" name="Rectangle 354"/>
            <p:cNvSpPr>
              <a:spLocks noChangeArrowheads="1"/>
            </p:cNvSpPr>
            <p:nvPr/>
          </p:nvSpPr>
          <p:spPr bwMode="auto">
            <a:xfrm>
              <a:off x="4087" y="2438"/>
              <a:ext cx="6" cy="233"/>
            </a:xfrm>
            <a:prstGeom prst="rect">
              <a:avLst/>
            </a:prstGeom>
            <a:solidFill>
              <a:srgbClr val="FBC8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187" name="Rectangle 355"/>
            <p:cNvSpPr>
              <a:spLocks noChangeArrowheads="1"/>
            </p:cNvSpPr>
            <p:nvPr/>
          </p:nvSpPr>
          <p:spPr bwMode="auto">
            <a:xfrm>
              <a:off x="4093" y="2438"/>
              <a:ext cx="6" cy="233"/>
            </a:xfrm>
            <a:prstGeom prst="rect">
              <a:avLst/>
            </a:prstGeom>
            <a:solidFill>
              <a:srgbClr val="F8C6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188" name="Rectangle 356"/>
            <p:cNvSpPr>
              <a:spLocks noChangeArrowheads="1"/>
            </p:cNvSpPr>
            <p:nvPr/>
          </p:nvSpPr>
          <p:spPr bwMode="auto">
            <a:xfrm>
              <a:off x="4099" y="2438"/>
              <a:ext cx="6" cy="233"/>
            </a:xfrm>
            <a:prstGeom prst="rect">
              <a:avLst/>
            </a:prstGeom>
            <a:solidFill>
              <a:srgbClr val="F5C4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189" name="Rectangle 357"/>
            <p:cNvSpPr>
              <a:spLocks noChangeArrowheads="1"/>
            </p:cNvSpPr>
            <p:nvPr/>
          </p:nvSpPr>
          <p:spPr bwMode="auto">
            <a:xfrm>
              <a:off x="4105" y="2438"/>
              <a:ext cx="6" cy="233"/>
            </a:xfrm>
            <a:prstGeom prst="rect">
              <a:avLst/>
            </a:prstGeom>
            <a:solidFill>
              <a:srgbClr val="F2C2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190" name="Rectangle 358"/>
            <p:cNvSpPr>
              <a:spLocks noChangeArrowheads="1"/>
            </p:cNvSpPr>
            <p:nvPr/>
          </p:nvSpPr>
          <p:spPr bwMode="auto">
            <a:xfrm>
              <a:off x="4111" y="2438"/>
              <a:ext cx="6" cy="233"/>
            </a:xfrm>
            <a:prstGeom prst="rect">
              <a:avLst/>
            </a:prstGeom>
            <a:solidFill>
              <a:srgbClr val="EEB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191" name="Rectangle 359"/>
            <p:cNvSpPr>
              <a:spLocks noChangeArrowheads="1"/>
            </p:cNvSpPr>
            <p:nvPr/>
          </p:nvSpPr>
          <p:spPr bwMode="auto">
            <a:xfrm>
              <a:off x="4117" y="2438"/>
              <a:ext cx="6" cy="233"/>
            </a:xfrm>
            <a:prstGeom prst="rect">
              <a:avLst/>
            </a:prstGeom>
            <a:solidFill>
              <a:srgbClr val="E9BA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192" name="Rectangle 360"/>
            <p:cNvSpPr>
              <a:spLocks noChangeArrowheads="1"/>
            </p:cNvSpPr>
            <p:nvPr/>
          </p:nvSpPr>
          <p:spPr bwMode="auto">
            <a:xfrm>
              <a:off x="4123" y="2438"/>
              <a:ext cx="6" cy="233"/>
            </a:xfrm>
            <a:prstGeom prst="rect">
              <a:avLst/>
            </a:prstGeom>
            <a:solidFill>
              <a:srgbClr val="E4B6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193" name="Rectangle 361"/>
            <p:cNvSpPr>
              <a:spLocks noChangeArrowheads="1"/>
            </p:cNvSpPr>
            <p:nvPr/>
          </p:nvSpPr>
          <p:spPr bwMode="auto">
            <a:xfrm>
              <a:off x="4129" y="2438"/>
              <a:ext cx="6" cy="233"/>
            </a:xfrm>
            <a:prstGeom prst="rect">
              <a:avLst/>
            </a:prstGeom>
            <a:solidFill>
              <a:srgbClr val="DEB1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194" name="Rectangle 362"/>
            <p:cNvSpPr>
              <a:spLocks noChangeArrowheads="1"/>
            </p:cNvSpPr>
            <p:nvPr/>
          </p:nvSpPr>
          <p:spPr bwMode="auto">
            <a:xfrm>
              <a:off x="4135" y="2438"/>
              <a:ext cx="6" cy="233"/>
            </a:xfrm>
            <a:prstGeom prst="rect">
              <a:avLst/>
            </a:prstGeom>
            <a:solidFill>
              <a:srgbClr val="D6AB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195" name="Rectangle 363"/>
            <p:cNvSpPr>
              <a:spLocks noChangeArrowheads="1"/>
            </p:cNvSpPr>
            <p:nvPr/>
          </p:nvSpPr>
          <p:spPr bwMode="auto">
            <a:xfrm>
              <a:off x="4141" y="2438"/>
              <a:ext cx="6" cy="233"/>
            </a:xfrm>
            <a:prstGeom prst="rect">
              <a:avLst/>
            </a:prstGeom>
            <a:solidFill>
              <a:srgbClr val="CFA6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196" name="Rectangle 364"/>
            <p:cNvSpPr>
              <a:spLocks noChangeArrowheads="1"/>
            </p:cNvSpPr>
            <p:nvPr/>
          </p:nvSpPr>
          <p:spPr bwMode="auto">
            <a:xfrm>
              <a:off x="4147" y="2438"/>
              <a:ext cx="6" cy="233"/>
            </a:xfrm>
            <a:prstGeom prst="rect">
              <a:avLst/>
            </a:prstGeom>
            <a:solidFill>
              <a:srgbClr val="C79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197" name="Rectangle 365"/>
            <p:cNvSpPr>
              <a:spLocks noChangeArrowheads="1"/>
            </p:cNvSpPr>
            <p:nvPr/>
          </p:nvSpPr>
          <p:spPr bwMode="auto">
            <a:xfrm>
              <a:off x="4153" y="2438"/>
              <a:ext cx="6" cy="233"/>
            </a:xfrm>
            <a:prstGeom prst="rect">
              <a:avLst/>
            </a:prstGeom>
            <a:solidFill>
              <a:srgbClr val="BE98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198" name="Rectangle 366"/>
            <p:cNvSpPr>
              <a:spLocks noChangeArrowheads="1"/>
            </p:cNvSpPr>
            <p:nvPr/>
          </p:nvSpPr>
          <p:spPr bwMode="auto">
            <a:xfrm>
              <a:off x="4159" y="2438"/>
              <a:ext cx="6" cy="233"/>
            </a:xfrm>
            <a:prstGeom prst="rect">
              <a:avLst/>
            </a:prstGeom>
            <a:solidFill>
              <a:srgbClr val="B591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199" name="Rectangle 367"/>
            <p:cNvSpPr>
              <a:spLocks noChangeArrowheads="1"/>
            </p:cNvSpPr>
            <p:nvPr/>
          </p:nvSpPr>
          <p:spPr bwMode="auto">
            <a:xfrm>
              <a:off x="4165" y="2438"/>
              <a:ext cx="6" cy="233"/>
            </a:xfrm>
            <a:prstGeom prst="rect">
              <a:avLst/>
            </a:prstGeom>
            <a:solidFill>
              <a:srgbClr val="AD8A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200" name="Rectangle 368"/>
            <p:cNvSpPr>
              <a:spLocks noChangeArrowheads="1"/>
            </p:cNvSpPr>
            <p:nvPr/>
          </p:nvSpPr>
          <p:spPr bwMode="auto">
            <a:xfrm>
              <a:off x="4171" y="2438"/>
              <a:ext cx="6" cy="233"/>
            </a:xfrm>
            <a:prstGeom prst="rect">
              <a:avLst/>
            </a:prstGeom>
            <a:solidFill>
              <a:srgbClr val="A583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201" name="Rectangle 369"/>
            <p:cNvSpPr>
              <a:spLocks noChangeArrowheads="1"/>
            </p:cNvSpPr>
            <p:nvPr/>
          </p:nvSpPr>
          <p:spPr bwMode="auto">
            <a:xfrm>
              <a:off x="4177" y="2438"/>
              <a:ext cx="6" cy="233"/>
            </a:xfrm>
            <a:prstGeom prst="rect">
              <a:avLst/>
            </a:prstGeom>
            <a:solidFill>
              <a:srgbClr val="9D7D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202" name="Rectangle 370"/>
            <p:cNvSpPr>
              <a:spLocks noChangeArrowheads="1"/>
            </p:cNvSpPr>
            <p:nvPr/>
          </p:nvSpPr>
          <p:spPr bwMode="auto">
            <a:xfrm>
              <a:off x="4183" y="2438"/>
              <a:ext cx="6" cy="233"/>
            </a:xfrm>
            <a:prstGeom prst="rect">
              <a:avLst/>
            </a:prstGeom>
            <a:solidFill>
              <a:srgbClr val="9577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203" name="Rectangle 371"/>
            <p:cNvSpPr>
              <a:spLocks noChangeArrowheads="1"/>
            </p:cNvSpPr>
            <p:nvPr/>
          </p:nvSpPr>
          <p:spPr bwMode="auto">
            <a:xfrm>
              <a:off x="4189" y="2438"/>
              <a:ext cx="6" cy="233"/>
            </a:xfrm>
            <a:prstGeom prst="rect">
              <a:avLst/>
            </a:prstGeom>
            <a:solidFill>
              <a:srgbClr val="8F72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204" name="Rectangle 372"/>
            <p:cNvSpPr>
              <a:spLocks noChangeArrowheads="1"/>
            </p:cNvSpPr>
            <p:nvPr/>
          </p:nvSpPr>
          <p:spPr bwMode="auto">
            <a:xfrm>
              <a:off x="4195" y="2438"/>
              <a:ext cx="6" cy="233"/>
            </a:xfrm>
            <a:prstGeom prst="rect">
              <a:avLst/>
            </a:prstGeom>
            <a:solidFill>
              <a:srgbClr val="886D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205" name="Rectangle 373"/>
            <p:cNvSpPr>
              <a:spLocks noChangeArrowheads="1"/>
            </p:cNvSpPr>
            <p:nvPr/>
          </p:nvSpPr>
          <p:spPr bwMode="auto">
            <a:xfrm>
              <a:off x="4201" y="2438"/>
              <a:ext cx="6" cy="233"/>
            </a:xfrm>
            <a:prstGeom prst="rect">
              <a:avLst/>
            </a:prstGeom>
            <a:solidFill>
              <a:srgbClr val="8269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206" name="Rectangle 374"/>
            <p:cNvSpPr>
              <a:spLocks noChangeArrowheads="1"/>
            </p:cNvSpPr>
            <p:nvPr/>
          </p:nvSpPr>
          <p:spPr bwMode="auto">
            <a:xfrm>
              <a:off x="4207" y="2438"/>
              <a:ext cx="6" cy="233"/>
            </a:xfrm>
            <a:prstGeom prst="rect">
              <a:avLst/>
            </a:prstGeom>
            <a:solidFill>
              <a:srgbClr val="7E65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207" name="Rectangle 375"/>
            <p:cNvSpPr>
              <a:spLocks noChangeArrowheads="1"/>
            </p:cNvSpPr>
            <p:nvPr/>
          </p:nvSpPr>
          <p:spPr bwMode="auto">
            <a:xfrm>
              <a:off x="4213" y="2438"/>
              <a:ext cx="6" cy="233"/>
            </a:xfrm>
            <a:prstGeom prst="rect">
              <a:avLst/>
            </a:prstGeom>
            <a:solidFill>
              <a:srgbClr val="7B62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208" name="Rectangle 376"/>
            <p:cNvSpPr>
              <a:spLocks noChangeArrowheads="1"/>
            </p:cNvSpPr>
            <p:nvPr/>
          </p:nvSpPr>
          <p:spPr bwMode="auto">
            <a:xfrm>
              <a:off x="4219" y="2438"/>
              <a:ext cx="6" cy="233"/>
            </a:xfrm>
            <a:prstGeom prst="rect">
              <a:avLst/>
            </a:prstGeom>
            <a:solidFill>
              <a:srgbClr val="785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209" name="Rectangle 377"/>
            <p:cNvSpPr>
              <a:spLocks noChangeArrowheads="1"/>
            </p:cNvSpPr>
            <p:nvPr/>
          </p:nvSpPr>
          <p:spPr bwMode="auto">
            <a:xfrm>
              <a:off x="3919" y="2438"/>
              <a:ext cx="306" cy="233"/>
            </a:xfrm>
            <a:prstGeom prst="rect">
              <a:avLst/>
            </a:prstGeom>
            <a:noFill/>
            <a:ln w="19050">
              <a:solidFill>
                <a:srgbClr val="FFCC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fr-FR"/>
            </a:p>
          </p:txBody>
        </p:sp>
        <p:sp>
          <p:nvSpPr>
            <p:cNvPr id="889210" name="Freeform 378"/>
            <p:cNvSpPr>
              <a:spLocks/>
            </p:cNvSpPr>
            <p:nvPr/>
          </p:nvSpPr>
          <p:spPr bwMode="auto">
            <a:xfrm>
              <a:off x="3919" y="2438"/>
              <a:ext cx="360" cy="1"/>
            </a:xfrm>
            <a:custGeom>
              <a:avLst/>
              <a:gdLst>
                <a:gd name="T0" fmla="*/ 306 w 360"/>
                <a:gd name="T1" fmla="*/ 360 w 360"/>
                <a:gd name="T2" fmla="*/ 54 w 360"/>
                <a:gd name="T3" fmla="*/ 0 w 360"/>
                <a:gd name="T4" fmla="*/ 306 w 360"/>
              </a:gdLst>
              <a:ahLst/>
              <a:cxnLst>
                <a:cxn ang="0">
                  <a:pos x="T0" y="0"/>
                </a:cxn>
                <a:cxn ang="0">
                  <a:pos x="T1" y="0"/>
                </a:cxn>
                <a:cxn ang="0">
                  <a:pos x="T2" y="0"/>
                </a:cxn>
                <a:cxn ang="0">
                  <a:pos x="T3" y="0"/>
                </a:cxn>
                <a:cxn ang="0">
                  <a:pos x="T4" y="0"/>
                </a:cxn>
              </a:cxnLst>
              <a:rect l="0" t="0" r="r" b="b"/>
              <a:pathLst>
                <a:path w="360">
                  <a:moveTo>
                    <a:pt x="306" y="0"/>
                  </a:moveTo>
                  <a:lnTo>
                    <a:pt x="360" y="0"/>
                  </a:lnTo>
                  <a:lnTo>
                    <a:pt x="54" y="0"/>
                  </a:lnTo>
                  <a:lnTo>
                    <a:pt x="0" y="0"/>
                  </a:lnTo>
                  <a:lnTo>
                    <a:pt x="306" y="0"/>
                  </a:lnTo>
                  <a:close/>
                </a:path>
              </a:pathLst>
            </a:custGeom>
            <a:noFill/>
            <a:ln w="19050">
              <a:solidFill>
                <a:srgbClr val="FFCC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FR"/>
            </a:p>
          </p:txBody>
        </p:sp>
        <p:sp>
          <p:nvSpPr>
            <p:cNvPr id="889211" name="Rectangle 379"/>
            <p:cNvSpPr>
              <a:spLocks noChangeArrowheads="1"/>
            </p:cNvSpPr>
            <p:nvPr/>
          </p:nvSpPr>
          <p:spPr bwMode="auto">
            <a:xfrm>
              <a:off x="4994" y="2282"/>
              <a:ext cx="6" cy="389"/>
            </a:xfrm>
            <a:prstGeom prst="rect">
              <a:avLst/>
            </a:prstGeom>
            <a:solidFill>
              <a:srgbClr val="2911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212" name="Rectangle 380"/>
            <p:cNvSpPr>
              <a:spLocks noChangeArrowheads="1"/>
            </p:cNvSpPr>
            <p:nvPr/>
          </p:nvSpPr>
          <p:spPr bwMode="auto">
            <a:xfrm>
              <a:off x="5000" y="2282"/>
              <a:ext cx="6" cy="389"/>
            </a:xfrm>
            <a:prstGeom prst="rect">
              <a:avLst/>
            </a:prstGeom>
            <a:solidFill>
              <a:srgbClr val="471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213" name="Rectangle 381"/>
            <p:cNvSpPr>
              <a:spLocks noChangeArrowheads="1"/>
            </p:cNvSpPr>
            <p:nvPr/>
          </p:nvSpPr>
          <p:spPr bwMode="auto">
            <a:xfrm>
              <a:off x="5006" y="2282"/>
              <a:ext cx="6" cy="389"/>
            </a:xfrm>
            <a:prstGeom prst="rect">
              <a:avLst/>
            </a:prstGeom>
            <a:solidFill>
              <a:srgbClr val="6628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214" name="Rectangle 382"/>
            <p:cNvSpPr>
              <a:spLocks noChangeArrowheads="1"/>
            </p:cNvSpPr>
            <p:nvPr/>
          </p:nvSpPr>
          <p:spPr bwMode="auto">
            <a:xfrm>
              <a:off x="5012" y="2282"/>
              <a:ext cx="6" cy="389"/>
            </a:xfrm>
            <a:prstGeom prst="rect">
              <a:avLst/>
            </a:prstGeom>
            <a:solidFill>
              <a:srgbClr val="793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215" name="Rectangle 383"/>
            <p:cNvSpPr>
              <a:spLocks noChangeArrowheads="1"/>
            </p:cNvSpPr>
            <p:nvPr/>
          </p:nvSpPr>
          <p:spPr bwMode="auto">
            <a:xfrm>
              <a:off x="5018" y="2282"/>
              <a:ext cx="6" cy="389"/>
            </a:xfrm>
            <a:prstGeom prst="rect">
              <a:avLst/>
            </a:prstGeom>
            <a:solidFill>
              <a:srgbClr val="8033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216" name="Rectangle 384"/>
            <p:cNvSpPr>
              <a:spLocks noChangeArrowheads="1"/>
            </p:cNvSpPr>
            <p:nvPr/>
          </p:nvSpPr>
          <p:spPr bwMode="auto">
            <a:xfrm>
              <a:off x="5024" y="2282"/>
              <a:ext cx="6" cy="389"/>
            </a:xfrm>
            <a:prstGeom prst="rect">
              <a:avLst/>
            </a:prstGeom>
            <a:solidFill>
              <a:srgbClr val="793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217" name="Rectangle 385"/>
            <p:cNvSpPr>
              <a:spLocks noChangeArrowheads="1"/>
            </p:cNvSpPr>
            <p:nvPr/>
          </p:nvSpPr>
          <p:spPr bwMode="auto">
            <a:xfrm>
              <a:off x="5030" y="2282"/>
              <a:ext cx="6" cy="389"/>
            </a:xfrm>
            <a:prstGeom prst="rect">
              <a:avLst/>
            </a:prstGeom>
            <a:solidFill>
              <a:srgbClr val="6628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218" name="Rectangle 386"/>
            <p:cNvSpPr>
              <a:spLocks noChangeArrowheads="1"/>
            </p:cNvSpPr>
            <p:nvPr/>
          </p:nvSpPr>
          <p:spPr bwMode="auto">
            <a:xfrm>
              <a:off x="5036" y="2282"/>
              <a:ext cx="6" cy="389"/>
            </a:xfrm>
            <a:prstGeom prst="rect">
              <a:avLst/>
            </a:prstGeom>
            <a:solidFill>
              <a:srgbClr val="471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219" name="Rectangle 387"/>
            <p:cNvSpPr>
              <a:spLocks noChangeArrowheads="1"/>
            </p:cNvSpPr>
            <p:nvPr/>
          </p:nvSpPr>
          <p:spPr bwMode="auto">
            <a:xfrm>
              <a:off x="5042" y="2282"/>
              <a:ext cx="6" cy="389"/>
            </a:xfrm>
            <a:prstGeom prst="rect">
              <a:avLst/>
            </a:prstGeom>
            <a:solidFill>
              <a:srgbClr val="2911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220" name="Rectangle 388"/>
            <p:cNvSpPr>
              <a:spLocks noChangeArrowheads="1"/>
            </p:cNvSpPr>
            <p:nvPr/>
          </p:nvSpPr>
          <p:spPr bwMode="auto">
            <a:xfrm>
              <a:off x="4994" y="2282"/>
              <a:ext cx="54" cy="389"/>
            </a:xfrm>
            <a:prstGeom prst="rect">
              <a:avLst/>
            </a:prstGeom>
            <a:noFill/>
            <a:ln w="19050">
              <a:solidFill>
                <a:srgbClr val="FF66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fr-FR"/>
            </a:p>
          </p:txBody>
        </p:sp>
        <p:sp>
          <p:nvSpPr>
            <p:cNvPr id="889221" name="Rectangle 389"/>
            <p:cNvSpPr>
              <a:spLocks noChangeArrowheads="1"/>
            </p:cNvSpPr>
            <p:nvPr/>
          </p:nvSpPr>
          <p:spPr bwMode="auto">
            <a:xfrm>
              <a:off x="4688" y="2282"/>
              <a:ext cx="6" cy="389"/>
            </a:xfrm>
            <a:prstGeom prst="rect">
              <a:avLst/>
            </a:prstGeom>
            <a:solidFill>
              <a:srgbClr val="783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222" name="Rectangle 390"/>
            <p:cNvSpPr>
              <a:spLocks noChangeArrowheads="1"/>
            </p:cNvSpPr>
            <p:nvPr/>
          </p:nvSpPr>
          <p:spPr bwMode="auto">
            <a:xfrm>
              <a:off x="4694" y="2282"/>
              <a:ext cx="6" cy="389"/>
            </a:xfrm>
            <a:prstGeom prst="rect">
              <a:avLst/>
            </a:prstGeom>
            <a:solidFill>
              <a:srgbClr val="7B31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223" name="Rectangle 391"/>
            <p:cNvSpPr>
              <a:spLocks noChangeArrowheads="1"/>
            </p:cNvSpPr>
            <p:nvPr/>
          </p:nvSpPr>
          <p:spPr bwMode="auto">
            <a:xfrm>
              <a:off x="4700" y="2282"/>
              <a:ext cx="6" cy="389"/>
            </a:xfrm>
            <a:prstGeom prst="rect">
              <a:avLst/>
            </a:prstGeom>
            <a:solidFill>
              <a:srgbClr val="7E32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224" name="Rectangle 392"/>
            <p:cNvSpPr>
              <a:spLocks noChangeArrowheads="1"/>
            </p:cNvSpPr>
            <p:nvPr/>
          </p:nvSpPr>
          <p:spPr bwMode="auto">
            <a:xfrm>
              <a:off x="4706" y="2282"/>
              <a:ext cx="6" cy="389"/>
            </a:xfrm>
            <a:prstGeom prst="rect">
              <a:avLst/>
            </a:prstGeom>
            <a:solidFill>
              <a:srgbClr val="8234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225" name="Rectangle 393"/>
            <p:cNvSpPr>
              <a:spLocks noChangeArrowheads="1"/>
            </p:cNvSpPr>
            <p:nvPr/>
          </p:nvSpPr>
          <p:spPr bwMode="auto">
            <a:xfrm>
              <a:off x="4712" y="2282"/>
              <a:ext cx="6" cy="389"/>
            </a:xfrm>
            <a:prstGeom prst="rect">
              <a:avLst/>
            </a:prstGeom>
            <a:solidFill>
              <a:srgbClr val="8836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226" name="Rectangle 394"/>
            <p:cNvSpPr>
              <a:spLocks noChangeArrowheads="1"/>
            </p:cNvSpPr>
            <p:nvPr/>
          </p:nvSpPr>
          <p:spPr bwMode="auto">
            <a:xfrm>
              <a:off x="4718" y="2282"/>
              <a:ext cx="6" cy="389"/>
            </a:xfrm>
            <a:prstGeom prst="rect">
              <a:avLst/>
            </a:prstGeom>
            <a:solidFill>
              <a:srgbClr val="8E39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227" name="Rectangle 395"/>
            <p:cNvSpPr>
              <a:spLocks noChangeArrowheads="1"/>
            </p:cNvSpPr>
            <p:nvPr/>
          </p:nvSpPr>
          <p:spPr bwMode="auto">
            <a:xfrm>
              <a:off x="4724" y="2282"/>
              <a:ext cx="6" cy="389"/>
            </a:xfrm>
            <a:prstGeom prst="rect">
              <a:avLst/>
            </a:prstGeom>
            <a:solidFill>
              <a:srgbClr val="953B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228" name="Rectangle 396"/>
            <p:cNvSpPr>
              <a:spLocks noChangeArrowheads="1"/>
            </p:cNvSpPr>
            <p:nvPr/>
          </p:nvSpPr>
          <p:spPr bwMode="auto">
            <a:xfrm>
              <a:off x="4730" y="2282"/>
              <a:ext cx="6" cy="389"/>
            </a:xfrm>
            <a:prstGeom prst="rect">
              <a:avLst/>
            </a:prstGeom>
            <a:solidFill>
              <a:srgbClr val="9D3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229" name="Rectangle 397"/>
            <p:cNvSpPr>
              <a:spLocks noChangeArrowheads="1"/>
            </p:cNvSpPr>
            <p:nvPr/>
          </p:nvSpPr>
          <p:spPr bwMode="auto">
            <a:xfrm>
              <a:off x="4736" y="2282"/>
              <a:ext cx="6" cy="389"/>
            </a:xfrm>
            <a:prstGeom prst="rect">
              <a:avLst/>
            </a:prstGeom>
            <a:solidFill>
              <a:srgbClr val="A542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230" name="Rectangle 398"/>
            <p:cNvSpPr>
              <a:spLocks noChangeArrowheads="1"/>
            </p:cNvSpPr>
            <p:nvPr/>
          </p:nvSpPr>
          <p:spPr bwMode="auto">
            <a:xfrm>
              <a:off x="4742" y="2282"/>
              <a:ext cx="6" cy="389"/>
            </a:xfrm>
            <a:prstGeom prst="rect">
              <a:avLst/>
            </a:prstGeom>
            <a:solidFill>
              <a:srgbClr val="AC45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231" name="Rectangle 399"/>
            <p:cNvSpPr>
              <a:spLocks noChangeArrowheads="1"/>
            </p:cNvSpPr>
            <p:nvPr/>
          </p:nvSpPr>
          <p:spPr bwMode="auto">
            <a:xfrm>
              <a:off x="4748" y="2282"/>
              <a:ext cx="6" cy="389"/>
            </a:xfrm>
            <a:prstGeom prst="rect">
              <a:avLst/>
            </a:prstGeom>
            <a:solidFill>
              <a:srgbClr val="B549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232" name="Rectangle 400"/>
            <p:cNvSpPr>
              <a:spLocks noChangeArrowheads="1"/>
            </p:cNvSpPr>
            <p:nvPr/>
          </p:nvSpPr>
          <p:spPr bwMode="auto">
            <a:xfrm>
              <a:off x="4754" y="2282"/>
              <a:ext cx="6" cy="389"/>
            </a:xfrm>
            <a:prstGeom prst="rect">
              <a:avLst/>
            </a:prstGeom>
            <a:solidFill>
              <a:srgbClr val="BE4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233" name="Rectangle 401"/>
            <p:cNvSpPr>
              <a:spLocks noChangeArrowheads="1"/>
            </p:cNvSpPr>
            <p:nvPr/>
          </p:nvSpPr>
          <p:spPr bwMode="auto">
            <a:xfrm>
              <a:off x="4760" y="2282"/>
              <a:ext cx="6" cy="389"/>
            </a:xfrm>
            <a:prstGeom prst="rect">
              <a:avLst/>
            </a:prstGeom>
            <a:solidFill>
              <a:srgbClr val="C75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234" name="Rectangle 402"/>
            <p:cNvSpPr>
              <a:spLocks noChangeArrowheads="1"/>
            </p:cNvSpPr>
            <p:nvPr/>
          </p:nvSpPr>
          <p:spPr bwMode="auto">
            <a:xfrm>
              <a:off x="4766" y="2282"/>
              <a:ext cx="6" cy="389"/>
            </a:xfrm>
            <a:prstGeom prst="rect">
              <a:avLst/>
            </a:prstGeom>
            <a:solidFill>
              <a:srgbClr val="CF53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235" name="Rectangle 403"/>
            <p:cNvSpPr>
              <a:spLocks noChangeArrowheads="1"/>
            </p:cNvSpPr>
            <p:nvPr/>
          </p:nvSpPr>
          <p:spPr bwMode="auto">
            <a:xfrm>
              <a:off x="4772" y="2282"/>
              <a:ext cx="6" cy="389"/>
            </a:xfrm>
            <a:prstGeom prst="rect">
              <a:avLst/>
            </a:prstGeom>
            <a:solidFill>
              <a:srgbClr val="D656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236" name="Rectangle 404"/>
            <p:cNvSpPr>
              <a:spLocks noChangeArrowheads="1"/>
            </p:cNvSpPr>
            <p:nvPr/>
          </p:nvSpPr>
          <p:spPr bwMode="auto">
            <a:xfrm>
              <a:off x="4778" y="2282"/>
              <a:ext cx="6" cy="389"/>
            </a:xfrm>
            <a:prstGeom prst="rect">
              <a:avLst/>
            </a:prstGeom>
            <a:solidFill>
              <a:srgbClr val="DE59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237" name="Rectangle 405"/>
            <p:cNvSpPr>
              <a:spLocks noChangeArrowheads="1"/>
            </p:cNvSpPr>
            <p:nvPr/>
          </p:nvSpPr>
          <p:spPr bwMode="auto">
            <a:xfrm>
              <a:off x="4784" y="2282"/>
              <a:ext cx="6" cy="389"/>
            </a:xfrm>
            <a:prstGeom prst="rect">
              <a:avLst/>
            </a:prstGeom>
            <a:solidFill>
              <a:srgbClr val="E45B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238" name="Rectangle 406"/>
            <p:cNvSpPr>
              <a:spLocks noChangeArrowheads="1"/>
            </p:cNvSpPr>
            <p:nvPr/>
          </p:nvSpPr>
          <p:spPr bwMode="auto">
            <a:xfrm>
              <a:off x="4790" y="2282"/>
              <a:ext cx="6" cy="389"/>
            </a:xfrm>
            <a:prstGeom prst="rect">
              <a:avLst/>
            </a:prstGeom>
            <a:solidFill>
              <a:srgbClr val="E95D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239" name="Rectangle 407"/>
            <p:cNvSpPr>
              <a:spLocks noChangeArrowheads="1"/>
            </p:cNvSpPr>
            <p:nvPr/>
          </p:nvSpPr>
          <p:spPr bwMode="auto">
            <a:xfrm>
              <a:off x="4796" y="2282"/>
              <a:ext cx="6" cy="389"/>
            </a:xfrm>
            <a:prstGeom prst="rect">
              <a:avLst/>
            </a:prstGeom>
            <a:solidFill>
              <a:srgbClr val="EE5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240" name="Rectangle 408"/>
            <p:cNvSpPr>
              <a:spLocks noChangeArrowheads="1"/>
            </p:cNvSpPr>
            <p:nvPr/>
          </p:nvSpPr>
          <p:spPr bwMode="auto">
            <a:xfrm>
              <a:off x="4802" y="2282"/>
              <a:ext cx="6" cy="389"/>
            </a:xfrm>
            <a:prstGeom prst="rect">
              <a:avLst/>
            </a:prstGeom>
            <a:solidFill>
              <a:srgbClr val="F26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241" name="Rectangle 409"/>
            <p:cNvSpPr>
              <a:spLocks noChangeArrowheads="1"/>
            </p:cNvSpPr>
            <p:nvPr/>
          </p:nvSpPr>
          <p:spPr bwMode="auto">
            <a:xfrm>
              <a:off x="4808" y="2282"/>
              <a:ext cx="6" cy="389"/>
            </a:xfrm>
            <a:prstGeom prst="rect">
              <a:avLst/>
            </a:prstGeom>
            <a:solidFill>
              <a:srgbClr val="F562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242" name="Rectangle 410"/>
            <p:cNvSpPr>
              <a:spLocks noChangeArrowheads="1"/>
            </p:cNvSpPr>
            <p:nvPr/>
          </p:nvSpPr>
          <p:spPr bwMode="auto">
            <a:xfrm>
              <a:off x="4814" y="2282"/>
              <a:ext cx="6" cy="389"/>
            </a:xfrm>
            <a:prstGeom prst="rect">
              <a:avLst/>
            </a:prstGeom>
            <a:solidFill>
              <a:srgbClr val="F863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243" name="Rectangle 411"/>
            <p:cNvSpPr>
              <a:spLocks noChangeArrowheads="1"/>
            </p:cNvSpPr>
            <p:nvPr/>
          </p:nvSpPr>
          <p:spPr bwMode="auto">
            <a:xfrm>
              <a:off x="4820" y="2282"/>
              <a:ext cx="6" cy="389"/>
            </a:xfrm>
            <a:prstGeom prst="rect">
              <a:avLst/>
            </a:prstGeom>
            <a:solidFill>
              <a:srgbClr val="FB64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244" name="Rectangle 412"/>
            <p:cNvSpPr>
              <a:spLocks noChangeArrowheads="1"/>
            </p:cNvSpPr>
            <p:nvPr/>
          </p:nvSpPr>
          <p:spPr bwMode="auto">
            <a:xfrm>
              <a:off x="4826" y="2282"/>
              <a:ext cx="6" cy="389"/>
            </a:xfrm>
            <a:prstGeom prst="rect">
              <a:avLst/>
            </a:prstGeom>
            <a:solidFill>
              <a:srgbClr val="FC65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245" name="Rectangle 413"/>
            <p:cNvSpPr>
              <a:spLocks noChangeArrowheads="1"/>
            </p:cNvSpPr>
            <p:nvPr/>
          </p:nvSpPr>
          <p:spPr bwMode="auto">
            <a:xfrm>
              <a:off x="4832" y="2282"/>
              <a:ext cx="6" cy="389"/>
            </a:xfrm>
            <a:prstGeom prst="rect">
              <a:avLst/>
            </a:prstGeom>
            <a:solidFill>
              <a:srgbClr val="FE65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246" name="Rectangle 414"/>
            <p:cNvSpPr>
              <a:spLocks noChangeArrowheads="1"/>
            </p:cNvSpPr>
            <p:nvPr/>
          </p:nvSpPr>
          <p:spPr bwMode="auto">
            <a:xfrm>
              <a:off x="4838" y="2282"/>
              <a:ext cx="6" cy="389"/>
            </a:xfrm>
            <a:prstGeom prst="rect">
              <a:avLst/>
            </a:prstGeom>
            <a:solidFill>
              <a:srgbClr val="FF66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247" name="Rectangle 415"/>
            <p:cNvSpPr>
              <a:spLocks noChangeArrowheads="1"/>
            </p:cNvSpPr>
            <p:nvPr/>
          </p:nvSpPr>
          <p:spPr bwMode="auto">
            <a:xfrm>
              <a:off x="4844" y="2282"/>
              <a:ext cx="6" cy="389"/>
            </a:xfrm>
            <a:prstGeom prst="rect">
              <a:avLst/>
            </a:prstGeom>
            <a:solidFill>
              <a:srgbClr val="FE65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248" name="Rectangle 416"/>
            <p:cNvSpPr>
              <a:spLocks noChangeArrowheads="1"/>
            </p:cNvSpPr>
            <p:nvPr/>
          </p:nvSpPr>
          <p:spPr bwMode="auto">
            <a:xfrm>
              <a:off x="4850" y="2282"/>
              <a:ext cx="6" cy="389"/>
            </a:xfrm>
            <a:prstGeom prst="rect">
              <a:avLst/>
            </a:prstGeom>
            <a:solidFill>
              <a:srgbClr val="FD65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249" name="Rectangle 417"/>
            <p:cNvSpPr>
              <a:spLocks noChangeArrowheads="1"/>
            </p:cNvSpPr>
            <p:nvPr/>
          </p:nvSpPr>
          <p:spPr bwMode="auto">
            <a:xfrm>
              <a:off x="4856" y="2282"/>
              <a:ext cx="6" cy="389"/>
            </a:xfrm>
            <a:prstGeom prst="rect">
              <a:avLst/>
            </a:prstGeom>
            <a:solidFill>
              <a:srgbClr val="FB64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250" name="Rectangle 418"/>
            <p:cNvSpPr>
              <a:spLocks noChangeArrowheads="1"/>
            </p:cNvSpPr>
            <p:nvPr/>
          </p:nvSpPr>
          <p:spPr bwMode="auto">
            <a:xfrm>
              <a:off x="4862" y="2282"/>
              <a:ext cx="6" cy="389"/>
            </a:xfrm>
            <a:prstGeom prst="rect">
              <a:avLst/>
            </a:prstGeom>
            <a:solidFill>
              <a:srgbClr val="F863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251" name="Rectangle 419"/>
            <p:cNvSpPr>
              <a:spLocks noChangeArrowheads="1"/>
            </p:cNvSpPr>
            <p:nvPr/>
          </p:nvSpPr>
          <p:spPr bwMode="auto">
            <a:xfrm>
              <a:off x="4868" y="2282"/>
              <a:ext cx="6" cy="389"/>
            </a:xfrm>
            <a:prstGeom prst="rect">
              <a:avLst/>
            </a:prstGeom>
            <a:solidFill>
              <a:srgbClr val="F562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252" name="Rectangle 420"/>
            <p:cNvSpPr>
              <a:spLocks noChangeArrowheads="1"/>
            </p:cNvSpPr>
            <p:nvPr/>
          </p:nvSpPr>
          <p:spPr bwMode="auto">
            <a:xfrm>
              <a:off x="4874" y="2282"/>
              <a:ext cx="6" cy="389"/>
            </a:xfrm>
            <a:prstGeom prst="rect">
              <a:avLst/>
            </a:prstGeom>
            <a:solidFill>
              <a:srgbClr val="F26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253" name="Rectangle 421"/>
            <p:cNvSpPr>
              <a:spLocks noChangeArrowheads="1"/>
            </p:cNvSpPr>
            <p:nvPr/>
          </p:nvSpPr>
          <p:spPr bwMode="auto">
            <a:xfrm>
              <a:off x="4880" y="2282"/>
              <a:ext cx="6" cy="389"/>
            </a:xfrm>
            <a:prstGeom prst="rect">
              <a:avLst/>
            </a:prstGeom>
            <a:solidFill>
              <a:srgbClr val="EE5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254" name="Rectangle 422"/>
            <p:cNvSpPr>
              <a:spLocks noChangeArrowheads="1"/>
            </p:cNvSpPr>
            <p:nvPr/>
          </p:nvSpPr>
          <p:spPr bwMode="auto">
            <a:xfrm>
              <a:off x="4886" y="2282"/>
              <a:ext cx="6" cy="389"/>
            </a:xfrm>
            <a:prstGeom prst="rect">
              <a:avLst/>
            </a:prstGeom>
            <a:solidFill>
              <a:srgbClr val="E95D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255" name="Rectangle 423"/>
            <p:cNvSpPr>
              <a:spLocks noChangeArrowheads="1"/>
            </p:cNvSpPr>
            <p:nvPr/>
          </p:nvSpPr>
          <p:spPr bwMode="auto">
            <a:xfrm>
              <a:off x="4892" y="2282"/>
              <a:ext cx="6" cy="389"/>
            </a:xfrm>
            <a:prstGeom prst="rect">
              <a:avLst/>
            </a:prstGeom>
            <a:solidFill>
              <a:srgbClr val="E45B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256" name="Rectangle 424"/>
            <p:cNvSpPr>
              <a:spLocks noChangeArrowheads="1"/>
            </p:cNvSpPr>
            <p:nvPr/>
          </p:nvSpPr>
          <p:spPr bwMode="auto">
            <a:xfrm>
              <a:off x="4898" y="2282"/>
              <a:ext cx="6" cy="389"/>
            </a:xfrm>
            <a:prstGeom prst="rect">
              <a:avLst/>
            </a:prstGeom>
            <a:solidFill>
              <a:srgbClr val="DE59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257" name="Rectangle 425"/>
            <p:cNvSpPr>
              <a:spLocks noChangeArrowheads="1"/>
            </p:cNvSpPr>
            <p:nvPr/>
          </p:nvSpPr>
          <p:spPr bwMode="auto">
            <a:xfrm>
              <a:off x="4904" y="2282"/>
              <a:ext cx="6" cy="389"/>
            </a:xfrm>
            <a:prstGeom prst="rect">
              <a:avLst/>
            </a:prstGeom>
            <a:solidFill>
              <a:srgbClr val="D656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258" name="Rectangle 426"/>
            <p:cNvSpPr>
              <a:spLocks noChangeArrowheads="1"/>
            </p:cNvSpPr>
            <p:nvPr/>
          </p:nvSpPr>
          <p:spPr bwMode="auto">
            <a:xfrm>
              <a:off x="4910" y="2282"/>
              <a:ext cx="6" cy="389"/>
            </a:xfrm>
            <a:prstGeom prst="rect">
              <a:avLst/>
            </a:prstGeom>
            <a:solidFill>
              <a:srgbClr val="CF53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259" name="Rectangle 427"/>
            <p:cNvSpPr>
              <a:spLocks noChangeArrowheads="1"/>
            </p:cNvSpPr>
            <p:nvPr/>
          </p:nvSpPr>
          <p:spPr bwMode="auto">
            <a:xfrm>
              <a:off x="4916" y="2282"/>
              <a:ext cx="6" cy="389"/>
            </a:xfrm>
            <a:prstGeom prst="rect">
              <a:avLst/>
            </a:prstGeom>
            <a:solidFill>
              <a:srgbClr val="C75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260" name="Rectangle 428"/>
            <p:cNvSpPr>
              <a:spLocks noChangeArrowheads="1"/>
            </p:cNvSpPr>
            <p:nvPr/>
          </p:nvSpPr>
          <p:spPr bwMode="auto">
            <a:xfrm>
              <a:off x="4922" y="2282"/>
              <a:ext cx="6" cy="389"/>
            </a:xfrm>
            <a:prstGeom prst="rect">
              <a:avLst/>
            </a:prstGeom>
            <a:solidFill>
              <a:srgbClr val="BE4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261" name="Rectangle 429"/>
            <p:cNvSpPr>
              <a:spLocks noChangeArrowheads="1"/>
            </p:cNvSpPr>
            <p:nvPr/>
          </p:nvSpPr>
          <p:spPr bwMode="auto">
            <a:xfrm>
              <a:off x="4928" y="2282"/>
              <a:ext cx="6" cy="389"/>
            </a:xfrm>
            <a:prstGeom prst="rect">
              <a:avLst/>
            </a:prstGeom>
            <a:solidFill>
              <a:srgbClr val="B549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262" name="Rectangle 430"/>
            <p:cNvSpPr>
              <a:spLocks noChangeArrowheads="1"/>
            </p:cNvSpPr>
            <p:nvPr/>
          </p:nvSpPr>
          <p:spPr bwMode="auto">
            <a:xfrm>
              <a:off x="4934" y="2282"/>
              <a:ext cx="6" cy="389"/>
            </a:xfrm>
            <a:prstGeom prst="rect">
              <a:avLst/>
            </a:prstGeom>
            <a:solidFill>
              <a:srgbClr val="AD45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263" name="Rectangle 431"/>
            <p:cNvSpPr>
              <a:spLocks noChangeArrowheads="1"/>
            </p:cNvSpPr>
            <p:nvPr/>
          </p:nvSpPr>
          <p:spPr bwMode="auto">
            <a:xfrm>
              <a:off x="4940" y="2282"/>
              <a:ext cx="6" cy="389"/>
            </a:xfrm>
            <a:prstGeom prst="rect">
              <a:avLst/>
            </a:prstGeom>
            <a:solidFill>
              <a:srgbClr val="A542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264" name="Rectangle 432"/>
            <p:cNvSpPr>
              <a:spLocks noChangeArrowheads="1"/>
            </p:cNvSpPr>
            <p:nvPr/>
          </p:nvSpPr>
          <p:spPr bwMode="auto">
            <a:xfrm>
              <a:off x="4946" y="2282"/>
              <a:ext cx="6" cy="389"/>
            </a:xfrm>
            <a:prstGeom prst="rect">
              <a:avLst/>
            </a:prstGeom>
            <a:solidFill>
              <a:srgbClr val="9D3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265" name="Rectangle 433"/>
            <p:cNvSpPr>
              <a:spLocks noChangeArrowheads="1"/>
            </p:cNvSpPr>
            <p:nvPr/>
          </p:nvSpPr>
          <p:spPr bwMode="auto">
            <a:xfrm>
              <a:off x="4952" y="2282"/>
              <a:ext cx="6" cy="389"/>
            </a:xfrm>
            <a:prstGeom prst="rect">
              <a:avLst/>
            </a:prstGeom>
            <a:solidFill>
              <a:srgbClr val="953B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266" name="Rectangle 434"/>
            <p:cNvSpPr>
              <a:spLocks noChangeArrowheads="1"/>
            </p:cNvSpPr>
            <p:nvPr/>
          </p:nvSpPr>
          <p:spPr bwMode="auto">
            <a:xfrm>
              <a:off x="4958" y="2282"/>
              <a:ext cx="6" cy="389"/>
            </a:xfrm>
            <a:prstGeom prst="rect">
              <a:avLst/>
            </a:prstGeom>
            <a:solidFill>
              <a:srgbClr val="8F39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267" name="Rectangle 435"/>
            <p:cNvSpPr>
              <a:spLocks noChangeArrowheads="1"/>
            </p:cNvSpPr>
            <p:nvPr/>
          </p:nvSpPr>
          <p:spPr bwMode="auto">
            <a:xfrm>
              <a:off x="4964" y="2282"/>
              <a:ext cx="6" cy="389"/>
            </a:xfrm>
            <a:prstGeom prst="rect">
              <a:avLst/>
            </a:prstGeom>
            <a:solidFill>
              <a:srgbClr val="8836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268" name="Rectangle 436"/>
            <p:cNvSpPr>
              <a:spLocks noChangeArrowheads="1"/>
            </p:cNvSpPr>
            <p:nvPr/>
          </p:nvSpPr>
          <p:spPr bwMode="auto">
            <a:xfrm>
              <a:off x="4970" y="2282"/>
              <a:ext cx="6" cy="389"/>
            </a:xfrm>
            <a:prstGeom prst="rect">
              <a:avLst/>
            </a:prstGeom>
            <a:solidFill>
              <a:srgbClr val="8234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269" name="Rectangle 437"/>
            <p:cNvSpPr>
              <a:spLocks noChangeArrowheads="1"/>
            </p:cNvSpPr>
            <p:nvPr/>
          </p:nvSpPr>
          <p:spPr bwMode="auto">
            <a:xfrm>
              <a:off x="4976" y="2282"/>
              <a:ext cx="6" cy="389"/>
            </a:xfrm>
            <a:prstGeom prst="rect">
              <a:avLst/>
            </a:prstGeom>
            <a:solidFill>
              <a:srgbClr val="7E32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270" name="Rectangle 438"/>
            <p:cNvSpPr>
              <a:spLocks noChangeArrowheads="1"/>
            </p:cNvSpPr>
            <p:nvPr/>
          </p:nvSpPr>
          <p:spPr bwMode="auto">
            <a:xfrm>
              <a:off x="4982" y="2282"/>
              <a:ext cx="6" cy="389"/>
            </a:xfrm>
            <a:prstGeom prst="rect">
              <a:avLst/>
            </a:prstGeom>
            <a:solidFill>
              <a:srgbClr val="7B31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271" name="Rectangle 439"/>
            <p:cNvSpPr>
              <a:spLocks noChangeArrowheads="1"/>
            </p:cNvSpPr>
            <p:nvPr/>
          </p:nvSpPr>
          <p:spPr bwMode="auto">
            <a:xfrm>
              <a:off x="4988" y="2282"/>
              <a:ext cx="6" cy="389"/>
            </a:xfrm>
            <a:prstGeom prst="rect">
              <a:avLst/>
            </a:prstGeom>
            <a:solidFill>
              <a:srgbClr val="783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272" name="Rectangle 440"/>
            <p:cNvSpPr>
              <a:spLocks noChangeArrowheads="1"/>
            </p:cNvSpPr>
            <p:nvPr/>
          </p:nvSpPr>
          <p:spPr bwMode="auto">
            <a:xfrm>
              <a:off x="4688" y="2282"/>
              <a:ext cx="306" cy="389"/>
            </a:xfrm>
            <a:prstGeom prst="rect">
              <a:avLst/>
            </a:prstGeom>
            <a:noFill/>
            <a:ln w="19050">
              <a:solidFill>
                <a:srgbClr val="FF66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fr-FR"/>
            </a:p>
          </p:txBody>
        </p:sp>
        <p:sp>
          <p:nvSpPr>
            <p:cNvPr id="889273" name="Freeform 441"/>
            <p:cNvSpPr>
              <a:spLocks/>
            </p:cNvSpPr>
            <p:nvPr/>
          </p:nvSpPr>
          <p:spPr bwMode="auto">
            <a:xfrm>
              <a:off x="4688" y="2282"/>
              <a:ext cx="360" cy="1"/>
            </a:xfrm>
            <a:custGeom>
              <a:avLst/>
              <a:gdLst>
                <a:gd name="T0" fmla="*/ 306 w 360"/>
                <a:gd name="T1" fmla="*/ 360 w 360"/>
                <a:gd name="T2" fmla="*/ 54 w 360"/>
                <a:gd name="T3" fmla="*/ 0 w 360"/>
                <a:gd name="T4" fmla="*/ 306 w 360"/>
              </a:gdLst>
              <a:ahLst/>
              <a:cxnLst>
                <a:cxn ang="0">
                  <a:pos x="T0" y="0"/>
                </a:cxn>
                <a:cxn ang="0">
                  <a:pos x="T1" y="0"/>
                </a:cxn>
                <a:cxn ang="0">
                  <a:pos x="T2" y="0"/>
                </a:cxn>
                <a:cxn ang="0">
                  <a:pos x="T3" y="0"/>
                </a:cxn>
                <a:cxn ang="0">
                  <a:pos x="T4" y="0"/>
                </a:cxn>
              </a:cxnLst>
              <a:rect l="0" t="0" r="r" b="b"/>
              <a:pathLst>
                <a:path w="360">
                  <a:moveTo>
                    <a:pt x="306" y="0"/>
                  </a:moveTo>
                  <a:lnTo>
                    <a:pt x="360" y="0"/>
                  </a:lnTo>
                  <a:lnTo>
                    <a:pt x="54" y="0"/>
                  </a:lnTo>
                  <a:lnTo>
                    <a:pt x="0" y="0"/>
                  </a:lnTo>
                  <a:lnTo>
                    <a:pt x="306" y="0"/>
                  </a:lnTo>
                  <a:close/>
                </a:path>
              </a:pathLst>
            </a:custGeom>
            <a:noFill/>
            <a:ln w="19050">
              <a:solidFill>
                <a:srgbClr val="FF66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FR"/>
            </a:p>
          </p:txBody>
        </p:sp>
        <p:sp>
          <p:nvSpPr>
            <p:cNvPr id="889274" name="Rectangle 442"/>
            <p:cNvSpPr>
              <a:spLocks noChangeArrowheads="1"/>
            </p:cNvSpPr>
            <p:nvPr/>
          </p:nvSpPr>
          <p:spPr bwMode="auto">
            <a:xfrm>
              <a:off x="5300" y="1844"/>
              <a:ext cx="6" cy="827"/>
            </a:xfrm>
            <a:prstGeom prst="rect">
              <a:avLst/>
            </a:prstGeom>
            <a:solidFill>
              <a:srgbClr val="2921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275" name="Rectangle 443"/>
            <p:cNvSpPr>
              <a:spLocks noChangeArrowheads="1"/>
            </p:cNvSpPr>
            <p:nvPr/>
          </p:nvSpPr>
          <p:spPr bwMode="auto">
            <a:xfrm>
              <a:off x="5306" y="1844"/>
              <a:ext cx="6" cy="827"/>
            </a:xfrm>
            <a:prstGeom prst="rect">
              <a:avLst/>
            </a:prstGeom>
            <a:solidFill>
              <a:srgbClr val="4739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276" name="Rectangle 444"/>
            <p:cNvSpPr>
              <a:spLocks noChangeArrowheads="1"/>
            </p:cNvSpPr>
            <p:nvPr/>
          </p:nvSpPr>
          <p:spPr bwMode="auto">
            <a:xfrm>
              <a:off x="5312" y="1844"/>
              <a:ext cx="6" cy="827"/>
            </a:xfrm>
            <a:prstGeom prst="rect">
              <a:avLst/>
            </a:prstGeom>
            <a:solidFill>
              <a:srgbClr val="6651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277" name="Rectangle 445"/>
            <p:cNvSpPr>
              <a:spLocks noChangeArrowheads="1"/>
            </p:cNvSpPr>
            <p:nvPr/>
          </p:nvSpPr>
          <p:spPr bwMode="auto">
            <a:xfrm>
              <a:off x="5318" y="1844"/>
              <a:ext cx="6" cy="827"/>
            </a:xfrm>
            <a:prstGeom prst="rect">
              <a:avLst/>
            </a:prstGeom>
            <a:solidFill>
              <a:srgbClr val="7961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278" name="Rectangle 446"/>
            <p:cNvSpPr>
              <a:spLocks noChangeArrowheads="1"/>
            </p:cNvSpPr>
            <p:nvPr/>
          </p:nvSpPr>
          <p:spPr bwMode="auto">
            <a:xfrm>
              <a:off x="5324" y="1844"/>
              <a:ext cx="6" cy="827"/>
            </a:xfrm>
            <a:prstGeom prst="rect">
              <a:avLst/>
            </a:prstGeom>
            <a:solidFill>
              <a:srgbClr val="8066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279" name="Rectangle 447"/>
            <p:cNvSpPr>
              <a:spLocks noChangeArrowheads="1"/>
            </p:cNvSpPr>
            <p:nvPr/>
          </p:nvSpPr>
          <p:spPr bwMode="auto">
            <a:xfrm>
              <a:off x="5330" y="1844"/>
              <a:ext cx="6" cy="827"/>
            </a:xfrm>
            <a:prstGeom prst="rect">
              <a:avLst/>
            </a:prstGeom>
            <a:solidFill>
              <a:srgbClr val="7961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280" name="Rectangle 448"/>
            <p:cNvSpPr>
              <a:spLocks noChangeArrowheads="1"/>
            </p:cNvSpPr>
            <p:nvPr/>
          </p:nvSpPr>
          <p:spPr bwMode="auto">
            <a:xfrm>
              <a:off x="5336" y="1844"/>
              <a:ext cx="6" cy="827"/>
            </a:xfrm>
            <a:prstGeom prst="rect">
              <a:avLst/>
            </a:prstGeom>
            <a:solidFill>
              <a:srgbClr val="6651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281" name="Rectangle 449"/>
            <p:cNvSpPr>
              <a:spLocks noChangeArrowheads="1"/>
            </p:cNvSpPr>
            <p:nvPr/>
          </p:nvSpPr>
          <p:spPr bwMode="auto">
            <a:xfrm>
              <a:off x="5342" y="1844"/>
              <a:ext cx="6" cy="827"/>
            </a:xfrm>
            <a:prstGeom prst="rect">
              <a:avLst/>
            </a:prstGeom>
            <a:solidFill>
              <a:srgbClr val="4739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282" name="Rectangle 450"/>
            <p:cNvSpPr>
              <a:spLocks noChangeArrowheads="1"/>
            </p:cNvSpPr>
            <p:nvPr/>
          </p:nvSpPr>
          <p:spPr bwMode="auto">
            <a:xfrm>
              <a:off x="5348" y="1844"/>
              <a:ext cx="6" cy="827"/>
            </a:xfrm>
            <a:prstGeom prst="rect">
              <a:avLst/>
            </a:prstGeom>
            <a:solidFill>
              <a:srgbClr val="2921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283" name="Rectangle 451"/>
            <p:cNvSpPr>
              <a:spLocks noChangeArrowheads="1"/>
            </p:cNvSpPr>
            <p:nvPr/>
          </p:nvSpPr>
          <p:spPr bwMode="auto">
            <a:xfrm>
              <a:off x="5300" y="1844"/>
              <a:ext cx="54" cy="827"/>
            </a:xfrm>
            <a:prstGeom prst="rect">
              <a:avLst/>
            </a:prstGeom>
            <a:noFill/>
            <a:ln w="19050">
              <a:solidFill>
                <a:srgbClr val="FFCC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fr-FR"/>
            </a:p>
          </p:txBody>
        </p:sp>
        <p:sp>
          <p:nvSpPr>
            <p:cNvPr id="889284" name="Rectangle 452"/>
            <p:cNvSpPr>
              <a:spLocks noChangeArrowheads="1"/>
            </p:cNvSpPr>
            <p:nvPr/>
          </p:nvSpPr>
          <p:spPr bwMode="auto">
            <a:xfrm>
              <a:off x="4994" y="1844"/>
              <a:ext cx="6" cy="827"/>
            </a:xfrm>
            <a:prstGeom prst="rect">
              <a:avLst/>
            </a:prstGeom>
            <a:solidFill>
              <a:srgbClr val="785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285" name="Rectangle 453"/>
            <p:cNvSpPr>
              <a:spLocks noChangeArrowheads="1"/>
            </p:cNvSpPr>
            <p:nvPr/>
          </p:nvSpPr>
          <p:spPr bwMode="auto">
            <a:xfrm>
              <a:off x="5000" y="1844"/>
              <a:ext cx="6" cy="827"/>
            </a:xfrm>
            <a:prstGeom prst="rect">
              <a:avLst/>
            </a:prstGeom>
            <a:solidFill>
              <a:srgbClr val="7B62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286" name="Rectangle 454"/>
            <p:cNvSpPr>
              <a:spLocks noChangeArrowheads="1"/>
            </p:cNvSpPr>
            <p:nvPr/>
          </p:nvSpPr>
          <p:spPr bwMode="auto">
            <a:xfrm>
              <a:off x="5006" y="1844"/>
              <a:ext cx="6" cy="827"/>
            </a:xfrm>
            <a:prstGeom prst="rect">
              <a:avLst/>
            </a:prstGeom>
            <a:solidFill>
              <a:srgbClr val="7E65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287" name="Rectangle 455"/>
            <p:cNvSpPr>
              <a:spLocks noChangeArrowheads="1"/>
            </p:cNvSpPr>
            <p:nvPr/>
          </p:nvSpPr>
          <p:spPr bwMode="auto">
            <a:xfrm>
              <a:off x="5012" y="1844"/>
              <a:ext cx="6" cy="827"/>
            </a:xfrm>
            <a:prstGeom prst="rect">
              <a:avLst/>
            </a:prstGeom>
            <a:solidFill>
              <a:srgbClr val="8268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288" name="Rectangle 456"/>
            <p:cNvSpPr>
              <a:spLocks noChangeArrowheads="1"/>
            </p:cNvSpPr>
            <p:nvPr/>
          </p:nvSpPr>
          <p:spPr bwMode="auto">
            <a:xfrm>
              <a:off x="5018" y="1844"/>
              <a:ext cx="6" cy="827"/>
            </a:xfrm>
            <a:prstGeom prst="rect">
              <a:avLst/>
            </a:prstGeom>
            <a:solidFill>
              <a:srgbClr val="886D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289" name="Rectangle 457"/>
            <p:cNvSpPr>
              <a:spLocks noChangeArrowheads="1"/>
            </p:cNvSpPr>
            <p:nvPr/>
          </p:nvSpPr>
          <p:spPr bwMode="auto">
            <a:xfrm>
              <a:off x="5024" y="1844"/>
              <a:ext cx="6" cy="827"/>
            </a:xfrm>
            <a:prstGeom prst="rect">
              <a:avLst/>
            </a:prstGeom>
            <a:solidFill>
              <a:srgbClr val="8E72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290" name="Rectangle 458"/>
            <p:cNvSpPr>
              <a:spLocks noChangeArrowheads="1"/>
            </p:cNvSpPr>
            <p:nvPr/>
          </p:nvSpPr>
          <p:spPr bwMode="auto">
            <a:xfrm>
              <a:off x="5030" y="1844"/>
              <a:ext cx="6" cy="827"/>
            </a:xfrm>
            <a:prstGeom prst="rect">
              <a:avLst/>
            </a:prstGeom>
            <a:solidFill>
              <a:srgbClr val="9577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291" name="Rectangle 459"/>
            <p:cNvSpPr>
              <a:spLocks noChangeArrowheads="1"/>
            </p:cNvSpPr>
            <p:nvPr/>
          </p:nvSpPr>
          <p:spPr bwMode="auto">
            <a:xfrm>
              <a:off x="5036" y="1844"/>
              <a:ext cx="6" cy="827"/>
            </a:xfrm>
            <a:prstGeom prst="rect">
              <a:avLst/>
            </a:prstGeom>
            <a:solidFill>
              <a:srgbClr val="9D7D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292" name="Rectangle 460"/>
            <p:cNvSpPr>
              <a:spLocks noChangeArrowheads="1"/>
            </p:cNvSpPr>
            <p:nvPr/>
          </p:nvSpPr>
          <p:spPr bwMode="auto">
            <a:xfrm>
              <a:off x="5042" y="1844"/>
              <a:ext cx="6" cy="827"/>
            </a:xfrm>
            <a:prstGeom prst="rect">
              <a:avLst/>
            </a:prstGeom>
            <a:solidFill>
              <a:srgbClr val="A583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293" name="Rectangle 461"/>
            <p:cNvSpPr>
              <a:spLocks noChangeArrowheads="1"/>
            </p:cNvSpPr>
            <p:nvPr/>
          </p:nvSpPr>
          <p:spPr bwMode="auto">
            <a:xfrm>
              <a:off x="5048" y="1844"/>
              <a:ext cx="6" cy="827"/>
            </a:xfrm>
            <a:prstGeom prst="rect">
              <a:avLst/>
            </a:prstGeom>
            <a:solidFill>
              <a:srgbClr val="AC8A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294" name="Rectangle 462"/>
            <p:cNvSpPr>
              <a:spLocks noChangeArrowheads="1"/>
            </p:cNvSpPr>
            <p:nvPr/>
          </p:nvSpPr>
          <p:spPr bwMode="auto">
            <a:xfrm>
              <a:off x="5054" y="1844"/>
              <a:ext cx="6" cy="827"/>
            </a:xfrm>
            <a:prstGeom prst="rect">
              <a:avLst/>
            </a:prstGeom>
            <a:solidFill>
              <a:srgbClr val="B591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295" name="Rectangle 463"/>
            <p:cNvSpPr>
              <a:spLocks noChangeArrowheads="1"/>
            </p:cNvSpPr>
            <p:nvPr/>
          </p:nvSpPr>
          <p:spPr bwMode="auto">
            <a:xfrm>
              <a:off x="5060" y="1844"/>
              <a:ext cx="6" cy="827"/>
            </a:xfrm>
            <a:prstGeom prst="rect">
              <a:avLst/>
            </a:prstGeom>
            <a:solidFill>
              <a:srgbClr val="BE98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296" name="Rectangle 464"/>
            <p:cNvSpPr>
              <a:spLocks noChangeArrowheads="1"/>
            </p:cNvSpPr>
            <p:nvPr/>
          </p:nvSpPr>
          <p:spPr bwMode="auto">
            <a:xfrm>
              <a:off x="5066" y="1844"/>
              <a:ext cx="6" cy="827"/>
            </a:xfrm>
            <a:prstGeom prst="rect">
              <a:avLst/>
            </a:prstGeom>
            <a:solidFill>
              <a:srgbClr val="C79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297" name="Rectangle 465"/>
            <p:cNvSpPr>
              <a:spLocks noChangeArrowheads="1"/>
            </p:cNvSpPr>
            <p:nvPr/>
          </p:nvSpPr>
          <p:spPr bwMode="auto">
            <a:xfrm>
              <a:off x="5072" y="1844"/>
              <a:ext cx="6" cy="827"/>
            </a:xfrm>
            <a:prstGeom prst="rect">
              <a:avLst/>
            </a:prstGeom>
            <a:solidFill>
              <a:srgbClr val="CFA5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298" name="Rectangle 466"/>
            <p:cNvSpPr>
              <a:spLocks noChangeArrowheads="1"/>
            </p:cNvSpPr>
            <p:nvPr/>
          </p:nvSpPr>
          <p:spPr bwMode="auto">
            <a:xfrm>
              <a:off x="5078" y="1844"/>
              <a:ext cx="6" cy="827"/>
            </a:xfrm>
            <a:prstGeom prst="rect">
              <a:avLst/>
            </a:prstGeom>
            <a:solidFill>
              <a:srgbClr val="D6AB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299" name="Rectangle 467"/>
            <p:cNvSpPr>
              <a:spLocks noChangeArrowheads="1"/>
            </p:cNvSpPr>
            <p:nvPr/>
          </p:nvSpPr>
          <p:spPr bwMode="auto">
            <a:xfrm>
              <a:off x="5084" y="1844"/>
              <a:ext cx="6" cy="827"/>
            </a:xfrm>
            <a:prstGeom prst="rect">
              <a:avLst/>
            </a:prstGeom>
            <a:solidFill>
              <a:srgbClr val="DEB1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300" name="Rectangle 468"/>
            <p:cNvSpPr>
              <a:spLocks noChangeArrowheads="1"/>
            </p:cNvSpPr>
            <p:nvPr/>
          </p:nvSpPr>
          <p:spPr bwMode="auto">
            <a:xfrm>
              <a:off x="5090" y="1844"/>
              <a:ext cx="6" cy="827"/>
            </a:xfrm>
            <a:prstGeom prst="rect">
              <a:avLst/>
            </a:prstGeom>
            <a:solidFill>
              <a:srgbClr val="E4B6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301" name="Rectangle 469"/>
            <p:cNvSpPr>
              <a:spLocks noChangeArrowheads="1"/>
            </p:cNvSpPr>
            <p:nvPr/>
          </p:nvSpPr>
          <p:spPr bwMode="auto">
            <a:xfrm>
              <a:off x="5096" y="1844"/>
              <a:ext cx="6" cy="827"/>
            </a:xfrm>
            <a:prstGeom prst="rect">
              <a:avLst/>
            </a:prstGeom>
            <a:solidFill>
              <a:srgbClr val="E9BA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302" name="Rectangle 470"/>
            <p:cNvSpPr>
              <a:spLocks noChangeArrowheads="1"/>
            </p:cNvSpPr>
            <p:nvPr/>
          </p:nvSpPr>
          <p:spPr bwMode="auto">
            <a:xfrm>
              <a:off x="5102" y="1844"/>
              <a:ext cx="6" cy="827"/>
            </a:xfrm>
            <a:prstGeom prst="rect">
              <a:avLst/>
            </a:prstGeom>
            <a:solidFill>
              <a:srgbClr val="EEB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303" name="Rectangle 471"/>
            <p:cNvSpPr>
              <a:spLocks noChangeArrowheads="1"/>
            </p:cNvSpPr>
            <p:nvPr/>
          </p:nvSpPr>
          <p:spPr bwMode="auto">
            <a:xfrm>
              <a:off x="5108" y="1844"/>
              <a:ext cx="6" cy="827"/>
            </a:xfrm>
            <a:prstGeom prst="rect">
              <a:avLst/>
            </a:prstGeom>
            <a:solidFill>
              <a:srgbClr val="F2C2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304" name="Rectangle 472"/>
            <p:cNvSpPr>
              <a:spLocks noChangeArrowheads="1"/>
            </p:cNvSpPr>
            <p:nvPr/>
          </p:nvSpPr>
          <p:spPr bwMode="auto">
            <a:xfrm>
              <a:off x="5114" y="1844"/>
              <a:ext cx="6" cy="827"/>
            </a:xfrm>
            <a:prstGeom prst="rect">
              <a:avLst/>
            </a:prstGeom>
            <a:solidFill>
              <a:srgbClr val="F5C4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305" name="Rectangle 473"/>
            <p:cNvSpPr>
              <a:spLocks noChangeArrowheads="1"/>
            </p:cNvSpPr>
            <p:nvPr/>
          </p:nvSpPr>
          <p:spPr bwMode="auto">
            <a:xfrm>
              <a:off x="5120" y="1844"/>
              <a:ext cx="6" cy="827"/>
            </a:xfrm>
            <a:prstGeom prst="rect">
              <a:avLst/>
            </a:prstGeom>
            <a:solidFill>
              <a:srgbClr val="F8C6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306" name="Rectangle 474"/>
            <p:cNvSpPr>
              <a:spLocks noChangeArrowheads="1"/>
            </p:cNvSpPr>
            <p:nvPr/>
          </p:nvSpPr>
          <p:spPr bwMode="auto">
            <a:xfrm>
              <a:off x="5126" y="1844"/>
              <a:ext cx="6" cy="827"/>
            </a:xfrm>
            <a:prstGeom prst="rect">
              <a:avLst/>
            </a:prstGeom>
            <a:solidFill>
              <a:srgbClr val="FBC8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307" name="Rectangle 475"/>
            <p:cNvSpPr>
              <a:spLocks noChangeArrowheads="1"/>
            </p:cNvSpPr>
            <p:nvPr/>
          </p:nvSpPr>
          <p:spPr bwMode="auto">
            <a:xfrm>
              <a:off x="5132" y="1844"/>
              <a:ext cx="6" cy="827"/>
            </a:xfrm>
            <a:prstGeom prst="rect">
              <a:avLst/>
            </a:prstGeom>
            <a:solidFill>
              <a:srgbClr val="FCC9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308" name="Rectangle 476"/>
            <p:cNvSpPr>
              <a:spLocks noChangeArrowheads="1"/>
            </p:cNvSpPr>
            <p:nvPr/>
          </p:nvSpPr>
          <p:spPr bwMode="auto">
            <a:xfrm>
              <a:off x="5138" y="1844"/>
              <a:ext cx="6" cy="827"/>
            </a:xfrm>
            <a:prstGeom prst="rect">
              <a:avLst/>
            </a:prstGeom>
            <a:solidFill>
              <a:srgbClr val="FECB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309" name="Rectangle 477"/>
            <p:cNvSpPr>
              <a:spLocks noChangeArrowheads="1"/>
            </p:cNvSpPr>
            <p:nvPr/>
          </p:nvSpPr>
          <p:spPr bwMode="auto">
            <a:xfrm>
              <a:off x="5144" y="1844"/>
              <a:ext cx="6" cy="827"/>
            </a:xfrm>
            <a:prstGeom prst="rect">
              <a:avLst/>
            </a:prstGeom>
            <a:solidFill>
              <a:srgbClr val="FF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310" name="Rectangle 478"/>
            <p:cNvSpPr>
              <a:spLocks noChangeArrowheads="1"/>
            </p:cNvSpPr>
            <p:nvPr/>
          </p:nvSpPr>
          <p:spPr bwMode="auto">
            <a:xfrm>
              <a:off x="5150" y="1844"/>
              <a:ext cx="6" cy="827"/>
            </a:xfrm>
            <a:prstGeom prst="rect">
              <a:avLst/>
            </a:prstGeom>
            <a:solidFill>
              <a:srgbClr val="FECB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311" name="Rectangle 479"/>
            <p:cNvSpPr>
              <a:spLocks noChangeArrowheads="1"/>
            </p:cNvSpPr>
            <p:nvPr/>
          </p:nvSpPr>
          <p:spPr bwMode="auto">
            <a:xfrm>
              <a:off x="5156" y="1844"/>
              <a:ext cx="6" cy="827"/>
            </a:xfrm>
            <a:prstGeom prst="rect">
              <a:avLst/>
            </a:prstGeom>
            <a:solidFill>
              <a:srgbClr val="FDCA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312" name="Rectangle 480"/>
            <p:cNvSpPr>
              <a:spLocks noChangeArrowheads="1"/>
            </p:cNvSpPr>
            <p:nvPr/>
          </p:nvSpPr>
          <p:spPr bwMode="auto">
            <a:xfrm>
              <a:off x="5162" y="1844"/>
              <a:ext cx="6" cy="827"/>
            </a:xfrm>
            <a:prstGeom prst="rect">
              <a:avLst/>
            </a:prstGeom>
            <a:solidFill>
              <a:srgbClr val="FBC8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313" name="Rectangle 481"/>
            <p:cNvSpPr>
              <a:spLocks noChangeArrowheads="1"/>
            </p:cNvSpPr>
            <p:nvPr/>
          </p:nvSpPr>
          <p:spPr bwMode="auto">
            <a:xfrm>
              <a:off x="5168" y="1844"/>
              <a:ext cx="6" cy="827"/>
            </a:xfrm>
            <a:prstGeom prst="rect">
              <a:avLst/>
            </a:prstGeom>
            <a:solidFill>
              <a:srgbClr val="F8C6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314" name="Rectangle 482"/>
            <p:cNvSpPr>
              <a:spLocks noChangeArrowheads="1"/>
            </p:cNvSpPr>
            <p:nvPr/>
          </p:nvSpPr>
          <p:spPr bwMode="auto">
            <a:xfrm>
              <a:off x="5174" y="1844"/>
              <a:ext cx="6" cy="827"/>
            </a:xfrm>
            <a:prstGeom prst="rect">
              <a:avLst/>
            </a:prstGeom>
            <a:solidFill>
              <a:srgbClr val="F5C4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315" name="Rectangle 483"/>
            <p:cNvSpPr>
              <a:spLocks noChangeArrowheads="1"/>
            </p:cNvSpPr>
            <p:nvPr/>
          </p:nvSpPr>
          <p:spPr bwMode="auto">
            <a:xfrm>
              <a:off x="5180" y="1844"/>
              <a:ext cx="6" cy="827"/>
            </a:xfrm>
            <a:prstGeom prst="rect">
              <a:avLst/>
            </a:prstGeom>
            <a:solidFill>
              <a:srgbClr val="F2C2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316" name="Rectangle 484"/>
            <p:cNvSpPr>
              <a:spLocks noChangeArrowheads="1"/>
            </p:cNvSpPr>
            <p:nvPr/>
          </p:nvSpPr>
          <p:spPr bwMode="auto">
            <a:xfrm>
              <a:off x="5186" y="1844"/>
              <a:ext cx="6" cy="827"/>
            </a:xfrm>
            <a:prstGeom prst="rect">
              <a:avLst/>
            </a:prstGeom>
            <a:solidFill>
              <a:srgbClr val="EEB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317" name="Rectangle 485"/>
            <p:cNvSpPr>
              <a:spLocks noChangeArrowheads="1"/>
            </p:cNvSpPr>
            <p:nvPr/>
          </p:nvSpPr>
          <p:spPr bwMode="auto">
            <a:xfrm>
              <a:off x="5192" y="1844"/>
              <a:ext cx="6" cy="827"/>
            </a:xfrm>
            <a:prstGeom prst="rect">
              <a:avLst/>
            </a:prstGeom>
            <a:solidFill>
              <a:srgbClr val="E9BA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318" name="Rectangle 486"/>
            <p:cNvSpPr>
              <a:spLocks noChangeArrowheads="1"/>
            </p:cNvSpPr>
            <p:nvPr/>
          </p:nvSpPr>
          <p:spPr bwMode="auto">
            <a:xfrm>
              <a:off x="5198" y="1844"/>
              <a:ext cx="6" cy="827"/>
            </a:xfrm>
            <a:prstGeom prst="rect">
              <a:avLst/>
            </a:prstGeom>
            <a:solidFill>
              <a:srgbClr val="E4B6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319" name="Rectangle 487"/>
            <p:cNvSpPr>
              <a:spLocks noChangeArrowheads="1"/>
            </p:cNvSpPr>
            <p:nvPr/>
          </p:nvSpPr>
          <p:spPr bwMode="auto">
            <a:xfrm>
              <a:off x="5204" y="1844"/>
              <a:ext cx="6" cy="827"/>
            </a:xfrm>
            <a:prstGeom prst="rect">
              <a:avLst/>
            </a:prstGeom>
            <a:solidFill>
              <a:srgbClr val="DEB1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320" name="Rectangle 488"/>
            <p:cNvSpPr>
              <a:spLocks noChangeArrowheads="1"/>
            </p:cNvSpPr>
            <p:nvPr/>
          </p:nvSpPr>
          <p:spPr bwMode="auto">
            <a:xfrm>
              <a:off x="5210" y="1844"/>
              <a:ext cx="6" cy="827"/>
            </a:xfrm>
            <a:prstGeom prst="rect">
              <a:avLst/>
            </a:prstGeom>
            <a:solidFill>
              <a:srgbClr val="D6AB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321" name="Rectangle 489"/>
            <p:cNvSpPr>
              <a:spLocks noChangeArrowheads="1"/>
            </p:cNvSpPr>
            <p:nvPr/>
          </p:nvSpPr>
          <p:spPr bwMode="auto">
            <a:xfrm>
              <a:off x="5216" y="1844"/>
              <a:ext cx="6" cy="827"/>
            </a:xfrm>
            <a:prstGeom prst="rect">
              <a:avLst/>
            </a:prstGeom>
            <a:solidFill>
              <a:srgbClr val="CFA6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322" name="Rectangle 490"/>
            <p:cNvSpPr>
              <a:spLocks noChangeArrowheads="1"/>
            </p:cNvSpPr>
            <p:nvPr/>
          </p:nvSpPr>
          <p:spPr bwMode="auto">
            <a:xfrm>
              <a:off x="5222" y="1844"/>
              <a:ext cx="6" cy="827"/>
            </a:xfrm>
            <a:prstGeom prst="rect">
              <a:avLst/>
            </a:prstGeom>
            <a:solidFill>
              <a:srgbClr val="C79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323" name="Rectangle 491"/>
            <p:cNvSpPr>
              <a:spLocks noChangeArrowheads="1"/>
            </p:cNvSpPr>
            <p:nvPr/>
          </p:nvSpPr>
          <p:spPr bwMode="auto">
            <a:xfrm>
              <a:off x="5228" y="1844"/>
              <a:ext cx="6" cy="827"/>
            </a:xfrm>
            <a:prstGeom prst="rect">
              <a:avLst/>
            </a:prstGeom>
            <a:solidFill>
              <a:srgbClr val="BE98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324" name="Rectangle 492"/>
            <p:cNvSpPr>
              <a:spLocks noChangeArrowheads="1"/>
            </p:cNvSpPr>
            <p:nvPr/>
          </p:nvSpPr>
          <p:spPr bwMode="auto">
            <a:xfrm>
              <a:off x="5234" y="1844"/>
              <a:ext cx="6" cy="827"/>
            </a:xfrm>
            <a:prstGeom prst="rect">
              <a:avLst/>
            </a:prstGeom>
            <a:solidFill>
              <a:srgbClr val="B591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325" name="Rectangle 493"/>
            <p:cNvSpPr>
              <a:spLocks noChangeArrowheads="1"/>
            </p:cNvSpPr>
            <p:nvPr/>
          </p:nvSpPr>
          <p:spPr bwMode="auto">
            <a:xfrm>
              <a:off x="5240" y="1844"/>
              <a:ext cx="6" cy="827"/>
            </a:xfrm>
            <a:prstGeom prst="rect">
              <a:avLst/>
            </a:prstGeom>
            <a:solidFill>
              <a:srgbClr val="AD8A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326" name="Rectangle 494"/>
            <p:cNvSpPr>
              <a:spLocks noChangeArrowheads="1"/>
            </p:cNvSpPr>
            <p:nvPr/>
          </p:nvSpPr>
          <p:spPr bwMode="auto">
            <a:xfrm>
              <a:off x="5246" y="1844"/>
              <a:ext cx="6" cy="827"/>
            </a:xfrm>
            <a:prstGeom prst="rect">
              <a:avLst/>
            </a:prstGeom>
            <a:solidFill>
              <a:srgbClr val="A583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327" name="Rectangle 495"/>
            <p:cNvSpPr>
              <a:spLocks noChangeArrowheads="1"/>
            </p:cNvSpPr>
            <p:nvPr/>
          </p:nvSpPr>
          <p:spPr bwMode="auto">
            <a:xfrm>
              <a:off x="5252" y="1844"/>
              <a:ext cx="6" cy="827"/>
            </a:xfrm>
            <a:prstGeom prst="rect">
              <a:avLst/>
            </a:prstGeom>
            <a:solidFill>
              <a:srgbClr val="9D7D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328" name="Rectangle 496"/>
            <p:cNvSpPr>
              <a:spLocks noChangeArrowheads="1"/>
            </p:cNvSpPr>
            <p:nvPr/>
          </p:nvSpPr>
          <p:spPr bwMode="auto">
            <a:xfrm>
              <a:off x="5258" y="1844"/>
              <a:ext cx="6" cy="827"/>
            </a:xfrm>
            <a:prstGeom prst="rect">
              <a:avLst/>
            </a:prstGeom>
            <a:solidFill>
              <a:srgbClr val="9577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329" name="Rectangle 497"/>
            <p:cNvSpPr>
              <a:spLocks noChangeArrowheads="1"/>
            </p:cNvSpPr>
            <p:nvPr/>
          </p:nvSpPr>
          <p:spPr bwMode="auto">
            <a:xfrm>
              <a:off x="5264" y="1844"/>
              <a:ext cx="6" cy="827"/>
            </a:xfrm>
            <a:prstGeom prst="rect">
              <a:avLst/>
            </a:prstGeom>
            <a:solidFill>
              <a:srgbClr val="8F72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330" name="Rectangle 498"/>
            <p:cNvSpPr>
              <a:spLocks noChangeArrowheads="1"/>
            </p:cNvSpPr>
            <p:nvPr/>
          </p:nvSpPr>
          <p:spPr bwMode="auto">
            <a:xfrm>
              <a:off x="5270" y="1844"/>
              <a:ext cx="6" cy="827"/>
            </a:xfrm>
            <a:prstGeom prst="rect">
              <a:avLst/>
            </a:prstGeom>
            <a:solidFill>
              <a:srgbClr val="886D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331" name="Rectangle 499"/>
            <p:cNvSpPr>
              <a:spLocks noChangeArrowheads="1"/>
            </p:cNvSpPr>
            <p:nvPr/>
          </p:nvSpPr>
          <p:spPr bwMode="auto">
            <a:xfrm>
              <a:off x="5276" y="1844"/>
              <a:ext cx="6" cy="827"/>
            </a:xfrm>
            <a:prstGeom prst="rect">
              <a:avLst/>
            </a:prstGeom>
            <a:solidFill>
              <a:srgbClr val="8269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332" name="Rectangle 500"/>
            <p:cNvSpPr>
              <a:spLocks noChangeArrowheads="1"/>
            </p:cNvSpPr>
            <p:nvPr/>
          </p:nvSpPr>
          <p:spPr bwMode="auto">
            <a:xfrm>
              <a:off x="5282" y="1844"/>
              <a:ext cx="6" cy="827"/>
            </a:xfrm>
            <a:prstGeom prst="rect">
              <a:avLst/>
            </a:prstGeom>
            <a:solidFill>
              <a:srgbClr val="7E65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333" name="Rectangle 501"/>
            <p:cNvSpPr>
              <a:spLocks noChangeArrowheads="1"/>
            </p:cNvSpPr>
            <p:nvPr/>
          </p:nvSpPr>
          <p:spPr bwMode="auto">
            <a:xfrm>
              <a:off x="5288" y="1844"/>
              <a:ext cx="6" cy="827"/>
            </a:xfrm>
            <a:prstGeom prst="rect">
              <a:avLst/>
            </a:prstGeom>
            <a:solidFill>
              <a:srgbClr val="7B62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334" name="Rectangle 502"/>
            <p:cNvSpPr>
              <a:spLocks noChangeArrowheads="1"/>
            </p:cNvSpPr>
            <p:nvPr/>
          </p:nvSpPr>
          <p:spPr bwMode="auto">
            <a:xfrm>
              <a:off x="5294" y="1844"/>
              <a:ext cx="6" cy="827"/>
            </a:xfrm>
            <a:prstGeom prst="rect">
              <a:avLst/>
            </a:prstGeom>
            <a:solidFill>
              <a:srgbClr val="785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335" name="Rectangle 503"/>
            <p:cNvSpPr>
              <a:spLocks noChangeArrowheads="1"/>
            </p:cNvSpPr>
            <p:nvPr/>
          </p:nvSpPr>
          <p:spPr bwMode="auto">
            <a:xfrm>
              <a:off x="4994" y="1844"/>
              <a:ext cx="306" cy="827"/>
            </a:xfrm>
            <a:prstGeom prst="rect">
              <a:avLst/>
            </a:prstGeom>
            <a:noFill/>
            <a:ln w="19050">
              <a:solidFill>
                <a:srgbClr val="FFCC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fr-FR"/>
            </a:p>
          </p:txBody>
        </p:sp>
        <p:sp>
          <p:nvSpPr>
            <p:cNvPr id="889336" name="Line 504"/>
            <p:cNvSpPr>
              <a:spLocks noChangeShapeType="1"/>
            </p:cNvSpPr>
            <p:nvPr/>
          </p:nvSpPr>
          <p:spPr bwMode="auto">
            <a:xfrm flipV="1">
              <a:off x="3343" y="1677"/>
              <a:ext cx="1" cy="994"/>
            </a:xfrm>
            <a:prstGeom prst="line">
              <a:avLst/>
            </a:prstGeom>
            <a:noFill/>
            <a:ln w="2857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889337" name="Line 505"/>
            <p:cNvSpPr>
              <a:spLocks noChangeShapeType="1"/>
            </p:cNvSpPr>
            <p:nvPr/>
          </p:nvSpPr>
          <p:spPr bwMode="auto">
            <a:xfrm flipH="1">
              <a:off x="3325" y="2671"/>
              <a:ext cx="18" cy="1"/>
            </a:xfrm>
            <a:prstGeom prst="line">
              <a:avLst/>
            </a:prstGeom>
            <a:noFill/>
            <a:ln w="2857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889338" name="Line 506"/>
            <p:cNvSpPr>
              <a:spLocks noChangeShapeType="1"/>
            </p:cNvSpPr>
            <p:nvPr/>
          </p:nvSpPr>
          <p:spPr bwMode="auto">
            <a:xfrm flipH="1">
              <a:off x="3325" y="2474"/>
              <a:ext cx="18" cy="1"/>
            </a:xfrm>
            <a:prstGeom prst="line">
              <a:avLst/>
            </a:prstGeom>
            <a:noFill/>
            <a:ln w="2857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889339" name="Line 507"/>
            <p:cNvSpPr>
              <a:spLocks noChangeShapeType="1"/>
            </p:cNvSpPr>
            <p:nvPr/>
          </p:nvSpPr>
          <p:spPr bwMode="auto">
            <a:xfrm flipH="1">
              <a:off x="3325" y="2276"/>
              <a:ext cx="18" cy="1"/>
            </a:xfrm>
            <a:prstGeom prst="line">
              <a:avLst/>
            </a:prstGeom>
            <a:noFill/>
            <a:ln w="2857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889340" name="Line 508"/>
            <p:cNvSpPr>
              <a:spLocks noChangeShapeType="1"/>
            </p:cNvSpPr>
            <p:nvPr/>
          </p:nvSpPr>
          <p:spPr bwMode="auto">
            <a:xfrm flipH="1">
              <a:off x="3325" y="2078"/>
              <a:ext cx="18" cy="1"/>
            </a:xfrm>
            <a:prstGeom prst="line">
              <a:avLst/>
            </a:prstGeom>
            <a:noFill/>
            <a:ln w="2857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889342" name="Line 510"/>
            <p:cNvSpPr>
              <a:spLocks noChangeShapeType="1"/>
            </p:cNvSpPr>
            <p:nvPr/>
          </p:nvSpPr>
          <p:spPr bwMode="auto">
            <a:xfrm flipH="1">
              <a:off x="3325" y="1880"/>
              <a:ext cx="18" cy="1"/>
            </a:xfrm>
            <a:prstGeom prst="line">
              <a:avLst/>
            </a:prstGeom>
            <a:noFill/>
            <a:ln w="2857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889343" name="Line 511"/>
            <p:cNvSpPr>
              <a:spLocks noChangeShapeType="1"/>
            </p:cNvSpPr>
            <p:nvPr/>
          </p:nvSpPr>
          <p:spPr bwMode="auto">
            <a:xfrm flipH="1">
              <a:off x="3325" y="1677"/>
              <a:ext cx="18" cy="1"/>
            </a:xfrm>
            <a:prstGeom prst="line">
              <a:avLst/>
            </a:prstGeom>
            <a:noFill/>
            <a:ln w="2857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889344" name="Rectangle 512"/>
            <p:cNvSpPr>
              <a:spLocks noChangeArrowheads="1"/>
            </p:cNvSpPr>
            <p:nvPr/>
          </p:nvSpPr>
          <p:spPr bwMode="auto">
            <a:xfrm>
              <a:off x="3222" y="2612"/>
              <a:ext cx="62" cy="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fr-FR" sz="1400">
                  <a:solidFill>
                    <a:srgbClr val="FFFFFF"/>
                  </a:solidFill>
                </a:rPr>
                <a:t>0</a:t>
              </a:r>
              <a:endParaRPr lang="fr-FR"/>
            </a:p>
          </p:txBody>
        </p:sp>
        <p:sp>
          <p:nvSpPr>
            <p:cNvPr id="889345" name="Rectangle 513"/>
            <p:cNvSpPr>
              <a:spLocks noChangeArrowheads="1"/>
            </p:cNvSpPr>
            <p:nvPr/>
          </p:nvSpPr>
          <p:spPr bwMode="auto">
            <a:xfrm>
              <a:off x="3222" y="2414"/>
              <a:ext cx="62" cy="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fr-FR" sz="1400">
                  <a:solidFill>
                    <a:srgbClr val="FFFFFF"/>
                  </a:solidFill>
                </a:rPr>
                <a:t>5</a:t>
              </a:r>
              <a:endParaRPr lang="fr-FR"/>
            </a:p>
          </p:txBody>
        </p:sp>
        <p:sp>
          <p:nvSpPr>
            <p:cNvPr id="889346" name="Rectangle 514"/>
            <p:cNvSpPr>
              <a:spLocks noChangeArrowheads="1"/>
            </p:cNvSpPr>
            <p:nvPr/>
          </p:nvSpPr>
          <p:spPr bwMode="auto">
            <a:xfrm>
              <a:off x="3164" y="2216"/>
              <a:ext cx="124" cy="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fr-FR" sz="1400">
                  <a:solidFill>
                    <a:srgbClr val="FFFFFF"/>
                  </a:solidFill>
                </a:rPr>
                <a:t>10</a:t>
              </a:r>
              <a:endParaRPr lang="fr-FR"/>
            </a:p>
          </p:txBody>
        </p:sp>
        <p:sp>
          <p:nvSpPr>
            <p:cNvPr id="889347" name="Rectangle 515"/>
            <p:cNvSpPr>
              <a:spLocks noChangeArrowheads="1"/>
            </p:cNvSpPr>
            <p:nvPr/>
          </p:nvSpPr>
          <p:spPr bwMode="auto">
            <a:xfrm>
              <a:off x="3164" y="2018"/>
              <a:ext cx="124" cy="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fr-FR" sz="1400">
                  <a:solidFill>
                    <a:srgbClr val="FFFFFF"/>
                  </a:solidFill>
                </a:rPr>
                <a:t>15</a:t>
              </a:r>
              <a:endParaRPr lang="fr-FR"/>
            </a:p>
          </p:txBody>
        </p:sp>
        <p:sp>
          <p:nvSpPr>
            <p:cNvPr id="889348" name="Rectangle 516"/>
            <p:cNvSpPr>
              <a:spLocks noChangeArrowheads="1"/>
            </p:cNvSpPr>
            <p:nvPr/>
          </p:nvSpPr>
          <p:spPr bwMode="auto">
            <a:xfrm>
              <a:off x="3164" y="1821"/>
              <a:ext cx="124" cy="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fr-FR" sz="1400">
                  <a:solidFill>
                    <a:srgbClr val="FFFFFF"/>
                  </a:solidFill>
                </a:rPr>
                <a:t>20</a:t>
              </a:r>
              <a:endParaRPr lang="fr-FR"/>
            </a:p>
          </p:txBody>
        </p:sp>
        <p:sp>
          <p:nvSpPr>
            <p:cNvPr id="889349" name="Rectangle 517"/>
            <p:cNvSpPr>
              <a:spLocks noChangeArrowheads="1"/>
            </p:cNvSpPr>
            <p:nvPr/>
          </p:nvSpPr>
          <p:spPr bwMode="auto">
            <a:xfrm>
              <a:off x="3164" y="1617"/>
              <a:ext cx="124" cy="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fr-FR" sz="1400">
                  <a:solidFill>
                    <a:srgbClr val="FFFFFF"/>
                  </a:solidFill>
                </a:rPr>
                <a:t>25</a:t>
              </a:r>
              <a:endParaRPr lang="fr-FR"/>
            </a:p>
          </p:txBody>
        </p:sp>
        <p:sp>
          <p:nvSpPr>
            <p:cNvPr id="889350" name="Line 518"/>
            <p:cNvSpPr>
              <a:spLocks noChangeShapeType="1"/>
            </p:cNvSpPr>
            <p:nvPr/>
          </p:nvSpPr>
          <p:spPr bwMode="auto">
            <a:xfrm>
              <a:off x="3343" y="2671"/>
              <a:ext cx="2149" cy="1"/>
            </a:xfrm>
            <a:prstGeom prst="line">
              <a:avLst/>
            </a:prstGeom>
            <a:noFill/>
            <a:ln w="2857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889351" name="Line 519"/>
            <p:cNvSpPr>
              <a:spLocks noChangeShapeType="1"/>
            </p:cNvSpPr>
            <p:nvPr/>
          </p:nvSpPr>
          <p:spPr bwMode="auto">
            <a:xfrm>
              <a:off x="3343" y="2671"/>
              <a:ext cx="1" cy="18"/>
            </a:xfrm>
            <a:prstGeom prst="line">
              <a:avLst/>
            </a:prstGeom>
            <a:noFill/>
            <a:ln w="2857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889352" name="Line 520"/>
            <p:cNvSpPr>
              <a:spLocks noChangeShapeType="1"/>
            </p:cNvSpPr>
            <p:nvPr/>
          </p:nvSpPr>
          <p:spPr bwMode="auto">
            <a:xfrm>
              <a:off x="4418" y="2671"/>
              <a:ext cx="1" cy="18"/>
            </a:xfrm>
            <a:prstGeom prst="line">
              <a:avLst/>
            </a:prstGeom>
            <a:noFill/>
            <a:ln w="2857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889353" name="Line 521"/>
            <p:cNvSpPr>
              <a:spLocks noChangeShapeType="1"/>
            </p:cNvSpPr>
            <p:nvPr/>
          </p:nvSpPr>
          <p:spPr bwMode="auto">
            <a:xfrm>
              <a:off x="5492" y="2671"/>
              <a:ext cx="1" cy="18"/>
            </a:xfrm>
            <a:prstGeom prst="line">
              <a:avLst/>
            </a:prstGeom>
            <a:noFill/>
            <a:ln w="2857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888866" name="Freeform 34"/>
            <p:cNvSpPr>
              <a:spLocks/>
            </p:cNvSpPr>
            <p:nvPr/>
          </p:nvSpPr>
          <p:spPr bwMode="auto">
            <a:xfrm>
              <a:off x="485" y="2662"/>
              <a:ext cx="2281" cy="1"/>
            </a:xfrm>
            <a:custGeom>
              <a:avLst/>
              <a:gdLst>
                <a:gd name="T0" fmla="*/ 0 w 2281"/>
                <a:gd name="T1" fmla="*/ 132 w 2281"/>
                <a:gd name="T2" fmla="*/ 2281 w 2281"/>
                <a:gd name="T3" fmla="*/ 2149 w 2281"/>
                <a:gd name="T4" fmla="*/ 0 w 2281"/>
              </a:gdLst>
              <a:ahLst/>
              <a:cxnLst>
                <a:cxn ang="0">
                  <a:pos x="T0" y="0"/>
                </a:cxn>
                <a:cxn ang="0">
                  <a:pos x="T1" y="0"/>
                </a:cxn>
                <a:cxn ang="0">
                  <a:pos x="T2" y="0"/>
                </a:cxn>
                <a:cxn ang="0">
                  <a:pos x="T3" y="0"/>
                </a:cxn>
                <a:cxn ang="0">
                  <a:pos x="T4" y="0"/>
                </a:cxn>
              </a:cxnLst>
              <a:rect l="0" t="0" r="r" b="b"/>
              <a:pathLst>
                <a:path w="2281">
                  <a:moveTo>
                    <a:pt x="0" y="0"/>
                  </a:moveTo>
                  <a:lnTo>
                    <a:pt x="132" y="0"/>
                  </a:lnTo>
                  <a:lnTo>
                    <a:pt x="2281" y="0"/>
                  </a:lnTo>
                  <a:lnTo>
                    <a:pt x="2149" y="0"/>
                  </a:lnTo>
                  <a:lnTo>
                    <a:pt x="0" y="0"/>
                  </a:lnTo>
                  <a:close/>
                </a:path>
              </a:pathLst>
            </a:custGeom>
            <a:solidFill>
              <a:srgbClr val="80808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88867" name="Rectangle 35"/>
            <p:cNvSpPr>
              <a:spLocks noChangeArrowheads="1"/>
            </p:cNvSpPr>
            <p:nvPr/>
          </p:nvSpPr>
          <p:spPr bwMode="auto">
            <a:xfrm>
              <a:off x="485" y="1668"/>
              <a:ext cx="132" cy="9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8870" name="Rectangle 38"/>
            <p:cNvSpPr>
              <a:spLocks noChangeArrowheads="1"/>
            </p:cNvSpPr>
            <p:nvPr/>
          </p:nvSpPr>
          <p:spPr bwMode="auto">
            <a:xfrm>
              <a:off x="485" y="1668"/>
              <a:ext cx="132" cy="9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8872" name="Rectangle 40"/>
            <p:cNvSpPr>
              <a:spLocks noChangeArrowheads="1"/>
            </p:cNvSpPr>
            <p:nvPr/>
          </p:nvSpPr>
          <p:spPr bwMode="auto">
            <a:xfrm>
              <a:off x="1061" y="2417"/>
              <a:ext cx="6" cy="245"/>
            </a:xfrm>
            <a:prstGeom prst="rect">
              <a:avLst/>
            </a:prstGeom>
            <a:solidFill>
              <a:srgbClr val="2911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8873" name="Rectangle 41"/>
            <p:cNvSpPr>
              <a:spLocks noChangeArrowheads="1"/>
            </p:cNvSpPr>
            <p:nvPr/>
          </p:nvSpPr>
          <p:spPr bwMode="auto">
            <a:xfrm>
              <a:off x="1067" y="2417"/>
              <a:ext cx="6" cy="245"/>
            </a:xfrm>
            <a:prstGeom prst="rect">
              <a:avLst/>
            </a:prstGeom>
            <a:solidFill>
              <a:srgbClr val="471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8874" name="Rectangle 42"/>
            <p:cNvSpPr>
              <a:spLocks noChangeArrowheads="1"/>
            </p:cNvSpPr>
            <p:nvPr/>
          </p:nvSpPr>
          <p:spPr bwMode="auto">
            <a:xfrm>
              <a:off x="1073" y="2417"/>
              <a:ext cx="6" cy="245"/>
            </a:xfrm>
            <a:prstGeom prst="rect">
              <a:avLst/>
            </a:prstGeom>
            <a:solidFill>
              <a:srgbClr val="6628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8875" name="Rectangle 43"/>
            <p:cNvSpPr>
              <a:spLocks noChangeArrowheads="1"/>
            </p:cNvSpPr>
            <p:nvPr/>
          </p:nvSpPr>
          <p:spPr bwMode="auto">
            <a:xfrm>
              <a:off x="1079" y="2417"/>
              <a:ext cx="6" cy="245"/>
            </a:xfrm>
            <a:prstGeom prst="rect">
              <a:avLst/>
            </a:prstGeom>
            <a:solidFill>
              <a:srgbClr val="793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8876" name="Rectangle 44"/>
            <p:cNvSpPr>
              <a:spLocks noChangeArrowheads="1"/>
            </p:cNvSpPr>
            <p:nvPr/>
          </p:nvSpPr>
          <p:spPr bwMode="auto">
            <a:xfrm>
              <a:off x="1085" y="2417"/>
              <a:ext cx="6" cy="245"/>
            </a:xfrm>
            <a:prstGeom prst="rect">
              <a:avLst/>
            </a:prstGeom>
            <a:solidFill>
              <a:srgbClr val="8033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8877" name="Rectangle 45"/>
            <p:cNvSpPr>
              <a:spLocks noChangeArrowheads="1"/>
            </p:cNvSpPr>
            <p:nvPr/>
          </p:nvSpPr>
          <p:spPr bwMode="auto">
            <a:xfrm>
              <a:off x="1091" y="2417"/>
              <a:ext cx="6" cy="245"/>
            </a:xfrm>
            <a:prstGeom prst="rect">
              <a:avLst/>
            </a:prstGeom>
            <a:solidFill>
              <a:srgbClr val="793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8878" name="Rectangle 46"/>
            <p:cNvSpPr>
              <a:spLocks noChangeArrowheads="1"/>
            </p:cNvSpPr>
            <p:nvPr/>
          </p:nvSpPr>
          <p:spPr bwMode="auto">
            <a:xfrm>
              <a:off x="1097" y="2417"/>
              <a:ext cx="6" cy="245"/>
            </a:xfrm>
            <a:prstGeom prst="rect">
              <a:avLst/>
            </a:prstGeom>
            <a:solidFill>
              <a:srgbClr val="6628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8879" name="Rectangle 47"/>
            <p:cNvSpPr>
              <a:spLocks noChangeArrowheads="1"/>
            </p:cNvSpPr>
            <p:nvPr/>
          </p:nvSpPr>
          <p:spPr bwMode="auto">
            <a:xfrm>
              <a:off x="1103" y="2417"/>
              <a:ext cx="6" cy="245"/>
            </a:xfrm>
            <a:prstGeom prst="rect">
              <a:avLst/>
            </a:prstGeom>
            <a:solidFill>
              <a:srgbClr val="471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8880" name="Rectangle 48"/>
            <p:cNvSpPr>
              <a:spLocks noChangeArrowheads="1"/>
            </p:cNvSpPr>
            <p:nvPr/>
          </p:nvSpPr>
          <p:spPr bwMode="auto">
            <a:xfrm>
              <a:off x="1109" y="2417"/>
              <a:ext cx="6" cy="245"/>
            </a:xfrm>
            <a:prstGeom prst="rect">
              <a:avLst/>
            </a:prstGeom>
            <a:solidFill>
              <a:srgbClr val="2911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8881" name="Rectangle 49"/>
            <p:cNvSpPr>
              <a:spLocks noChangeArrowheads="1"/>
            </p:cNvSpPr>
            <p:nvPr/>
          </p:nvSpPr>
          <p:spPr bwMode="auto">
            <a:xfrm>
              <a:off x="1061" y="2417"/>
              <a:ext cx="54" cy="245"/>
            </a:xfrm>
            <a:prstGeom prst="rect">
              <a:avLst/>
            </a:prstGeom>
            <a:noFill/>
            <a:ln w="19050">
              <a:solidFill>
                <a:srgbClr val="FF66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fr-FR"/>
            </a:p>
          </p:txBody>
        </p:sp>
        <p:sp>
          <p:nvSpPr>
            <p:cNvPr id="888882" name="Rectangle 50"/>
            <p:cNvSpPr>
              <a:spLocks noChangeArrowheads="1"/>
            </p:cNvSpPr>
            <p:nvPr/>
          </p:nvSpPr>
          <p:spPr bwMode="auto">
            <a:xfrm>
              <a:off x="755" y="2417"/>
              <a:ext cx="6" cy="245"/>
            </a:xfrm>
            <a:prstGeom prst="rect">
              <a:avLst/>
            </a:prstGeom>
            <a:solidFill>
              <a:srgbClr val="783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8883" name="Rectangle 51"/>
            <p:cNvSpPr>
              <a:spLocks noChangeArrowheads="1"/>
            </p:cNvSpPr>
            <p:nvPr/>
          </p:nvSpPr>
          <p:spPr bwMode="auto">
            <a:xfrm>
              <a:off x="761" y="2417"/>
              <a:ext cx="6" cy="245"/>
            </a:xfrm>
            <a:prstGeom prst="rect">
              <a:avLst/>
            </a:prstGeom>
            <a:solidFill>
              <a:srgbClr val="7B31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8884" name="Rectangle 52"/>
            <p:cNvSpPr>
              <a:spLocks noChangeArrowheads="1"/>
            </p:cNvSpPr>
            <p:nvPr/>
          </p:nvSpPr>
          <p:spPr bwMode="auto">
            <a:xfrm>
              <a:off x="767" y="2417"/>
              <a:ext cx="6" cy="245"/>
            </a:xfrm>
            <a:prstGeom prst="rect">
              <a:avLst/>
            </a:prstGeom>
            <a:solidFill>
              <a:srgbClr val="7E32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8885" name="Rectangle 53"/>
            <p:cNvSpPr>
              <a:spLocks noChangeArrowheads="1"/>
            </p:cNvSpPr>
            <p:nvPr/>
          </p:nvSpPr>
          <p:spPr bwMode="auto">
            <a:xfrm>
              <a:off x="773" y="2417"/>
              <a:ext cx="6" cy="245"/>
            </a:xfrm>
            <a:prstGeom prst="rect">
              <a:avLst/>
            </a:prstGeom>
            <a:solidFill>
              <a:srgbClr val="8234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8886" name="Rectangle 54"/>
            <p:cNvSpPr>
              <a:spLocks noChangeArrowheads="1"/>
            </p:cNvSpPr>
            <p:nvPr/>
          </p:nvSpPr>
          <p:spPr bwMode="auto">
            <a:xfrm>
              <a:off x="779" y="2417"/>
              <a:ext cx="6" cy="245"/>
            </a:xfrm>
            <a:prstGeom prst="rect">
              <a:avLst/>
            </a:prstGeom>
            <a:solidFill>
              <a:srgbClr val="8836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8887" name="Rectangle 55"/>
            <p:cNvSpPr>
              <a:spLocks noChangeArrowheads="1"/>
            </p:cNvSpPr>
            <p:nvPr/>
          </p:nvSpPr>
          <p:spPr bwMode="auto">
            <a:xfrm>
              <a:off x="785" y="2417"/>
              <a:ext cx="6" cy="245"/>
            </a:xfrm>
            <a:prstGeom prst="rect">
              <a:avLst/>
            </a:prstGeom>
            <a:solidFill>
              <a:srgbClr val="8E39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8888" name="Rectangle 56"/>
            <p:cNvSpPr>
              <a:spLocks noChangeArrowheads="1"/>
            </p:cNvSpPr>
            <p:nvPr/>
          </p:nvSpPr>
          <p:spPr bwMode="auto">
            <a:xfrm>
              <a:off x="791" y="2417"/>
              <a:ext cx="6" cy="245"/>
            </a:xfrm>
            <a:prstGeom prst="rect">
              <a:avLst/>
            </a:prstGeom>
            <a:solidFill>
              <a:srgbClr val="953B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8889" name="Rectangle 57"/>
            <p:cNvSpPr>
              <a:spLocks noChangeArrowheads="1"/>
            </p:cNvSpPr>
            <p:nvPr/>
          </p:nvSpPr>
          <p:spPr bwMode="auto">
            <a:xfrm>
              <a:off x="797" y="2417"/>
              <a:ext cx="6" cy="245"/>
            </a:xfrm>
            <a:prstGeom prst="rect">
              <a:avLst/>
            </a:prstGeom>
            <a:solidFill>
              <a:srgbClr val="9D3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8890" name="Rectangle 58"/>
            <p:cNvSpPr>
              <a:spLocks noChangeArrowheads="1"/>
            </p:cNvSpPr>
            <p:nvPr/>
          </p:nvSpPr>
          <p:spPr bwMode="auto">
            <a:xfrm>
              <a:off x="803" y="2417"/>
              <a:ext cx="6" cy="245"/>
            </a:xfrm>
            <a:prstGeom prst="rect">
              <a:avLst/>
            </a:prstGeom>
            <a:solidFill>
              <a:srgbClr val="A542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8891" name="Rectangle 59"/>
            <p:cNvSpPr>
              <a:spLocks noChangeArrowheads="1"/>
            </p:cNvSpPr>
            <p:nvPr/>
          </p:nvSpPr>
          <p:spPr bwMode="auto">
            <a:xfrm>
              <a:off x="809" y="2417"/>
              <a:ext cx="6" cy="245"/>
            </a:xfrm>
            <a:prstGeom prst="rect">
              <a:avLst/>
            </a:prstGeom>
            <a:solidFill>
              <a:srgbClr val="AC45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8892" name="Rectangle 60"/>
            <p:cNvSpPr>
              <a:spLocks noChangeArrowheads="1"/>
            </p:cNvSpPr>
            <p:nvPr/>
          </p:nvSpPr>
          <p:spPr bwMode="auto">
            <a:xfrm>
              <a:off x="815" y="2417"/>
              <a:ext cx="6" cy="245"/>
            </a:xfrm>
            <a:prstGeom prst="rect">
              <a:avLst/>
            </a:prstGeom>
            <a:solidFill>
              <a:srgbClr val="B549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8893" name="Rectangle 61"/>
            <p:cNvSpPr>
              <a:spLocks noChangeArrowheads="1"/>
            </p:cNvSpPr>
            <p:nvPr/>
          </p:nvSpPr>
          <p:spPr bwMode="auto">
            <a:xfrm>
              <a:off x="821" y="2417"/>
              <a:ext cx="6" cy="245"/>
            </a:xfrm>
            <a:prstGeom prst="rect">
              <a:avLst/>
            </a:prstGeom>
            <a:solidFill>
              <a:srgbClr val="BE4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8894" name="Rectangle 62"/>
            <p:cNvSpPr>
              <a:spLocks noChangeArrowheads="1"/>
            </p:cNvSpPr>
            <p:nvPr/>
          </p:nvSpPr>
          <p:spPr bwMode="auto">
            <a:xfrm>
              <a:off x="827" y="2417"/>
              <a:ext cx="6" cy="245"/>
            </a:xfrm>
            <a:prstGeom prst="rect">
              <a:avLst/>
            </a:prstGeom>
            <a:solidFill>
              <a:srgbClr val="C75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8895" name="Rectangle 63"/>
            <p:cNvSpPr>
              <a:spLocks noChangeArrowheads="1"/>
            </p:cNvSpPr>
            <p:nvPr/>
          </p:nvSpPr>
          <p:spPr bwMode="auto">
            <a:xfrm>
              <a:off x="833" y="2417"/>
              <a:ext cx="6" cy="245"/>
            </a:xfrm>
            <a:prstGeom prst="rect">
              <a:avLst/>
            </a:prstGeom>
            <a:solidFill>
              <a:srgbClr val="CF53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8896" name="Rectangle 64"/>
            <p:cNvSpPr>
              <a:spLocks noChangeArrowheads="1"/>
            </p:cNvSpPr>
            <p:nvPr/>
          </p:nvSpPr>
          <p:spPr bwMode="auto">
            <a:xfrm>
              <a:off x="839" y="2417"/>
              <a:ext cx="6" cy="245"/>
            </a:xfrm>
            <a:prstGeom prst="rect">
              <a:avLst/>
            </a:prstGeom>
            <a:solidFill>
              <a:srgbClr val="D656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8897" name="Rectangle 65"/>
            <p:cNvSpPr>
              <a:spLocks noChangeArrowheads="1"/>
            </p:cNvSpPr>
            <p:nvPr/>
          </p:nvSpPr>
          <p:spPr bwMode="auto">
            <a:xfrm>
              <a:off x="845" y="2417"/>
              <a:ext cx="6" cy="245"/>
            </a:xfrm>
            <a:prstGeom prst="rect">
              <a:avLst/>
            </a:prstGeom>
            <a:solidFill>
              <a:srgbClr val="DE59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8898" name="Rectangle 66"/>
            <p:cNvSpPr>
              <a:spLocks noChangeArrowheads="1"/>
            </p:cNvSpPr>
            <p:nvPr/>
          </p:nvSpPr>
          <p:spPr bwMode="auto">
            <a:xfrm>
              <a:off x="851" y="2417"/>
              <a:ext cx="6" cy="245"/>
            </a:xfrm>
            <a:prstGeom prst="rect">
              <a:avLst/>
            </a:prstGeom>
            <a:solidFill>
              <a:srgbClr val="E45B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8899" name="Rectangle 67"/>
            <p:cNvSpPr>
              <a:spLocks noChangeArrowheads="1"/>
            </p:cNvSpPr>
            <p:nvPr/>
          </p:nvSpPr>
          <p:spPr bwMode="auto">
            <a:xfrm>
              <a:off x="857" y="2417"/>
              <a:ext cx="6" cy="245"/>
            </a:xfrm>
            <a:prstGeom prst="rect">
              <a:avLst/>
            </a:prstGeom>
            <a:solidFill>
              <a:srgbClr val="E95D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8900" name="Rectangle 68"/>
            <p:cNvSpPr>
              <a:spLocks noChangeArrowheads="1"/>
            </p:cNvSpPr>
            <p:nvPr/>
          </p:nvSpPr>
          <p:spPr bwMode="auto">
            <a:xfrm>
              <a:off x="863" y="2417"/>
              <a:ext cx="6" cy="245"/>
            </a:xfrm>
            <a:prstGeom prst="rect">
              <a:avLst/>
            </a:prstGeom>
            <a:solidFill>
              <a:srgbClr val="EE5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8901" name="Rectangle 69"/>
            <p:cNvSpPr>
              <a:spLocks noChangeArrowheads="1"/>
            </p:cNvSpPr>
            <p:nvPr/>
          </p:nvSpPr>
          <p:spPr bwMode="auto">
            <a:xfrm>
              <a:off x="869" y="2417"/>
              <a:ext cx="6" cy="245"/>
            </a:xfrm>
            <a:prstGeom prst="rect">
              <a:avLst/>
            </a:prstGeom>
            <a:solidFill>
              <a:srgbClr val="F26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8902" name="Rectangle 70"/>
            <p:cNvSpPr>
              <a:spLocks noChangeArrowheads="1"/>
            </p:cNvSpPr>
            <p:nvPr/>
          </p:nvSpPr>
          <p:spPr bwMode="auto">
            <a:xfrm>
              <a:off x="875" y="2417"/>
              <a:ext cx="6" cy="245"/>
            </a:xfrm>
            <a:prstGeom prst="rect">
              <a:avLst/>
            </a:prstGeom>
            <a:solidFill>
              <a:srgbClr val="F562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8903" name="Rectangle 71"/>
            <p:cNvSpPr>
              <a:spLocks noChangeArrowheads="1"/>
            </p:cNvSpPr>
            <p:nvPr/>
          </p:nvSpPr>
          <p:spPr bwMode="auto">
            <a:xfrm>
              <a:off x="881" y="2417"/>
              <a:ext cx="6" cy="245"/>
            </a:xfrm>
            <a:prstGeom prst="rect">
              <a:avLst/>
            </a:prstGeom>
            <a:solidFill>
              <a:srgbClr val="F863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8904" name="Rectangle 72"/>
            <p:cNvSpPr>
              <a:spLocks noChangeArrowheads="1"/>
            </p:cNvSpPr>
            <p:nvPr/>
          </p:nvSpPr>
          <p:spPr bwMode="auto">
            <a:xfrm>
              <a:off x="887" y="2417"/>
              <a:ext cx="6" cy="245"/>
            </a:xfrm>
            <a:prstGeom prst="rect">
              <a:avLst/>
            </a:prstGeom>
            <a:solidFill>
              <a:srgbClr val="FB64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8905" name="Rectangle 73"/>
            <p:cNvSpPr>
              <a:spLocks noChangeArrowheads="1"/>
            </p:cNvSpPr>
            <p:nvPr/>
          </p:nvSpPr>
          <p:spPr bwMode="auto">
            <a:xfrm>
              <a:off x="893" y="2417"/>
              <a:ext cx="6" cy="245"/>
            </a:xfrm>
            <a:prstGeom prst="rect">
              <a:avLst/>
            </a:prstGeom>
            <a:solidFill>
              <a:srgbClr val="FC65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8906" name="Rectangle 74"/>
            <p:cNvSpPr>
              <a:spLocks noChangeArrowheads="1"/>
            </p:cNvSpPr>
            <p:nvPr/>
          </p:nvSpPr>
          <p:spPr bwMode="auto">
            <a:xfrm>
              <a:off x="899" y="2417"/>
              <a:ext cx="6" cy="245"/>
            </a:xfrm>
            <a:prstGeom prst="rect">
              <a:avLst/>
            </a:prstGeom>
            <a:solidFill>
              <a:srgbClr val="FE65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8907" name="Rectangle 75"/>
            <p:cNvSpPr>
              <a:spLocks noChangeArrowheads="1"/>
            </p:cNvSpPr>
            <p:nvPr/>
          </p:nvSpPr>
          <p:spPr bwMode="auto">
            <a:xfrm>
              <a:off x="905" y="2417"/>
              <a:ext cx="6" cy="245"/>
            </a:xfrm>
            <a:prstGeom prst="rect">
              <a:avLst/>
            </a:prstGeom>
            <a:solidFill>
              <a:srgbClr val="FF66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8908" name="Rectangle 76"/>
            <p:cNvSpPr>
              <a:spLocks noChangeArrowheads="1"/>
            </p:cNvSpPr>
            <p:nvPr/>
          </p:nvSpPr>
          <p:spPr bwMode="auto">
            <a:xfrm>
              <a:off x="911" y="2417"/>
              <a:ext cx="6" cy="245"/>
            </a:xfrm>
            <a:prstGeom prst="rect">
              <a:avLst/>
            </a:prstGeom>
            <a:solidFill>
              <a:srgbClr val="FE65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8909" name="Rectangle 77"/>
            <p:cNvSpPr>
              <a:spLocks noChangeArrowheads="1"/>
            </p:cNvSpPr>
            <p:nvPr/>
          </p:nvSpPr>
          <p:spPr bwMode="auto">
            <a:xfrm>
              <a:off x="917" y="2417"/>
              <a:ext cx="6" cy="245"/>
            </a:xfrm>
            <a:prstGeom prst="rect">
              <a:avLst/>
            </a:prstGeom>
            <a:solidFill>
              <a:srgbClr val="FD65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8910" name="Rectangle 78"/>
            <p:cNvSpPr>
              <a:spLocks noChangeArrowheads="1"/>
            </p:cNvSpPr>
            <p:nvPr/>
          </p:nvSpPr>
          <p:spPr bwMode="auto">
            <a:xfrm>
              <a:off x="923" y="2417"/>
              <a:ext cx="6" cy="245"/>
            </a:xfrm>
            <a:prstGeom prst="rect">
              <a:avLst/>
            </a:prstGeom>
            <a:solidFill>
              <a:srgbClr val="FB64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8911" name="Rectangle 79"/>
            <p:cNvSpPr>
              <a:spLocks noChangeArrowheads="1"/>
            </p:cNvSpPr>
            <p:nvPr/>
          </p:nvSpPr>
          <p:spPr bwMode="auto">
            <a:xfrm>
              <a:off x="929" y="2417"/>
              <a:ext cx="6" cy="245"/>
            </a:xfrm>
            <a:prstGeom prst="rect">
              <a:avLst/>
            </a:prstGeom>
            <a:solidFill>
              <a:srgbClr val="F863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8912" name="Rectangle 80"/>
            <p:cNvSpPr>
              <a:spLocks noChangeArrowheads="1"/>
            </p:cNvSpPr>
            <p:nvPr/>
          </p:nvSpPr>
          <p:spPr bwMode="auto">
            <a:xfrm>
              <a:off x="935" y="2417"/>
              <a:ext cx="6" cy="245"/>
            </a:xfrm>
            <a:prstGeom prst="rect">
              <a:avLst/>
            </a:prstGeom>
            <a:solidFill>
              <a:srgbClr val="F562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8913" name="Rectangle 81"/>
            <p:cNvSpPr>
              <a:spLocks noChangeArrowheads="1"/>
            </p:cNvSpPr>
            <p:nvPr/>
          </p:nvSpPr>
          <p:spPr bwMode="auto">
            <a:xfrm>
              <a:off x="941" y="2417"/>
              <a:ext cx="6" cy="245"/>
            </a:xfrm>
            <a:prstGeom prst="rect">
              <a:avLst/>
            </a:prstGeom>
            <a:solidFill>
              <a:srgbClr val="F26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8914" name="Rectangle 82"/>
            <p:cNvSpPr>
              <a:spLocks noChangeArrowheads="1"/>
            </p:cNvSpPr>
            <p:nvPr/>
          </p:nvSpPr>
          <p:spPr bwMode="auto">
            <a:xfrm>
              <a:off x="947" y="2417"/>
              <a:ext cx="6" cy="245"/>
            </a:xfrm>
            <a:prstGeom prst="rect">
              <a:avLst/>
            </a:prstGeom>
            <a:solidFill>
              <a:srgbClr val="EE5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8915" name="Rectangle 83"/>
            <p:cNvSpPr>
              <a:spLocks noChangeArrowheads="1"/>
            </p:cNvSpPr>
            <p:nvPr/>
          </p:nvSpPr>
          <p:spPr bwMode="auto">
            <a:xfrm>
              <a:off x="953" y="2417"/>
              <a:ext cx="6" cy="245"/>
            </a:xfrm>
            <a:prstGeom prst="rect">
              <a:avLst/>
            </a:prstGeom>
            <a:solidFill>
              <a:srgbClr val="E95D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8916" name="Rectangle 84"/>
            <p:cNvSpPr>
              <a:spLocks noChangeArrowheads="1"/>
            </p:cNvSpPr>
            <p:nvPr/>
          </p:nvSpPr>
          <p:spPr bwMode="auto">
            <a:xfrm>
              <a:off x="959" y="2417"/>
              <a:ext cx="6" cy="245"/>
            </a:xfrm>
            <a:prstGeom prst="rect">
              <a:avLst/>
            </a:prstGeom>
            <a:solidFill>
              <a:srgbClr val="E45B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8917" name="Rectangle 85"/>
            <p:cNvSpPr>
              <a:spLocks noChangeArrowheads="1"/>
            </p:cNvSpPr>
            <p:nvPr/>
          </p:nvSpPr>
          <p:spPr bwMode="auto">
            <a:xfrm>
              <a:off x="965" y="2417"/>
              <a:ext cx="6" cy="245"/>
            </a:xfrm>
            <a:prstGeom prst="rect">
              <a:avLst/>
            </a:prstGeom>
            <a:solidFill>
              <a:srgbClr val="DE59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8918" name="Rectangle 86"/>
            <p:cNvSpPr>
              <a:spLocks noChangeArrowheads="1"/>
            </p:cNvSpPr>
            <p:nvPr/>
          </p:nvSpPr>
          <p:spPr bwMode="auto">
            <a:xfrm>
              <a:off x="971" y="2417"/>
              <a:ext cx="6" cy="245"/>
            </a:xfrm>
            <a:prstGeom prst="rect">
              <a:avLst/>
            </a:prstGeom>
            <a:solidFill>
              <a:srgbClr val="D656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8919" name="Rectangle 87"/>
            <p:cNvSpPr>
              <a:spLocks noChangeArrowheads="1"/>
            </p:cNvSpPr>
            <p:nvPr/>
          </p:nvSpPr>
          <p:spPr bwMode="auto">
            <a:xfrm>
              <a:off x="977" y="2417"/>
              <a:ext cx="6" cy="245"/>
            </a:xfrm>
            <a:prstGeom prst="rect">
              <a:avLst/>
            </a:prstGeom>
            <a:solidFill>
              <a:srgbClr val="CF53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8920" name="Rectangle 88"/>
            <p:cNvSpPr>
              <a:spLocks noChangeArrowheads="1"/>
            </p:cNvSpPr>
            <p:nvPr/>
          </p:nvSpPr>
          <p:spPr bwMode="auto">
            <a:xfrm>
              <a:off x="983" y="2417"/>
              <a:ext cx="6" cy="245"/>
            </a:xfrm>
            <a:prstGeom prst="rect">
              <a:avLst/>
            </a:prstGeom>
            <a:solidFill>
              <a:srgbClr val="C75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8921" name="Rectangle 89"/>
            <p:cNvSpPr>
              <a:spLocks noChangeArrowheads="1"/>
            </p:cNvSpPr>
            <p:nvPr/>
          </p:nvSpPr>
          <p:spPr bwMode="auto">
            <a:xfrm>
              <a:off x="989" y="2417"/>
              <a:ext cx="6" cy="245"/>
            </a:xfrm>
            <a:prstGeom prst="rect">
              <a:avLst/>
            </a:prstGeom>
            <a:solidFill>
              <a:srgbClr val="BE4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8922" name="Rectangle 90"/>
            <p:cNvSpPr>
              <a:spLocks noChangeArrowheads="1"/>
            </p:cNvSpPr>
            <p:nvPr/>
          </p:nvSpPr>
          <p:spPr bwMode="auto">
            <a:xfrm>
              <a:off x="995" y="2417"/>
              <a:ext cx="6" cy="245"/>
            </a:xfrm>
            <a:prstGeom prst="rect">
              <a:avLst/>
            </a:prstGeom>
            <a:solidFill>
              <a:srgbClr val="B549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8923" name="Rectangle 91"/>
            <p:cNvSpPr>
              <a:spLocks noChangeArrowheads="1"/>
            </p:cNvSpPr>
            <p:nvPr/>
          </p:nvSpPr>
          <p:spPr bwMode="auto">
            <a:xfrm>
              <a:off x="1001" y="2417"/>
              <a:ext cx="6" cy="245"/>
            </a:xfrm>
            <a:prstGeom prst="rect">
              <a:avLst/>
            </a:prstGeom>
            <a:solidFill>
              <a:srgbClr val="AD45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8924" name="Rectangle 92"/>
            <p:cNvSpPr>
              <a:spLocks noChangeArrowheads="1"/>
            </p:cNvSpPr>
            <p:nvPr/>
          </p:nvSpPr>
          <p:spPr bwMode="auto">
            <a:xfrm>
              <a:off x="1007" y="2417"/>
              <a:ext cx="6" cy="245"/>
            </a:xfrm>
            <a:prstGeom prst="rect">
              <a:avLst/>
            </a:prstGeom>
            <a:solidFill>
              <a:srgbClr val="A542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8925" name="Rectangle 93"/>
            <p:cNvSpPr>
              <a:spLocks noChangeArrowheads="1"/>
            </p:cNvSpPr>
            <p:nvPr/>
          </p:nvSpPr>
          <p:spPr bwMode="auto">
            <a:xfrm>
              <a:off x="1013" y="2417"/>
              <a:ext cx="6" cy="245"/>
            </a:xfrm>
            <a:prstGeom prst="rect">
              <a:avLst/>
            </a:prstGeom>
            <a:solidFill>
              <a:srgbClr val="9D3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8926" name="Rectangle 94"/>
            <p:cNvSpPr>
              <a:spLocks noChangeArrowheads="1"/>
            </p:cNvSpPr>
            <p:nvPr/>
          </p:nvSpPr>
          <p:spPr bwMode="auto">
            <a:xfrm>
              <a:off x="1019" y="2417"/>
              <a:ext cx="6" cy="245"/>
            </a:xfrm>
            <a:prstGeom prst="rect">
              <a:avLst/>
            </a:prstGeom>
            <a:solidFill>
              <a:srgbClr val="953B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8927" name="Rectangle 95"/>
            <p:cNvSpPr>
              <a:spLocks noChangeArrowheads="1"/>
            </p:cNvSpPr>
            <p:nvPr/>
          </p:nvSpPr>
          <p:spPr bwMode="auto">
            <a:xfrm>
              <a:off x="1025" y="2417"/>
              <a:ext cx="6" cy="245"/>
            </a:xfrm>
            <a:prstGeom prst="rect">
              <a:avLst/>
            </a:prstGeom>
            <a:solidFill>
              <a:srgbClr val="8F39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8928" name="Rectangle 96"/>
            <p:cNvSpPr>
              <a:spLocks noChangeArrowheads="1"/>
            </p:cNvSpPr>
            <p:nvPr/>
          </p:nvSpPr>
          <p:spPr bwMode="auto">
            <a:xfrm>
              <a:off x="1031" y="2417"/>
              <a:ext cx="6" cy="245"/>
            </a:xfrm>
            <a:prstGeom prst="rect">
              <a:avLst/>
            </a:prstGeom>
            <a:solidFill>
              <a:srgbClr val="8836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8929" name="Rectangle 97"/>
            <p:cNvSpPr>
              <a:spLocks noChangeArrowheads="1"/>
            </p:cNvSpPr>
            <p:nvPr/>
          </p:nvSpPr>
          <p:spPr bwMode="auto">
            <a:xfrm>
              <a:off x="1037" y="2417"/>
              <a:ext cx="6" cy="245"/>
            </a:xfrm>
            <a:prstGeom prst="rect">
              <a:avLst/>
            </a:prstGeom>
            <a:solidFill>
              <a:srgbClr val="8234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8930" name="Rectangle 98"/>
            <p:cNvSpPr>
              <a:spLocks noChangeArrowheads="1"/>
            </p:cNvSpPr>
            <p:nvPr/>
          </p:nvSpPr>
          <p:spPr bwMode="auto">
            <a:xfrm>
              <a:off x="1043" y="2417"/>
              <a:ext cx="6" cy="245"/>
            </a:xfrm>
            <a:prstGeom prst="rect">
              <a:avLst/>
            </a:prstGeom>
            <a:solidFill>
              <a:srgbClr val="7E32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8931" name="Rectangle 99"/>
            <p:cNvSpPr>
              <a:spLocks noChangeArrowheads="1"/>
            </p:cNvSpPr>
            <p:nvPr/>
          </p:nvSpPr>
          <p:spPr bwMode="auto">
            <a:xfrm>
              <a:off x="1049" y="2417"/>
              <a:ext cx="6" cy="245"/>
            </a:xfrm>
            <a:prstGeom prst="rect">
              <a:avLst/>
            </a:prstGeom>
            <a:solidFill>
              <a:srgbClr val="7B31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8932" name="Rectangle 100"/>
            <p:cNvSpPr>
              <a:spLocks noChangeArrowheads="1"/>
            </p:cNvSpPr>
            <p:nvPr/>
          </p:nvSpPr>
          <p:spPr bwMode="auto">
            <a:xfrm>
              <a:off x="1055" y="2417"/>
              <a:ext cx="6" cy="245"/>
            </a:xfrm>
            <a:prstGeom prst="rect">
              <a:avLst/>
            </a:prstGeom>
            <a:solidFill>
              <a:srgbClr val="783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8933" name="Rectangle 101"/>
            <p:cNvSpPr>
              <a:spLocks noChangeArrowheads="1"/>
            </p:cNvSpPr>
            <p:nvPr/>
          </p:nvSpPr>
          <p:spPr bwMode="auto">
            <a:xfrm>
              <a:off x="755" y="2417"/>
              <a:ext cx="306" cy="245"/>
            </a:xfrm>
            <a:prstGeom prst="rect">
              <a:avLst/>
            </a:prstGeom>
            <a:noFill/>
            <a:ln w="19050">
              <a:solidFill>
                <a:srgbClr val="FF66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fr-FR"/>
            </a:p>
          </p:txBody>
        </p:sp>
        <p:sp>
          <p:nvSpPr>
            <p:cNvPr id="888934" name="Freeform 102"/>
            <p:cNvSpPr>
              <a:spLocks/>
            </p:cNvSpPr>
            <p:nvPr/>
          </p:nvSpPr>
          <p:spPr bwMode="auto">
            <a:xfrm>
              <a:off x="755" y="2417"/>
              <a:ext cx="360" cy="1"/>
            </a:xfrm>
            <a:custGeom>
              <a:avLst/>
              <a:gdLst>
                <a:gd name="T0" fmla="*/ 306 w 360"/>
                <a:gd name="T1" fmla="*/ 360 w 360"/>
                <a:gd name="T2" fmla="*/ 54 w 360"/>
                <a:gd name="T3" fmla="*/ 0 w 360"/>
                <a:gd name="T4" fmla="*/ 306 w 360"/>
              </a:gdLst>
              <a:ahLst/>
              <a:cxnLst>
                <a:cxn ang="0">
                  <a:pos x="T0" y="0"/>
                </a:cxn>
                <a:cxn ang="0">
                  <a:pos x="T1" y="0"/>
                </a:cxn>
                <a:cxn ang="0">
                  <a:pos x="T2" y="0"/>
                </a:cxn>
                <a:cxn ang="0">
                  <a:pos x="T3" y="0"/>
                </a:cxn>
                <a:cxn ang="0">
                  <a:pos x="T4" y="0"/>
                </a:cxn>
              </a:cxnLst>
              <a:rect l="0" t="0" r="r" b="b"/>
              <a:pathLst>
                <a:path w="360">
                  <a:moveTo>
                    <a:pt x="306" y="0"/>
                  </a:moveTo>
                  <a:lnTo>
                    <a:pt x="360" y="0"/>
                  </a:lnTo>
                  <a:lnTo>
                    <a:pt x="54" y="0"/>
                  </a:lnTo>
                  <a:lnTo>
                    <a:pt x="0" y="0"/>
                  </a:lnTo>
                  <a:lnTo>
                    <a:pt x="306" y="0"/>
                  </a:lnTo>
                  <a:close/>
                </a:path>
              </a:pathLst>
            </a:custGeom>
            <a:noFill/>
            <a:ln w="19050">
              <a:solidFill>
                <a:srgbClr val="FF66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FR"/>
            </a:p>
          </p:txBody>
        </p:sp>
        <p:sp>
          <p:nvSpPr>
            <p:cNvPr id="888935" name="Rectangle 103"/>
            <p:cNvSpPr>
              <a:spLocks noChangeArrowheads="1"/>
            </p:cNvSpPr>
            <p:nvPr/>
          </p:nvSpPr>
          <p:spPr bwMode="auto">
            <a:xfrm>
              <a:off x="1367" y="1943"/>
              <a:ext cx="6" cy="719"/>
            </a:xfrm>
            <a:prstGeom prst="rect">
              <a:avLst/>
            </a:prstGeom>
            <a:solidFill>
              <a:srgbClr val="2921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8936" name="Rectangle 104"/>
            <p:cNvSpPr>
              <a:spLocks noChangeArrowheads="1"/>
            </p:cNvSpPr>
            <p:nvPr/>
          </p:nvSpPr>
          <p:spPr bwMode="auto">
            <a:xfrm>
              <a:off x="1373" y="1943"/>
              <a:ext cx="6" cy="719"/>
            </a:xfrm>
            <a:prstGeom prst="rect">
              <a:avLst/>
            </a:prstGeom>
            <a:solidFill>
              <a:srgbClr val="4739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8937" name="Rectangle 105"/>
            <p:cNvSpPr>
              <a:spLocks noChangeArrowheads="1"/>
            </p:cNvSpPr>
            <p:nvPr/>
          </p:nvSpPr>
          <p:spPr bwMode="auto">
            <a:xfrm>
              <a:off x="1379" y="1943"/>
              <a:ext cx="6" cy="719"/>
            </a:xfrm>
            <a:prstGeom prst="rect">
              <a:avLst/>
            </a:prstGeom>
            <a:solidFill>
              <a:srgbClr val="6651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8938" name="Rectangle 106"/>
            <p:cNvSpPr>
              <a:spLocks noChangeArrowheads="1"/>
            </p:cNvSpPr>
            <p:nvPr/>
          </p:nvSpPr>
          <p:spPr bwMode="auto">
            <a:xfrm>
              <a:off x="1385" y="1943"/>
              <a:ext cx="6" cy="719"/>
            </a:xfrm>
            <a:prstGeom prst="rect">
              <a:avLst/>
            </a:prstGeom>
            <a:solidFill>
              <a:srgbClr val="7961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8939" name="Rectangle 107"/>
            <p:cNvSpPr>
              <a:spLocks noChangeArrowheads="1"/>
            </p:cNvSpPr>
            <p:nvPr/>
          </p:nvSpPr>
          <p:spPr bwMode="auto">
            <a:xfrm>
              <a:off x="1391" y="1943"/>
              <a:ext cx="6" cy="719"/>
            </a:xfrm>
            <a:prstGeom prst="rect">
              <a:avLst/>
            </a:prstGeom>
            <a:solidFill>
              <a:srgbClr val="8066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8940" name="Rectangle 108"/>
            <p:cNvSpPr>
              <a:spLocks noChangeArrowheads="1"/>
            </p:cNvSpPr>
            <p:nvPr/>
          </p:nvSpPr>
          <p:spPr bwMode="auto">
            <a:xfrm>
              <a:off x="1397" y="1943"/>
              <a:ext cx="6" cy="719"/>
            </a:xfrm>
            <a:prstGeom prst="rect">
              <a:avLst/>
            </a:prstGeom>
            <a:solidFill>
              <a:srgbClr val="7961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8941" name="Rectangle 109"/>
            <p:cNvSpPr>
              <a:spLocks noChangeArrowheads="1"/>
            </p:cNvSpPr>
            <p:nvPr/>
          </p:nvSpPr>
          <p:spPr bwMode="auto">
            <a:xfrm>
              <a:off x="1403" y="1943"/>
              <a:ext cx="6" cy="719"/>
            </a:xfrm>
            <a:prstGeom prst="rect">
              <a:avLst/>
            </a:prstGeom>
            <a:solidFill>
              <a:srgbClr val="6651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8942" name="Rectangle 110"/>
            <p:cNvSpPr>
              <a:spLocks noChangeArrowheads="1"/>
            </p:cNvSpPr>
            <p:nvPr/>
          </p:nvSpPr>
          <p:spPr bwMode="auto">
            <a:xfrm>
              <a:off x="1409" y="1943"/>
              <a:ext cx="6" cy="719"/>
            </a:xfrm>
            <a:prstGeom prst="rect">
              <a:avLst/>
            </a:prstGeom>
            <a:solidFill>
              <a:srgbClr val="4739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8943" name="Rectangle 111"/>
            <p:cNvSpPr>
              <a:spLocks noChangeArrowheads="1"/>
            </p:cNvSpPr>
            <p:nvPr/>
          </p:nvSpPr>
          <p:spPr bwMode="auto">
            <a:xfrm>
              <a:off x="1415" y="1943"/>
              <a:ext cx="6" cy="719"/>
            </a:xfrm>
            <a:prstGeom prst="rect">
              <a:avLst/>
            </a:prstGeom>
            <a:solidFill>
              <a:srgbClr val="2921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8944" name="Rectangle 112"/>
            <p:cNvSpPr>
              <a:spLocks noChangeArrowheads="1"/>
            </p:cNvSpPr>
            <p:nvPr/>
          </p:nvSpPr>
          <p:spPr bwMode="auto">
            <a:xfrm>
              <a:off x="1367" y="1943"/>
              <a:ext cx="54" cy="719"/>
            </a:xfrm>
            <a:prstGeom prst="rect">
              <a:avLst/>
            </a:prstGeom>
            <a:noFill/>
            <a:ln w="19050">
              <a:solidFill>
                <a:srgbClr val="FFCC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fr-FR"/>
            </a:p>
          </p:txBody>
        </p:sp>
        <p:sp>
          <p:nvSpPr>
            <p:cNvPr id="888945" name="Rectangle 113"/>
            <p:cNvSpPr>
              <a:spLocks noChangeArrowheads="1"/>
            </p:cNvSpPr>
            <p:nvPr/>
          </p:nvSpPr>
          <p:spPr bwMode="auto">
            <a:xfrm>
              <a:off x="1061" y="1943"/>
              <a:ext cx="6" cy="719"/>
            </a:xfrm>
            <a:prstGeom prst="rect">
              <a:avLst/>
            </a:prstGeom>
            <a:solidFill>
              <a:srgbClr val="785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8946" name="Rectangle 114"/>
            <p:cNvSpPr>
              <a:spLocks noChangeArrowheads="1"/>
            </p:cNvSpPr>
            <p:nvPr/>
          </p:nvSpPr>
          <p:spPr bwMode="auto">
            <a:xfrm>
              <a:off x="1067" y="1943"/>
              <a:ext cx="6" cy="719"/>
            </a:xfrm>
            <a:prstGeom prst="rect">
              <a:avLst/>
            </a:prstGeom>
            <a:solidFill>
              <a:srgbClr val="7B62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8947" name="Rectangle 115"/>
            <p:cNvSpPr>
              <a:spLocks noChangeArrowheads="1"/>
            </p:cNvSpPr>
            <p:nvPr/>
          </p:nvSpPr>
          <p:spPr bwMode="auto">
            <a:xfrm>
              <a:off x="1073" y="1943"/>
              <a:ext cx="6" cy="719"/>
            </a:xfrm>
            <a:prstGeom prst="rect">
              <a:avLst/>
            </a:prstGeom>
            <a:solidFill>
              <a:srgbClr val="7E65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8948" name="Rectangle 116"/>
            <p:cNvSpPr>
              <a:spLocks noChangeArrowheads="1"/>
            </p:cNvSpPr>
            <p:nvPr/>
          </p:nvSpPr>
          <p:spPr bwMode="auto">
            <a:xfrm>
              <a:off x="1079" y="1943"/>
              <a:ext cx="6" cy="719"/>
            </a:xfrm>
            <a:prstGeom prst="rect">
              <a:avLst/>
            </a:prstGeom>
            <a:solidFill>
              <a:srgbClr val="8268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8949" name="Rectangle 117"/>
            <p:cNvSpPr>
              <a:spLocks noChangeArrowheads="1"/>
            </p:cNvSpPr>
            <p:nvPr/>
          </p:nvSpPr>
          <p:spPr bwMode="auto">
            <a:xfrm>
              <a:off x="1085" y="1943"/>
              <a:ext cx="6" cy="719"/>
            </a:xfrm>
            <a:prstGeom prst="rect">
              <a:avLst/>
            </a:prstGeom>
            <a:solidFill>
              <a:srgbClr val="886D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8950" name="Rectangle 118"/>
            <p:cNvSpPr>
              <a:spLocks noChangeArrowheads="1"/>
            </p:cNvSpPr>
            <p:nvPr/>
          </p:nvSpPr>
          <p:spPr bwMode="auto">
            <a:xfrm>
              <a:off x="1091" y="1943"/>
              <a:ext cx="6" cy="719"/>
            </a:xfrm>
            <a:prstGeom prst="rect">
              <a:avLst/>
            </a:prstGeom>
            <a:solidFill>
              <a:srgbClr val="8E72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8951" name="Rectangle 119"/>
            <p:cNvSpPr>
              <a:spLocks noChangeArrowheads="1"/>
            </p:cNvSpPr>
            <p:nvPr/>
          </p:nvSpPr>
          <p:spPr bwMode="auto">
            <a:xfrm>
              <a:off x="1097" y="1943"/>
              <a:ext cx="6" cy="719"/>
            </a:xfrm>
            <a:prstGeom prst="rect">
              <a:avLst/>
            </a:prstGeom>
            <a:solidFill>
              <a:srgbClr val="9577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8952" name="Rectangle 120"/>
            <p:cNvSpPr>
              <a:spLocks noChangeArrowheads="1"/>
            </p:cNvSpPr>
            <p:nvPr/>
          </p:nvSpPr>
          <p:spPr bwMode="auto">
            <a:xfrm>
              <a:off x="1103" y="1943"/>
              <a:ext cx="6" cy="719"/>
            </a:xfrm>
            <a:prstGeom prst="rect">
              <a:avLst/>
            </a:prstGeom>
            <a:solidFill>
              <a:srgbClr val="9D7D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8953" name="Rectangle 121"/>
            <p:cNvSpPr>
              <a:spLocks noChangeArrowheads="1"/>
            </p:cNvSpPr>
            <p:nvPr/>
          </p:nvSpPr>
          <p:spPr bwMode="auto">
            <a:xfrm>
              <a:off x="1109" y="1943"/>
              <a:ext cx="6" cy="719"/>
            </a:xfrm>
            <a:prstGeom prst="rect">
              <a:avLst/>
            </a:prstGeom>
            <a:solidFill>
              <a:srgbClr val="A583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8954" name="Rectangle 122"/>
            <p:cNvSpPr>
              <a:spLocks noChangeArrowheads="1"/>
            </p:cNvSpPr>
            <p:nvPr/>
          </p:nvSpPr>
          <p:spPr bwMode="auto">
            <a:xfrm>
              <a:off x="1115" y="1943"/>
              <a:ext cx="6" cy="719"/>
            </a:xfrm>
            <a:prstGeom prst="rect">
              <a:avLst/>
            </a:prstGeom>
            <a:solidFill>
              <a:srgbClr val="AC8A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8955" name="Rectangle 123"/>
            <p:cNvSpPr>
              <a:spLocks noChangeArrowheads="1"/>
            </p:cNvSpPr>
            <p:nvPr/>
          </p:nvSpPr>
          <p:spPr bwMode="auto">
            <a:xfrm>
              <a:off x="1121" y="1943"/>
              <a:ext cx="6" cy="719"/>
            </a:xfrm>
            <a:prstGeom prst="rect">
              <a:avLst/>
            </a:prstGeom>
            <a:solidFill>
              <a:srgbClr val="B591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8956" name="Rectangle 124"/>
            <p:cNvSpPr>
              <a:spLocks noChangeArrowheads="1"/>
            </p:cNvSpPr>
            <p:nvPr/>
          </p:nvSpPr>
          <p:spPr bwMode="auto">
            <a:xfrm>
              <a:off x="1127" y="1943"/>
              <a:ext cx="6" cy="719"/>
            </a:xfrm>
            <a:prstGeom prst="rect">
              <a:avLst/>
            </a:prstGeom>
            <a:solidFill>
              <a:srgbClr val="BE98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8957" name="Rectangle 125"/>
            <p:cNvSpPr>
              <a:spLocks noChangeArrowheads="1"/>
            </p:cNvSpPr>
            <p:nvPr/>
          </p:nvSpPr>
          <p:spPr bwMode="auto">
            <a:xfrm>
              <a:off x="1133" y="1943"/>
              <a:ext cx="6" cy="719"/>
            </a:xfrm>
            <a:prstGeom prst="rect">
              <a:avLst/>
            </a:prstGeom>
            <a:solidFill>
              <a:srgbClr val="C79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8958" name="Rectangle 126"/>
            <p:cNvSpPr>
              <a:spLocks noChangeArrowheads="1"/>
            </p:cNvSpPr>
            <p:nvPr/>
          </p:nvSpPr>
          <p:spPr bwMode="auto">
            <a:xfrm>
              <a:off x="1139" y="1943"/>
              <a:ext cx="6" cy="719"/>
            </a:xfrm>
            <a:prstGeom prst="rect">
              <a:avLst/>
            </a:prstGeom>
            <a:solidFill>
              <a:srgbClr val="CFA5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8959" name="Rectangle 127"/>
            <p:cNvSpPr>
              <a:spLocks noChangeArrowheads="1"/>
            </p:cNvSpPr>
            <p:nvPr/>
          </p:nvSpPr>
          <p:spPr bwMode="auto">
            <a:xfrm>
              <a:off x="1145" y="1943"/>
              <a:ext cx="6" cy="719"/>
            </a:xfrm>
            <a:prstGeom prst="rect">
              <a:avLst/>
            </a:prstGeom>
            <a:solidFill>
              <a:srgbClr val="D6AB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8960" name="Rectangle 128"/>
            <p:cNvSpPr>
              <a:spLocks noChangeArrowheads="1"/>
            </p:cNvSpPr>
            <p:nvPr/>
          </p:nvSpPr>
          <p:spPr bwMode="auto">
            <a:xfrm>
              <a:off x="1151" y="1943"/>
              <a:ext cx="6" cy="719"/>
            </a:xfrm>
            <a:prstGeom prst="rect">
              <a:avLst/>
            </a:prstGeom>
            <a:solidFill>
              <a:srgbClr val="DEB1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8961" name="Rectangle 129"/>
            <p:cNvSpPr>
              <a:spLocks noChangeArrowheads="1"/>
            </p:cNvSpPr>
            <p:nvPr/>
          </p:nvSpPr>
          <p:spPr bwMode="auto">
            <a:xfrm>
              <a:off x="1157" y="1943"/>
              <a:ext cx="6" cy="719"/>
            </a:xfrm>
            <a:prstGeom prst="rect">
              <a:avLst/>
            </a:prstGeom>
            <a:solidFill>
              <a:srgbClr val="E4B6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8962" name="Rectangle 130"/>
            <p:cNvSpPr>
              <a:spLocks noChangeArrowheads="1"/>
            </p:cNvSpPr>
            <p:nvPr/>
          </p:nvSpPr>
          <p:spPr bwMode="auto">
            <a:xfrm>
              <a:off x="1163" y="1943"/>
              <a:ext cx="6" cy="719"/>
            </a:xfrm>
            <a:prstGeom prst="rect">
              <a:avLst/>
            </a:prstGeom>
            <a:solidFill>
              <a:srgbClr val="E9BA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8963" name="Rectangle 131"/>
            <p:cNvSpPr>
              <a:spLocks noChangeArrowheads="1"/>
            </p:cNvSpPr>
            <p:nvPr/>
          </p:nvSpPr>
          <p:spPr bwMode="auto">
            <a:xfrm>
              <a:off x="1169" y="1943"/>
              <a:ext cx="6" cy="719"/>
            </a:xfrm>
            <a:prstGeom prst="rect">
              <a:avLst/>
            </a:prstGeom>
            <a:solidFill>
              <a:srgbClr val="EEB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8964" name="Rectangle 132"/>
            <p:cNvSpPr>
              <a:spLocks noChangeArrowheads="1"/>
            </p:cNvSpPr>
            <p:nvPr/>
          </p:nvSpPr>
          <p:spPr bwMode="auto">
            <a:xfrm>
              <a:off x="1175" y="1943"/>
              <a:ext cx="6" cy="719"/>
            </a:xfrm>
            <a:prstGeom prst="rect">
              <a:avLst/>
            </a:prstGeom>
            <a:solidFill>
              <a:srgbClr val="F2C2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8965" name="Rectangle 133"/>
            <p:cNvSpPr>
              <a:spLocks noChangeArrowheads="1"/>
            </p:cNvSpPr>
            <p:nvPr/>
          </p:nvSpPr>
          <p:spPr bwMode="auto">
            <a:xfrm>
              <a:off x="1181" y="1943"/>
              <a:ext cx="6" cy="719"/>
            </a:xfrm>
            <a:prstGeom prst="rect">
              <a:avLst/>
            </a:prstGeom>
            <a:solidFill>
              <a:srgbClr val="F5C4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8966" name="Rectangle 134"/>
            <p:cNvSpPr>
              <a:spLocks noChangeArrowheads="1"/>
            </p:cNvSpPr>
            <p:nvPr/>
          </p:nvSpPr>
          <p:spPr bwMode="auto">
            <a:xfrm>
              <a:off x="1187" y="1943"/>
              <a:ext cx="6" cy="719"/>
            </a:xfrm>
            <a:prstGeom prst="rect">
              <a:avLst/>
            </a:prstGeom>
            <a:solidFill>
              <a:srgbClr val="F8C6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8967" name="Rectangle 135"/>
            <p:cNvSpPr>
              <a:spLocks noChangeArrowheads="1"/>
            </p:cNvSpPr>
            <p:nvPr/>
          </p:nvSpPr>
          <p:spPr bwMode="auto">
            <a:xfrm>
              <a:off x="1193" y="1943"/>
              <a:ext cx="6" cy="719"/>
            </a:xfrm>
            <a:prstGeom prst="rect">
              <a:avLst/>
            </a:prstGeom>
            <a:solidFill>
              <a:srgbClr val="FBC8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8968" name="Rectangle 136"/>
            <p:cNvSpPr>
              <a:spLocks noChangeArrowheads="1"/>
            </p:cNvSpPr>
            <p:nvPr/>
          </p:nvSpPr>
          <p:spPr bwMode="auto">
            <a:xfrm>
              <a:off x="1199" y="1943"/>
              <a:ext cx="6" cy="719"/>
            </a:xfrm>
            <a:prstGeom prst="rect">
              <a:avLst/>
            </a:prstGeom>
            <a:solidFill>
              <a:srgbClr val="FCC9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8969" name="Rectangle 137"/>
            <p:cNvSpPr>
              <a:spLocks noChangeArrowheads="1"/>
            </p:cNvSpPr>
            <p:nvPr/>
          </p:nvSpPr>
          <p:spPr bwMode="auto">
            <a:xfrm>
              <a:off x="1205" y="1943"/>
              <a:ext cx="6" cy="719"/>
            </a:xfrm>
            <a:prstGeom prst="rect">
              <a:avLst/>
            </a:prstGeom>
            <a:solidFill>
              <a:srgbClr val="FECB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8970" name="Rectangle 138"/>
            <p:cNvSpPr>
              <a:spLocks noChangeArrowheads="1"/>
            </p:cNvSpPr>
            <p:nvPr/>
          </p:nvSpPr>
          <p:spPr bwMode="auto">
            <a:xfrm>
              <a:off x="1211" y="1943"/>
              <a:ext cx="6" cy="719"/>
            </a:xfrm>
            <a:prstGeom prst="rect">
              <a:avLst/>
            </a:prstGeom>
            <a:solidFill>
              <a:srgbClr val="FF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8971" name="Rectangle 139"/>
            <p:cNvSpPr>
              <a:spLocks noChangeArrowheads="1"/>
            </p:cNvSpPr>
            <p:nvPr/>
          </p:nvSpPr>
          <p:spPr bwMode="auto">
            <a:xfrm>
              <a:off x="1217" y="1943"/>
              <a:ext cx="6" cy="719"/>
            </a:xfrm>
            <a:prstGeom prst="rect">
              <a:avLst/>
            </a:prstGeom>
            <a:solidFill>
              <a:srgbClr val="FECB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8972" name="Rectangle 140"/>
            <p:cNvSpPr>
              <a:spLocks noChangeArrowheads="1"/>
            </p:cNvSpPr>
            <p:nvPr/>
          </p:nvSpPr>
          <p:spPr bwMode="auto">
            <a:xfrm>
              <a:off x="1223" y="1943"/>
              <a:ext cx="6" cy="719"/>
            </a:xfrm>
            <a:prstGeom prst="rect">
              <a:avLst/>
            </a:prstGeom>
            <a:solidFill>
              <a:srgbClr val="FDCA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8973" name="Rectangle 141"/>
            <p:cNvSpPr>
              <a:spLocks noChangeArrowheads="1"/>
            </p:cNvSpPr>
            <p:nvPr/>
          </p:nvSpPr>
          <p:spPr bwMode="auto">
            <a:xfrm>
              <a:off x="1229" y="1943"/>
              <a:ext cx="6" cy="719"/>
            </a:xfrm>
            <a:prstGeom prst="rect">
              <a:avLst/>
            </a:prstGeom>
            <a:solidFill>
              <a:srgbClr val="FBC8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8974" name="Rectangle 142"/>
            <p:cNvSpPr>
              <a:spLocks noChangeArrowheads="1"/>
            </p:cNvSpPr>
            <p:nvPr/>
          </p:nvSpPr>
          <p:spPr bwMode="auto">
            <a:xfrm>
              <a:off x="1235" y="1943"/>
              <a:ext cx="6" cy="719"/>
            </a:xfrm>
            <a:prstGeom prst="rect">
              <a:avLst/>
            </a:prstGeom>
            <a:solidFill>
              <a:srgbClr val="F8C6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8975" name="Rectangle 143"/>
            <p:cNvSpPr>
              <a:spLocks noChangeArrowheads="1"/>
            </p:cNvSpPr>
            <p:nvPr/>
          </p:nvSpPr>
          <p:spPr bwMode="auto">
            <a:xfrm>
              <a:off x="1241" y="1943"/>
              <a:ext cx="6" cy="719"/>
            </a:xfrm>
            <a:prstGeom prst="rect">
              <a:avLst/>
            </a:prstGeom>
            <a:solidFill>
              <a:srgbClr val="F5C4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8976" name="Rectangle 144"/>
            <p:cNvSpPr>
              <a:spLocks noChangeArrowheads="1"/>
            </p:cNvSpPr>
            <p:nvPr/>
          </p:nvSpPr>
          <p:spPr bwMode="auto">
            <a:xfrm>
              <a:off x="1247" y="1943"/>
              <a:ext cx="6" cy="719"/>
            </a:xfrm>
            <a:prstGeom prst="rect">
              <a:avLst/>
            </a:prstGeom>
            <a:solidFill>
              <a:srgbClr val="F2C2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8977" name="Rectangle 145"/>
            <p:cNvSpPr>
              <a:spLocks noChangeArrowheads="1"/>
            </p:cNvSpPr>
            <p:nvPr/>
          </p:nvSpPr>
          <p:spPr bwMode="auto">
            <a:xfrm>
              <a:off x="1253" y="1943"/>
              <a:ext cx="6" cy="719"/>
            </a:xfrm>
            <a:prstGeom prst="rect">
              <a:avLst/>
            </a:prstGeom>
            <a:solidFill>
              <a:srgbClr val="EEB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8978" name="Rectangle 146"/>
            <p:cNvSpPr>
              <a:spLocks noChangeArrowheads="1"/>
            </p:cNvSpPr>
            <p:nvPr/>
          </p:nvSpPr>
          <p:spPr bwMode="auto">
            <a:xfrm>
              <a:off x="1259" y="1943"/>
              <a:ext cx="6" cy="719"/>
            </a:xfrm>
            <a:prstGeom prst="rect">
              <a:avLst/>
            </a:prstGeom>
            <a:solidFill>
              <a:srgbClr val="E9BA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8979" name="Rectangle 147"/>
            <p:cNvSpPr>
              <a:spLocks noChangeArrowheads="1"/>
            </p:cNvSpPr>
            <p:nvPr/>
          </p:nvSpPr>
          <p:spPr bwMode="auto">
            <a:xfrm>
              <a:off x="1265" y="1943"/>
              <a:ext cx="6" cy="719"/>
            </a:xfrm>
            <a:prstGeom prst="rect">
              <a:avLst/>
            </a:prstGeom>
            <a:solidFill>
              <a:srgbClr val="E4B6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8980" name="Rectangle 148"/>
            <p:cNvSpPr>
              <a:spLocks noChangeArrowheads="1"/>
            </p:cNvSpPr>
            <p:nvPr/>
          </p:nvSpPr>
          <p:spPr bwMode="auto">
            <a:xfrm>
              <a:off x="1271" y="1943"/>
              <a:ext cx="6" cy="719"/>
            </a:xfrm>
            <a:prstGeom prst="rect">
              <a:avLst/>
            </a:prstGeom>
            <a:solidFill>
              <a:srgbClr val="DEB1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8981" name="Rectangle 149"/>
            <p:cNvSpPr>
              <a:spLocks noChangeArrowheads="1"/>
            </p:cNvSpPr>
            <p:nvPr/>
          </p:nvSpPr>
          <p:spPr bwMode="auto">
            <a:xfrm>
              <a:off x="1277" y="1943"/>
              <a:ext cx="6" cy="719"/>
            </a:xfrm>
            <a:prstGeom prst="rect">
              <a:avLst/>
            </a:prstGeom>
            <a:solidFill>
              <a:srgbClr val="D6AB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8982" name="Rectangle 150"/>
            <p:cNvSpPr>
              <a:spLocks noChangeArrowheads="1"/>
            </p:cNvSpPr>
            <p:nvPr/>
          </p:nvSpPr>
          <p:spPr bwMode="auto">
            <a:xfrm>
              <a:off x="1283" y="1943"/>
              <a:ext cx="6" cy="719"/>
            </a:xfrm>
            <a:prstGeom prst="rect">
              <a:avLst/>
            </a:prstGeom>
            <a:solidFill>
              <a:srgbClr val="CFA6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8983" name="Rectangle 151"/>
            <p:cNvSpPr>
              <a:spLocks noChangeArrowheads="1"/>
            </p:cNvSpPr>
            <p:nvPr/>
          </p:nvSpPr>
          <p:spPr bwMode="auto">
            <a:xfrm>
              <a:off x="1289" y="1943"/>
              <a:ext cx="6" cy="719"/>
            </a:xfrm>
            <a:prstGeom prst="rect">
              <a:avLst/>
            </a:prstGeom>
            <a:solidFill>
              <a:srgbClr val="C79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8984" name="Rectangle 152"/>
            <p:cNvSpPr>
              <a:spLocks noChangeArrowheads="1"/>
            </p:cNvSpPr>
            <p:nvPr/>
          </p:nvSpPr>
          <p:spPr bwMode="auto">
            <a:xfrm>
              <a:off x="1295" y="1943"/>
              <a:ext cx="6" cy="719"/>
            </a:xfrm>
            <a:prstGeom prst="rect">
              <a:avLst/>
            </a:prstGeom>
            <a:solidFill>
              <a:srgbClr val="BE98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8985" name="Rectangle 153"/>
            <p:cNvSpPr>
              <a:spLocks noChangeArrowheads="1"/>
            </p:cNvSpPr>
            <p:nvPr/>
          </p:nvSpPr>
          <p:spPr bwMode="auto">
            <a:xfrm>
              <a:off x="1301" y="1943"/>
              <a:ext cx="6" cy="719"/>
            </a:xfrm>
            <a:prstGeom prst="rect">
              <a:avLst/>
            </a:prstGeom>
            <a:solidFill>
              <a:srgbClr val="B591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8986" name="Rectangle 154"/>
            <p:cNvSpPr>
              <a:spLocks noChangeArrowheads="1"/>
            </p:cNvSpPr>
            <p:nvPr/>
          </p:nvSpPr>
          <p:spPr bwMode="auto">
            <a:xfrm>
              <a:off x="1307" y="1943"/>
              <a:ext cx="6" cy="719"/>
            </a:xfrm>
            <a:prstGeom prst="rect">
              <a:avLst/>
            </a:prstGeom>
            <a:solidFill>
              <a:srgbClr val="AD8A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8987" name="Rectangle 155"/>
            <p:cNvSpPr>
              <a:spLocks noChangeArrowheads="1"/>
            </p:cNvSpPr>
            <p:nvPr/>
          </p:nvSpPr>
          <p:spPr bwMode="auto">
            <a:xfrm>
              <a:off x="1313" y="1943"/>
              <a:ext cx="6" cy="719"/>
            </a:xfrm>
            <a:prstGeom prst="rect">
              <a:avLst/>
            </a:prstGeom>
            <a:solidFill>
              <a:srgbClr val="A583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8988" name="Rectangle 156"/>
            <p:cNvSpPr>
              <a:spLocks noChangeArrowheads="1"/>
            </p:cNvSpPr>
            <p:nvPr/>
          </p:nvSpPr>
          <p:spPr bwMode="auto">
            <a:xfrm>
              <a:off x="1319" y="1943"/>
              <a:ext cx="6" cy="719"/>
            </a:xfrm>
            <a:prstGeom prst="rect">
              <a:avLst/>
            </a:prstGeom>
            <a:solidFill>
              <a:srgbClr val="9D7D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8989" name="Rectangle 157"/>
            <p:cNvSpPr>
              <a:spLocks noChangeArrowheads="1"/>
            </p:cNvSpPr>
            <p:nvPr/>
          </p:nvSpPr>
          <p:spPr bwMode="auto">
            <a:xfrm>
              <a:off x="1325" y="1943"/>
              <a:ext cx="6" cy="719"/>
            </a:xfrm>
            <a:prstGeom prst="rect">
              <a:avLst/>
            </a:prstGeom>
            <a:solidFill>
              <a:srgbClr val="9577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8990" name="Rectangle 158"/>
            <p:cNvSpPr>
              <a:spLocks noChangeArrowheads="1"/>
            </p:cNvSpPr>
            <p:nvPr/>
          </p:nvSpPr>
          <p:spPr bwMode="auto">
            <a:xfrm>
              <a:off x="1331" y="1943"/>
              <a:ext cx="6" cy="719"/>
            </a:xfrm>
            <a:prstGeom prst="rect">
              <a:avLst/>
            </a:prstGeom>
            <a:solidFill>
              <a:srgbClr val="8F72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8991" name="Rectangle 159"/>
            <p:cNvSpPr>
              <a:spLocks noChangeArrowheads="1"/>
            </p:cNvSpPr>
            <p:nvPr/>
          </p:nvSpPr>
          <p:spPr bwMode="auto">
            <a:xfrm>
              <a:off x="1337" y="1943"/>
              <a:ext cx="6" cy="719"/>
            </a:xfrm>
            <a:prstGeom prst="rect">
              <a:avLst/>
            </a:prstGeom>
            <a:solidFill>
              <a:srgbClr val="886D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8992" name="Rectangle 160"/>
            <p:cNvSpPr>
              <a:spLocks noChangeArrowheads="1"/>
            </p:cNvSpPr>
            <p:nvPr/>
          </p:nvSpPr>
          <p:spPr bwMode="auto">
            <a:xfrm>
              <a:off x="1343" y="1943"/>
              <a:ext cx="6" cy="719"/>
            </a:xfrm>
            <a:prstGeom prst="rect">
              <a:avLst/>
            </a:prstGeom>
            <a:solidFill>
              <a:srgbClr val="8269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8993" name="Rectangle 161"/>
            <p:cNvSpPr>
              <a:spLocks noChangeArrowheads="1"/>
            </p:cNvSpPr>
            <p:nvPr/>
          </p:nvSpPr>
          <p:spPr bwMode="auto">
            <a:xfrm>
              <a:off x="1349" y="1943"/>
              <a:ext cx="6" cy="719"/>
            </a:xfrm>
            <a:prstGeom prst="rect">
              <a:avLst/>
            </a:prstGeom>
            <a:solidFill>
              <a:srgbClr val="7E65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8994" name="Rectangle 162"/>
            <p:cNvSpPr>
              <a:spLocks noChangeArrowheads="1"/>
            </p:cNvSpPr>
            <p:nvPr/>
          </p:nvSpPr>
          <p:spPr bwMode="auto">
            <a:xfrm>
              <a:off x="1355" y="1943"/>
              <a:ext cx="6" cy="719"/>
            </a:xfrm>
            <a:prstGeom prst="rect">
              <a:avLst/>
            </a:prstGeom>
            <a:solidFill>
              <a:srgbClr val="7B62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8995" name="Rectangle 163"/>
            <p:cNvSpPr>
              <a:spLocks noChangeArrowheads="1"/>
            </p:cNvSpPr>
            <p:nvPr/>
          </p:nvSpPr>
          <p:spPr bwMode="auto">
            <a:xfrm>
              <a:off x="1361" y="1943"/>
              <a:ext cx="6" cy="719"/>
            </a:xfrm>
            <a:prstGeom prst="rect">
              <a:avLst/>
            </a:prstGeom>
            <a:solidFill>
              <a:srgbClr val="785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8996" name="Rectangle 164"/>
            <p:cNvSpPr>
              <a:spLocks noChangeArrowheads="1"/>
            </p:cNvSpPr>
            <p:nvPr/>
          </p:nvSpPr>
          <p:spPr bwMode="auto">
            <a:xfrm>
              <a:off x="1061" y="1943"/>
              <a:ext cx="306" cy="719"/>
            </a:xfrm>
            <a:prstGeom prst="rect">
              <a:avLst/>
            </a:prstGeom>
            <a:noFill/>
            <a:ln w="19050">
              <a:solidFill>
                <a:srgbClr val="FFCC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fr-FR"/>
            </a:p>
          </p:txBody>
        </p:sp>
        <p:sp>
          <p:nvSpPr>
            <p:cNvPr id="888997" name="Rectangle 165"/>
            <p:cNvSpPr>
              <a:spLocks noChangeArrowheads="1"/>
            </p:cNvSpPr>
            <p:nvPr/>
          </p:nvSpPr>
          <p:spPr bwMode="auto">
            <a:xfrm>
              <a:off x="2136" y="2087"/>
              <a:ext cx="6" cy="575"/>
            </a:xfrm>
            <a:prstGeom prst="rect">
              <a:avLst/>
            </a:prstGeom>
            <a:solidFill>
              <a:srgbClr val="2911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8998" name="Rectangle 166"/>
            <p:cNvSpPr>
              <a:spLocks noChangeArrowheads="1"/>
            </p:cNvSpPr>
            <p:nvPr/>
          </p:nvSpPr>
          <p:spPr bwMode="auto">
            <a:xfrm>
              <a:off x="2142" y="2087"/>
              <a:ext cx="6" cy="575"/>
            </a:xfrm>
            <a:prstGeom prst="rect">
              <a:avLst/>
            </a:prstGeom>
            <a:solidFill>
              <a:srgbClr val="471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8999" name="Rectangle 167"/>
            <p:cNvSpPr>
              <a:spLocks noChangeArrowheads="1"/>
            </p:cNvSpPr>
            <p:nvPr/>
          </p:nvSpPr>
          <p:spPr bwMode="auto">
            <a:xfrm>
              <a:off x="2148" y="2087"/>
              <a:ext cx="6" cy="575"/>
            </a:xfrm>
            <a:prstGeom prst="rect">
              <a:avLst/>
            </a:prstGeom>
            <a:solidFill>
              <a:srgbClr val="6628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000" name="Rectangle 168"/>
            <p:cNvSpPr>
              <a:spLocks noChangeArrowheads="1"/>
            </p:cNvSpPr>
            <p:nvPr/>
          </p:nvSpPr>
          <p:spPr bwMode="auto">
            <a:xfrm>
              <a:off x="2154" y="2087"/>
              <a:ext cx="6" cy="575"/>
            </a:xfrm>
            <a:prstGeom prst="rect">
              <a:avLst/>
            </a:prstGeom>
            <a:solidFill>
              <a:srgbClr val="793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001" name="Rectangle 169"/>
            <p:cNvSpPr>
              <a:spLocks noChangeArrowheads="1"/>
            </p:cNvSpPr>
            <p:nvPr/>
          </p:nvSpPr>
          <p:spPr bwMode="auto">
            <a:xfrm>
              <a:off x="2160" y="2087"/>
              <a:ext cx="6" cy="575"/>
            </a:xfrm>
            <a:prstGeom prst="rect">
              <a:avLst/>
            </a:prstGeom>
            <a:solidFill>
              <a:srgbClr val="8033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002" name="Rectangle 170"/>
            <p:cNvSpPr>
              <a:spLocks noChangeArrowheads="1"/>
            </p:cNvSpPr>
            <p:nvPr/>
          </p:nvSpPr>
          <p:spPr bwMode="auto">
            <a:xfrm>
              <a:off x="2166" y="2087"/>
              <a:ext cx="6" cy="575"/>
            </a:xfrm>
            <a:prstGeom prst="rect">
              <a:avLst/>
            </a:prstGeom>
            <a:solidFill>
              <a:srgbClr val="793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003" name="Rectangle 171"/>
            <p:cNvSpPr>
              <a:spLocks noChangeArrowheads="1"/>
            </p:cNvSpPr>
            <p:nvPr/>
          </p:nvSpPr>
          <p:spPr bwMode="auto">
            <a:xfrm>
              <a:off x="2172" y="2087"/>
              <a:ext cx="6" cy="575"/>
            </a:xfrm>
            <a:prstGeom prst="rect">
              <a:avLst/>
            </a:prstGeom>
            <a:solidFill>
              <a:srgbClr val="6628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004" name="Rectangle 172"/>
            <p:cNvSpPr>
              <a:spLocks noChangeArrowheads="1"/>
            </p:cNvSpPr>
            <p:nvPr/>
          </p:nvSpPr>
          <p:spPr bwMode="auto">
            <a:xfrm>
              <a:off x="2178" y="2087"/>
              <a:ext cx="6" cy="575"/>
            </a:xfrm>
            <a:prstGeom prst="rect">
              <a:avLst/>
            </a:prstGeom>
            <a:solidFill>
              <a:srgbClr val="471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005" name="Rectangle 173"/>
            <p:cNvSpPr>
              <a:spLocks noChangeArrowheads="1"/>
            </p:cNvSpPr>
            <p:nvPr/>
          </p:nvSpPr>
          <p:spPr bwMode="auto">
            <a:xfrm>
              <a:off x="2184" y="2087"/>
              <a:ext cx="6" cy="575"/>
            </a:xfrm>
            <a:prstGeom prst="rect">
              <a:avLst/>
            </a:prstGeom>
            <a:solidFill>
              <a:srgbClr val="2911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006" name="Rectangle 174"/>
            <p:cNvSpPr>
              <a:spLocks noChangeArrowheads="1"/>
            </p:cNvSpPr>
            <p:nvPr/>
          </p:nvSpPr>
          <p:spPr bwMode="auto">
            <a:xfrm>
              <a:off x="2136" y="2087"/>
              <a:ext cx="54" cy="575"/>
            </a:xfrm>
            <a:prstGeom prst="rect">
              <a:avLst/>
            </a:prstGeom>
            <a:noFill/>
            <a:ln w="19050">
              <a:solidFill>
                <a:srgbClr val="FF66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fr-FR"/>
            </a:p>
          </p:txBody>
        </p:sp>
        <p:sp>
          <p:nvSpPr>
            <p:cNvPr id="889007" name="Rectangle 175"/>
            <p:cNvSpPr>
              <a:spLocks noChangeArrowheads="1"/>
            </p:cNvSpPr>
            <p:nvPr/>
          </p:nvSpPr>
          <p:spPr bwMode="auto">
            <a:xfrm>
              <a:off x="1830" y="2087"/>
              <a:ext cx="6" cy="575"/>
            </a:xfrm>
            <a:prstGeom prst="rect">
              <a:avLst/>
            </a:prstGeom>
            <a:solidFill>
              <a:srgbClr val="783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008" name="Rectangle 176"/>
            <p:cNvSpPr>
              <a:spLocks noChangeArrowheads="1"/>
            </p:cNvSpPr>
            <p:nvPr/>
          </p:nvSpPr>
          <p:spPr bwMode="auto">
            <a:xfrm>
              <a:off x="1836" y="2087"/>
              <a:ext cx="6" cy="575"/>
            </a:xfrm>
            <a:prstGeom prst="rect">
              <a:avLst/>
            </a:prstGeom>
            <a:solidFill>
              <a:srgbClr val="7B31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009" name="Rectangle 177"/>
            <p:cNvSpPr>
              <a:spLocks noChangeArrowheads="1"/>
            </p:cNvSpPr>
            <p:nvPr/>
          </p:nvSpPr>
          <p:spPr bwMode="auto">
            <a:xfrm>
              <a:off x="1842" y="2087"/>
              <a:ext cx="6" cy="575"/>
            </a:xfrm>
            <a:prstGeom prst="rect">
              <a:avLst/>
            </a:prstGeom>
            <a:solidFill>
              <a:srgbClr val="7E32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010" name="Rectangle 178"/>
            <p:cNvSpPr>
              <a:spLocks noChangeArrowheads="1"/>
            </p:cNvSpPr>
            <p:nvPr/>
          </p:nvSpPr>
          <p:spPr bwMode="auto">
            <a:xfrm>
              <a:off x="1848" y="2087"/>
              <a:ext cx="6" cy="575"/>
            </a:xfrm>
            <a:prstGeom prst="rect">
              <a:avLst/>
            </a:prstGeom>
            <a:solidFill>
              <a:srgbClr val="8234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011" name="Rectangle 179"/>
            <p:cNvSpPr>
              <a:spLocks noChangeArrowheads="1"/>
            </p:cNvSpPr>
            <p:nvPr/>
          </p:nvSpPr>
          <p:spPr bwMode="auto">
            <a:xfrm>
              <a:off x="1854" y="2087"/>
              <a:ext cx="6" cy="575"/>
            </a:xfrm>
            <a:prstGeom prst="rect">
              <a:avLst/>
            </a:prstGeom>
            <a:solidFill>
              <a:srgbClr val="8836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012" name="Rectangle 180"/>
            <p:cNvSpPr>
              <a:spLocks noChangeArrowheads="1"/>
            </p:cNvSpPr>
            <p:nvPr/>
          </p:nvSpPr>
          <p:spPr bwMode="auto">
            <a:xfrm>
              <a:off x="1860" y="2087"/>
              <a:ext cx="6" cy="575"/>
            </a:xfrm>
            <a:prstGeom prst="rect">
              <a:avLst/>
            </a:prstGeom>
            <a:solidFill>
              <a:srgbClr val="8E39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013" name="Rectangle 181"/>
            <p:cNvSpPr>
              <a:spLocks noChangeArrowheads="1"/>
            </p:cNvSpPr>
            <p:nvPr/>
          </p:nvSpPr>
          <p:spPr bwMode="auto">
            <a:xfrm>
              <a:off x="1866" y="2087"/>
              <a:ext cx="6" cy="575"/>
            </a:xfrm>
            <a:prstGeom prst="rect">
              <a:avLst/>
            </a:prstGeom>
            <a:solidFill>
              <a:srgbClr val="953B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014" name="Rectangle 182"/>
            <p:cNvSpPr>
              <a:spLocks noChangeArrowheads="1"/>
            </p:cNvSpPr>
            <p:nvPr/>
          </p:nvSpPr>
          <p:spPr bwMode="auto">
            <a:xfrm>
              <a:off x="1872" y="2087"/>
              <a:ext cx="6" cy="575"/>
            </a:xfrm>
            <a:prstGeom prst="rect">
              <a:avLst/>
            </a:prstGeom>
            <a:solidFill>
              <a:srgbClr val="9D3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015" name="Rectangle 183"/>
            <p:cNvSpPr>
              <a:spLocks noChangeArrowheads="1"/>
            </p:cNvSpPr>
            <p:nvPr/>
          </p:nvSpPr>
          <p:spPr bwMode="auto">
            <a:xfrm>
              <a:off x="1878" y="2087"/>
              <a:ext cx="6" cy="575"/>
            </a:xfrm>
            <a:prstGeom prst="rect">
              <a:avLst/>
            </a:prstGeom>
            <a:solidFill>
              <a:srgbClr val="A542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016" name="Rectangle 184"/>
            <p:cNvSpPr>
              <a:spLocks noChangeArrowheads="1"/>
            </p:cNvSpPr>
            <p:nvPr/>
          </p:nvSpPr>
          <p:spPr bwMode="auto">
            <a:xfrm>
              <a:off x="1884" y="2087"/>
              <a:ext cx="6" cy="575"/>
            </a:xfrm>
            <a:prstGeom prst="rect">
              <a:avLst/>
            </a:prstGeom>
            <a:solidFill>
              <a:srgbClr val="AC45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017" name="Rectangle 185"/>
            <p:cNvSpPr>
              <a:spLocks noChangeArrowheads="1"/>
            </p:cNvSpPr>
            <p:nvPr/>
          </p:nvSpPr>
          <p:spPr bwMode="auto">
            <a:xfrm>
              <a:off x="1890" y="2087"/>
              <a:ext cx="6" cy="575"/>
            </a:xfrm>
            <a:prstGeom prst="rect">
              <a:avLst/>
            </a:prstGeom>
            <a:solidFill>
              <a:srgbClr val="B549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018" name="Rectangle 186"/>
            <p:cNvSpPr>
              <a:spLocks noChangeArrowheads="1"/>
            </p:cNvSpPr>
            <p:nvPr/>
          </p:nvSpPr>
          <p:spPr bwMode="auto">
            <a:xfrm>
              <a:off x="1896" y="2087"/>
              <a:ext cx="6" cy="575"/>
            </a:xfrm>
            <a:prstGeom prst="rect">
              <a:avLst/>
            </a:prstGeom>
            <a:solidFill>
              <a:srgbClr val="BE4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019" name="Rectangle 187"/>
            <p:cNvSpPr>
              <a:spLocks noChangeArrowheads="1"/>
            </p:cNvSpPr>
            <p:nvPr/>
          </p:nvSpPr>
          <p:spPr bwMode="auto">
            <a:xfrm>
              <a:off x="1902" y="2087"/>
              <a:ext cx="6" cy="575"/>
            </a:xfrm>
            <a:prstGeom prst="rect">
              <a:avLst/>
            </a:prstGeom>
            <a:solidFill>
              <a:srgbClr val="C75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020" name="Rectangle 188"/>
            <p:cNvSpPr>
              <a:spLocks noChangeArrowheads="1"/>
            </p:cNvSpPr>
            <p:nvPr/>
          </p:nvSpPr>
          <p:spPr bwMode="auto">
            <a:xfrm>
              <a:off x="1908" y="2087"/>
              <a:ext cx="6" cy="575"/>
            </a:xfrm>
            <a:prstGeom prst="rect">
              <a:avLst/>
            </a:prstGeom>
            <a:solidFill>
              <a:srgbClr val="CF53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021" name="Rectangle 189"/>
            <p:cNvSpPr>
              <a:spLocks noChangeArrowheads="1"/>
            </p:cNvSpPr>
            <p:nvPr/>
          </p:nvSpPr>
          <p:spPr bwMode="auto">
            <a:xfrm>
              <a:off x="1914" y="2087"/>
              <a:ext cx="6" cy="575"/>
            </a:xfrm>
            <a:prstGeom prst="rect">
              <a:avLst/>
            </a:prstGeom>
            <a:solidFill>
              <a:srgbClr val="D656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022" name="Rectangle 190"/>
            <p:cNvSpPr>
              <a:spLocks noChangeArrowheads="1"/>
            </p:cNvSpPr>
            <p:nvPr/>
          </p:nvSpPr>
          <p:spPr bwMode="auto">
            <a:xfrm>
              <a:off x="1920" y="2087"/>
              <a:ext cx="6" cy="575"/>
            </a:xfrm>
            <a:prstGeom prst="rect">
              <a:avLst/>
            </a:prstGeom>
            <a:solidFill>
              <a:srgbClr val="DE59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023" name="Rectangle 191"/>
            <p:cNvSpPr>
              <a:spLocks noChangeArrowheads="1"/>
            </p:cNvSpPr>
            <p:nvPr/>
          </p:nvSpPr>
          <p:spPr bwMode="auto">
            <a:xfrm>
              <a:off x="1926" y="2087"/>
              <a:ext cx="6" cy="575"/>
            </a:xfrm>
            <a:prstGeom prst="rect">
              <a:avLst/>
            </a:prstGeom>
            <a:solidFill>
              <a:srgbClr val="E45B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024" name="Rectangle 192"/>
            <p:cNvSpPr>
              <a:spLocks noChangeArrowheads="1"/>
            </p:cNvSpPr>
            <p:nvPr/>
          </p:nvSpPr>
          <p:spPr bwMode="auto">
            <a:xfrm>
              <a:off x="1932" y="2087"/>
              <a:ext cx="6" cy="575"/>
            </a:xfrm>
            <a:prstGeom prst="rect">
              <a:avLst/>
            </a:prstGeom>
            <a:solidFill>
              <a:srgbClr val="E95D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025" name="Rectangle 193"/>
            <p:cNvSpPr>
              <a:spLocks noChangeArrowheads="1"/>
            </p:cNvSpPr>
            <p:nvPr/>
          </p:nvSpPr>
          <p:spPr bwMode="auto">
            <a:xfrm>
              <a:off x="1938" y="2087"/>
              <a:ext cx="6" cy="575"/>
            </a:xfrm>
            <a:prstGeom prst="rect">
              <a:avLst/>
            </a:prstGeom>
            <a:solidFill>
              <a:srgbClr val="EE5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026" name="Rectangle 194"/>
            <p:cNvSpPr>
              <a:spLocks noChangeArrowheads="1"/>
            </p:cNvSpPr>
            <p:nvPr/>
          </p:nvSpPr>
          <p:spPr bwMode="auto">
            <a:xfrm>
              <a:off x="1944" y="2087"/>
              <a:ext cx="6" cy="575"/>
            </a:xfrm>
            <a:prstGeom prst="rect">
              <a:avLst/>
            </a:prstGeom>
            <a:solidFill>
              <a:srgbClr val="F26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027" name="Rectangle 195"/>
            <p:cNvSpPr>
              <a:spLocks noChangeArrowheads="1"/>
            </p:cNvSpPr>
            <p:nvPr/>
          </p:nvSpPr>
          <p:spPr bwMode="auto">
            <a:xfrm>
              <a:off x="1950" y="2087"/>
              <a:ext cx="6" cy="575"/>
            </a:xfrm>
            <a:prstGeom prst="rect">
              <a:avLst/>
            </a:prstGeom>
            <a:solidFill>
              <a:srgbClr val="F562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028" name="Rectangle 196"/>
            <p:cNvSpPr>
              <a:spLocks noChangeArrowheads="1"/>
            </p:cNvSpPr>
            <p:nvPr/>
          </p:nvSpPr>
          <p:spPr bwMode="auto">
            <a:xfrm>
              <a:off x="1956" y="2087"/>
              <a:ext cx="6" cy="575"/>
            </a:xfrm>
            <a:prstGeom prst="rect">
              <a:avLst/>
            </a:prstGeom>
            <a:solidFill>
              <a:srgbClr val="F863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029" name="Rectangle 197"/>
            <p:cNvSpPr>
              <a:spLocks noChangeArrowheads="1"/>
            </p:cNvSpPr>
            <p:nvPr/>
          </p:nvSpPr>
          <p:spPr bwMode="auto">
            <a:xfrm>
              <a:off x="1962" y="2087"/>
              <a:ext cx="6" cy="575"/>
            </a:xfrm>
            <a:prstGeom prst="rect">
              <a:avLst/>
            </a:prstGeom>
            <a:solidFill>
              <a:srgbClr val="FB64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030" name="Rectangle 198"/>
            <p:cNvSpPr>
              <a:spLocks noChangeArrowheads="1"/>
            </p:cNvSpPr>
            <p:nvPr/>
          </p:nvSpPr>
          <p:spPr bwMode="auto">
            <a:xfrm>
              <a:off x="1968" y="2087"/>
              <a:ext cx="6" cy="575"/>
            </a:xfrm>
            <a:prstGeom prst="rect">
              <a:avLst/>
            </a:prstGeom>
            <a:solidFill>
              <a:srgbClr val="FC65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031" name="Rectangle 199"/>
            <p:cNvSpPr>
              <a:spLocks noChangeArrowheads="1"/>
            </p:cNvSpPr>
            <p:nvPr/>
          </p:nvSpPr>
          <p:spPr bwMode="auto">
            <a:xfrm>
              <a:off x="1974" y="2087"/>
              <a:ext cx="6" cy="575"/>
            </a:xfrm>
            <a:prstGeom prst="rect">
              <a:avLst/>
            </a:prstGeom>
            <a:solidFill>
              <a:srgbClr val="FE65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032" name="Rectangle 200"/>
            <p:cNvSpPr>
              <a:spLocks noChangeArrowheads="1"/>
            </p:cNvSpPr>
            <p:nvPr/>
          </p:nvSpPr>
          <p:spPr bwMode="auto">
            <a:xfrm>
              <a:off x="1980" y="2087"/>
              <a:ext cx="6" cy="575"/>
            </a:xfrm>
            <a:prstGeom prst="rect">
              <a:avLst/>
            </a:prstGeom>
            <a:solidFill>
              <a:srgbClr val="FF66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033" name="Rectangle 201"/>
            <p:cNvSpPr>
              <a:spLocks noChangeArrowheads="1"/>
            </p:cNvSpPr>
            <p:nvPr/>
          </p:nvSpPr>
          <p:spPr bwMode="auto">
            <a:xfrm>
              <a:off x="1986" y="2087"/>
              <a:ext cx="6" cy="575"/>
            </a:xfrm>
            <a:prstGeom prst="rect">
              <a:avLst/>
            </a:prstGeom>
            <a:solidFill>
              <a:srgbClr val="FE65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034" name="Rectangle 202"/>
            <p:cNvSpPr>
              <a:spLocks noChangeArrowheads="1"/>
            </p:cNvSpPr>
            <p:nvPr/>
          </p:nvSpPr>
          <p:spPr bwMode="auto">
            <a:xfrm>
              <a:off x="1992" y="2087"/>
              <a:ext cx="6" cy="575"/>
            </a:xfrm>
            <a:prstGeom prst="rect">
              <a:avLst/>
            </a:prstGeom>
            <a:solidFill>
              <a:srgbClr val="FD65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035" name="Rectangle 203"/>
            <p:cNvSpPr>
              <a:spLocks noChangeArrowheads="1"/>
            </p:cNvSpPr>
            <p:nvPr/>
          </p:nvSpPr>
          <p:spPr bwMode="auto">
            <a:xfrm>
              <a:off x="1998" y="2087"/>
              <a:ext cx="6" cy="575"/>
            </a:xfrm>
            <a:prstGeom prst="rect">
              <a:avLst/>
            </a:prstGeom>
            <a:solidFill>
              <a:srgbClr val="FB64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036" name="Rectangle 204"/>
            <p:cNvSpPr>
              <a:spLocks noChangeArrowheads="1"/>
            </p:cNvSpPr>
            <p:nvPr/>
          </p:nvSpPr>
          <p:spPr bwMode="auto">
            <a:xfrm>
              <a:off x="2004" y="2087"/>
              <a:ext cx="6" cy="575"/>
            </a:xfrm>
            <a:prstGeom prst="rect">
              <a:avLst/>
            </a:prstGeom>
            <a:solidFill>
              <a:srgbClr val="F863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037" name="Rectangle 205"/>
            <p:cNvSpPr>
              <a:spLocks noChangeArrowheads="1"/>
            </p:cNvSpPr>
            <p:nvPr/>
          </p:nvSpPr>
          <p:spPr bwMode="auto">
            <a:xfrm>
              <a:off x="2010" y="2087"/>
              <a:ext cx="6" cy="575"/>
            </a:xfrm>
            <a:prstGeom prst="rect">
              <a:avLst/>
            </a:prstGeom>
            <a:solidFill>
              <a:srgbClr val="F562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038" name="Rectangle 206"/>
            <p:cNvSpPr>
              <a:spLocks noChangeArrowheads="1"/>
            </p:cNvSpPr>
            <p:nvPr/>
          </p:nvSpPr>
          <p:spPr bwMode="auto">
            <a:xfrm>
              <a:off x="2016" y="2087"/>
              <a:ext cx="6" cy="575"/>
            </a:xfrm>
            <a:prstGeom prst="rect">
              <a:avLst/>
            </a:prstGeom>
            <a:solidFill>
              <a:srgbClr val="F26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039" name="Rectangle 207"/>
            <p:cNvSpPr>
              <a:spLocks noChangeArrowheads="1"/>
            </p:cNvSpPr>
            <p:nvPr/>
          </p:nvSpPr>
          <p:spPr bwMode="auto">
            <a:xfrm>
              <a:off x="2022" y="2087"/>
              <a:ext cx="6" cy="575"/>
            </a:xfrm>
            <a:prstGeom prst="rect">
              <a:avLst/>
            </a:prstGeom>
            <a:solidFill>
              <a:srgbClr val="EE5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040" name="Rectangle 208"/>
            <p:cNvSpPr>
              <a:spLocks noChangeArrowheads="1"/>
            </p:cNvSpPr>
            <p:nvPr/>
          </p:nvSpPr>
          <p:spPr bwMode="auto">
            <a:xfrm>
              <a:off x="2028" y="2087"/>
              <a:ext cx="6" cy="575"/>
            </a:xfrm>
            <a:prstGeom prst="rect">
              <a:avLst/>
            </a:prstGeom>
            <a:solidFill>
              <a:srgbClr val="E95D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041" name="Rectangle 209"/>
            <p:cNvSpPr>
              <a:spLocks noChangeArrowheads="1"/>
            </p:cNvSpPr>
            <p:nvPr/>
          </p:nvSpPr>
          <p:spPr bwMode="auto">
            <a:xfrm>
              <a:off x="2034" y="2087"/>
              <a:ext cx="6" cy="575"/>
            </a:xfrm>
            <a:prstGeom prst="rect">
              <a:avLst/>
            </a:prstGeom>
            <a:solidFill>
              <a:srgbClr val="E45B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042" name="Rectangle 210"/>
            <p:cNvSpPr>
              <a:spLocks noChangeArrowheads="1"/>
            </p:cNvSpPr>
            <p:nvPr/>
          </p:nvSpPr>
          <p:spPr bwMode="auto">
            <a:xfrm>
              <a:off x="2040" y="2087"/>
              <a:ext cx="6" cy="575"/>
            </a:xfrm>
            <a:prstGeom prst="rect">
              <a:avLst/>
            </a:prstGeom>
            <a:solidFill>
              <a:srgbClr val="DE59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043" name="Rectangle 211"/>
            <p:cNvSpPr>
              <a:spLocks noChangeArrowheads="1"/>
            </p:cNvSpPr>
            <p:nvPr/>
          </p:nvSpPr>
          <p:spPr bwMode="auto">
            <a:xfrm>
              <a:off x="2046" y="2087"/>
              <a:ext cx="6" cy="575"/>
            </a:xfrm>
            <a:prstGeom prst="rect">
              <a:avLst/>
            </a:prstGeom>
            <a:solidFill>
              <a:srgbClr val="D656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044" name="Rectangle 212"/>
            <p:cNvSpPr>
              <a:spLocks noChangeArrowheads="1"/>
            </p:cNvSpPr>
            <p:nvPr/>
          </p:nvSpPr>
          <p:spPr bwMode="auto">
            <a:xfrm>
              <a:off x="2052" y="2087"/>
              <a:ext cx="6" cy="575"/>
            </a:xfrm>
            <a:prstGeom prst="rect">
              <a:avLst/>
            </a:prstGeom>
            <a:solidFill>
              <a:srgbClr val="CF53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045" name="Rectangle 213"/>
            <p:cNvSpPr>
              <a:spLocks noChangeArrowheads="1"/>
            </p:cNvSpPr>
            <p:nvPr/>
          </p:nvSpPr>
          <p:spPr bwMode="auto">
            <a:xfrm>
              <a:off x="2058" y="2087"/>
              <a:ext cx="6" cy="575"/>
            </a:xfrm>
            <a:prstGeom prst="rect">
              <a:avLst/>
            </a:prstGeom>
            <a:solidFill>
              <a:srgbClr val="C75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046" name="Rectangle 214"/>
            <p:cNvSpPr>
              <a:spLocks noChangeArrowheads="1"/>
            </p:cNvSpPr>
            <p:nvPr/>
          </p:nvSpPr>
          <p:spPr bwMode="auto">
            <a:xfrm>
              <a:off x="2064" y="2087"/>
              <a:ext cx="6" cy="575"/>
            </a:xfrm>
            <a:prstGeom prst="rect">
              <a:avLst/>
            </a:prstGeom>
            <a:solidFill>
              <a:srgbClr val="BE4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047" name="Rectangle 215"/>
            <p:cNvSpPr>
              <a:spLocks noChangeArrowheads="1"/>
            </p:cNvSpPr>
            <p:nvPr/>
          </p:nvSpPr>
          <p:spPr bwMode="auto">
            <a:xfrm>
              <a:off x="2070" y="2087"/>
              <a:ext cx="6" cy="575"/>
            </a:xfrm>
            <a:prstGeom prst="rect">
              <a:avLst/>
            </a:prstGeom>
            <a:solidFill>
              <a:srgbClr val="B549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048" name="Rectangle 216"/>
            <p:cNvSpPr>
              <a:spLocks noChangeArrowheads="1"/>
            </p:cNvSpPr>
            <p:nvPr/>
          </p:nvSpPr>
          <p:spPr bwMode="auto">
            <a:xfrm>
              <a:off x="2076" y="2087"/>
              <a:ext cx="6" cy="575"/>
            </a:xfrm>
            <a:prstGeom prst="rect">
              <a:avLst/>
            </a:prstGeom>
            <a:solidFill>
              <a:srgbClr val="AD45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049" name="Rectangle 217"/>
            <p:cNvSpPr>
              <a:spLocks noChangeArrowheads="1"/>
            </p:cNvSpPr>
            <p:nvPr/>
          </p:nvSpPr>
          <p:spPr bwMode="auto">
            <a:xfrm>
              <a:off x="2082" y="2087"/>
              <a:ext cx="6" cy="575"/>
            </a:xfrm>
            <a:prstGeom prst="rect">
              <a:avLst/>
            </a:prstGeom>
            <a:solidFill>
              <a:srgbClr val="A542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050" name="Rectangle 218"/>
            <p:cNvSpPr>
              <a:spLocks noChangeArrowheads="1"/>
            </p:cNvSpPr>
            <p:nvPr/>
          </p:nvSpPr>
          <p:spPr bwMode="auto">
            <a:xfrm>
              <a:off x="2088" y="2087"/>
              <a:ext cx="6" cy="575"/>
            </a:xfrm>
            <a:prstGeom prst="rect">
              <a:avLst/>
            </a:prstGeom>
            <a:solidFill>
              <a:srgbClr val="9D3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051" name="Rectangle 219"/>
            <p:cNvSpPr>
              <a:spLocks noChangeArrowheads="1"/>
            </p:cNvSpPr>
            <p:nvPr/>
          </p:nvSpPr>
          <p:spPr bwMode="auto">
            <a:xfrm>
              <a:off x="2094" y="2087"/>
              <a:ext cx="6" cy="575"/>
            </a:xfrm>
            <a:prstGeom prst="rect">
              <a:avLst/>
            </a:prstGeom>
            <a:solidFill>
              <a:srgbClr val="953B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052" name="Rectangle 220"/>
            <p:cNvSpPr>
              <a:spLocks noChangeArrowheads="1"/>
            </p:cNvSpPr>
            <p:nvPr/>
          </p:nvSpPr>
          <p:spPr bwMode="auto">
            <a:xfrm>
              <a:off x="2100" y="2087"/>
              <a:ext cx="6" cy="575"/>
            </a:xfrm>
            <a:prstGeom prst="rect">
              <a:avLst/>
            </a:prstGeom>
            <a:solidFill>
              <a:srgbClr val="8F39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053" name="Rectangle 221"/>
            <p:cNvSpPr>
              <a:spLocks noChangeArrowheads="1"/>
            </p:cNvSpPr>
            <p:nvPr/>
          </p:nvSpPr>
          <p:spPr bwMode="auto">
            <a:xfrm>
              <a:off x="2106" y="2087"/>
              <a:ext cx="6" cy="575"/>
            </a:xfrm>
            <a:prstGeom prst="rect">
              <a:avLst/>
            </a:prstGeom>
            <a:solidFill>
              <a:srgbClr val="8836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054" name="Rectangle 222"/>
            <p:cNvSpPr>
              <a:spLocks noChangeArrowheads="1"/>
            </p:cNvSpPr>
            <p:nvPr/>
          </p:nvSpPr>
          <p:spPr bwMode="auto">
            <a:xfrm>
              <a:off x="2112" y="2087"/>
              <a:ext cx="6" cy="575"/>
            </a:xfrm>
            <a:prstGeom prst="rect">
              <a:avLst/>
            </a:prstGeom>
            <a:solidFill>
              <a:srgbClr val="8234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055" name="Rectangle 223"/>
            <p:cNvSpPr>
              <a:spLocks noChangeArrowheads="1"/>
            </p:cNvSpPr>
            <p:nvPr/>
          </p:nvSpPr>
          <p:spPr bwMode="auto">
            <a:xfrm>
              <a:off x="2118" y="2087"/>
              <a:ext cx="6" cy="575"/>
            </a:xfrm>
            <a:prstGeom prst="rect">
              <a:avLst/>
            </a:prstGeom>
            <a:solidFill>
              <a:srgbClr val="7E32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056" name="Rectangle 224"/>
            <p:cNvSpPr>
              <a:spLocks noChangeArrowheads="1"/>
            </p:cNvSpPr>
            <p:nvPr/>
          </p:nvSpPr>
          <p:spPr bwMode="auto">
            <a:xfrm>
              <a:off x="2124" y="2087"/>
              <a:ext cx="6" cy="575"/>
            </a:xfrm>
            <a:prstGeom prst="rect">
              <a:avLst/>
            </a:prstGeom>
            <a:solidFill>
              <a:srgbClr val="7B31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057" name="Rectangle 225"/>
            <p:cNvSpPr>
              <a:spLocks noChangeArrowheads="1"/>
            </p:cNvSpPr>
            <p:nvPr/>
          </p:nvSpPr>
          <p:spPr bwMode="auto">
            <a:xfrm>
              <a:off x="2130" y="2087"/>
              <a:ext cx="6" cy="575"/>
            </a:xfrm>
            <a:prstGeom prst="rect">
              <a:avLst/>
            </a:prstGeom>
            <a:solidFill>
              <a:srgbClr val="783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058" name="Rectangle 226"/>
            <p:cNvSpPr>
              <a:spLocks noChangeArrowheads="1"/>
            </p:cNvSpPr>
            <p:nvPr/>
          </p:nvSpPr>
          <p:spPr bwMode="auto">
            <a:xfrm>
              <a:off x="1830" y="2087"/>
              <a:ext cx="306" cy="575"/>
            </a:xfrm>
            <a:prstGeom prst="rect">
              <a:avLst/>
            </a:prstGeom>
            <a:noFill/>
            <a:ln w="19050">
              <a:solidFill>
                <a:srgbClr val="FF66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fr-FR"/>
            </a:p>
          </p:txBody>
        </p:sp>
        <p:sp>
          <p:nvSpPr>
            <p:cNvPr id="889059" name="Rectangle 227"/>
            <p:cNvSpPr>
              <a:spLocks noChangeArrowheads="1"/>
            </p:cNvSpPr>
            <p:nvPr/>
          </p:nvSpPr>
          <p:spPr bwMode="auto">
            <a:xfrm>
              <a:off x="2442" y="1943"/>
              <a:ext cx="6" cy="719"/>
            </a:xfrm>
            <a:prstGeom prst="rect">
              <a:avLst/>
            </a:prstGeom>
            <a:solidFill>
              <a:srgbClr val="2921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060" name="Rectangle 228"/>
            <p:cNvSpPr>
              <a:spLocks noChangeArrowheads="1"/>
            </p:cNvSpPr>
            <p:nvPr/>
          </p:nvSpPr>
          <p:spPr bwMode="auto">
            <a:xfrm>
              <a:off x="2448" y="1943"/>
              <a:ext cx="6" cy="719"/>
            </a:xfrm>
            <a:prstGeom prst="rect">
              <a:avLst/>
            </a:prstGeom>
            <a:solidFill>
              <a:srgbClr val="4739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061" name="Rectangle 229"/>
            <p:cNvSpPr>
              <a:spLocks noChangeArrowheads="1"/>
            </p:cNvSpPr>
            <p:nvPr/>
          </p:nvSpPr>
          <p:spPr bwMode="auto">
            <a:xfrm>
              <a:off x="2454" y="1943"/>
              <a:ext cx="6" cy="719"/>
            </a:xfrm>
            <a:prstGeom prst="rect">
              <a:avLst/>
            </a:prstGeom>
            <a:solidFill>
              <a:srgbClr val="6651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062" name="Rectangle 230"/>
            <p:cNvSpPr>
              <a:spLocks noChangeArrowheads="1"/>
            </p:cNvSpPr>
            <p:nvPr/>
          </p:nvSpPr>
          <p:spPr bwMode="auto">
            <a:xfrm>
              <a:off x="2460" y="1943"/>
              <a:ext cx="6" cy="719"/>
            </a:xfrm>
            <a:prstGeom prst="rect">
              <a:avLst/>
            </a:prstGeom>
            <a:solidFill>
              <a:srgbClr val="7961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063" name="Rectangle 231"/>
            <p:cNvSpPr>
              <a:spLocks noChangeArrowheads="1"/>
            </p:cNvSpPr>
            <p:nvPr/>
          </p:nvSpPr>
          <p:spPr bwMode="auto">
            <a:xfrm>
              <a:off x="2466" y="1943"/>
              <a:ext cx="6" cy="719"/>
            </a:xfrm>
            <a:prstGeom prst="rect">
              <a:avLst/>
            </a:prstGeom>
            <a:solidFill>
              <a:srgbClr val="8066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064" name="Rectangle 232"/>
            <p:cNvSpPr>
              <a:spLocks noChangeArrowheads="1"/>
            </p:cNvSpPr>
            <p:nvPr/>
          </p:nvSpPr>
          <p:spPr bwMode="auto">
            <a:xfrm>
              <a:off x="2472" y="1943"/>
              <a:ext cx="6" cy="719"/>
            </a:xfrm>
            <a:prstGeom prst="rect">
              <a:avLst/>
            </a:prstGeom>
            <a:solidFill>
              <a:srgbClr val="7961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065" name="Rectangle 233"/>
            <p:cNvSpPr>
              <a:spLocks noChangeArrowheads="1"/>
            </p:cNvSpPr>
            <p:nvPr/>
          </p:nvSpPr>
          <p:spPr bwMode="auto">
            <a:xfrm>
              <a:off x="2478" y="1943"/>
              <a:ext cx="6" cy="719"/>
            </a:xfrm>
            <a:prstGeom prst="rect">
              <a:avLst/>
            </a:prstGeom>
            <a:solidFill>
              <a:srgbClr val="6651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067" name="Rectangle 235"/>
            <p:cNvSpPr>
              <a:spLocks noChangeArrowheads="1"/>
            </p:cNvSpPr>
            <p:nvPr/>
          </p:nvSpPr>
          <p:spPr bwMode="auto">
            <a:xfrm>
              <a:off x="2484" y="1943"/>
              <a:ext cx="6" cy="719"/>
            </a:xfrm>
            <a:prstGeom prst="rect">
              <a:avLst/>
            </a:prstGeom>
            <a:solidFill>
              <a:srgbClr val="4739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068" name="Rectangle 236"/>
            <p:cNvSpPr>
              <a:spLocks noChangeArrowheads="1"/>
            </p:cNvSpPr>
            <p:nvPr/>
          </p:nvSpPr>
          <p:spPr bwMode="auto">
            <a:xfrm>
              <a:off x="2490" y="1943"/>
              <a:ext cx="6" cy="719"/>
            </a:xfrm>
            <a:prstGeom prst="rect">
              <a:avLst/>
            </a:prstGeom>
            <a:solidFill>
              <a:srgbClr val="2921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069" name="Rectangle 237"/>
            <p:cNvSpPr>
              <a:spLocks noChangeArrowheads="1"/>
            </p:cNvSpPr>
            <p:nvPr/>
          </p:nvSpPr>
          <p:spPr bwMode="auto">
            <a:xfrm>
              <a:off x="2442" y="1943"/>
              <a:ext cx="54" cy="719"/>
            </a:xfrm>
            <a:prstGeom prst="rect">
              <a:avLst/>
            </a:prstGeom>
            <a:noFill/>
            <a:ln w="19050">
              <a:solidFill>
                <a:srgbClr val="FFCC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fr-FR"/>
            </a:p>
          </p:txBody>
        </p:sp>
        <p:sp>
          <p:nvSpPr>
            <p:cNvPr id="889070" name="Rectangle 238"/>
            <p:cNvSpPr>
              <a:spLocks noChangeArrowheads="1"/>
            </p:cNvSpPr>
            <p:nvPr/>
          </p:nvSpPr>
          <p:spPr bwMode="auto">
            <a:xfrm>
              <a:off x="2136" y="1943"/>
              <a:ext cx="6" cy="719"/>
            </a:xfrm>
            <a:prstGeom prst="rect">
              <a:avLst/>
            </a:prstGeom>
            <a:solidFill>
              <a:srgbClr val="785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071" name="Rectangle 239"/>
            <p:cNvSpPr>
              <a:spLocks noChangeArrowheads="1"/>
            </p:cNvSpPr>
            <p:nvPr/>
          </p:nvSpPr>
          <p:spPr bwMode="auto">
            <a:xfrm>
              <a:off x="2142" y="1943"/>
              <a:ext cx="6" cy="719"/>
            </a:xfrm>
            <a:prstGeom prst="rect">
              <a:avLst/>
            </a:prstGeom>
            <a:solidFill>
              <a:srgbClr val="7B62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072" name="Rectangle 240"/>
            <p:cNvSpPr>
              <a:spLocks noChangeArrowheads="1"/>
            </p:cNvSpPr>
            <p:nvPr/>
          </p:nvSpPr>
          <p:spPr bwMode="auto">
            <a:xfrm>
              <a:off x="2148" y="1943"/>
              <a:ext cx="6" cy="719"/>
            </a:xfrm>
            <a:prstGeom prst="rect">
              <a:avLst/>
            </a:prstGeom>
            <a:solidFill>
              <a:srgbClr val="7E65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073" name="Rectangle 241"/>
            <p:cNvSpPr>
              <a:spLocks noChangeArrowheads="1"/>
            </p:cNvSpPr>
            <p:nvPr/>
          </p:nvSpPr>
          <p:spPr bwMode="auto">
            <a:xfrm>
              <a:off x="2154" y="1943"/>
              <a:ext cx="6" cy="719"/>
            </a:xfrm>
            <a:prstGeom prst="rect">
              <a:avLst/>
            </a:prstGeom>
            <a:solidFill>
              <a:srgbClr val="8268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074" name="Rectangle 242"/>
            <p:cNvSpPr>
              <a:spLocks noChangeArrowheads="1"/>
            </p:cNvSpPr>
            <p:nvPr/>
          </p:nvSpPr>
          <p:spPr bwMode="auto">
            <a:xfrm>
              <a:off x="2160" y="1943"/>
              <a:ext cx="6" cy="719"/>
            </a:xfrm>
            <a:prstGeom prst="rect">
              <a:avLst/>
            </a:prstGeom>
            <a:solidFill>
              <a:srgbClr val="886D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075" name="Rectangle 243"/>
            <p:cNvSpPr>
              <a:spLocks noChangeArrowheads="1"/>
            </p:cNvSpPr>
            <p:nvPr/>
          </p:nvSpPr>
          <p:spPr bwMode="auto">
            <a:xfrm>
              <a:off x="2166" y="1943"/>
              <a:ext cx="6" cy="719"/>
            </a:xfrm>
            <a:prstGeom prst="rect">
              <a:avLst/>
            </a:prstGeom>
            <a:solidFill>
              <a:srgbClr val="8E72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076" name="Rectangle 244"/>
            <p:cNvSpPr>
              <a:spLocks noChangeArrowheads="1"/>
            </p:cNvSpPr>
            <p:nvPr/>
          </p:nvSpPr>
          <p:spPr bwMode="auto">
            <a:xfrm>
              <a:off x="2172" y="1943"/>
              <a:ext cx="6" cy="719"/>
            </a:xfrm>
            <a:prstGeom prst="rect">
              <a:avLst/>
            </a:prstGeom>
            <a:solidFill>
              <a:srgbClr val="9577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077" name="Rectangle 245"/>
            <p:cNvSpPr>
              <a:spLocks noChangeArrowheads="1"/>
            </p:cNvSpPr>
            <p:nvPr/>
          </p:nvSpPr>
          <p:spPr bwMode="auto">
            <a:xfrm>
              <a:off x="2178" y="1943"/>
              <a:ext cx="6" cy="719"/>
            </a:xfrm>
            <a:prstGeom prst="rect">
              <a:avLst/>
            </a:prstGeom>
            <a:solidFill>
              <a:srgbClr val="9D7D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078" name="Rectangle 246"/>
            <p:cNvSpPr>
              <a:spLocks noChangeArrowheads="1"/>
            </p:cNvSpPr>
            <p:nvPr/>
          </p:nvSpPr>
          <p:spPr bwMode="auto">
            <a:xfrm>
              <a:off x="2184" y="1943"/>
              <a:ext cx="6" cy="719"/>
            </a:xfrm>
            <a:prstGeom prst="rect">
              <a:avLst/>
            </a:prstGeom>
            <a:solidFill>
              <a:srgbClr val="A583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079" name="Rectangle 247"/>
            <p:cNvSpPr>
              <a:spLocks noChangeArrowheads="1"/>
            </p:cNvSpPr>
            <p:nvPr/>
          </p:nvSpPr>
          <p:spPr bwMode="auto">
            <a:xfrm>
              <a:off x="2190" y="1943"/>
              <a:ext cx="6" cy="719"/>
            </a:xfrm>
            <a:prstGeom prst="rect">
              <a:avLst/>
            </a:prstGeom>
            <a:solidFill>
              <a:srgbClr val="AC8A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080" name="Rectangle 248"/>
            <p:cNvSpPr>
              <a:spLocks noChangeArrowheads="1"/>
            </p:cNvSpPr>
            <p:nvPr/>
          </p:nvSpPr>
          <p:spPr bwMode="auto">
            <a:xfrm>
              <a:off x="2196" y="1943"/>
              <a:ext cx="6" cy="719"/>
            </a:xfrm>
            <a:prstGeom prst="rect">
              <a:avLst/>
            </a:prstGeom>
            <a:solidFill>
              <a:srgbClr val="B591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081" name="Rectangle 249"/>
            <p:cNvSpPr>
              <a:spLocks noChangeArrowheads="1"/>
            </p:cNvSpPr>
            <p:nvPr/>
          </p:nvSpPr>
          <p:spPr bwMode="auto">
            <a:xfrm>
              <a:off x="2202" y="1943"/>
              <a:ext cx="6" cy="719"/>
            </a:xfrm>
            <a:prstGeom prst="rect">
              <a:avLst/>
            </a:prstGeom>
            <a:solidFill>
              <a:srgbClr val="BE98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082" name="Rectangle 250"/>
            <p:cNvSpPr>
              <a:spLocks noChangeArrowheads="1"/>
            </p:cNvSpPr>
            <p:nvPr/>
          </p:nvSpPr>
          <p:spPr bwMode="auto">
            <a:xfrm>
              <a:off x="2208" y="1943"/>
              <a:ext cx="6" cy="719"/>
            </a:xfrm>
            <a:prstGeom prst="rect">
              <a:avLst/>
            </a:prstGeom>
            <a:solidFill>
              <a:srgbClr val="C79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083" name="Rectangle 251"/>
            <p:cNvSpPr>
              <a:spLocks noChangeArrowheads="1"/>
            </p:cNvSpPr>
            <p:nvPr/>
          </p:nvSpPr>
          <p:spPr bwMode="auto">
            <a:xfrm>
              <a:off x="2214" y="1943"/>
              <a:ext cx="6" cy="719"/>
            </a:xfrm>
            <a:prstGeom prst="rect">
              <a:avLst/>
            </a:prstGeom>
            <a:solidFill>
              <a:srgbClr val="CFA5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084" name="Rectangle 252"/>
            <p:cNvSpPr>
              <a:spLocks noChangeArrowheads="1"/>
            </p:cNvSpPr>
            <p:nvPr/>
          </p:nvSpPr>
          <p:spPr bwMode="auto">
            <a:xfrm>
              <a:off x="2220" y="1943"/>
              <a:ext cx="6" cy="719"/>
            </a:xfrm>
            <a:prstGeom prst="rect">
              <a:avLst/>
            </a:prstGeom>
            <a:solidFill>
              <a:srgbClr val="D6AB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085" name="Rectangle 253"/>
            <p:cNvSpPr>
              <a:spLocks noChangeArrowheads="1"/>
            </p:cNvSpPr>
            <p:nvPr/>
          </p:nvSpPr>
          <p:spPr bwMode="auto">
            <a:xfrm>
              <a:off x="2226" y="1943"/>
              <a:ext cx="6" cy="719"/>
            </a:xfrm>
            <a:prstGeom prst="rect">
              <a:avLst/>
            </a:prstGeom>
            <a:solidFill>
              <a:srgbClr val="DEB1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086" name="Rectangle 254"/>
            <p:cNvSpPr>
              <a:spLocks noChangeArrowheads="1"/>
            </p:cNvSpPr>
            <p:nvPr/>
          </p:nvSpPr>
          <p:spPr bwMode="auto">
            <a:xfrm>
              <a:off x="2232" y="1943"/>
              <a:ext cx="6" cy="719"/>
            </a:xfrm>
            <a:prstGeom prst="rect">
              <a:avLst/>
            </a:prstGeom>
            <a:solidFill>
              <a:srgbClr val="E4B6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087" name="Rectangle 255"/>
            <p:cNvSpPr>
              <a:spLocks noChangeArrowheads="1"/>
            </p:cNvSpPr>
            <p:nvPr/>
          </p:nvSpPr>
          <p:spPr bwMode="auto">
            <a:xfrm>
              <a:off x="2238" y="1943"/>
              <a:ext cx="6" cy="719"/>
            </a:xfrm>
            <a:prstGeom prst="rect">
              <a:avLst/>
            </a:prstGeom>
            <a:solidFill>
              <a:srgbClr val="E9BA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088" name="Rectangle 256"/>
            <p:cNvSpPr>
              <a:spLocks noChangeArrowheads="1"/>
            </p:cNvSpPr>
            <p:nvPr/>
          </p:nvSpPr>
          <p:spPr bwMode="auto">
            <a:xfrm>
              <a:off x="2244" y="1943"/>
              <a:ext cx="6" cy="719"/>
            </a:xfrm>
            <a:prstGeom prst="rect">
              <a:avLst/>
            </a:prstGeom>
            <a:solidFill>
              <a:srgbClr val="EEB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089" name="Rectangle 257"/>
            <p:cNvSpPr>
              <a:spLocks noChangeArrowheads="1"/>
            </p:cNvSpPr>
            <p:nvPr/>
          </p:nvSpPr>
          <p:spPr bwMode="auto">
            <a:xfrm>
              <a:off x="2250" y="1943"/>
              <a:ext cx="6" cy="719"/>
            </a:xfrm>
            <a:prstGeom prst="rect">
              <a:avLst/>
            </a:prstGeom>
            <a:solidFill>
              <a:srgbClr val="F2C2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090" name="Rectangle 258"/>
            <p:cNvSpPr>
              <a:spLocks noChangeArrowheads="1"/>
            </p:cNvSpPr>
            <p:nvPr/>
          </p:nvSpPr>
          <p:spPr bwMode="auto">
            <a:xfrm>
              <a:off x="2256" y="1943"/>
              <a:ext cx="6" cy="719"/>
            </a:xfrm>
            <a:prstGeom prst="rect">
              <a:avLst/>
            </a:prstGeom>
            <a:solidFill>
              <a:srgbClr val="F5C4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091" name="Rectangle 259"/>
            <p:cNvSpPr>
              <a:spLocks noChangeArrowheads="1"/>
            </p:cNvSpPr>
            <p:nvPr/>
          </p:nvSpPr>
          <p:spPr bwMode="auto">
            <a:xfrm>
              <a:off x="2262" y="1943"/>
              <a:ext cx="6" cy="719"/>
            </a:xfrm>
            <a:prstGeom prst="rect">
              <a:avLst/>
            </a:prstGeom>
            <a:solidFill>
              <a:srgbClr val="F8C6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092" name="Rectangle 260"/>
            <p:cNvSpPr>
              <a:spLocks noChangeArrowheads="1"/>
            </p:cNvSpPr>
            <p:nvPr/>
          </p:nvSpPr>
          <p:spPr bwMode="auto">
            <a:xfrm>
              <a:off x="2268" y="1943"/>
              <a:ext cx="6" cy="719"/>
            </a:xfrm>
            <a:prstGeom prst="rect">
              <a:avLst/>
            </a:prstGeom>
            <a:solidFill>
              <a:srgbClr val="FBC8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093" name="Rectangle 261"/>
            <p:cNvSpPr>
              <a:spLocks noChangeArrowheads="1"/>
            </p:cNvSpPr>
            <p:nvPr/>
          </p:nvSpPr>
          <p:spPr bwMode="auto">
            <a:xfrm>
              <a:off x="2274" y="1943"/>
              <a:ext cx="6" cy="719"/>
            </a:xfrm>
            <a:prstGeom prst="rect">
              <a:avLst/>
            </a:prstGeom>
            <a:solidFill>
              <a:srgbClr val="FCC9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094" name="Rectangle 262"/>
            <p:cNvSpPr>
              <a:spLocks noChangeArrowheads="1"/>
            </p:cNvSpPr>
            <p:nvPr/>
          </p:nvSpPr>
          <p:spPr bwMode="auto">
            <a:xfrm>
              <a:off x="2280" y="1943"/>
              <a:ext cx="6" cy="719"/>
            </a:xfrm>
            <a:prstGeom prst="rect">
              <a:avLst/>
            </a:prstGeom>
            <a:solidFill>
              <a:srgbClr val="FECB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095" name="Rectangle 263"/>
            <p:cNvSpPr>
              <a:spLocks noChangeArrowheads="1"/>
            </p:cNvSpPr>
            <p:nvPr/>
          </p:nvSpPr>
          <p:spPr bwMode="auto">
            <a:xfrm>
              <a:off x="2286" y="1943"/>
              <a:ext cx="6" cy="719"/>
            </a:xfrm>
            <a:prstGeom prst="rect">
              <a:avLst/>
            </a:prstGeom>
            <a:solidFill>
              <a:srgbClr val="FF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096" name="Rectangle 264"/>
            <p:cNvSpPr>
              <a:spLocks noChangeArrowheads="1"/>
            </p:cNvSpPr>
            <p:nvPr/>
          </p:nvSpPr>
          <p:spPr bwMode="auto">
            <a:xfrm>
              <a:off x="2292" y="1943"/>
              <a:ext cx="6" cy="719"/>
            </a:xfrm>
            <a:prstGeom prst="rect">
              <a:avLst/>
            </a:prstGeom>
            <a:solidFill>
              <a:srgbClr val="FECB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097" name="Rectangle 265"/>
            <p:cNvSpPr>
              <a:spLocks noChangeArrowheads="1"/>
            </p:cNvSpPr>
            <p:nvPr/>
          </p:nvSpPr>
          <p:spPr bwMode="auto">
            <a:xfrm>
              <a:off x="2298" y="1943"/>
              <a:ext cx="6" cy="719"/>
            </a:xfrm>
            <a:prstGeom prst="rect">
              <a:avLst/>
            </a:prstGeom>
            <a:solidFill>
              <a:srgbClr val="FDCA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098" name="Rectangle 266"/>
            <p:cNvSpPr>
              <a:spLocks noChangeArrowheads="1"/>
            </p:cNvSpPr>
            <p:nvPr/>
          </p:nvSpPr>
          <p:spPr bwMode="auto">
            <a:xfrm>
              <a:off x="2304" y="1943"/>
              <a:ext cx="6" cy="719"/>
            </a:xfrm>
            <a:prstGeom prst="rect">
              <a:avLst/>
            </a:prstGeom>
            <a:solidFill>
              <a:srgbClr val="FBC8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099" name="Rectangle 267"/>
            <p:cNvSpPr>
              <a:spLocks noChangeArrowheads="1"/>
            </p:cNvSpPr>
            <p:nvPr/>
          </p:nvSpPr>
          <p:spPr bwMode="auto">
            <a:xfrm>
              <a:off x="2310" y="1943"/>
              <a:ext cx="6" cy="719"/>
            </a:xfrm>
            <a:prstGeom prst="rect">
              <a:avLst/>
            </a:prstGeom>
            <a:solidFill>
              <a:srgbClr val="F8C6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100" name="Rectangle 268"/>
            <p:cNvSpPr>
              <a:spLocks noChangeArrowheads="1"/>
            </p:cNvSpPr>
            <p:nvPr/>
          </p:nvSpPr>
          <p:spPr bwMode="auto">
            <a:xfrm>
              <a:off x="2316" y="1943"/>
              <a:ext cx="6" cy="719"/>
            </a:xfrm>
            <a:prstGeom prst="rect">
              <a:avLst/>
            </a:prstGeom>
            <a:solidFill>
              <a:srgbClr val="F5C4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101" name="Rectangle 269"/>
            <p:cNvSpPr>
              <a:spLocks noChangeArrowheads="1"/>
            </p:cNvSpPr>
            <p:nvPr/>
          </p:nvSpPr>
          <p:spPr bwMode="auto">
            <a:xfrm>
              <a:off x="2322" y="1943"/>
              <a:ext cx="6" cy="719"/>
            </a:xfrm>
            <a:prstGeom prst="rect">
              <a:avLst/>
            </a:prstGeom>
            <a:solidFill>
              <a:srgbClr val="F2C2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102" name="Rectangle 270"/>
            <p:cNvSpPr>
              <a:spLocks noChangeArrowheads="1"/>
            </p:cNvSpPr>
            <p:nvPr/>
          </p:nvSpPr>
          <p:spPr bwMode="auto">
            <a:xfrm>
              <a:off x="2328" y="1943"/>
              <a:ext cx="6" cy="719"/>
            </a:xfrm>
            <a:prstGeom prst="rect">
              <a:avLst/>
            </a:prstGeom>
            <a:solidFill>
              <a:srgbClr val="EEB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103" name="Rectangle 271"/>
            <p:cNvSpPr>
              <a:spLocks noChangeArrowheads="1"/>
            </p:cNvSpPr>
            <p:nvPr/>
          </p:nvSpPr>
          <p:spPr bwMode="auto">
            <a:xfrm>
              <a:off x="2334" y="1943"/>
              <a:ext cx="6" cy="719"/>
            </a:xfrm>
            <a:prstGeom prst="rect">
              <a:avLst/>
            </a:prstGeom>
            <a:solidFill>
              <a:srgbClr val="E9BA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104" name="Rectangle 272"/>
            <p:cNvSpPr>
              <a:spLocks noChangeArrowheads="1"/>
            </p:cNvSpPr>
            <p:nvPr/>
          </p:nvSpPr>
          <p:spPr bwMode="auto">
            <a:xfrm>
              <a:off x="2340" y="1943"/>
              <a:ext cx="6" cy="719"/>
            </a:xfrm>
            <a:prstGeom prst="rect">
              <a:avLst/>
            </a:prstGeom>
            <a:solidFill>
              <a:srgbClr val="E4B6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105" name="Rectangle 273"/>
            <p:cNvSpPr>
              <a:spLocks noChangeArrowheads="1"/>
            </p:cNvSpPr>
            <p:nvPr/>
          </p:nvSpPr>
          <p:spPr bwMode="auto">
            <a:xfrm>
              <a:off x="2346" y="1943"/>
              <a:ext cx="6" cy="719"/>
            </a:xfrm>
            <a:prstGeom prst="rect">
              <a:avLst/>
            </a:prstGeom>
            <a:solidFill>
              <a:srgbClr val="DEB1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106" name="Rectangle 274"/>
            <p:cNvSpPr>
              <a:spLocks noChangeArrowheads="1"/>
            </p:cNvSpPr>
            <p:nvPr/>
          </p:nvSpPr>
          <p:spPr bwMode="auto">
            <a:xfrm>
              <a:off x="2352" y="1943"/>
              <a:ext cx="6" cy="719"/>
            </a:xfrm>
            <a:prstGeom prst="rect">
              <a:avLst/>
            </a:prstGeom>
            <a:solidFill>
              <a:srgbClr val="D6AB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107" name="Rectangle 275"/>
            <p:cNvSpPr>
              <a:spLocks noChangeArrowheads="1"/>
            </p:cNvSpPr>
            <p:nvPr/>
          </p:nvSpPr>
          <p:spPr bwMode="auto">
            <a:xfrm>
              <a:off x="2358" y="1943"/>
              <a:ext cx="6" cy="719"/>
            </a:xfrm>
            <a:prstGeom prst="rect">
              <a:avLst/>
            </a:prstGeom>
            <a:solidFill>
              <a:srgbClr val="CFA6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108" name="Rectangle 276"/>
            <p:cNvSpPr>
              <a:spLocks noChangeArrowheads="1"/>
            </p:cNvSpPr>
            <p:nvPr/>
          </p:nvSpPr>
          <p:spPr bwMode="auto">
            <a:xfrm>
              <a:off x="2364" y="1943"/>
              <a:ext cx="6" cy="719"/>
            </a:xfrm>
            <a:prstGeom prst="rect">
              <a:avLst/>
            </a:prstGeom>
            <a:solidFill>
              <a:srgbClr val="C79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109" name="Rectangle 277"/>
            <p:cNvSpPr>
              <a:spLocks noChangeArrowheads="1"/>
            </p:cNvSpPr>
            <p:nvPr/>
          </p:nvSpPr>
          <p:spPr bwMode="auto">
            <a:xfrm>
              <a:off x="2370" y="1943"/>
              <a:ext cx="6" cy="719"/>
            </a:xfrm>
            <a:prstGeom prst="rect">
              <a:avLst/>
            </a:prstGeom>
            <a:solidFill>
              <a:srgbClr val="BE98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110" name="Rectangle 278"/>
            <p:cNvSpPr>
              <a:spLocks noChangeArrowheads="1"/>
            </p:cNvSpPr>
            <p:nvPr/>
          </p:nvSpPr>
          <p:spPr bwMode="auto">
            <a:xfrm>
              <a:off x="2376" y="1943"/>
              <a:ext cx="6" cy="719"/>
            </a:xfrm>
            <a:prstGeom prst="rect">
              <a:avLst/>
            </a:prstGeom>
            <a:solidFill>
              <a:srgbClr val="B591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111" name="Rectangle 279"/>
            <p:cNvSpPr>
              <a:spLocks noChangeArrowheads="1"/>
            </p:cNvSpPr>
            <p:nvPr/>
          </p:nvSpPr>
          <p:spPr bwMode="auto">
            <a:xfrm>
              <a:off x="2382" y="1943"/>
              <a:ext cx="6" cy="719"/>
            </a:xfrm>
            <a:prstGeom prst="rect">
              <a:avLst/>
            </a:prstGeom>
            <a:solidFill>
              <a:srgbClr val="AD8A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112" name="Rectangle 280"/>
            <p:cNvSpPr>
              <a:spLocks noChangeArrowheads="1"/>
            </p:cNvSpPr>
            <p:nvPr/>
          </p:nvSpPr>
          <p:spPr bwMode="auto">
            <a:xfrm>
              <a:off x="2388" y="1943"/>
              <a:ext cx="6" cy="719"/>
            </a:xfrm>
            <a:prstGeom prst="rect">
              <a:avLst/>
            </a:prstGeom>
            <a:solidFill>
              <a:srgbClr val="A583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113" name="Rectangle 281"/>
            <p:cNvSpPr>
              <a:spLocks noChangeArrowheads="1"/>
            </p:cNvSpPr>
            <p:nvPr/>
          </p:nvSpPr>
          <p:spPr bwMode="auto">
            <a:xfrm>
              <a:off x="2394" y="1943"/>
              <a:ext cx="6" cy="719"/>
            </a:xfrm>
            <a:prstGeom prst="rect">
              <a:avLst/>
            </a:prstGeom>
            <a:solidFill>
              <a:srgbClr val="9D7D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114" name="Rectangle 282"/>
            <p:cNvSpPr>
              <a:spLocks noChangeArrowheads="1"/>
            </p:cNvSpPr>
            <p:nvPr/>
          </p:nvSpPr>
          <p:spPr bwMode="auto">
            <a:xfrm>
              <a:off x="2400" y="1943"/>
              <a:ext cx="6" cy="719"/>
            </a:xfrm>
            <a:prstGeom prst="rect">
              <a:avLst/>
            </a:prstGeom>
            <a:solidFill>
              <a:srgbClr val="9577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115" name="Rectangle 283"/>
            <p:cNvSpPr>
              <a:spLocks noChangeArrowheads="1"/>
            </p:cNvSpPr>
            <p:nvPr/>
          </p:nvSpPr>
          <p:spPr bwMode="auto">
            <a:xfrm>
              <a:off x="2406" y="1943"/>
              <a:ext cx="6" cy="719"/>
            </a:xfrm>
            <a:prstGeom prst="rect">
              <a:avLst/>
            </a:prstGeom>
            <a:solidFill>
              <a:srgbClr val="8F72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116" name="Rectangle 284"/>
            <p:cNvSpPr>
              <a:spLocks noChangeArrowheads="1"/>
            </p:cNvSpPr>
            <p:nvPr/>
          </p:nvSpPr>
          <p:spPr bwMode="auto">
            <a:xfrm>
              <a:off x="2412" y="1943"/>
              <a:ext cx="6" cy="719"/>
            </a:xfrm>
            <a:prstGeom prst="rect">
              <a:avLst/>
            </a:prstGeom>
            <a:solidFill>
              <a:srgbClr val="886D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117" name="Rectangle 285"/>
            <p:cNvSpPr>
              <a:spLocks noChangeArrowheads="1"/>
            </p:cNvSpPr>
            <p:nvPr/>
          </p:nvSpPr>
          <p:spPr bwMode="auto">
            <a:xfrm>
              <a:off x="2418" y="1943"/>
              <a:ext cx="6" cy="719"/>
            </a:xfrm>
            <a:prstGeom prst="rect">
              <a:avLst/>
            </a:prstGeom>
            <a:solidFill>
              <a:srgbClr val="8269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118" name="Rectangle 286"/>
            <p:cNvSpPr>
              <a:spLocks noChangeArrowheads="1"/>
            </p:cNvSpPr>
            <p:nvPr/>
          </p:nvSpPr>
          <p:spPr bwMode="auto">
            <a:xfrm>
              <a:off x="2424" y="1943"/>
              <a:ext cx="6" cy="719"/>
            </a:xfrm>
            <a:prstGeom prst="rect">
              <a:avLst/>
            </a:prstGeom>
            <a:solidFill>
              <a:srgbClr val="7E65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119" name="Rectangle 287"/>
            <p:cNvSpPr>
              <a:spLocks noChangeArrowheads="1"/>
            </p:cNvSpPr>
            <p:nvPr/>
          </p:nvSpPr>
          <p:spPr bwMode="auto">
            <a:xfrm>
              <a:off x="2430" y="1943"/>
              <a:ext cx="6" cy="719"/>
            </a:xfrm>
            <a:prstGeom prst="rect">
              <a:avLst/>
            </a:prstGeom>
            <a:solidFill>
              <a:srgbClr val="7B62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120" name="Rectangle 288"/>
            <p:cNvSpPr>
              <a:spLocks noChangeArrowheads="1"/>
            </p:cNvSpPr>
            <p:nvPr/>
          </p:nvSpPr>
          <p:spPr bwMode="auto">
            <a:xfrm>
              <a:off x="2436" y="1943"/>
              <a:ext cx="6" cy="719"/>
            </a:xfrm>
            <a:prstGeom prst="rect">
              <a:avLst/>
            </a:prstGeom>
            <a:solidFill>
              <a:srgbClr val="785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89121" name="Rectangle 289"/>
            <p:cNvSpPr>
              <a:spLocks noChangeArrowheads="1"/>
            </p:cNvSpPr>
            <p:nvPr/>
          </p:nvSpPr>
          <p:spPr bwMode="auto">
            <a:xfrm>
              <a:off x="2136" y="1943"/>
              <a:ext cx="306" cy="719"/>
            </a:xfrm>
            <a:prstGeom prst="rect">
              <a:avLst/>
            </a:prstGeom>
            <a:noFill/>
            <a:ln w="19050">
              <a:solidFill>
                <a:srgbClr val="FFCC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fr-FR"/>
            </a:p>
          </p:txBody>
        </p:sp>
        <p:sp>
          <p:nvSpPr>
            <p:cNvPr id="889122" name="Line 290"/>
            <p:cNvSpPr>
              <a:spLocks noChangeShapeType="1"/>
            </p:cNvSpPr>
            <p:nvPr/>
          </p:nvSpPr>
          <p:spPr bwMode="auto">
            <a:xfrm flipV="1">
              <a:off x="485" y="1668"/>
              <a:ext cx="1" cy="994"/>
            </a:xfrm>
            <a:prstGeom prst="line">
              <a:avLst/>
            </a:prstGeom>
            <a:noFill/>
            <a:ln w="2857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889123" name="Line 291"/>
            <p:cNvSpPr>
              <a:spLocks noChangeShapeType="1"/>
            </p:cNvSpPr>
            <p:nvPr/>
          </p:nvSpPr>
          <p:spPr bwMode="auto">
            <a:xfrm flipH="1">
              <a:off x="467" y="2662"/>
              <a:ext cx="18" cy="1"/>
            </a:xfrm>
            <a:prstGeom prst="line">
              <a:avLst/>
            </a:prstGeom>
            <a:noFill/>
            <a:ln w="2857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889124" name="Line 292"/>
            <p:cNvSpPr>
              <a:spLocks noChangeShapeType="1"/>
            </p:cNvSpPr>
            <p:nvPr/>
          </p:nvSpPr>
          <p:spPr bwMode="auto">
            <a:xfrm flipH="1">
              <a:off x="467" y="2465"/>
              <a:ext cx="18" cy="1"/>
            </a:xfrm>
            <a:prstGeom prst="line">
              <a:avLst/>
            </a:prstGeom>
            <a:noFill/>
            <a:ln w="2857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889125" name="Line 293"/>
            <p:cNvSpPr>
              <a:spLocks noChangeShapeType="1"/>
            </p:cNvSpPr>
            <p:nvPr/>
          </p:nvSpPr>
          <p:spPr bwMode="auto">
            <a:xfrm flipH="1">
              <a:off x="467" y="2267"/>
              <a:ext cx="18" cy="1"/>
            </a:xfrm>
            <a:prstGeom prst="line">
              <a:avLst/>
            </a:prstGeom>
            <a:noFill/>
            <a:ln w="2857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889126" name="Line 294"/>
            <p:cNvSpPr>
              <a:spLocks noChangeShapeType="1"/>
            </p:cNvSpPr>
            <p:nvPr/>
          </p:nvSpPr>
          <p:spPr bwMode="auto">
            <a:xfrm flipH="1">
              <a:off x="467" y="2069"/>
              <a:ext cx="18" cy="1"/>
            </a:xfrm>
            <a:prstGeom prst="line">
              <a:avLst/>
            </a:prstGeom>
            <a:noFill/>
            <a:ln w="2857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889127" name="Line 295"/>
            <p:cNvSpPr>
              <a:spLocks noChangeShapeType="1"/>
            </p:cNvSpPr>
            <p:nvPr/>
          </p:nvSpPr>
          <p:spPr bwMode="auto">
            <a:xfrm flipH="1">
              <a:off x="467" y="1871"/>
              <a:ext cx="18" cy="1"/>
            </a:xfrm>
            <a:prstGeom prst="line">
              <a:avLst/>
            </a:prstGeom>
            <a:noFill/>
            <a:ln w="2857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889128" name="Line 296"/>
            <p:cNvSpPr>
              <a:spLocks noChangeShapeType="1"/>
            </p:cNvSpPr>
            <p:nvPr/>
          </p:nvSpPr>
          <p:spPr bwMode="auto">
            <a:xfrm flipH="1">
              <a:off x="467" y="1668"/>
              <a:ext cx="18" cy="1"/>
            </a:xfrm>
            <a:prstGeom prst="line">
              <a:avLst/>
            </a:prstGeom>
            <a:noFill/>
            <a:ln w="2857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889135" name="Line 303"/>
            <p:cNvSpPr>
              <a:spLocks noChangeShapeType="1"/>
            </p:cNvSpPr>
            <p:nvPr/>
          </p:nvSpPr>
          <p:spPr bwMode="auto">
            <a:xfrm>
              <a:off x="485" y="2662"/>
              <a:ext cx="2149" cy="1"/>
            </a:xfrm>
            <a:prstGeom prst="line">
              <a:avLst/>
            </a:prstGeom>
            <a:noFill/>
            <a:ln w="2857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889136" name="Line 304"/>
            <p:cNvSpPr>
              <a:spLocks noChangeShapeType="1"/>
            </p:cNvSpPr>
            <p:nvPr/>
          </p:nvSpPr>
          <p:spPr bwMode="auto">
            <a:xfrm>
              <a:off x="485" y="2662"/>
              <a:ext cx="1" cy="18"/>
            </a:xfrm>
            <a:prstGeom prst="line">
              <a:avLst/>
            </a:prstGeom>
            <a:noFill/>
            <a:ln w="2857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889137" name="Line 305"/>
            <p:cNvSpPr>
              <a:spLocks noChangeShapeType="1"/>
            </p:cNvSpPr>
            <p:nvPr/>
          </p:nvSpPr>
          <p:spPr bwMode="auto">
            <a:xfrm>
              <a:off x="1560" y="2662"/>
              <a:ext cx="1" cy="18"/>
            </a:xfrm>
            <a:prstGeom prst="line">
              <a:avLst/>
            </a:prstGeom>
            <a:noFill/>
            <a:ln w="2857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889138" name="Line 306"/>
            <p:cNvSpPr>
              <a:spLocks noChangeShapeType="1"/>
            </p:cNvSpPr>
            <p:nvPr/>
          </p:nvSpPr>
          <p:spPr bwMode="auto">
            <a:xfrm>
              <a:off x="2634" y="2662"/>
              <a:ext cx="1" cy="18"/>
            </a:xfrm>
            <a:prstGeom prst="line">
              <a:avLst/>
            </a:prstGeom>
            <a:noFill/>
            <a:ln w="2857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888840" name="Text Box 8"/>
            <p:cNvSpPr txBox="1">
              <a:spLocks noChangeArrowheads="1"/>
            </p:cNvSpPr>
            <p:nvPr/>
          </p:nvSpPr>
          <p:spPr bwMode="auto">
            <a:xfrm rot="16200000">
              <a:off x="-494" y="2073"/>
              <a:ext cx="1338"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3177" tIns="46589" rIns="93177" bIns="46589">
              <a:spAutoFit/>
            </a:bodyPr>
            <a:lstStyle/>
            <a:p>
              <a:pPr eaLnBrk="0" hangingPunct="0"/>
              <a:r>
                <a:rPr lang="en-US" b="1">
                  <a:solidFill>
                    <a:schemeClr val="bg1"/>
                  </a:solidFill>
                  <a:cs typeface="Arial" charset="0"/>
                </a:rPr>
                <a:t>Cas / 100 patients exposés</a:t>
              </a:r>
            </a:p>
          </p:txBody>
        </p:sp>
        <p:sp>
          <p:nvSpPr>
            <p:cNvPr id="888841" name="Text Box 9"/>
            <p:cNvSpPr txBox="1">
              <a:spLocks noChangeArrowheads="1"/>
            </p:cNvSpPr>
            <p:nvPr/>
          </p:nvSpPr>
          <p:spPr bwMode="auto">
            <a:xfrm>
              <a:off x="320" y="2670"/>
              <a:ext cx="1967"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3177" tIns="46589" rIns="93177" bIns="46589">
              <a:spAutoFit/>
            </a:bodyPr>
            <a:lstStyle/>
            <a:p>
              <a:pPr algn="l" eaLnBrk="0" hangingPunct="0"/>
              <a:r>
                <a:rPr lang="en-US" sz="1600">
                  <a:solidFill>
                    <a:schemeClr val="bg1"/>
                  </a:solidFill>
                  <a:cs typeface="Arial" charset="0"/>
                </a:rPr>
                <a:t>            Pas PI                   	IP</a:t>
              </a:r>
            </a:p>
          </p:txBody>
        </p:sp>
        <p:sp>
          <p:nvSpPr>
            <p:cNvPr id="888842" name="Text Box 10"/>
            <p:cNvSpPr txBox="1">
              <a:spLocks noChangeArrowheads="1"/>
            </p:cNvSpPr>
            <p:nvPr/>
          </p:nvSpPr>
          <p:spPr bwMode="auto">
            <a:xfrm>
              <a:off x="734" y="2221"/>
              <a:ext cx="251"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3177" tIns="46589" rIns="93177" bIns="46589">
              <a:spAutoFit/>
            </a:bodyPr>
            <a:lstStyle/>
            <a:p>
              <a:pPr eaLnBrk="0" hangingPunct="0"/>
              <a:r>
                <a:rPr lang="en-US" b="1">
                  <a:solidFill>
                    <a:schemeClr val="bg1"/>
                  </a:solidFill>
                  <a:cs typeface="Arial" charset="0"/>
                </a:rPr>
                <a:t>6,1</a:t>
              </a:r>
            </a:p>
          </p:txBody>
        </p:sp>
        <p:sp>
          <p:nvSpPr>
            <p:cNvPr id="888846" name="Text Box 14"/>
            <p:cNvSpPr txBox="1">
              <a:spLocks noChangeArrowheads="1"/>
            </p:cNvSpPr>
            <p:nvPr/>
          </p:nvSpPr>
          <p:spPr bwMode="auto">
            <a:xfrm>
              <a:off x="1041" y="1767"/>
              <a:ext cx="304"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3177" tIns="46589" rIns="93177" bIns="46589">
              <a:spAutoFit/>
            </a:bodyPr>
            <a:lstStyle/>
            <a:p>
              <a:pPr eaLnBrk="0" hangingPunct="0"/>
              <a:r>
                <a:rPr lang="en-US" b="1">
                  <a:solidFill>
                    <a:schemeClr val="bg1"/>
                  </a:solidFill>
                  <a:cs typeface="Arial" charset="0"/>
                </a:rPr>
                <a:t>18,1</a:t>
              </a:r>
            </a:p>
          </p:txBody>
        </p:sp>
        <p:sp>
          <p:nvSpPr>
            <p:cNvPr id="888847" name="Text Box 15"/>
            <p:cNvSpPr txBox="1">
              <a:spLocks noChangeArrowheads="1"/>
            </p:cNvSpPr>
            <p:nvPr/>
          </p:nvSpPr>
          <p:spPr bwMode="auto">
            <a:xfrm>
              <a:off x="2135" y="1767"/>
              <a:ext cx="304"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3177" tIns="46589" rIns="93177" bIns="46589">
              <a:spAutoFit/>
            </a:bodyPr>
            <a:lstStyle/>
            <a:p>
              <a:pPr eaLnBrk="0" hangingPunct="0"/>
              <a:r>
                <a:rPr lang="en-US" b="1">
                  <a:solidFill>
                    <a:schemeClr val="bg1"/>
                  </a:solidFill>
                  <a:cs typeface="Arial" charset="0"/>
                </a:rPr>
                <a:t>18,1</a:t>
              </a:r>
            </a:p>
          </p:txBody>
        </p:sp>
        <p:sp>
          <p:nvSpPr>
            <p:cNvPr id="888848" name="Text Box 16"/>
            <p:cNvSpPr txBox="1">
              <a:spLocks noChangeArrowheads="1"/>
            </p:cNvSpPr>
            <p:nvPr/>
          </p:nvSpPr>
          <p:spPr bwMode="auto">
            <a:xfrm>
              <a:off x="1808" y="1903"/>
              <a:ext cx="304"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3177" tIns="46589" rIns="93177" bIns="46589">
              <a:spAutoFit/>
            </a:bodyPr>
            <a:lstStyle/>
            <a:p>
              <a:pPr eaLnBrk="0" hangingPunct="0"/>
              <a:r>
                <a:rPr lang="en-US" b="1">
                  <a:solidFill>
                    <a:schemeClr val="bg1"/>
                  </a:solidFill>
                  <a:cs typeface="Arial" charset="0"/>
                </a:rPr>
                <a:t>14,4</a:t>
              </a:r>
            </a:p>
          </p:txBody>
        </p:sp>
        <p:sp>
          <p:nvSpPr>
            <p:cNvPr id="888852" name="Text Box 20"/>
            <p:cNvSpPr txBox="1">
              <a:spLocks noChangeArrowheads="1"/>
            </p:cNvSpPr>
            <p:nvPr/>
          </p:nvSpPr>
          <p:spPr bwMode="auto">
            <a:xfrm>
              <a:off x="3229" y="2670"/>
              <a:ext cx="1876"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3177" tIns="46589" rIns="93177" bIns="46589">
              <a:spAutoFit/>
            </a:bodyPr>
            <a:lstStyle/>
            <a:p>
              <a:pPr algn="l" eaLnBrk="0" hangingPunct="0"/>
              <a:r>
                <a:rPr lang="en-US" sz="1600">
                  <a:solidFill>
                    <a:schemeClr val="bg1"/>
                  </a:solidFill>
                  <a:cs typeface="Arial" charset="0"/>
                </a:rPr>
                <a:t>	Pas PI                   IP</a:t>
              </a:r>
            </a:p>
          </p:txBody>
        </p:sp>
        <p:sp>
          <p:nvSpPr>
            <p:cNvPr id="888853" name="Text Box 21"/>
            <p:cNvSpPr txBox="1">
              <a:spLocks noChangeArrowheads="1"/>
            </p:cNvSpPr>
            <p:nvPr/>
          </p:nvSpPr>
          <p:spPr bwMode="auto">
            <a:xfrm>
              <a:off x="3664" y="2502"/>
              <a:ext cx="171"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3177" tIns="46589" rIns="93177" bIns="46589">
              <a:spAutoFit/>
            </a:bodyPr>
            <a:lstStyle/>
            <a:p>
              <a:pPr eaLnBrk="0" hangingPunct="0"/>
              <a:r>
                <a:rPr lang="en-US" b="1">
                  <a:solidFill>
                    <a:schemeClr val="bg1"/>
                  </a:solidFill>
                  <a:cs typeface="Arial" charset="0"/>
                </a:rPr>
                <a:t>0</a:t>
              </a:r>
            </a:p>
          </p:txBody>
        </p:sp>
        <p:sp>
          <p:nvSpPr>
            <p:cNvPr id="888854" name="Text Box 22"/>
            <p:cNvSpPr txBox="1">
              <a:spLocks noChangeArrowheads="1"/>
            </p:cNvSpPr>
            <p:nvPr/>
          </p:nvSpPr>
          <p:spPr bwMode="auto">
            <a:xfrm>
              <a:off x="3958" y="2271"/>
              <a:ext cx="251"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3177" tIns="46589" rIns="93177" bIns="46589">
              <a:spAutoFit/>
            </a:bodyPr>
            <a:lstStyle/>
            <a:p>
              <a:pPr eaLnBrk="0" hangingPunct="0"/>
              <a:r>
                <a:rPr lang="en-US" b="1">
                  <a:solidFill>
                    <a:schemeClr val="bg1"/>
                  </a:solidFill>
                  <a:cs typeface="Arial" charset="0"/>
                </a:rPr>
                <a:t>5,8</a:t>
              </a:r>
            </a:p>
          </p:txBody>
        </p:sp>
        <p:sp>
          <p:nvSpPr>
            <p:cNvPr id="888855" name="Text Box 23"/>
            <p:cNvSpPr txBox="1">
              <a:spLocks noChangeArrowheads="1"/>
            </p:cNvSpPr>
            <p:nvPr/>
          </p:nvSpPr>
          <p:spPr bwMode="auto">
            <a:xfrm>
              <a:off x="5026" y="1659"/>
              <a:ext cx="304"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3177" tIns="46589" rIns="93177" bIns="46589">
              <a:spAutoFit/>
            </a:bodyPr>
            <a:lstStyle/>
            <a:p>
              <a:pPr eaLnBrk="0" hangingPunct="0"/>
              <a:r>
                <a:rPr lang="en-US" b="1">
                  <a:solidFill>
                    <a:schemeClr val="bg1"/>
                  </a:solidFill>
                  <a:cs typeface="Arial" charset="0"/>
                </a:rPr>
                <a:t>20,9</a:t>
              </a:r>
            </a:p>
          </p:txBody>
        </p:sp>
        <p:sp>
          <p:nvSpPr>
            <p:cNvPr id="888856" name="Text Box 24"/>
            <p:cNvSpPr txBox="1">
              <a:spLocks noChangeArrowheads="1"/>
            </p:cNvSpPr>
            <p:nvPr/>
          </p:nvSpPr>
          <p:spPr bwMode="auto">
            <a:xfrm>
              <a:off x="4711" y="2098"/>
              <a:ext cx="251"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3177" tIns="46589" rIns="93177" bIns="46589">
              <a:spAutoFit/>
            </a:bodyPr>
            <a:lstStyle/>
            <a:p>
              <a:pPr eaLnBrk="0" hangingPunct="0"/>
              <a:r>
                <a:rPr lang="en-US" b="1">
                  <a:solidFill>
                    <a:schemeClr val="bg1"/>
                  </a:solidFill>
                  <a:cs typeface="Arial" charset="0"/>
                </a:rPr>
                <a:t>9,7</a:t>
              </a:r>
            </a:p>
          </p:txBody>
        </p:sp>
        <p:sp>
          <p:nvSpPr>
            <p:cNvPr id="888857" name="Text Box 25"/>
            <p:cNvSpPr txBox="1">
              <a:spLocks noChangeArrowheads="1"/>
            </p:cNvSpPr>
            <p:nvPr/>
          </p:nvSpPr>
          <p:spPr bwMode="auto">
            <a:xfrm rot="16200000">
              <a:off x="2389" y="2073"/>
              <a:ext cx="1338"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3177" tIns="46589" rIns="93177" bIns="46589">
              <a:spAutoFit/>
            </a:bodyPr>
            <a:lstStyle/>
            <a:p>
              <a:pPr eaLnBrk="0" hangingPunct="0"/>
              <a:r>
                <a:rPr lang="en-US" b="1">
                  <a:solidFill>
                    <a:schemeClr val="bg1"/>
                  </a:solidFill>
                  <a:cs typeface="Arial" charset="0"/>
                </a:rPr>
                <a:t>Cas / 100 patients exposés</a:t>
              </a:r>
            </a:p>
          </p:txBody>
        </p:sp>
        <p:sp>
          <p:nvSpPr>
            <p:cNvPr id="888858" name="Rectangle 26"/>
            <p:cNvSpPr>
              <a:spLocks noChangeArrowheads="1"/>
            </p:cNvSpPr>
            <p:nvPr/>
          </p:nvSpPr>
          <p:spPr bwMode="auto">
            <a:xfrm>
              <a:off x="3483" y="1491"/>
              <a:ext cx="96" cy="96"/>
            </a:xfrm>
            <a:prstGeom prst="rect">
              <a:avLst/>
            </a:prstGeom>
            <a:gradFill rotWithShape="1">
              <a:gsLst>
                <a:gs pos="0">
                  <a:srgbClr val="FF6600">
                    <a:gamma/>
                    <a:shade val="46275"/>
                    <a:invGamma/>
                  </a:srgbClr>
                </a:gs>
                <a:gs pos="50000">
                  <a:srgbClr val="FF6600"/>
                </a:gs>
                <a:gs pos="100000">
                  <a:srgbClr val="FF6600">
                    <a:gamma/>
                    <a:shade val="46275"/>
                    <a:invGamma/>
                  </a:srgbClr>
                </a:gs>
              </a:gsLst>
              <a:lin ang="0" scaled="1"/>
            </a:gradFill>
            <a:ln w="9525">
              <a:solidFill>
                <a:srgbClr val="FF66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888859" name="Rectangle 27"/>
            <p:cNvSpPr>
              <a:spLocks noChangeArrowheads="1"/>
            </p:cNvSpPr>
            <p:nvPr/>
          </p:nvSpPr>
          <p:spPr bwMode="auto">
            <a:xfrm>
              <a:off x="3483" y="1635"/>
              <a:ext cx="96" cy="96"/>
            </a:xfrm>
            <a:prstGeom prst="rect">
              <a:avLst/>
            </a:prstGeom>
            <a:gradFill rotWithShape="1">
              <a:gsLst>
                <a:gs pos="0">
                  <a:srgbClr val="FFCC00">
                    <a:gamma/>
                    <a:shade val="46275"/>
                    <a:invGamma/>
                  </a:srgbClr>
                </a:gs>
                <a:gs pos="50000">
                  <a:srgbClr val="FFCC00"/>
                </a:gs>
                <a:gs pos="100000">
                  <a:srgbClr val="FFCC00">
                    <a:gamma/>
                    <a:shade val="46275"/>
                    <a:invGamma/>
                  </a:srgbClr>
                </a:gs>
              </a:gsLst>
              <a:lin ang="0" scaled="1"/>
            </a:gradFill>
            <a:ln w="9525">
              <a:solidFill>
                <a:srgbClr val="FFCC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888860" name="Text Box 28"/>
            <p:cNvSpPr txBox="1">
              <a:spLocks noChangeArrowheads="1"/>
            </p:cNvSpPr>
            <p:nvPr/>
          </p:nvSpPr>
          <p:spPr bwMode="auto">
            <a:xfrm>
              <a:off x="3596" y="1459"/>
              <a:ext cx="418" cy="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l" eaLnBrk="0" hangingPunct="0">
                <a:lnSpc>
                  <a:spcPct val="95000"/>
                </a:lnSpc>
              </a:pPr>
              <a:r>
                <a:rPr lang="en-US" sz="1400" b="1">
                  <a:solidFill>
                    <a:schemeClr val="bg1"/>
                  </a:solidFill>
                  <a:cs typeface="Arial" charset="0"/>
                </a:rPr>
                <a:t>VHC-</a:t>
              </a:r>
            </a:p>
            <a:p>
              <a:pPr algn="l" eaLnBrk="0" hangingPunct="0">
                <a:lnSpc>
                  <a:spcPct val="95000"/>
                </a:lnSpc>
              </a:pPr>
              <a:r>
                <a:rPr lang="en-US" sz="1400" b="1">
                  <a:solidFill>
                    <a:schemeClr val="bg1"/>
                  </a:solidFill>
                  <a:cs typeface="Arial" charset="0"/>
                </a:rPr>
                <a:t>VHC+</a:t>
              </a:r>
            </a:p>
          </p:txBody>
        </p:sp>
        <p:sp>
          <p:nvSpPr>
            <p:cNvPr id="889354" name="Rectangle 522"/>
            <p:cNvSpPr>
              <a:spLocks noChangeArrowheads="1"/>
            </p:cNvSpPr>
            <p:nvPr/>
          </p:nvSpPr>
          <p:spPr bwMode="auto">
            <a:xfrm>
              <a:off x="353" y="2611"/>
              <a:ext cx="62" cy="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fr-FR" sz="1400">
                  <a:solidFill>
                    <a:srgbClr val="FFFFFF"/>
                  </a:solidFill>
                </a:rPr>
                <a:t>0</a:t>
              </a:r>
              <a:endParaRPr lang="fr-FR"/>
            </a:p>
          </p:txBody>
        </p:sp>
        <p:sp>
          <p:nvSpPr>
            <p:cNvPr id="889355" name="Rectangle 523"/>
            <p:cNvSpPr>
              <a:spLocks noChangeArrowheads="1"/>
            </p:cNvSpPr>
            <p:nvPr/>
          </p:nvSpPr>
          <p:spPr bwMode="auto">
            <a:xfrm>
              <a:off x="353" y="2413"/>
              <a:ext cx="62" cy="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fr-FR" sz="1400">
                  <a:solidFill>
                    <a:srgbClr val="FFFFFF"/>
                  </a:solidFill>
                </a:rPr>
                <a:t>5</a:t>
              </a:r>
              <a:endParaRPr lang="fr-FR"/>
            </a:p>
          </p:txBody>
        </p:sp>
        <p:sp>
          <p:nvSpPr>
            <p:cNvPr id="889356" name="Rectangle 524"/>
            <p:cNvSpPr>
              <a:spLocks noChangeArrowheads="1"/>
            </p:cNvSpPr>
            <p:nvPr/>
          </p:nvSpPr>
          <p:spPr bwMode="auto">
            <a:xfrm>
              <a:off x="295" y="2215"/>
              <a:ext cx="124" cy="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fr-FR" sz="1400">
                  <a:solidFill>
                    <a:srgbClr val="FFFFFF"/>
                  </a:solidFill>
                </a:rPr>
                <a:t>10</a:t>
              </a:r>
              <a:endParaRPr lang="fr-FR"/>
            </a:p>
          </p:txBody>
        </p:sp>
        <p:sp>
          <p:nvSpPr>
            <p:cNvPr id="889357" name="Rectangle 525"/>
            <p:cNvSpPr>
              <a:spLocks noChangeArrowheads="1"/>
            </p:cNvSpPr>
            <p:nvPr/>
          </p:nvSpPr>
          <p:spPr bwMode="auto">
            <a:xfrm>
              <a:off x="295" y="2017"/>
              <a:ext cx="124" cy="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fr-FR" sz="1400">
                  <a:solidFill>
                    <a:srgbClr val="FFFFFF"/>
                  </a:solidFill>
                </a:rPr>
                <a:t>15</a:t>
              </a:r>
              <a:endParaRPr lang="fr-FR"/>
            </a:p>
          </p:txBody>
        </p:sp>
        <p:sp>
          <p:nvSpPr>
            <p:cNvPr id="889358" name="Rectangle 526"/>
            <p:cNvSpPr>
              <a:spLocks noChangeArrowheads="1"/>
            </p:cNvSpPr>
            <p:nvPr/>
          </p:nvSpPr>
          <p:spPr bwMode="auto">
            <a:xfrm>
              <a:off x="295" y="1820"/>
              <a:ext cx="124" cy="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fr-FR" sz="1400">
                  <a:solidFill>
                    <a:srgbClr val="FFFFFF"/>
                  </a:solidFill>
                </a:rPr>
                <a:t>20</a:t>
              </a:r>
              <a:endParaRPr lang="fr-FR"/>
            </a:p>
          </p:txBody>
        </p:sp>
        <p:sp>
          <p:nvSpPr>
            <p:cNvPr id="889359" name="Rectangle 527"/>
            <p:cNvSpPr>
              <a:spLocks noChangeArrowheads="1"/>
            </p:cNvSpPr>
            <p:nvPr/>
          </p:nvSpPr>
          <p:spPr bwMode="auto">
            <a:xfrm>
              <a:off x="295" y="1616"/>
              <a:ext cx="124" cy="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fr-FR" sz="1400">
                  <a:solidFill>
                    <a:srgbClr val="FFFFFF"/>
                  </a:solidFill>
                </a:rPr>
                <a:t>25</a:t>
              </a:r>
              <a:endParaRPr lang="fr-FR"/>
            </a:p>
          </p:txBody>
        </p:sp>
        <p:sp>
          <p:nvSpPr>
            <p:cNvPr id="889360" name="Rectangle 528"/>
            <p:cNvSpPr>
              <a:spLocks noChangeArrowheads="1"/>
            </p:cNvSpPr>
            <p:nvPr/>
          </p:nvSpPr>
          <p:spPr bwMode="auto">
            <a:xfrm>
              <a:off x="612" y="1490"/>
              <a:ext cx="96" cy="96"/>
            </a:xfrm>
            <a:prstGeom prst="rect">
              <a:avLst/>
            </a:prstGeom>
            <a:gradFill rotWithShape="1">
              <a:gsLst>
                <a:gs pos="0">
                  <a:srgbClr val="FF6600">
                    <a:gamma/>
                    <a:shade val="46275"/>
                    <a:invGamma/>
                  </a:srgbClr>
                </a:gs>
                <a:gs pos="50000">
                  <a:srgbClr val="FF6600"/>
                </a:gs>
                <a:gs pos="100000">
                  <a:srgbClr val="FF6600">
                    <a:gamma/>
                    <a:shade val="46275"/>
                    <a:invGamma/>
                  </a:srgbClr>
                </a:gs>
              </a:gsLst>
              <a:lin ang="0" scaled="1"/>
            </a:gradFill>
            <a:ln w="9525">
              <a:solidFill>
                <a:srgbClr val="FF66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889361" name="Rectangle 529"/>
            <p:cNvSpPr>
              <a:spLocks noChangeArrowheads="1"/>
            </p:cNvSpPr>
            <p:nvPr/>
          </p:nvSpPr>
          <p:spPr bwMode="auto">
            <a:xfrm>
              <a:off x="612" y="1634"/>
              <a:ext cx="96" cy="96"/>
            </a:xfrm>
            <a:prstGeom prst="rect">
              <a:avLst/>
            </a:prstGeom>
            <a:gradFill rotWithShape="1">
              <a:gsLst>
                <a:gs pos="0">
                  <a:srgbClr val="FFCC00">
                    <a:gamma/>
                    <a:shade val="46275"/>
                    <a:invGamma/>
                  </a:srgbClr>
                </a:gs>
                <a:gs pos="50000">
                  <a:srgbClr val="FFCC00"/>
                </a:gs>
                <a:gs pos="100000">
                  <a:srgbClr val="FFCC00">
                    <a:gamma/>
                    <a:shade val="46275"/>
                    <a:invGamma/>
                  </a:srgbClr>
                </a:gs>
              </a:gsLst>
              <a:lin ang="0" scaled="1"/>
            </a:gradFill>
            <a:ln w="9525">
              <a:solidFill>
                <a:srgbClr val="FFCC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889362" name="Text Box 530"/>
            <p:cNvSpPr txBox="1">
              <a:spLocks noChangeArrowheads="1"/>
            </p:cNvSpPr>
            <p:nvPr/>
          </p:nvSpPr>
          <p:spPr bwMode="auto">
            <a:xfrm>
              <a:off x="725" y="1458"/>
              <a:ext cx="418" cy="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l" eaLnBrk="0" hangingPunct="0">
                <a:lnSpc>
                  <a:spcPct val="95000"/>
                </a:lnSpc>
              </a:pPr>
              <a:r>
                <a:rPr lang="en-US" sz="1400" b="1">
                  <a:solidFill>
                    <a:schemeClr val="bg1"/>
                  </a:solidFill>
                  <a:cs typeface="Arial" charset="0"/>
                </a:rPr>
                <a:t>VHC-</a:t>
              </a:r>
            </a:p>
            <a:p>
              <a:pPr algn="l" eaLnBrk="0" hangingPunct="0">
                <a:lnSpc>
                  <a:spcPct val="95000"/>
                </a:lnSpc>
              </a:pPr>
              <a:r>
                <a:rPr lang="en-US" sz="1400" b="1">
                  <a:solidFill>
                    <a:schemeClr val="bg1"/>
                  </a:solidFill>
                  <a:cs typeface="Arial" charset="0"/>
                </a:rPr>
                <a:t>VHC+</a:t>
              </a:r>
            </a:p>
          </p:txBody>
        </p:sp>
      </p:grpSp>
    </p:spTree>
    <p:extLst>
      <p:ext uri="{BB962C8B-B14F-4D97-AF65-F5344CB8AC3E}">
        <p14:creationId xmlns:p14="http://schemas.microsoft.com/office/powerpoint/2010/main" xmlns="" val="38159958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pPr>
              <a:defRPr/>
            </a:pPr>
            <a:r>
              <a:rPr lang="fr-FR" dirty="0" smtClean="0">
                <a:latin typeface="Arial" charset="0"/>
                <a:cs typeface="Arial" charset="0"/>
              </a:rPr>
              <a:t>Causes de mortalité en 2000, 2005 &amp; 2010</a:t>
            </a:r>
            <a:endParaRPr lang="fr-FR" dirty="0">
              <a:latin typeface="Arial" charset="0"/>
              <a:cs typeface="Arial" charset="0"/>
            </a:endParaRPr>
          </a:p>
        </p:txBody>
      </p:sp>
      <p:sp>
        <p:nvSpPr>
          <p:cNvPr id="75778" name="Text Box 3"/>
          <p:cNvSpPr txBox="1">
            <a:spLocks noChangeArrowheads="1"/>
          </p:cNvSpPr>
          <p:nvPr/>
        </p:nvSpPr>
        <p:spPr bwMode="auto">
          <a:xfrm>
            <a:off x="6335889" y="6583364"/>
            <a:ext cx="2808111"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200">
                <a:solidFill>
                  <a:schemeClr val="tx1"/>
                </a:solidFill>
                <a:latin typeface="Arial" charset="0"/>
                <a:ea typeface="ＭＳ Ｐゴシック" charset="0"/>
                <a:cs typeface="ＭＳ Ｐゴシック" charset="0"/>
              </a:defRPr>
            </a:lvl1pPr>
            <a:lvl2pPr marL="742950" indent="-285750" eaLnBrk="0" hangingPunct="0">
              <a:defRPr sz="1200">
                <a:solidFill>
                  <a:schemeClr val="tx1"/>
                </a:solidFill>
                <a:latin typeface="Arial" charset="0"/>
                <a:ea typeface="ＭＳ Ｐゴシック" charset="0"/>
              </a:defRPr>
            </a:lvl2pPr>
            <a:lvl3pPr marL="1143000" indent="-228600" eaLnBrk="0" hangingPunct="0">
              <a:defRPr sz="1200">
                <a:solidFill>
                  <a:schemeClr val="tx1"/>
                </a:solidFill>
                <a:latin typeface="Arial" charset="0"/>
                <a:ea typeface="ＭＳ Ｐゴシック" charset="0"/>
              </a:defRPr>
            </a:lvl3pPr>
            <a:lvl4pPr marL="1600200" indent="-228600" eaLnBrk="0" hangingPunct="0">
              <a:defRPr sz="1200">
                <a:solidFill>
                  <a:schemeClr val="tx1"/>
                </a:solidFill>
                <a:latin typeface="Arial" charset="0"/>
                <a:ea typeface="ＭＳ Ｐゴシック" charset="0"/>
              </a:defRPr>
            </a:lvl4pPr>
            <a:lvl5pPr marL="2057400" indent="-228600" eaLnBrk="0" hangingPunct="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pPr algn="r"/>
            <a:r>
              <a:rPr lang="en-GB" i="1">
                <a:solidFill>
                  <a:srgbClr val="FFFFFF"/>
                </a:solidFill>
              </a:rPr>
              <a:t>Morlat P, CROI 2012, Abs. 1130</a:t>
            </a:r>
          </a:p>
        </p:txBody>
      </p:sp>
      <p:grpSp>
        <p:nvGrpSpPr>
          <p:cNvPr id="75779" name="Groupe 109"/>
          <p:cNvGrpSpPr>
            <a:grpSpLocks/>
          </p:cNvGrpSpPr>
          <p:nvPr/>
        </p:nvGrpSpPr>
        <p:grpSpPr bwMode="auto">
          <a:xfrm>
            <a:off x="-17352" y="1135063"/>
            <a:ext cx="9045691" cy="5376902"/>
            <a:chOff x="-16780" y="1135063"/>
            <a:chExt cx="9044737" cy="5377676"/>
          </a:xfrm>
        </p:grpSpPr>
        <p:grpSp>
          <p:nvGrpSpPr>
            <p:cNvPr id="75782" name="Groupe 22544"/>
            <p:cNvGrpSpPr>
              <a:grpSpLocks/>
            </p:cNvGrpSpPr>
            <p:nvPr/>
          </p:nvGrpSpPr>
          <p:grpSpPr bwMode="auto">
            <a:xfrm>
              <a:off x="2525713" y="1284288"/>
              <a:ext cx="5776912" cy="4924425"/>
              <a:chOff x="2526171" y="1284969"/>
              <a:chExt cx="5775994" cy="4923603"/>
            </a:xfrm>
          </p:grpSpPr>
          <p:sp>
            <p:nvSpPr>
              <p:cNvPr id="75824" name="Line 11"/>
              <p:cNvSpPr>
                <a:spLocks noChangeShapeType="1"/>
              </p:cNvSpPr>
              <p:nvPr/>
            </p:nvSpPr>
            <p:spPr bwMode="auto">
              <a:xfrm flipV="1">
                <a:off x="3733513" y="6153883"/>
                <a:ext cx="0" cy="54689"/>
              </a:xfrm>
              <a:prstGeom prst="line">
                <a:avLst/>
              </a:prstGeom>
              <a:noFill/>
              <a:ln w="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75825" name="Line 12"/>
              <p:cNvSpPr>
                <a:spLocks noChangeShapeType="1"/>
              </p:cNvSpPr>
              <p:nvPr/>
            </p:nvSpPr>
            <p:spPr bwMode="auto">
              <a:xfrm flipV="1">
                <a:off x="2592662" y="6153883"/>
                <a:ext cx="0" cy="54689"/>
              </a:xfrm>
              <a:prstGeom prst="line">
                <a:avLst/>
              </a:prstGeom>
              <a:noFill/>
              <a:ln w="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75826" name="Line 13"/>
              <p:cNvSpPr>
                <a:spLocks noChangeShapeType="1"/>
              </p:cNvSpPr>
              <p:nvPr/>
            </p:nvSpPr>
            <p:spPr bwMode="auto">
              <a:xfrm>
                <a:off x="2526171" y="6153883"/>
                <a:ext cx="66491" cy="0"/>
              </a:xfrm>
              <a:prstGeom prst="line">
                <a:avLst/>
              </a:prstGeom>
              <a:noFill/>
              <a:ln w="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75827" name="Line 14"/>
              <p:cNvSpPr>
                <a:spLocks noChangeShapeType="1"/>
              </p:cNvSpPr>
              <p:nvPr/>
            </p:nvSpPr>
            <p:spPr bwMode="auto">
              <a:xfrm>
                <a:off x="2592662" y="6153883"/>
                <a:ext cx="1140850" cy="0"/>
              </a:xfrm>
              <a:prstGeom prst="line">
                <a:avLst/>
              </a:prstGeom>
              <a:noFill/>
              <a:ln w="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75828" name="Line 15"/>
              <p:cNvSpPr>
                <a:spLocks noChangeShapeType="1"/>
              </p:cNvSpPr>
              <p:nvPr/>
            </p:nvSpPr>
            <p:spPr bwMode="auto">
              <a:xfrm flipV="1">
                <a:off x="7156065" y="6153883"/>
                <a:ext cx="0" cy="54689"/>
              </a:xfrm>
              <a:prstGeom prst="line">
                <a:avLst/>
              </a:prstGeom>
              <a:noFill/>
              <a:ln w="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75829" name="Line 16"/>
              <p:cNvSpPr>
                <a:spLocks noChangeShapeType="1"/>
              </p:cNvSpPr>
              <p:nvPr/>
            </p:nvSpPr>
            <p:spPr bwMode="auto">
              <a:xfrm flipV="1">
                <a:off x="6015214" y="6153883"/>
                <a:ext cx="0" cy="54689"/>
              </a:xfrm>
              <a:prstGeom prst="line">
                <a:avLst/>
              </a:prstGeom>
              <a:noFill/>
              <a:ln w="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75830" name="Line 17"/>
              <p:cNvSpPr>
                <a:spLocks noChangeShapeType="1"/>
              </p:cNvSpPr>
              <p:nvPr/>
            </p:nvSpPr>
            <p:spPr bwMode="auto">
              <a:xfrm flipV="1">
                <a:off x="4872614" y="6153883"/>
                <a:ext cx="0" cy="54689"/>
              </a:xfrm>
              <a:prstGeom prst="line">
                <a:avLst/>
              </a:prstGeom>
              <a:noFill/>
              <a:ln w="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75831" name="Line 18"/>
              <p:cNvSpPr>
                <a:spLocks noChangeShapeType="1"/>
              </p:cNvSpPr>
              <p:nvPr/>
            </p:nvSpPr>
            <p:spPr bwMode="auto">
              <a:xfrm>
                <a:off x="4872614" y="6153883"/>
                <a:ext cx="1142601" cy="0"/>
              </a:xfrm>
              <a:prstGeom prst="line">
                <a:avLst/>
              </a:prstGeom>
              <a:noFill/>
              <a:ln w="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75832" name="Line 19"/>
              <p:cNvSpPr>
                <a:spLocks noChangeShapeType="1"/>
              </p:cNvSpPr>
              <p:nvPr/>
            </p:nvSpPr>
            <p:spPr bwMode="auto">
              <a:xfrm>
                <a:off x="6015214" y="6153883"/>
                <a:ext cx="1140850" cy="0"/>
              </a:xfrm>
              <a:prstGeom prst="line">
                <a:avLst/>
              </a:prstGeom>
              <a:noFill/>
              <a:ln w="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75833" name="Line 20"/>
              <p:cNvSpPr>
                <a:spLocks noChangeShapeType="1"/>
              </p:cNvSpPr>
              <p:nvPr/>
            </p:nvSpPr>
            <p:spPr bwMode="auto">
              <a:xfrm>
                <a:off x="3733513" y="6153883"/>
                <a:ext cx="1139101" cy="0"/>
              </a:xfrm>
              <a:prstGeom prst="line">
                <a:avLst/>
              </a:prstGeom>
              <a:noFill/>
              <a:ln w="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75834" name="Line 21"/>
              <p:cNvSpPr>
                <a:spLocks noChangeShapeType="1"/>
              </p:cNvSpPr>
              <p:nvPr/>
            </p:nvSpPr>
            <p:spPr bwMode="auto">
              <a:xfrm flipV="1">
                <a:off x="8296915" y="6153883"/>
                <a:ext cx="0" cy="54689"/>
              </a:xfrm>
              <a:prstGeom prst="line">
                <a:avLst/>
              </a:prstGeom>
              <a:noFill/>
              <a:ln w="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75835" name="Line 22"/>
              <p:cNvSpPr>
                <a:spLocks noChangeShapeType="1"/>
              </p:cNvSpPr>
              <p:nvPr/>
            </p:nvSpPr>
            <p:spPr bwMode="auto">
              <a:xfrm>
                <a:off x="8296915" y="6153883"/>
                <a:ext cx="5250" cy="0"/>
              </a:xfrm>
              <a:prstGeom prst="line">
                <a:avLst/>
              </a:prstGeom>
              <a:noFill/>
              <a:ln w="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75836" name="Line 23"/>
              <p:cNvSpPr>
                <a:spLocks noChangeShapeType="1"/>
              </p:cNvSpPr>
              <p:nvPr/>
            </p:nvSpPr>
            <p:spPr bwMode="auto">
              <a:xfrm>
                <a:off x="7156065" y="6153883"/>
                <a:ext cx="1140850" cy="0"/>
              </a:xfrm>
              <a:prstGeom prst="line">
                <a:avLst/>
              </a:prstGeom>
              <a:noFill/>
              <a:ln w="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75837" name="Line 24"/>
              <p:cNvSpPr>
                <a:spLocks noChangeShapeType="1"/>
              </p:cNvSpPr>
              <p:nvPr/>
            </p:nvSpPr>
            <p:spPr bwMode="auto">
              <a:xfrm flipV="1">
                <a:off x="2592662" y="1284969"/>
                <a:ext cx="0" cy="4868914"/>
              </a:xfrm>
              <a:prstGeom prst="line">
                <a:avLst/>
              </a:prstGeom>
              <a:noFill/>
              <a:ln w="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75838" name="Rectangle 25"/>
              <p:cNvSpPr>
                <a:spLocks noChangeArrowheads="1"/>
              </p:cNvSpPr>
              <p:nvPr/>
            </p:nvSpPr>
            <p:spPr bwMode="auto">
              <a:xfrm>
                <a:off x="2592662" y="1334686"/>
                <a:ext cx="2867874" cy="54689"/>
              </a:xfrm>
              <a:prstGeom prst="rect">
                <a:avLst/>
              </a:prstGeom>
              <a:solidFill>
                <a:srgbClr val="FF9900"/>
              </a:solidFill>
              <a:ln w="0">
                <a:solidFill>
                  <a:srgbClr val="FF9900"/>
                </a:solidFill>
                <a:miter lim="800000"/>
                <a:headEnd/>
                <a:tailEnd/>
              </a:ln>
            </p:spPr>
            <p:txBody>
              <a:bodyPr/>
              <a:lstStyle/>
              <a:p>
                <a:endParaRPr lang="fr-FR" sz="1800">
                  <a:solidFill>
                    <a:srgbClr val="FFFFFF"/>
                  </a:solidFill>
                </a:endParaRPr>
              </a:p>
            </p:txBody>
          </p:sp>
          <p:sp>
            <p:nvSpPr>
              <p:cNvPr id="75839" name="Rectangle 26"/>
              <p:cNvSpPr>
                <a:spLocks noChangeArrowheads="1"/>
              </p:cNvSpPr>
              <p:nvPr/>
            </p:nvSpPr>
            <p:spPr bwMode="auto">
              <a:xfrm>
                <a:off x="2592662" y="1412576"/>
                <a:ext cx="4106712" cy="56346"/>
              </a:xfrm>
              <a:prstGeom prst="rect">
                <a:avLst/>
              </a:prstGeom>
              <a:solidFill>
                <a:srgbClr val="00FF00"/>
              </a:solidFill>
              <a:ln w="0">
                <a:solidFill>
                  <a:srgbClr val="00FF00"/>
                </a:solidFill>
                <a:miter lim="800000"/>
                <a:headEnd/>
                <a:tailEnd/>
              </a:ln>
            </p:spPr>
            <p:txBody>
              <a:bodyPr/>
              <a:lstStyle/>
              <a:p>
                <a:endParaRPr lang="fr-FR" sz="1800">
                  <a:solidFill>
                    <a:srgbClr val="FFFFFF"/>
                  </a:solidFill>
                </a:endParaRPr>
              </a:p>
            </p:txBody>
          </p:sp>
          <p:sp>
            <p:nvSpPr>
              <p:cNvPr id="75840" name="Rectangle 27"/>
              <p:cNvSpPr>
                <a:spLocks noChangeArrowheads="1"/>
              </p:cNvSpPr>
              <p:nvPr/>
            </p:nvSpPr>
            <p:spPr bwMode="auto">
              <a:xfrm>
                <a:off x="2592662" y="1488808"/>
                <a:ext cx="5412041" cy="58003"/>
              </a:xfrm>
              <a:prstGeom prst="rect">
                <a:avLst/>
              </a:prstGeom>
              <a:solidFill>
                <a:srgbClr val="00CCFF"/>
              </a:solidFill>
              <a:ln w="0">
                <a:solidFill>
                  <a:srgbClr val="00CCFF"/>
                </a:solidFill>
                <a:miter lim="800000"/>
                <a:headEnd/>
                <a:tailEnd/>
              </a:ln>
            </p:spPr>
            <p:txBody>
              <a:bodyPr/>
              <a:lstStyle/>
              <a:p>
                <a:endParaRPr lang="fr-FR" sz="1800">
                  <a:solidFill>
                    <a:srgbClr val="FFFFFF"/>
                  </a:solidFill>
                </a:endParaRPr>
              </a:p>
            </p:txBody>
          </p:sp>
          <p:sp>
            <p:nvSpPr>
              <p:cNvPr id="75841" name="Rectangle 28"/>
              <p:cNvSpPr>
                <a:spLocks noChangeArrowheads="1"/>
              </p:cNvSpPr>
              <p:nvPr/>
            </p:nvSpPr>
            <p:spPr bwMode="auto">
              <a:xfrm>
                <a:off x="2592662" y="1619728"/>
                <a:ext cx="2535418" cy="54689"/>
              </a:xfrm>
              <a:prstGeom prst="rect">
                <a:avLst/>
              </a:prstGeom>
              <a:solidFill>
                <a:srgbClr val="FF9900"/>
              </a:solidFill>
              <a:ln w="0">
                <a:solidFill>
                  <a:srgbClr val="FF9900"/>
                </a:solidFill>
                <a:miter lim="800000"/>
                <a:headEnd/>
                <a:tailEnd/>
              </a:ln>
            </p:spPr>
            <p:txBody>
              <a:bodyPr/>
              <a:lstStyle/>
              <a:p>
                <a:endParaRPr lang="fr-FR" sz="1800">
                  <a:solidFill>
                    <a:srgbClr val="FFFFFF"/>
                  </a:solidFill>
                </a:endParaRPr>
              </a:p>
            </p:txBody>
          </p:sp>
          <p:sp>
            <p:nvSpPr>
              <p:cNvPr id="75842" name="Rectangle 29"/>
              <p:cNvSpPr>
                <a:spLocks noChangeArrowheads="1"/>
              </p:cNvSpPr>
              <p:nvPr/>
            </p:nvSpPr>
            <p:spPr bwMode="auto">
              <a:xfrm>
                <a:off x="2592662" y="1694303"/>
                <a:ext cx="1909000" cy="58003"/>
              </a:xfrm>
              <a:prstGeom prst="rect">
                <a:avLst/>
              </a:prstGeom>
              <a:solidFill>
                <a:srgbClr val="00FF00"/>
              </a:solidFill>
              <a:ln w="0">
                <a:solidFill>
                  <a:srgbClr val="00FF00"/>
                </a:solidFill>
                <a:miter lim="800000"/>
                <a:headEnd/>
                <a:tailEnd/>
              </a:ln>
            </p:spPr>
            <p:txBody>
              <a:bodyPr/>
              <a:lstStyle/>
              <a:p>
                <a:endParaRPr lang="fr-FR" sz="1800">
                  <a:solidFill>
                    <a:srgbClr val="FFFFFF"/>
                  </a:solidFill>
                </a:endParaRPr>
              </a:p>
            </p:txBody>
          </p:sp>
          <p:sp>
            <p:nvSpPr>
              <p:cNvPr id="75843" name="Rectangle 30"/>
              <p:cNvSpPr>
                <a:spLocks noChangeArrowheads="1"/>
              </p:cNvSpPr>
              <p:nvPr/>
            </p:nvSpPr>
            <p:spPr bwMode="auto">
              <a:xfrm>
                <a:off x="2592662" y="1773850"/>
                <a:ext cx="1244087" cy="58003"/>
              </a:xfrm>
              <a:prstGeom prst="rect">
                <a:avLst/>
              </a:prstGeom>
              <a:solidFill>
                <a:srgbClr val="00CCFF"/>
              </a:solidFill>
              <a:ln w="0">
                <a:solidFill>
                  <a:srgbClr val="00CCFF"/>
                </a:solidFill>
                <a:miter lim="800000"/>
                <a:headEnd/>
                <a:tailEnd/>
              </a:ln>
            </p:spPr>
            <p:txBody>
              <a:bodyPr/>
              <a:lstStyle/>
              <a:p>
                <a:endParaRPr lang="fr-FR" sz="1800">
                  <a:solidFill>
                    <a:srgbClr val="FFFFFF"/>
                  </a:solidFill>
                </a:endParaRPr>
              </a:p>
            </p:txBody>
          </p:sp>
          <p:sp>
            <p:nvSpPr>
              <p:cNvPr id="75844" name="Rectangle 31"/>
              <p:cNvSpPr>
                <a:spLocks noChangeArrowheads="1"/>
              </p:cNvSpPr>
              <p:nvPr/>
            </p:nvSpPr>
            <p:spPr bwMode="auto">
              <a:xfrm>
                <a:off x="2592662" y="1982659"/>
                <a:ext cx="1709526" cy="54689"/>
              </a:xfrm>
              <a:prstGeom prst="rect">
                <a:avLst/>
              </a:prstGeom>
              <a:solidFill>
                <a:srgbClr val="00FF00"/>
              </a:solidFill>
              <a:ln w="0">
                <a:solidFill>
                  <a:srgbClr val="00FF00"/>
                </a:solidFill>
                <a:miter lim="800000"/>
                <a:headEnd/>
                <a:tailEnd/>
              </a:ln>
            </p:spPr>
            <p:txBody>
              <a:bodyPr/>
              <a:lstStyle/>
              <a:p>
                <a:endParaRPr lang="fr-FR" sz="1800">
                  <a:solidFill>
                    <a:srgbClr val="FFFFFF"/>
                  </a:solidFill>
                </a:endParaRPr>
              </a:p>
            </p:txBody>
          </p:sp>
          <p:sp>
            <p:nvSpPr>
              <p:cNvPr id="75845" name="Rectangle 32"/>
              <p:cNvSpPr>
                <a:spLocks noChangeArrowheads="1"/>
              </p:cNvSpPr>
              <p:nvPr/>
            </p:nvSpPr>
            <p:spPr bwMode="auto">
              <a:xfrm>
                <a:off x="2592662" y="1903113"/>
                <a:ext cx="1210841" cy="56346"/>
              </a:xfrm>
              <a:prstGeom prst="rect">
                <a:avLst/>
              </a:prstGeom>
              <a:solidFill>
                <a:srgbClr val="FF9900"/>
              </a:solidFill>
              <a:ln w="0">
                <a:solidFill>
                  <a:srgbClr val="FF9900"/>
                </a:solidFill>
                <a:miter lim="800000"/>
                <a:headEnd/>
                <a:tailEnd/>
              </a:ln>
            </p:spPr>
            <p:txBody>
              <a:bodyPr/>
              <a:lstStyle/>
              <a:p>
                <a:endParaRPr lang="fr-FR" sz="1800">
                  <a:solidFill>
                    <a:srgbClr val="FFFFFF"/>
                  </a:solidFill>
                </a:endParaRPr>
              </a:p>
            </p:txBody>
          </p:sp>
          <p:sp>
            <p:nvSpPr>
              <p:cNvPr id="75846" name="Rectangle 33"/>
              <p:cNvSpPr>
                <a:spLocks noChangeArrowheads="1"/>
              </p:cNvSpPr>
              <p:nvPr/>
            </p:nvSpPr>
            <p:spPr bwMode="auto">
              <a:xfrm>
                <a:off x="2592662" y="2060548"/>
                <a:ext cx="1468058" cy="54689"/>
              </a:xfrm>
              <a:prstGeom prst="rect">
                <a:avLst/>
              </a:prstGeom>
              <a:solidFill>
                <a:srgbClr val="00CCFF"/>
              </a:solidFill>
              <a:ln w="0">
                <a:solidFill>
                  <a:srgbClr val="00CCFF"/>
                </a:solidFill>
                <a:miter lim="800000"/>
                <a:headEnd/>
                <a:tailEnd/>
              </a:ln>
            </p:spPr>
            <p:txBody>
              <a:bodyPr/>
              <a:lstStyle/>
              <a:p>
                <a:endParaRPr lang="fr-FR" sz="1800">
                  <a:solidFill>
                    <a:srgbClr val="FFFFFF"/>
                  </a:solidFill>
                </a:endParaRPr>
              </a:p>
            </p:txBody>
          </p:sp>
          <p:sp>
            <p:nvSpPr>
              <p:cNvPr id="75847" name="Rectangle 34"/>
              <p:cNvSpPr>
                <a:spLocks noChangeArrowheads="1"/>
              </p:cNvSpPr>
              <p:nvPr/>
            </p:nvSpPr>
            <p:spPr bwMode="auto">
              <a:xfrm>
                <a:off x="2592662" y="2188155"/>
                <a:ext cx="1177596" cy="54689"/>
              </a:xfrm>
              <a:prstGeom prst="rect">
                <a:avLst/>
              </a:prstGeom>
              <a:solidFill>
                <a:srgbClr val="FF9900"/>
              </a:solidFill>
              <a:ln w="0">
                <a:solidFill>
                  <a:srgbClr val="FF9900"/>
                </a:solidFill>
                <a:miter lim="800000"/>
                <a:headEnd/>
                <a:tailEnd/>
              </a:ln>
            </p:spPr>
            <p:txBody>
              <a:bodyPr/>
              <a:lstStyle/>
              <a:p>
                <a:endParaRPr lang="fr-FR" sz="1800">
                  <a:solidFill>
                    <a:srgbClr val="FFFFFF"/>
                  </a:solidFill>
                </a:endParaRPr>
              </a:p>
            </p:txBody>
          </p:sp>
          <p:sp>
            <p:nvSpPr>
              <p:cNvPr id="75848" name="Rectangle 35"/>
              <p:cNvSpPr>
                <a:spLocks noChangeArrowheads="1"/>
              </p:cNvSpPr>
              <p:nvPr/>
            </p:nvSpPr>
            <p:spPr bwMode="auto">
              <a:xfrm>
                <a:off x="2592662" y="2266044"/>
                <a:ext cx="958874" cy="56346"/>
              </a:xfrm>
              <a:prstGeom prst="rect">
                <a:avLst/>
              </a:prstGeom>
              <a:solidFill>
                <a:srgbClr val="00FF00"/>
              </a:solidFill>
              <a:ln w="0">
                <a:solidFill>
                  <a:srgbClr val="00FF00"/>
                </a:solidFill>
                <a:miter lim="800000"/>
                <a:headEnd/>
                <a:tailEnd/>
              </a:ln>
            </p:spPr>
            <p:txBody>
              <a:bodyPr/>
              <a:lstStyle/>
              <a:p>
                <a:endParaRPr lang="fr-FR" sz="1800">
                  <a:solidFill>
                    <a:srgbClr val="FFFFFF"/>
                  </a:solidFill>
                </a:endParaRPr>
              </a:p>
            </p:txBody>
          </p:sp>
          <p:sp>
            <p:nvSpPr>
              <p:cNvPr id="75849" name="Freeform 36"/>
              <p:cNvSpPr>
                <a:spLocks/>
              </p:cNvSpPr>
              <p:nvPr/>
            </p:nvSpPr>
            <p:spPr bwMode="auto">
              <a:xfrm>
                <a:off x="2592662" y="2342276"/>
                <a:ext cx="815393" cy="58003"/>
              </a:xfrm>
              <a:custGeom>
                <a:avLst/>
                <a:gdLst>
                  <a:gd name="T0" fmla="*/ 2147483647 w 466"/>
                  <a:gd name="T1" fmla="*/ 2147483647 h 35"/>
                  <a:gd name="T2" fmla="*/ 2147483647 w 466"/>
                  <a:gd name="T3" fmla="*/ 0 h 35"/>
                  <a:gd name="T4" fmla="*/ 0 w 466"/>
                  <a:gd name="T5" fmla="*/ 0 h 35"/>
                  <a:gd name="T6" fmla="*/ 0 w 466"/>
                  <a:gd name="T7" fmla="*/ 2147483647 h 35"/>
                  <a:gd name="T8" fmla="*/ 2147483647 w 466"/>
                  <a:gd name="T9" fmla="*/ 2147483647 h 35"/>
                  <a:gd name="T10" fmla="*/ 2147483647 w 466"/>
                  <a:gd name="T11" fmla="*/ 2147483647 h 35"/>
                  <a:gd name="T12" fmla="*/ 0 60000 65536"/>
                  <a:gd name="T13" fmla="*/ 0 60000 65536"/>
                  <a:gd name="T14" fmla="*/ 0 60000 65536"/>
                  <a:gd name="T15" fmla="*/ 0 60000 65536"/>
                  <a:gd name="T16" fmla="*/ 0 60000 65536"/>
                  <a:gd name="T17" fmla="*/ 0 60000 65536"/>
                  <a:gd name="T18" fmla="*/ 0 w 466"/>
                  <a:gd name="T19" fmla="*/ 0 h 35"/>
                  <a:gd name="T20" fmla="*/ 466 w 466"/>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466" h="35">
                    <a:moveTo>
                      <a:pt x="466" y="35"/>
                    </a:moveTo>
                    <a:lnTo>
                      <a:pt x="466" y="0"/>
                    </a:lnTo>
                    <a:lnTo>
                      <a:pt x="0" y="0"/>
                    </a:lnTo>
                    <a:lnTo>
                      <a:pt x="0" y="35"/>
                    </a:lnTo>
                    <a:lnTo>
                      <a:pt x="466" y="35"/>
                    </a:lnTo>
                    <a:close/>
                  </a:path>
                </a:pathLst>
              </a:custGeom>
              <a:solidFill>
                <a:srgbClr val="00CCFF"/>
              </a:solidFill>
              <a:ln w="0">
                <a:solidFill>
                  <a:srgbClr val="00CCFF"/>
                </a:solidFill>
                <a:round/>
                <a:headEnd/>
                <a:tailEnd/>
              </a:ln>
            </p:spPr>
            <p:txBody>
              <a:bodyPr/>
              <a:lstStyle/>
              <a:p>
                <a:endParaRPr lang="fr-FR"/>
              </a:p>
            </p:txBody>
          </p:sp>
          <p:sp>
            <p:nvSpPr>
              <p:cNvPr id="75850" name="Rectangle 37"/>
              <p:cNvSpPr>
                <a:spLocks noChangeArrowheads="1"/>
              </p:cNvSpPr>
              <p:nvPr/>
            </p:nvSpPr>
            <p:spPr bwMode="auto">
              <a:xfrm>
                <a:off x="2592662" y="2473197"/>
                <a:ext cx="1093607" cy="54689"/>
              </a:xfrm>
              <a:prstGeom prst="rect">
                <a:avLst/>
              </a:prstGeom>
              <a:solidFill>
                <a:srgbClr val="FF9900"/>
              </a:solidFill>
              <a:ln w="0">
                <a:solidFill>
                  <a:srgbClr val="FF9900"/>
                </a:solidFill>
                <a:miter lim="800000"/>
                <a:headEnd/>
                <a:tailEnd/>
              </a:ln>
            </p:spPr>
            <p:txBody>
              <a:bodyPr/>
              <a:lstStyle/>
              <a:p>
                <a:endParaRPr lang="fr-FR" sz="1800">
                  <a:solidFill>
                    <a:srgbClr val="FFFFFF"/>
                  </a:solidFill>
                </a:endParaRPr>
              </a:p>
            </p:txBody>
          </p:sp>
          <p:sp>
            <p:nvSpPr>
              <p:cNvPr id="75851" name="Rectangle 38"/>
              <p:cNvSpPr>
                <a:spLocks noChangeArrowheads="1"/>
              </p:cNvSpPr>
              <p:nvPr/>
            </p:nvSpPr>
            <p:spPr bwMode="auto">
              <a:xfrm>
                <a:off x="2592662" y="2551086"/>
                <a:ext cx="509184" cy="54689"/>
              </a:xfrm>
              <a:prstGeom prst="rect">
                <a:avLst/>
              </a:prstGeom>
              <a:solidFill>
                <a:srgbClr val="00FF00"/>
              </a:solidFill>
              <a:ln w="0">
                <a:solidFill>
                  <a:srgbClr val="00FF00"/>
                </a:solidFill>
                <a:miter lim="800000"/>
                <a:headEnd/>
                <a:tailEnd/>
              </a:ln>
            </p:spPr>
            <p:txBody>
              <a:bodyPr/>
              <a:lstStyle/>
              <a:p>
                <a:endParaRPr lang="fr-FR" sz="1800">
                  <a:solidFill>
                    <a:srgbClr val="FFFFFF"/>
                  </a:solidFill>
                </a:endParaRPr>
              </a:p>
            </p:txBody>
          </p:sp>
          <p:sp>
            <p:nvSpPr>
              <p:cNvPr id="75852" name="Freeform 39"/>
              <p:cNvSpPr>
                <a:spLocks/>
              </p:cNvSpPr>
              <p:nvPr/>
            </p:nvSpPr>
            <p:spPr bwMode="auto">
              <a:xfrm>
                <a:off x="2592662" y="2627318"/>
                <a:ext cx="790896" cy="58003"/>
              </a:xfrm>
              <a:custGeom>
                <a:avLst/>
                <a:gdLst>
                  <a:gd name="T0" fmla="*/ 2147483647 w 452"/>
                  <a:gd name="T1" fmla="*/ 2147483647 h 35"/>
                  <a:gd name="T2" fmla="*/ 2147483647 w 452"/>
                  <a:gd name="T3" fmla="*/ 0 h 35"/>
                  <a:gd name="T4" fmla="*/ 0 w 452"/>
                  <a:gd name="T5" fmla="*/ 0 h 35"/>
                  <a:gd name="T6" fmla="*/ 0 w 452"/>
                  <a:gd name="T7" fmla="*/ 2147483647 h 35"/>
                  <a:gd name="T8" fmla="*/ 2147483647 w 452"/>
                  <a:gd name="T9" fmla="*/ 2147483647 h 35"/>
                  <a:gd name="T10" fmla="*/ 2147483647 w 452"/>
                  <a:gd name="T11" fmla="*/ 2147483647 h 35"/>
                  <a:gd name="T12" fmla="*/ 0 60000 65536"/>
                  <a:gd name="T13" fmla="*/ 0 60000 65536"/>
                  <a:gd name="T14" fmla="*/ 0 60000 65536"/>
                  <a:gd name="T15" fmla="*/ 0 60000 65536"/>
                  <a:gd name="T16" fmla="*/ 0 60000 65536"/>
                  <a:gd name="T17" fmla="*/ 0 60000 65536"/>
                  <a:gd name="T18" fmla="*/ 0 w 452"/>
                  <a:gd name="T19" fmla="*/ 0 h 35"/>
                  <a:gd name="T20" fmla="*/ 452 w 452"/>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452" h="35">
                    <a:moveTo>
                      <a:pt x="452" y="35"/>
                    </a:moveTo>
                    <a:lnTo>
                      <a:pt x="452" y="0"/>
                    </a:lnTo>
                    <a:lnTo>
                      <a:pt x="0" y="0"/>
                    </a:lnTo>
                    <a:lnTo>
                      <a:pt x="0" y="35"/>
                    </a:lnTo>
                    <a:lnTo>
                      <a:pt x="452" y="35"/>
                    </a:lnTo>
                    <a:close/>
                  </a:path>
                </a:pathLst>
              </a:custGeom>
              <a:solidFill>
                <a:srgbClr val="00CCFF"/>
              </a:solidFill>
              <a:ln w="0">
                <a:solidFill>
                  <a:srgbClr val="00CCFF"/>
                </a:solidFill>
                <a:round/>
                <a:headEnd/>
                <a:tailEnd/>
              </a:ln>
            </p:spPr>
            <p:txBody>
              <a:bodyPr/>
              <a:lstStyle/>
              <a:p>
                <a:endParaRPr lang="fr-FR"/>
              </a:p>
            </p:txBody>
          </p:sp>
          <p:sp>
            <p:nvSpPr>
              <p:cNvPr id="75853" name="Freeform 40"/>
              <p:cNvSpPr>
                <a:spLocks/>
              </p:cNvSpPr>
              <p:nvPr/>
            </p:nvSpPr>
            <p:spPr bwMode="auto">
              <a:xfrm>
                <a:off x="2592662" y="2756581"/>
                <a:ext cx="549428" cy="56346"/>
              </a:xfrm>
              <a:custGeom>
                <a:avLst/>
                <a:gdLst>
                  <a:gd name="T0" fmla="*/ 2147483647 w 314"/>
                  <a:gd name="T1" fmla="*/ 2147483647 h 34"/>
                  <a:gd name="T2" fmla="*/ 2147483647 w 314"/>
                  <a:gd name="T3" fmla="*/ 0 h 34"/>
                  <a:gd name="T4" fmla="*/ 0 w 314"/>
                  <a:gd name="T5" fmla="*/ 0 h 34"/>
                  <a:gd name="T6" fmla="*/ 0 w 314"/>
                  <a:gd name="T7" fmla="*/ 2147483647 h 34"/>
                  <a:gd name="T8" fmla="*/ 2147483647 w 314"/>
                  <a:gd name="T9" fmla="*/ 2147483647 h 34"/>
                  <a:gd name="T10" fmla="*/ 2147483647 w 314"/>
                  <a:gd name="T11" fmla="*/ 2147483647 h 34"/>
                  <a:gd name="T12" fmla="*/ 0 60000 65536"/>
                  <a:gd name="T13" fmla="*/ 0 60000 65536"/>
                  <a:gd name="T14" fmla="*/ 0 60000 65536"/>
                  <a:gd name="T15" fmla="*/ 0 60000 65536"/>
                  <a:gd name="T16" fmla="*/ 0 60000 65536"/>
                  <a:gd name="T17" fmla="*/ 0 60000 65536"/>
                  <a:gd name="T18" fmla="*/ 0 w 314"/>
                  <a:gd name="T19" fmla="*/ 0 h 34"/>
                  <a:gd name="T20" fmla="*/ 314 w 314"/>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314" h="34">
                    <a:moveTo>
                      <a:pt x="314" y="34"/>
                    </a:moveTo>
                    <a:lnTo>
                      <a:pt x="314" y="0"/>
                    </a:lnTo>
                    <a:lnTo>
                      <a:pt x="0" y="0"/>
                    </a:lnTo>
                    <a:lnTo>
                      <a:pt x="0" y="34"/>
                    </a:lnTo>
                    <a:lnTo>
                      <a:pt x="314" y="34"/>
                    </a:lnTo>
                    <a:close/>
                  </a:path>
                </a:pathLst>
              </a:custGeom>
              <a:solidFill>
                <a:srgbClr val="FF9900"/>
              </a:solidFill>
              <a:ln w="0">
                <a:solidFill>
                  <a:srgbClr val="FF9900"/>
                </a:solidFill>
                <a:round/>
                <a:headEnd/>
                <a:tailEnd/>
              </a:ln>
            </p:spPr>
            <p:txBody>
              <a:bodyPr/>
              <a:lstStyle/>
              <a:p>
                <a:endParaRPr lang="fr-FR"/>
              </a:p>
            </p:txBody>
          </p:sp>
          <p:sp>
            <p:nvSpPr>
              <p:cNvPr id="75854" name="Rectangle 41"/>
              <p:cNvSpPr>
                <a:spLocks noChangeArrowheads="1"/>
              </p:cNvSpPr>
              <p:nvPr/>
            </p:nvSpPr>
            <p:spPr bwMode="auto">
              <a:xfrm>
                <a:off x="2592662" y="2836128"/>
                <a:ext cx="573925" cy="54689"/>
              </a:xfrm>
              <a:prstGeom prst="rect">
                <a:avLst/>
              </a:prstGeom>
              <a:solidFill>
                <a:srgbClr val="00FF00"/>
              </a:solidFill>
              <a:ln w="0">
                <a:solidFill>
                  <a:srgbClr val="00FF00"/>
                </a:solidFill>
                <a:miter lim="800000"/>
                <a:headEnd/>
                <a:tailEnd/>
              </a:ln>
            </p:spPr>
            <p:txBody>
              <a:bodyPr/>
              <a:lstStyle/>
              <a:p>
                <a:endParaRPr lang="fr-FR" sz="1800">
                  <a:solidFill>
                    <a:srgbClr val="FFFFFF"/>
                  </a:solidFill>
                </a:endParaRPr>
              </a:p>
            </p:txBody>
          </p:sp>
          <p:sp>
            <p:nvSpPr>
              <p:cNvPr id="75855" name="Freeform 42"/>
              <p:cNvSpPr>
                <a:spLocks/>
              </p:cNvSpPr>
              <p:nvPr/>
            </p:nvSpPr>
            <p:spPr bwMode="auto">
              <a:xfrm>
                <a:off x="2592662" y="2910703"/>
                <a:ext cx="465439" cy="58003"/>
              </a:xfrm>
              <a:custGeom>
                <a:avLst/>
                <a:gdLst>
                  <a:gd name="T0" fmla="*/ 2147483647 w 266"/>
                  <a:gd name="T1" fmla="*/ 2147483647 h 35"/>
                  <a:gd name="T2" fmla="*/ 2147483647 w 266"/>
                  <a:gd name="T3" fmla="*/ 0 h 35"/>
                  <a:gd name="T4" fmla="*/ 0 w 266"/>
                  <a:gd name="T5" fmla="*/ 0 h 35"/>
                  <a:gd name="T6" fmla="*/ 0 w 266"/>
                  <a:gd name="T7" fmla="*/ 2147483647 h 35"/>
                  <a:gd name="T8" fmla="*/ 2147483647 w 266"/>
                  <a:gd name="T9" fmla="*/ 2147483647 h 35"/>
                  <a:gd name="T10" fmla="*/ 2147483647 w 266"/>
                  <a:gd name="T11" fmla="*/ 2147483647 h 35"/>
                  <a:gd name="T12" fmla="*/ 0 60000 65536"/>
                  <a:gd name="T13" fmla="*/ 0 60000 65536"/>
                  <a:gd name="T14" fmla="*/ 0 60000 65536"/>
                  <a:gd name="T15" fmla="*/ 0 60000 65536"/>
                  <a:gd name="T16" fmla="*/ 0 60000 65536"/>
                  <a:gd name="T17" fmla="*/ 0 60000 65536"/>
                  <a:gd name="T18" fmla="*/ 0 w 266"/>
                  <a:gd name="T19" fmla="*/ 0 h 35"/>
                  <a:gd name="T20" fmla="*/ 266 w 266"/>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266" h="35">
                    <a:moveTo>
                      <a:pt x="266" y="35"/>
                    </a:moveTo>
                    <a:lnTo>
                      <a:pt x="266" y="0"/>
                    </a:lnTo>
                    <a:lnTo>
                      <a:pt x="0" y="0"/>
                    </a:lnTo>
                    <a:lnTo>
                      <a:pt x="0" y="35"/>
                    </a:lnTo>
                    <a:lnTo>
                      <a:pt x="266" y="35"/>
                    </a:lnTo>
                    <a:close/>
                  </a:path>
                </a:pathLst>
              </a:custGeom>
              <a:solidFill>
                <a:srgbClr val="00CCFF"/>
              </a:solidFill>
              <a:ln w="0">
                <a:solidFill>
                  <a:srgbClr val="00CCFF"/>
                </a:solidFill>
                <a:round/>
                <a:headEnd/>
                <a:tailEnd/>
              </a:ln>
            </p:spPr>
            <p:txBody>
              <a:bodyPr/>
              <a:lstStyle/>
              <a:p>
                <a:endParaRPr lang="fr-FR"/>
              </a:p>
            </p:txBody>
          </p:sp>
          <p:sp>
            <p:nvSpPr>
              <p:cNvPr id="75856" name="Freeform 43"/>
              <p:cNvSpPr>
                <a:spLocks/>
              </p:cNvSpPr>
              <p:nvPr/>
            </p:nvSpPr>
            <p:spPr bwMode="auto">
              <a:xfrm>
                <a:off x="2592662" y="3041623"/>
                <a:ext cx="276464" cy="54689"/>
              </a:xfrm>
              <a:custGeom>
                <a:avLst/>
                <a:gdLst>
                  <a:gd name="T0" fmla="*/ 2147483647 w 158"/>
                  <a:gd name="T1" fmla="*/ 2147483647 h 33"/>
                  <a:gd name="T2" fmla="*/ 2147483647 w 158"/>
                  <a:gd name="T3" fmla="*/ 0 h 33"/>
                  <a:gd name="T4" fmla="*/ 0 w 158"/>
                  <a:gd name="T5" fmla="*/ 0 h 33"/>
                  <a:gd name="T6" fmla="*/ 0 w 158"/>
                  <a:gd name="T7" fmla="*/ 2147483647 h 33"/>
                  <a:gd name="T8" fmla="*/ 2147483647 w 158"/>
                  <a:gd name="T9" fmla="*/ 2147483647 h 33"/>
                  <a:gd name="T10" fmla="*/ 2147483647 w 158"/>
                  <a:gd name="T11" fmla="*/ 2147483647 h 33"/>
                  <a:gd name="T12" fmla="*/ 0 60000 65536"/>
                  <a:gd name="T13" fmla="*/ 0 60000 65536"/>
                  <a:gd name="T14" fmla="*/ 0 60000 65536"/>
                  <a:gd name="T15" fmla="*/ 0 60000 65536"/>
                  <a:gd name="T16" fmla="*/ 0 60000 65536"/>
                  <a:gd name="T17" fmla="*/ 0 60000 65536"/>
                  <a:gd name="T18" fmla="*/ 0 w 158"/>
                  <a:gd name="T19" fmla="*/ 0 h 33"/>
                  <a:gd name="T20" fmla="*/ 158 w 158"/>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158" h="33">
                    <a:moveTo>
                      <a:pt x="158" y="33"/>
                    </a:moveTo>
                    <a:lnTo>
                      <a:pt x="158" y="0"/>
                    </a:lnTo>
                    <a:lnTo>
                      <a:pt x="0" y="0"/>
                    </a:lnTo>
                    <a:lnTo>
                      <a:pt x="0" y="33"/>
                    </a:lnTo>
                    <a:lnTo>
                      <a:pt x="158" y="33"/>
                    </a:lnTo>
                    <a:close/>
                  </a:path>
                </a:pathLst>
              </a:custGeom>
              <a:solidFill>
                <a:srgbClr val="FF9900"/>
              </a:solidFill>
              <a:ln w="0">
                <a:solidFill>
                  <a:srgbClr val="FF9900"/>
                </a:solidFill>
                <a:round/>
                <a:headEnd/>
                <a:tailEnd/>
              </a:ln>
            </p:spPr>
            <p:txBody>
              <a:bodyPr/>
              <a:lstStyle/>
              <a:p>
                <a:endParaRPr lang="fr-FR"/>
              </a:p>
            </p:txBody>
          </p:sp>
          <p:sp>
            <p:nvSpPr>
              <p:cNvPr id="75857" name="Rectangle 44"/>
              <p:cNvSpPr>
                <a:spLocks noChangeArrowheads="1"/>
              </p:cNvSpPr>
              <p:nvPr/>
            </p:nvSpPr>
            <p:spPr bwMode="auto">
              <a:xfrm>
                <a:off x="2592662" y="3195745"/>
                <a:ext cx="216972" cy="58003"/>
              </a:xfrm>
              <a:prstGeom prst="rect">
                <a:avLst/>
              </a:prstGeom>
              <a:solidFill>
                <a:srgbClr val="00CCFF"/>
              </a:solidFill>
              <a:ln w="0">
                <a:solidFill>
                  <a:srgbClr val="00CCFF"/>
                </a:solidFill>
                <a:miter lim="800000"/>
                <a:headEnd/>
                <a:tailEnd/>
              </a:ln>
            </p:spPr>
            <p:txBody>
              <a:bodyPr/>
              <a:lstStyle/>
              <a:p>
                <a:endParaRPr lang="fr-FR" sz="1800">
                  <a:solidFill>
                    <a:srgbClr val="FFFFFF"/>
                  </a:solidFill>
                </a:endParaRPr>
              </a:p>
            </p:txBody>
          </p:sp>
          <p:sp>
            <p:nvSpPr>
              <p:cNvPr id="75858" name="Freeform 45"/>
              <p:cNvSpPr>
                <a:spLocks/>
              </p:cNvSpPr>
              <p:nvPr/>
            </p:nvSpPr>
            <p:spPr bwMode="auto">
              <a:xfrm>
                <a:off x="2592662" y="3117855"/>
                <a:ext cx="342955" cy="58003"/>
              </a:xfrm>
              <a:custGeom>
                <a:avLst/>
                <a:gdLst>
                  <a:gd name="T0" fmla="*/ 2147483647 w 196"/>
                  <a:gd name="T1" fmla="*/ 2147483647 h 35"/>
                  <a:gd name="T2" fmla="*/ 2147483647 w 196"/>
                  <a:gd name="T3" fmla="*/ 0 h 35"/>
                  <a:gd name="T4" fmla="*/ 0 w 196"/>
                  <a:gd name="T5" fmla="*/ 0 h 35"/>
                  <a:gd name="T6" fmla="*/ 0 w 196"/>
                  <a:gd name="T7" fmla="*/ 2147483647 h 35"/>
                  <a:gd name="T8" fmla="*/ 2147483647 w 196"/>
                  <a:gd name="T9" fmla="*/ 2147483647 h 35"/>
                  <a:gd name="T10" fmla="*/ 2147483647 w 196"/>
                  <a:gd name="T11" fmla="*/ 2147483647 h 35"/>
                  <a:gd name="T12" fmla="*/ 0 60000 65536"/>
                  <a:gd name="T13" fmla="*/ 0 60000 65536"/>
                  <a:gd name="T14" fmla="*/ 0 60000 65536"/>
                  <a:gd name="T15" fmla="*/ 0 60000 65536"/>
                  <a:gd name="T16" fmla="*/ 0 60000 65536"/>
                  <a:gd name="T17" fmla="*/ 0 60000 65536"/>
                  <a:gd name="T18" fmla="*/ 0 w 196"/>
                  <a:gd name="T19" fmla="*/ 0 h 35"/>
                  <a:gd name="T20" fmla="*/ 196 w 196"/>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196" h="35">
                    <a:moveTo>
                      <a:pt x="196" y="35"/>
                    </a:moveTo>
                    <a:lnTo>
                      <a:pt x="196" y="0"/>
                    </a:lnTo>
                    <a:lnTo>
                      <a:pt x="0" y="0"/>
                    </a:lnTo>
                    <a:lnTo>
                      <a:pt x="0" y="35"/>
                    </a:lnTo>
                    <a:lnTo>
                      <a:pt x="196" y="35"/>
                    </a:lnTo>
                    <a:close/>
                  </a:path>
                </a:pathLst>
              </a:custGeom>
              <a:solidFill>
                <a:srgbClr val="00FF00"/>
              </a:solidFill>
              <a:ln w="0">
                <a:solidFill>
                  <a:srgbClr val="00FF00"/>
                </a:solidFill>
                <a:round/>
                <a:headEnd/>
                <a:tailEnd/>
              </a:ln>
            </p:spPr>
            <p:txBody>
              <a:bodyPr/>
              <a:lstStyle/>
              <a:p>
                <a:endParaRPr lang="fr-FR"/>
              </a:p>
            </p:txBody>
          </p:sp>
          <p:sp>
            <p:nvSpPr>
              <p:cNvPr id="75859" name="Rectangle 46"/>
              <p:cNvSpPr>
                <a:spLocks noChangeArrowheads="1"/>
              </p:cNvSpPr>
              <p:nvPr/>
            </p:nvSpPr>
            <p:spPr bwMode="auto">
              <a:xfrm>
                <a:off x="2592662" y="3326665"/>
                <a:ext cx="190726" cy="54689"/>
              </a:xfrm>
              <a:prstGeom prst="rect">
                <a:avLst/>
              </a:prstGeom>
              <a:solidFill>
                <a:srgbClr val="FF9900"/>
              </a:solidFill>
              <a:ln w="0">
                <a:solidFill>
                  <a:srgbClr val="FF9900"/>
                </a:solidFill>
                <a:miter lim="800000"/>
                <a:headEnd/>
                <a:tailEnd/>
              </a:ln>
            </p:spPr>
            <p:txBody>
              <a:bodyPr/>
              <a:lstStyle/>
              <a:p>
                <a:endParaRPr lang="fr-FR" sz="1800">
                  <a:solidFill>
                    <a:srgbClr val="FFFFFF"/>
                  </a:solidFill>
                </a:endParaRPr>
              </a:p>
            </p:txBody>
          </p:sp>
          <p:sp>
            <p:nvSpPr>
              <p:cNvPr id="75860" name="Freeform 47"/>
              <p:cNvSpPr>
                <a:spLocks/>
              </p:cNvSpPr>
              <p:nvPr/>
            </p:nvSpPr>
            <p:spPr bwMode="auto">
              <a:xfrm>
                <a:off x="2592662" y="3401240"/>
                <a:ext cx="141732" cy="58003"/>
              </a:xfrm>
              <a:custGeom>
                <a:avLst/>
                <a:gdLst>
                  <a:gd name="T0" fmla="*/ 2147483647 w 81"/>
                  <a:gd name="T1" fmla="*/ 2147483647 h 35"/>
                  <a:gd name="T2" fmla="*/ 2147483647 w 81"/>
                  <a:gd name="T3" fmla="*/ 0 h 35"/>
                  <a:gd name="T4" fmla="*/ 0 w 81"/>
                  <a:gd name="T5" fmla="*/ 0 h 35"/>
                  <a:gd name="T6" fmla="*/ 0 w 81"/>
                  <a:gd name="T7" fmla="*/ 2147483647 h 35"/>
                  <a:gd name="T8" fmla="*/ 2147483647 w 81"/>
                  <a:gd name="T9" fmla="*/ 2147483647 h 35"/>
                  <a:gd name="T10" fmla="*/ 2147483647 w 81"/>
                  <a:gd name="T11" fmla="*/ 2147483647 h 35"/>
                  <a:gd name="T12" fmla="*/ 0 60000 65536"/>
                  <a:gd name="T13" fmla="*/ 0 60000 65536"/>
                  <a:gd name="T14" fmla="*/ 0 60000 65536"/>
                  <a:gd name="T15" fmla="*/ 0 60000 65536"/>
                  <a:gd name="T16" fmla="*/ 0 60000 65536"/>
                  <a:gd name="T17" fmla="*/ 0 60000 65536"/>
                  <a:gd name="T18" fmla="*/ 0 w 81"/>
                  <a:gd name="T19" fmla="*/ 0 h 35"/>
                  <a:gd name="T20" fmla="*/ 81 w 81"/>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81" h="35">
                    <a:moveTo>
                      <a:pt x="81" y="35"/>
                    </a:moveTo>
                    <a:lnTo>
                      <a:pt x="81" y="0"/>
                    </a:lnTo>
                    <a:lnTo>
                      <a:pt x="0" y="0"/>
                    </a:lnTo>
                    <a:lnTo>
                      <a:pt x="0" y="35"/>
                    </a:lnTo>
                    <a:lnTo>
                      <a:pt x="81" y="35"/>
                    </a:lnTo>
                    <a:close/>
                  </a:path>
                </a:pathLst>
              </a:custGeom>
              <a:solidFill>
                <a:srgbClr val="00FF00"/>
              </a:solidFill>
              <a:ln w="0">
                <a:solidFill>
                  <a:srgbClr val="00FF00"/>
                </a:solidFill>
                <a:round/>
                <a:headEnd/>
                <a:tailEnd/>
              </a:ln>
            </p:spPr>
            <p:txBody>
              <a:bodyPr/>
              <a:lstStyle/>
              <a:p>
                <a:endParaRPr lang="fr-FR"/>
              </a:p>
            </p:txBody>
          </p:sp>
          <p:sp>
            <p:nvSpPr>
              <p:cNvPr id="75861" name="Freeform 48"/>
              <p:cNvSpPr>
                <a:spLocks/>
              </p:cNvSpPr>
              <p:nvPr/>
            </p:nvSpPr>
            <p:spPr bwMode="auto">
              <a:xfrm>
                <a:off x="2592662" y="3480787"/>
                <a:ext cx="80489" cy="58003"/>
              </a:xfrm>
              <a:custGeom>
                <a:avLst/>
                <a:gdLst>
                  <a:gd name="T0" fmla="*/ 2147483647 w 46"/>
                  <a:gd name="T1" fmla="*/ 2147483647 h 35"/>
                  <a:gd name="T2" fmla="*/ 2147483647 w 46"/>
                  <a:gd name="T3" fmla="*/ 0 h 35"/>
                  <a:gd name="T4" fmla="*/ 0 w 46"/>
                  <a:gd name="T5" fmla="*/ 0 h 35"/>
                  <a:gd name="T6" fmla="*/ 0 w 46"/>
                  <a:gd name="T7" fmla="*/ 2147483647 h 35"/>
                  <a:gd name="T8" fmla="*/ 2147483647 w 46"/>
                  <a:gd name="T9" fmla="*/ 2147483647 h 35"/>
                  <a:gd name="T10" fmla="*/ 2147483647 w 46"/>
                  <a:gd name="T11" fmla="*/ 2147483647 h 35"/>
                  <a:gd name="T12" fmla="*/ 0 60000 65536"/>
                  <a:gd name="T13" fmla="*/ 0 60000 65536"/>
                  <a:gd name="T14" fmla="*/ 0 60000 65536"/>
                  <a:gd name="T15" fmla="*/ 0 60000 65536"/>
                  <a:gd name="T16" fmla="*/ 0 60000 65536"/>
                  <a:gd name="T17" fmla="*/ 0 60000 65536"/>
                  <a:gd name="T18" fmla="*/ 0 w 46"/>
                  <a:gd name="T19" fmla="*/ 0 h 35"/>
                  <a:gd name="T20" fmla="*/ 46 w 46"/>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46" h="35">
                    <a:moveTo>
                      <a:pt x="46" y="35"/>
                    </a:moveTo>
                    <a:lnTo>
                      <a:pt x="46" y="0"/>
                    </a:lnTo>
                    <a:lnTo>
                      <a:pt x="0" y="0"/>
                    </a:lnTo>
                    <a:lnTo>
                      <a:pt x="0" y="35"/>
                    </a:lnTo>
                    <a:lnTo>
                      <a:pt x="46" y="35"/>
                    </a:lnTo>
                    <a:close/>
                  </a:path>
                </a:pathLst>
              </a:custGeom>
              <a:solidFill>
                <a:srgbClr val="00CCFF"/>
              </a:solidFill>
              <a:ln w="0">
                <a:solidFill>
                  <a:srgbClr val="00CCFF"/>
                </a:solidFill>
                <a:round/>
                <a:headEnd/>
                <a:tailEnd/>
              </a:ln>
            </p:spPr>
            <p:txBody>
              <a:bodyPr/>
              <a:lstStyle/>
              <a:p>
                <a:endParaRPr lang="fr-FR"/>
              </a:p>
            </p:txBody>
          </p:sp>
          <p:sp>
            <p:nvSpPr>
              <p:cNvPr id="75862" name="Rectangle 49"/>
              <p:cNvSpPr>
                <a:spLocks noChangeArrowheads="1"/>
              </p:cNvSpPr>
              <p:nvPr/>
            </p:nvSpPr>
            <p:spPr bwMode="auto">
              <a:xfrm>
                <a:off x="2592662" y="4332598"/>
                <a:ext cx="229220" cy="59660"/>
              </a:xfrm>
              <a:prstGeom prst="rect">
                <a:avLst/>
              </a:prstGeom>
              <a:solidFill>
                <a:srgbClr val="00CCFF"/>
              </a:solidFill>
              <a:ln w="0">
                <a:solidFill>
                  <a:srgbClr val="00CCFF"/>
                </a:solidFill>
                <a:miter lim="800000"/>
                <a:headEnd/>
                <a:tailEnd/>
              </a:ln>
            </p:spPr>
            <p:txBody>
              <a:bodyPr/>
              <a:lstStyle/>
              <a:p>
                <a:endParaRPr lang="fr-FR" sz="1800">
                  <a:solidFill>
                    <a:srgbClr val="FFFFFF"/>
                  </a:solidFill>
                </a:endParaRPr>
              </a:p>
            </p:txBody>
          </p:sp>
          <p:sp>
            <p:nvSpPr>
              <p:cNvPr id="75863" name="Freeform 50"/>
              <p:cNvSpPr>
                <a:spLocks/>
              </p:cNvSpPr>
              <p:nvPr/>
            </p:nvSpPr>
            <p:spPr bwMode="auto">
              <a:xfrm>
                <a:off x="2592662" y="3610050"/>
                <a:ext cx="122484" cy="56346"/>
              </a:xfrm>
              <a:custGeom>
                <a:avLst/>
                <a:gdLst>
                  <a:gd name="T0" fmla="*/ 2147483647 w 70"/>
                  <a:gd name="T1" fmla="*/ 0 h 34"/>
                  <a:gd name="T2" fmla="*/ 0 w 70"/>
                  <a:gd name="T3" fmla="*/ 0 h 34"/>
                  <a:gd name="T4" fmla="*/ 0 w 70"/>
                  <a:gd name="T5" fmla="*/ 2147483647 h 34"/>
                  <a:gd name="T6" fmla="*/ 2147483647 w 70"/>
                  <a:gd name="T7" fmla="*/ 2147483647 h 34"/>
                  <a:gd name="T8" fmla="*/ 2147483647 w 70"/>
                  <a:gd name="T9" fmla="*/ 0 h 34"/>
                  <a:gd name="T10" fmla="*/ 2147483647 w 70"/>
                  <a:gd name="T11" fmla="*/ 0 h 34"/>
                  <a:gd name="T12" fmla="*/ 0 60000 65536"/>
                  <a:gd name="T13" fmla="*/ 0 60000 65536"/>
                  <a:gd name="T14" fmla="*/ 0 60000 65536"/>
                  <a:gd name="T15" fmla="*/ 0 60000 65536"/>
                  <a:gd name="T16" fmla="*/ 0 60000 65536"/>
                  <a:gd name="T17" fmla="*/ 0 60000 65536"/>
                  <a:gd name="T18" fmla="*/ 0 w 70"/>
                  <a:gd name="T19" fmla="*/ 0 h 34"/>
                  <a:gd name="T20" fmla="*/ 70 w 70"/>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70" h="34">
                    <a:moveTo>
                      <a:pt x="70" y="0"/>
                    </a:moveTo>
                    <a:lnTo>
                      <a:pt x="0" y="0"/>
                    </a:lnTo>
                    <a:lnTo>
                      <a:pt x="0" y="34"/>
                    </a:lnTo>
                    <a:lnTo>
                      <a:pt x="70" y="34"/>
                    </a:lnTo>
                    <a:lnTo>
                      <a:pt x="70" y="0"/>
                    </a:lnTo>
                    <a:close/>
                  </a:path>
                </a:pathLst>
              </a:custGeom>
              <a:solidFill>
                <a:srgbClr val="FF9900"/>
              </a:solidFill>
              <a:ln w="0">
                <a:solidFill>
                  <a:srgbClr val="FF9900"/>
                </a:solidFill>
                <a:round/>
                <a:headEnd/>
                <a:tailEnd/>
              </a:ln>
            </p:spPr>
            <p:txBody>
              <a:bodyPr/>
              <a:lstStyle/>
              <a:p>
                <a:endParaRPr lang="fr-FR"/>
              </a:p>
            </p:txBody>
          </p:sp>
          <p:sp>
            <p:nvSpPr>
              <p:cNvPr id="75864" name="Freeform 51"/>
              <p:cNvSpPr>
                <a:spLocks/>
              </p:cNvSpPr>
              <p:nvPr/>
            </p:nvSpPr>
            <p:spPr bwMode="auto">
              <a:xfrm>
                <a:off x="2592662" y="3686282"/>
                <a:ext cx="122484" cy="58003"/>
              </a:xfrm>
              <a:custGeom>
                <a:avLst/>
                <a:gdLst>
                  <a:gd name="T0" fmla="*/ 0 w 70"/>
                  <a:gd name="T1" fmla="*/ 2147483647 h 35"/>
                  <a:gd name="T2" fmla="*/ 2147483647 w 70"/>
                  <a:gd name="T3" fmla="*/ 2147483647 h 35"/>
                  <a:gd name="T4" fmla="*/ 2147483647 w 70"/>
                  <a:gd name="T5" fmla="*/ 0 h 35"/>
                  <a:gd name="T6" fmla="*/ 0 w 70"/>
                  <a:gd name="T7" fmla="*/ 0 h 35"/>
                  <a:gd name="T8" fmla="*/ 0 w 70"/>
                  <a:gd name="T9" fmla="*/ 2147483647 h 35"/>
                  <a:gd name="T10" fmla="*/ 0 w 70"/>
                  <a:gd name="T11" fmla="*/ 2147483647 h 35"/>
                  <a:gd name="T12" fmla="*/ 0 60000 65536"/>
                  <a:gd name="T13" fmla="*/ 0 60000 65536"/>
                  <a:gd name="T14" fmla="*/ 0 60000 65536"/>
                  <a:gd name="T15" fmla="*/ 0 60000 65536"/>
                  <a:gd name="T16" fmla="*/ 0 60000 65536"/>
                  <a:gd name="T17" fmla="*/ 0 60000 65536"/>
                  <a:gd name="T18" fmla="*/ 0 w 70"/>
                  <a:gd name="T19" fmla="*/ 0 h 35"/>
                  <a:gd name="T20" fmla="*/ 70 w 70"/>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70" h="35">
                    <a:moveTo>
                      <a:pt x="0" y="35"/>
                    </a:moveTo>
                    <a:lnTo>
                      <a:pt x="70" y="35"/>
                    </a:lnTo>
                    <a:lnTo>
                      <a:pt x="70" y="0"/>
                    </a:lnTo>
                    <a:lnTo>
                      <a:pt x="0" y="0"/>
                    </a:lnTo>
                    <a:lnTo>
                      <a:pt x="0" y="35"/>
                    </a:lnTo>
                    <a:close/>
                  </a:path>
                </a:pathLst>
              </a:custGeom>
              <a:solidFill>
                <a:srgbClr val="00FF00"/>
              </a:solidFill>
              <a:ln w="0">
                <a:solidFill>
                  <a:srgbClr val="00FF00"/>
                </a:solidFill>
                <a:round/>
                <a:headEnd/>
                <a:tailEnd/>
              </a:ln>
            </p:spPr>
            <p:txBody>
              <a:bodyPr/>
              <a:lstStyle/>
              <a:p>
                <a:endParaRPr lang="fr-FR"/>
              </a:p>
            </p:txBody>
          </p:sp>
          <p:sp>
            <p:nvSpPr>
              <p:cNvPr id="75865" name="Freeform 52"/>
              <p:cNvSpPr>
                <a:spLocks/>
              </p:cNvSpPr>
              <p:nvPr/>
            </p:nvSpPr>
            <p:spPr bwMode="auto">
              <a:xfrm>
                <a:off x="2592662" y="3891778"/>
                <a:ext cx="113736" cy="58003"/>
              </a:xfrm>
              <a:custGeom>
                <a:avLst/>
                <a:gdLst>
                  <a:gd name="T0" fmla="*/ 0 w 65"/>
                  <a:gd name="T1" fmla="*/ 2147483647 h 35"/>
                  <a:gd name="T2" fmla="*/ 2147483647 w 65"/>
                  <a:gd name="T3" fmla="*/ 2147483647 h 35"/>
                  <a:gd name="T4" fmla="*/ 2147483647 w 65"/>
                  <a:gd name="T5" fmla="*/ 0 h 35"/>
                  <a:gd name="T6" fmla="*/ 0 w 65"/>
                  <a:gd name="T7" fmla="*/ 0 h 35"/>
                  <a:gd name="T8" fmla="*/ 0 w 65"/>
                  <a:gd name="T9" fmla="*/ 2147483647 h 35"/>
                  <a:gd name="T10" fmla="*/ 0 w 65"/>
                  <a:gd name="T11" fmla="*/ 2147483647 h 35"/>
                  <a:gd name="T12" fmla="*/ 0 60000 65536"/>
                  <a:gd name="T13" fmla="*/ 0 60000 65536"/>
                  <a:gd name="T14" fmla="*/ 0 60000 65536"/>
                  <a:gd name="T15" fmla="*/ 0 60000 65536"/>
                  <a:gd name="T16" fmla="*/ 0 60000 65536"/>
                  <a:gd name="T17" fmla="*/ 0 60000 65536"/>
                  <a:gd name="T18" fmla="*/ 0 w 65"/>
                  <a:gd name="T19" fmla="*/ 0 h 35"/>
                  <a:gd name="T20" fmla="*/ 65 w 65"/>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65" h="35">
                    <a:moveTo>
                      <a:pt x="0" y="35"/>
                    </a:moveTo>
                    <a:lnTo>
                      <a:pt x="65" y="35"/>
                    </a:lnTo>
                    <a:lnTo>
                      <a:pt x="65" y="0"/>
                    </a:lnTo>
                    <a:lnTo>
                      <a:pt x="0" y="0"/>
                    </a:lnTo>
                    <a:lnTo>
                      <a:pt x="0" y="35"/>
                    </a:lnTo>
                    <a:close/>
                  </a:path>
                </a:pathLst>
              </a:custGeom>
              <a:solidFill>
                <a:srgbClr val="FF9900"/>
              </a:solidFill>
              <a:ln w="0">
                <a:solidFill>
                  <a:srgbClr val="FF9900"/>
                </a:solidFill>
                <a:round/>
                <a:headEnd/>
                <a:tailEnd/>
              </a:ln>
            </p:spPr>
            <p:txBody>
              <a:bodyPr/>
              <a:lstStyle/>
              <a:p>
                <a:endParaRPr lang="fr-FR"/>
              </a:p>
            </p:txBody>
          </p:sp>
          <p:sp>
            <p:nvSpPr>
              <p:cNvPr id="75866" name="Freeform 53"/>
              <p:cNvSpPr>
                <a:spLocks/>
              </p:cNvSpPr>
              <p:nvPr/>
            </p:nvSpPr>
            <p:spPr bwMode="auto">
              <a:xfrm>
                <a:off x="2592662" y="3971324"/>
                <a:ext cx="85739" cy="58003"/>
              </a:xfrm>
              <a:custGeom>
                <a:avLst/>
                <a:gdLst>
                  <a:gd name="T0" fmla="*/ 2147483647 w 49"/>
                  <a:gd name="T1" fmla="*/ 2147483647 h 35"/>
                  <a:gd name="T2" fmla="*/ 2147483647 w 49"/>
                  <a:gd name="T3" fmla="*/ 0 h 35"/>
                  <a:gd name="T4" fmla="*/ 0 w 49"/>
                  <a:gd name="T5" fmla="*/ 0 h 35"/>
                  <a:gd name="T6" fmla="*/ 0 w 49"/>
                  <a:gd name="T7" fmla="*/ 2147483647 h 35"/>
                  <a:gd name="T8" fmla="*/ 2147483647 w 49"/>
                  <a:gd name="T9" fmla="*/ 2147483647 h 35"/>
                  <a:gd name="T10" fmla="*/ 2147483647 w 49"/>
                  <a:gd name="T11" fmla="*/ 2147483647 h 35"/>
                  <a:gd name="T12" fmla="*/ 0 60000 65536"/>
                  <a:gd name="T13" fmla="*/ 0 60000 65536"/>
                  <a:gd name="T14" fmla="*/ 0 60000 65536"/>
                  <a:gd name="T15" fmla="*/ 0 60000 65536"/>
                  <a:gd name="T16" fmla="*/ 0 60000 65536"/>
                  <a:gd name="T17" fmla="*/ 0 60000 65536"/>
                  <a:gd name="T18" fmla="*/ 0 w 49"/>
                  <a:gd name="T19" fmla="*/ 0 h 35"/>
                  <a:gd name="T20" fmla="*/ 49 w 49"/>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49" h="35">
                    <a:moveTo>
                      <a:pt x="49" y="35"/>
                    </a:moveTo>
                    <a:lnTo>
                      <a:pt x="49" y="0"/>
                    </a:lnTo>
                    <a:lnTo>
                      <a:pt x="0" y="0"/>
                    </a:lnTo>
                    <a:lnTo>
                      <a:pt x="0" y="35"/>
                    </a:lnTo>
                    <a:lnTo>
                      <a:pt x="49" y="35"/>
                    </a:lnTo>
                    <a:close/>
                  </a:path>
                </a:pathLst>
              </a:custGeom>
              <a:solidFill>
                <a:srgbClr val="00FF00"/>
              </a:solidFill>
              <a:ln w="0">
                <a:solidFill>
                  <a:srgbClr val="00FF00"/>
                </a:solidFill>
                <a:round/>
                <a:headEnd/>
                <a:tailEnd/>
              </a:ln>
            </p:spPr>
            <p:txBody>
              <a:bodyPr/>
              <a:lstStyle/>
              <a:p>
                <a:endParaRPr lang="fr-FR"/>
              </a:p>
            </p:txBody>
          </p:sp>
          <p:sp>
            <p:nvSpPr>
              <p:cNvPr id="75867" name="Freeform 54"/>
              <p:cNvSpPr>
                <a:spLocks/>
              </p:cNvSpPr>
              <p:nvPr/>
            </p:nvSpPr>
            <p:spPr bwMode="auto">
              <a:xfrm>
                <a:off x="2592662" y="4049213"/>
                <a:ext cx="85739" cy="58003"/>
              </a:xfrm>
              <a:custGeom>
                <a:avLst/>
                <a:gdLst>
                  <a:gd name="T0" fmla="*/ 0 w 49"/>
                  <a:gd name="T1" fmla="*/ 0 h 35"/>
                  <a:gd name="T2" fmla="*/ 0 w 49"/>
                  <a:gd name="T3" fmla="*/ 2147483647 h 35"/>
                  <a:gd name="T4" fmla="*/ 2147483647 w 49"/>
                  <a:gd name="T5" fmla="*/ 2147483647 h 35"/>
                  <a:gd name="T6" fmla="*/ 2147483647 w 49"/>
                  <a:gd name="T7" fmla="*/ 0 h 35"/>
                  <a:gd name="T8" fmla="*/ 0 w 49"/>
                  <a:gd name="T9" fmla="*/ 0 h 35"/>
                  <a:gd name="T10" fmla="*/ 0 w 49"/>
                  <a:gd name="T11" fmla="*/ 0 h 35"/>
                  <a:gd name="T12" fmla="*/ 0 60000 65536"/>
                  <a:gd name="T13" fmla="*/ 0 60000 65536"/>
                  <a:gd name="T14" fmla="*/ 0 60000 65536"/>
                  <a:gd name="T15" fmla="*/ 0 60000 65536"/>
                  <a:gd name="T16" fmla="*/ 0 60000 65536"/>
                  <a:gd name="T17" fmla="*/ 0 60000 65536"/>
                  <a:gd name="T18" fmla="*/ 0 w 49"/>
                  <a:gd name="T19" fmla="*/ 0 h 35"/>
                  <a:gd name="T20" fmla="*/ 49 w 49"/>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49" h="35">
                    <a:moveTo>
                      <a:pt x="0" y="0"/>
                    </a:moveTo>
                    <a:lnTo>
                      <a:pt x="0" y="35"/>
                    </a:lnTo>
                    <a:lnTo>
                      <a:pt x="49" y="35"/>
                    </a:lnTo>
                    <a:lnTo>
                      <a:pt x="49" y="0"/>
                    </a:lnTo>
                    <a:lnTo>
                      <a:pt x="0" y="0"/>
                    </a:lnTo>
                    <a:close/>
                  </a:path>
                </a:pathLst>
              </a:custGeom>
              <a:solidFill>
                <a:srgbClr val="00CCFF"/>
              </a:solidFill>
              <a:ln w="0">
                <a:solidFill>
                  <a:srgbClr val="00CCFF"/>
                </a:solidFill>
                <a:round/>
                <a:headEnd/>
                <a:tailEnd/>
              </a:ln>
            </p:spPr>
            <p:txBody>
              <a:bodyPr/>
              <a:lstStyle/>
              <a:p>
                <a:endParaRPr lang="fr-FR"/>
              </a:p>
            </p:txBody>
          </p:sp>
          <p:sp>
            <p:nvSpPr>
              <p:cNvPr id="75868" name="Freeform 55"/>
              <p:cNvSpPr>
                <a:spLocks/>
              </p:cNvSpPr>
              <p:nvPr/>
            </p:nvSpPr>
            <p:spPr bwMode="auto">
              <a:xfrm>
                <a:off x="2592662" y="4176820"/>
                <a:ext cx="85739" cy="58003"/>
              </a:xfrm>
              <a:custGeom>
                <a:avLst/>
                <a:gdLst>
                  <a:gd name="T0" fmla="*/ 0 w 49"/>
                  <a:gd name="T1" fmla="*/ 2147483647 h 35"/>
                  <a:gd name="T2" fmla="*/ 2147483647 w 49"/>
                  <a:gd name="T3" fmla="*/ 2147483647 h 35"/>
                  <a:gd name="T4" fmla="*/ 2147483647 w 49"/>
                  <a:gd name="T5" fmla="*/ 0 h 35"/>
                  <a:gd name="T6" fmla="*/ 0 w 49"/>
                  <a:gd name="T7" fmla="*/ 0 h 35"/>
                  <a:gd name="T8" fmla="*/ 0 w 49"/>
                  <a:gd name="T9" fmla="*/ 2147483647 h 35"/>
                  <a:gd name="T10" fmla="*/ 0 w 49"/>
                  <a:gd name="T11" fmla="*/ 2147483647 h 35"/>
                  <a:gd name="T12" fmla="*/ 0 60000 65536"/>
                  <a:gd name="T13" fmla="*/ 0 60000 65536"/>
                  <a:gd name="T14" fmla="*/ 0 60000 65536"/>
                  <a:gd name="T15" fmla="*/ 0 60000 65536"/>
                  <a:gd name="T16" fmla="*/ 0 60000 65536"/>
                  <a:gd name="T17" fmla="*/ 0 60000 65536"/>
                  <a:gd name="T18" fmla="*/ 0 w 49"/>
                  <a:gd name="T19" fmla="*/ 0 h 35"/>
                  <a:gd name="T20" fmla="*/ 49 w 49"/>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49" h="35">
                    <a:moveTo>
                      <a:pt x="0" y="35"/>
                    </a:moveTo>
                    <a:lnTo>
                      <a:pt x="49" y="35"/>
                    </a:lnTo>
                    <a:lnTo>
                      <a:pt x="49" y="0"/>
                    </a:lnTo>
                    <a:lnTo>
                      <a:pt x="0" y="0"/>
                    </a:lnTo>
                    <a:lnTo>
                      <a:pt x="0" y="35"/>
                    </a:lnTo>
                    <a:close/>
                  </a:path>
                </a:pathLst>
              </a:custGeom>
              <a:solidFill>
                <a:srgbClr val="FF9900"/>
              </a:solidFill>
              <a:ln w="0">
                <a:solidFill>
                  <a:srgbClr val="FF9900"/>
                </a:solidFill>
                <a:round/>
                <a:headEnd/>
                <a:tailEnd/>
              </a:ln>
            </p:spPr>
            <p:txBody>
              <a:bodyPr/>
              <a:lstStyle/>
              <a:p>
                <a:endParaRPr lang="fr-FR"/>
              </a:p>
            </p:txBody>
          </p:sp>
          <p:sp>
            <p:nvSpPr>
              <p:cNvPr id="75869" name="Freeform 56"/>
              <p:cNvSpPr>
                <a:spLocks/>
              </p:cNvSpPr>
              <p:nvPr/>
            </p:nvSpPr>
            <p:spPr bwMode="auto">
              <a:xfrm>
                <a:off x="2592662" y="4254708"/>
                <a:ext cx="141732" cy="58003"/>
              </a:xfrm>
              <a:custGeom>
                <a:avLst/>
                <a:gdLst>
                  <a:gd name="T0" fmla="*/ 0 w 81"/>
                  <a:gd name="T1" fmla="*/ 0 h 35"/>
                  <a:gd name="T2" fmla="*/ 0 w 81"/>
                  <a:gd name="T3" fmla="*/ 2147483647 h 35"/>
                  <a:gd name="T4" fmla="*/ 2147483647 w 81"/>
                  <a:gd name="T5" fmla="*/ 2147483647 h 35"/>
                  <a:gd name="T6" fmla="*/ 2147483647 w 81"/>
                  <a:gd name="T7" fmla="*/ 0 h 35"/>
                  <a:gd name="T8" fmla="*/ 0 w 81"/>
                  <a:gd name="T9" fmla="*/ 0 h 35"/>
                  <a:gd name="T10" fmla="*/ 0 w 81"/>
                  <a:gd name="T11" fmla="*/ 0 h 35"/>
                  <a:gd name="T12" fmla="*/ 0 60000 65536"/>
                  <a:gd name="T13" fmla="*/ 0 60000 65536"/>
                  <a:gd name="T14" fmla="*/ 0 60000 65536"/>
                  <a:gd name="T15" fmla="*/ 0 60000 65536"/>
                  <a:gd name="T16" fmla="*/ 0 60000 65536"/>
                  <a:gd name="T17" fmla="*/ 0 60000 65536"/>
                  <a:gd name="T18" fmla="*/ 0 w 81"/>
                  <a:gd name="T19" fmla="*/ 0 h 35"/>
                  <a:gd name="T20" fmla="*/ 81 w 81"/>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81" h="35">
                    <a:moveTo>
                      <a:pt x="0" y="0"/>
                    </a:moveTo>
                    <a:lnTo>
                      <a:pt x="0" y="35"/>
                    </a:lnTo>
                    <a:lnTo>
                      <a:pt x="81" y="35"/>
                    </a:lnTo>
                    <a:lnTo>
                      <a:pt x="81" y="0"/>
                    </a:lnTo>
                    <a:lnTo>
                      <a:pt x="0" y="0"/>
                    </a:lnTo>
                    <a:close/>
                  </a:path>
                </a:pathLst>
              </a:custGeom>
              <a:solidFill>
                <a:srgbClr val="00FF00"/>
              </a:solidFill>
              <a:ln w="0">
                <a:solidFill>
                  <a:srgbClr val="00FF00"/>
                </a:solidFill>
                <a:round/>
                <a:headEnd/>
                <a:tailEnd/>
              </a:ln>
            </p:spPr>
            <p:txBody>
              <a:bodyPr/>
              <a:lstStyle/>
              <a:p>
                <a:endParaRPr lang="fr-FR"/>
              </a:p>
            </p:txBody>
          </p:sp>
          <p:sp>
            <p:nvSpPr>
              <p:cNvPr id="75870" name="Freeform 57"/>
              <p:cNvSpPr>
                <a:spLocks/>
              </p:cNvSpPr>
              <p:nvPr/>
            </p:nvSpPr>
            <p:spPr bwMode="auto">
              <a:xfrm>
                <a:off x="2592662" y="4461861"/>
                <a:ext cx="94488" cy="58003"/>
              </a:xfrm>
              <a:custGeom>
                <a:avLst/>
                <a:gdLst>
                  <a:gd name="T0" fmla="*/ 0 w 54"/>
                  <a:gd name="T1" fmla="*/ 2147483647 h 35"/>
                  <a:gd name="T2" fmla="*/ 2147483647 w 54"/>
                  <a:gd name="T3" fmla="*/ 2147483647 h 35"/>
                  <a:gd name="T4" fmla="*/ 2147483647 w 54"/>
                  <a:gd name="T5" fmla="*/ 0 h 35"/>
                  <a:gd name="T6" fmla="*/ 0 w 54"/>
                  <a:gd name="T7" fmla="*/ 0 h 35"/>
                  <a:gd name="T8" fmla="*/ 0 w 54"/>
                  <a:gd name="T9" fmla="*/ 2147483647 h 35"/>
                  <a:gd name="T10" fmla="*/ 0 w 54"/>
                  <a:gd name="T11" fmla="*/ 2147483647 h 35"/>
                  <a:gd name="T12" fmla="*/ 0 60000 65536"/>
                  <a:gd name="T13" fmla="*/ 0 60000 65536"/>
                  <a:gd name="T14" fmla="*/ 0 60000 65536"/>
                  <a:gd name="T15" fmla="*/ 0 60000 65536"/>
                  <a:gd name="T16" fmla="*/ 0 60000 65536"/>
                  <a:gd name="T17" fmla="*/ 0 60000 65536"/>
                  <a:gd name="T18" fmla="*/ 0 w 54"/>
                  <a:gd name="T19" fmla="*/ 0 h 35"/>
                  <a:gd name="T20" fmla="*/ 54 w 54"/>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54" h="35">
                    <a:moveTo>
                      <a:pt x="0" y="35"/>
                    </a:moveTo>
                    <a:lnTo>
                      <a:pt x="54" y="35"/>
                    </a:lnTo>
                    <a:lnTo>
                      <a:pt x="54" y="0"/>
                    </a:lnTo>
                    <a:lnTo>
                      <a:pt x="0" y="0"/>
                    </a:lnTo>
                    <a:lnTo>
                      <a:pt x="0" y="35"/>
                    </a:lnTo>
                    <a:close/>
                  </a:path>
                </a:pathLst>
              </a:custGeom>
              <a:solidFill>
                <a:srgbClr val="FF9900"/>
              </a:solidFill>
              <a:ln w="0">
                <a:solidFill>
                  <a:srgbClr val="FF9900"/>
                </a:solidFill>
                <a:round/>
                <a:headEnd/>
                <a:tailEnd/>
              </a:ln>
            </p:spPr>
            <p:txBody>
              <a:bodyPr/>
              <a:lstStyle/>
              <a:p>
                <a:endParaRPr lang="fr-FR"/>
              </a:p>
            </p:txBody>
          </p:sp>
          <p:sp>
            <p:nvSpPr>
              <p:cNvPr id="75871" name="Freeform 58"/>
              <p:cNvSpPr>
                <a:spLocks/>
              </p:cNvSpPr>
              <p:nvPr/>
            </p:nvSpPr>
            <p:spPr bwMode="auto">
              <a:xfrm>
                <a:off x="2592662" y="4539750"/>
                <a:ext cx="122484" cy="58003"/>
              </a:xfrm>
              <a:custGeom>
                <a:avLst/>
                <a:gdLst>
                  <a:gd name="T0" fmla="*/ 0 w 70"/>
                  <a:gd name="T1" fmla="*/ 2147483647 h 35"/>
                  <a:gd name="T2" fmla="*/ 2147483647 w 70"/>
                  <a:gd name="T3" fmla="*/ 2147483647 h 35"/>
                  <a:gd name="T4" fmla="*/ 2147483647 w 70"/>
                  <a:gd name="T5" fmla="*/ 0 h 35"/>
                  <a:gd name="T6" fmla="*/ 0 w 70"/>
                  <a:gd name="T7" fmla="*/ 0 h 35"/>
                  <a:gd name="T8" fmla="*/ 0 w 70"/>
                  <a:gd name="T9" fmla="*/ 2147483647 h 35"/>
                  <a:gd name="T10" fmla="*/ 0 w 70"/>
                  <a:gd name="T11" fmla="*/ 2147483647 h 35"/>
                  <a:gd name="T12" fmla="*/ 0 60000 65536"/>
                  <a:gd name="T13" fmla="*/ 0 60000 65536"/>
                  <a:gd name="T14" fmla="*/ 0 60000 65536"/>
                  <a:gd name="T15" fmla="*/ 0 60000 65536"/>
                  <a:gd name="T16" fmla="*/ 0 60000 65536"/>
                  <a:gd name="T17" fmla="*/ 0 60000 65536"/>
                  <a:gd name="T18" fmla="*/ 0 w 70"/>
                  <a:gd name="T19" fmla="*/ 0 h 35"/>
                  <a:gd name="T20" fmla="*/ 70 w 70"/>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70" h="35">
                    <a:moveTo>
                      <a:pt x="0" y="35"/>
                    </a:moveTo>
                    <a:lnTo>
                      <a:pt x="70" y="35"/>
                    </a:lnTo>
                    <a:lnTo>
                      <a:pt x="70" y="0"/>
                    </a:lnTo>
                    <a:lnTo>
                      <a:pt x="0" y="0"/>
                    </a:lnTo>
                    <a:lnTo>
                      <a:pt x="0" y="35"/>
                    </a:lnTo>
                    <a:close/>
                  </a:path>
                </a:pathLst>
              </a:custGeom>
              <a:solidFill>
                <a:srgbClr val="00FF00"/>
              </a:solidFill>
              <a:ln w="0">
                <a:solidFill>
                  <a:srgbClr val="00FF00"/>
                </a:solidFill>
                <a:round/>
                <a:headEnd/>
                <a:tailEnd/>
              </a:ln>
            </p:spPr>
            <p:txBody>
              <a:bodyPr/>
              <a:lstStyle/>
              <a:p>
                <a:endParaRPr lang="fr-FR"/>
              </a:p>
            </p:txBody>
          </p:sp>
          <p:sp>
            <p:nvSpPr>
              <p:cNvPr id="75872" name="Freeform 59"/>
              <p:cNvSpPr>
                <a:spLocks/>
              </p:cNvSpPr>
              <p:nvPr/>
            </p:nvSpPr>
            <p:spPr bwMode="auto">
              <a:xfrm>
                <a:off x="2592662" y="4617640"/>
                <a:ext cx="94488" cy="58003"/>
              </a:xfrm>
              <a:custGeom>
                <a:avLst/>
                <a:gdLst>
                  <a:gd name="T0" fmla="*/ 0 w 54"/>
                  <a:gd name="T1" fmla="*/ 2147483647 h 35"/>
                  <a:gd name="T2" fmla="*/ 2147483647 w 54"/>
                  <a:gd name="T3" fmla="*/ 2147483647 h 35"/>
                  <a:gd name="T4" fmla="*/ 2147483647 w 54"/>
                  <a:gd name="T5" fmla="*/ 0 h 35"/>
                  <a:gd name="T6" fmla="*/ 0 w 54"/>
                  <a:gd name="T7" fmla="*/ 0 h 35"/>
                  <a:gd name="T8" fmla="*/ 0 w 54"/>
                  <a:gd name="T9" fmla="*/ 2147483647 h 35"/>
                  <a:gd name="T10" fmla="*/ 0 w 54"/>
                  <a:gd name="T11" fmla="*/ 2147483647 h 35"/>
                  <a:gd name="T12" fmla="*/ 0 60000 65536"/>
                  <a:gd name="T13" fmla="*/ 0 60000 65536"/>
                  <a:gd name="T14" fmla="*/ 0 60000 65536"/>
                  <a:gd name="T15" fmla="*/ 0 60000 65536"/>
                  <a:gd name="T16" fmla="*/ 0 60000 65536"/>
                  <a:gd name="T17" fmla="*/ 0 60000 65536"/>
                  <a:gd name="T18" fmla="*/ 0 w 54"/>
                  <a:gd name="T19" fmla="*/ 0 h 35"/>
                  <a:gd name="T20" fmla="*/ 54 w 54"/>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54" h="35">
                    <a:moveTo>
                      <a:pt x="0" y="35"/>
                    </a:moveTo>
                    <a:lnTo>
                      <a:pt x="54" y="35"/>
                    </a:lnTo>
                    <a:lnTo>
                      <a:pt x="54" y="0"/>
                    </a:lnTo>
                    <a:lnTo>
                      <a:pt x="0" y="0"/>
                    </a:lnTo>
                    <a:lnTo>
                      <a:pt x="0" y="35"/>
                    </a:lnTo>
                    <a:close/>
                  </a:path>
                </a:pathLst>
              </a:custGeom>
              <a:solidFill>
                <a:srgbClr val="00CCFF"/>
              </a:solidFill>
              <a:ln w="0">
                <a:solidFill>
                  <a:srgbClr val="00CCFF"/>
                </a:solidFill>
                <a:round/>
                <a:headEnd/>
                <a:tailEnd/>
              </a:ln>
            </p:spPr>
            <p:txBody>
              <a:bodyPr/>
              <a:lstStyle/>
              <a:p>
                <a:endParaRPr lang="fr-FR"/>
              </a:p>
            </p:txBody>
          </p:sp>
          <p:sp>
            <p:nvSpPr>
              <p:cNvPr id="75873" name="Freeform 60"/>
              <p:cNvSpPr>
                <a:spLocks/>
              </p:cNvSpPr>
              <p:nvPr/>
            </p:nvSpPr>
            <p:spPr bwMode="auto">
              <a:xfrm>
                <a:off x="2592662" y="4745246"/>
                <a:ext cx="94488" cy="58003"/>
              </a:xfrm>
              <a:custGeom>
                <a:avLst/>
                <a:gdLst>
                  <a:gd name="T0" fmla="*/ 0 w 54"/>
                  <a:gd name="T1" fmla="*/ 2147483647 h 35"/>
                  <a:gd name="T2" fmla="*/ 2147483647 w 54"/>
                  <a:gd name="T3" fmla="*/ 2147483647 h 35"/>
                  <a:gd name="T4" fmla="*/ 2147483647 w 54"/>
                  <a:gd name="T5" fmla="*/ 0 h 35"/>
                  <a:gd name="T6" fmla="*/ 0 w 54"/>
                  <a:gd name="T7" fmla="*/ 0 h 35"/>
                  <a:gd name="T8" fmla="*/ 0 w 54"/>
                  <a:gd name="T9" fmla="*/ 2147483647 h 35"/>
                  <a:gd name="T10" fmla="*/ 0 w 54"/>
                  <a:gd name="T11" fmla="*/ 2147483647 h 35"/>
                  <a:gd name="T12" fmla="*/ 0 60000 65536"/>
                  <a:gd name="T13" fmla="*/ 0 60000 65536"/>
                  <a:gd name="T14" fmla="*/ 0 60000 65536"/>
                  <a:gd name="T15" fmla="*/ 0 60000 65536"/>
                  <a:gd name="T16" fmla="*/ 0 60000 65536"/>
                  <a:gd name="T17" fmla="*/ 0 60000 65536"/>
                  <a:gd name="T18" fmla="*/ 0 w 54"/>
                  <a:gd name="T19" fmla="*/ 0 h 35"/>
                  <a:gd name="T20" fmla="*/ 54 w 54"/>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54" h="35">
                    <a:moveTo>
                      <a:pt x="0" y="35"/>
                    </a:moveTo>
                    <a:lnTo>
                      <a:pt x="54" y="35"/>
                    </a:lnTo>
                    <a:lnTo>
                      <a:pt x="54" y="0"/>
                    </a:lnTo>
                    <a:lnTo>
                      <a:pt x="0" y="0"/>
                    </a:lnTo>
                    <a:lnTo>
                      <a:pt x="0" y="35"/>
                    </a:lnTo>
                    <a:close/>
                  </a:path>
                </a:pathLst>
              </a:custGeom>
              <a:solidFill>
                <a:srgbClr val="FF9900"/>
              </a:solidFill>
              <a:ln w="0">
                <a:solidFill>
                  <a:srgbClr val="FF9900"/>
                </a:solidFill>
                <a:round/>
                <a:headEnd/>
                <a:tailEnd/>
              </a:ln>
            </p:spPr>
            <p:txBody>
              <a:bodyPr/>
              <a:lstStyle/>
              <a:p>
                <a:endParaRPr lang="fr-FR"/>
              </a:p>
            </p:txBody>
          </p:sp>
          <p:sp>
            <p:nvSpPr>
              <p:cNvPr id="75874" name="Freeform 61"/>
              <p:cNvSpPr>
                <a:spLocks/>
              </p:cNvSpPr>
              <p:nvPr/>
            </p:nvSpPr>
            <p:spPr bwMode="auto">
              <a:xfrm>
                <a:off x="2592662" y="4824792"/>
                <a:ext cx="101487" cy="58003"/>
              </a:xfrm>
              <a:custGeom>
                <a:avLst/>
                <a:gdLst>
                  <a:gd name="T0" fmla="*/ 2147483647 w 58"/>
                  <a:gd name="T1" fmla="*/ 0 h 35"/>
                  <a:gd name="T2" fmla="*/ 0 w 58"/>
                  <a:gd name="T3" fmla="*/ 0 h 35"/>
                  <a:gd name="T4" fmla="*/ 0 w 58"/>
                  <a:gd name="T5" fmla="*/ 2147483647 h 35"/>
                  <a:gd name="T6" fmla="*/ 2147483647 w 58"/>
                  <a:gd name="T7" fmla="*/ 2147483647 h 35"/>
                  <a:gd name="T8" fmla="*/ 2147483647 w 58"/>
                  <a:gd name="T9" fmla="*/ 0 h 35"/>
                  <a:gd name="T10" fmla="*/ 2147483647 w 58"/>
                  <a:gd name="T11" fmla="*/ 0 h 35"/>
                  <a:gd name="T12" fmla="*/ 0 60000 65536"/>
                  <a:gd name="T13" fmla="*/ 0 60000 65536"/>
                  <a:gd name="T14" fmla="*/ 0 60000 65536"/>
                  <a:gd name="T15" fmla="*/ 0 60000 65536"/>
                  <a:gd name="T16" fmla="*/ 0 60000 65536"/>
                  <a:gd name="T17" fmla="*/ 0 60000 65536"/>
                  <a:gd name="T18" fmla="*/ 0 w 58"/>
                  <a:gd name="T19" fmla="*/ 0 h 35"/>
                  <a:gd name="T20" fmla="*/ 58 w 58"/>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58" h="35">
                    <a:moveTo>
                      <a:pt x="58" y="0"/>
                    </a:moveTo>
                    <a:lnTo>
                      <a:pt x="0" y="0"/>
                    </a:lnTo>
                    <a:lnTo>
                      <a:pt x="0" y="35"/>
                    </a:lnTo>
                    <a:lnTo>
                      <a:pt x="58" y="35"/>
                    </a:lnTo>
                    <a:lnTo>
                      <a:pt x="58" y="0"/>
                    </a:lnTo>
                    <a:close/>
                  </a:path>
                </a:pathLst>
              </a:custGeom>
              <a:solidFill>
                <a:srgbClr val="00FF00"/>
              </a:solidFill>
              <a:ln w="0">
                <a:solidFill>
                  <a:srgbClr val="00FF00"/>
                </a:solidFill>
                <a:round/>
                <a:headEnd/>
                <a:tailEnd/>
              </a:ln>
            </p:spPr>
            <p:txBody>
              <a:bodyPr/>
              <a:lstStyle/>
              <a:p>
                <a:endParaRPr lang="fr-FR"/>
              </a:p>
            </p:txBody>
          </p:sp>
          <p:sp>
            <p:nvSpPr>
              <p:cNvPr id="75875" name="Freeform 62"/>
              <p:cNvSpPr>
                <a:spLocks/>
              </p:cNvSpPr>
              <p:nvPr/>
            </p:nvSpPr>
            <p:spPr bwMode="auto">
              <a:xfrm>
                <a:off x="2592662" y="4902682"/>
                <a:ext cx="68242" cy="58003"/>
              </a:xfrm>
              <a:custGeom>
                <a:avLst/>
                <a:gdLst>
                  <a:gd name="T0" fmla="*/ 0 w 39"/>
                  <a:gd name="T1" fmla="*/ 2147483647 h 35"/>
                  <a:gd name="T2" fmla="*/ 2147483647 w 39"/>
                  <a:gd name="T3" fmla="*/ 2147483647 h 35"/>
                  <a:gd name="T4" fmla="*/ 2147483647 w 39"/>
                  <a:gd name="T5" fmla="*/ 0 h 35"/>
                  <a:gd name="T6" fmla="*/ 0 w 39"/>
                  <a:gd name="T7" fmla="*/ 0 h 35"/>
                  <a:gd name="T8" fmla="*/ 0 w 39"/>
                  <a:gd name="T9" fmla="*/ 2147483647 h 35"/>
                  <a:gd name="T10" fmla="*/ 0 w 39"/>
                  <a:gd name="T11" fmla="*/ 2147483647 h 35"/>
                  <a:gd name="T12" fmla="*/ 0 60000 65536"/>
                  <a:gd name="T13" fmla="*/ 0 60000 65536"/>
                  <a:gd name="T14" fmla="*/ 0 60000 65536"/>
                  <a:gd name="T15" fmla="*/ 0 60000 65536"/>
                  <a:gd name="T16" fmla="*/ 0 60000 65536"/>
                  <a:gd name="T17" fmla="*/ 0 60000 65536"/>
                  <a:gd name="T18" fmla="*/ 0 w 39"/>
                  <a:gd name="T19" fmla="*/ 0 h 35"/>
                  <a:gd name="T20" fmla="*/ 39 w 39"/>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39" h="35">
                    <a:moveTo>
                      <a:pt x="0" y="35"/>
                    </a:moveTo>
                    <a:lnTo>
                      <a:pt x="39" y="35"/>
                    </a:lnTo>
                    <a:lnTo>
                      <a:pt x="39" y="0"/>
                    </a:lnTo>
                    <a:lnTo>
                      <a:pt x="0" y="0"/>
                    </a:lnTo>
                    <a:lnTo>
                      <a:pt x="0" y="35"/>
                    </a:lnTo>
                    <a:close/>
                  </a:path>
                </a:pathLst>
              </a:custGeom>
              <a:solidFill>
                <a:srgbClr val="00CCFF"/>
              </a:solidFill>
              <a:ln w="0">
                <a:solidFill>
                  <a:srgbClr val="00CCFF"/>
                </a:solidFill>
                <a:round/>
                <a:headEnd/>
                <a:tailEnd/>
              </a:ln>
            </p:spPr>
            <p:txBody>
              <a:bodyPr/>
              <a:lstStyle/>
              <a:p>
                <a:endParaRPr lang="fr-FR"/>
              </a:p>
            </p:txBody>
          </p:sp>
          <p:sp>
            <p:nvSpPr>
              <p:cNvPr id="75876" name="Freeform 63"/>
              <p:cNvSpPr>
                <a:spLocks/>
              </p:cNvSpPr>
              <p:nvPr/>
            </p:nvSpPr>
            <p:spPr bwMode="auto">
              <a:xfrm>
                <a:off x="2592662" y="5030288"/>
                <a:ext cx="57743" cy="58003"/>
              </a:xfrm>
              <a:custGeom>
                <a:avLst/>
                <a:gdLst>
                  <a:gd name="T0" fmla="*/ 0 w 33"/>
                  <a:gd name="T1" fmla="*/ 0 h 35"/>
                  <a:gd name="T2" fmla="*/ 0 w 33"/>
                  <a:gd name="T3" fmla="*/ 2147483647 h 35"/>
                  <a:gd name="T4" fmla="*/ 2147483647 w 33"/>
                  <a:gd name="T5" fmla="*/ 2147483647 h 35"/>
                  <a:gd name="T6" fmla="*/ 2147483647 w 33"/>
                  <a:gd name="T7" fmla="*/ 0 h 35"/>
                  <a:gd name="T8" fmla="*/ 0 w 33"/>
                  <a:gd name="T9" fmla="*/ 0 h 35"/>
                  <a:gd name="T10" fmla="*/ 0 w 33"/>
                  <a:gd name="T11" fmla="*/ 0 h 35"/>
                  <a:gd name="T12" fmla="*/ 0 60000 65536"/>
                  <a:gd name="T13" fmla="*/ 0 60000 65536"/>
                  <a:gd name="T14" fmla="*/ 0 60000 65536"/>
                  <a:gd name="T15" fmla="*/ 0 60000 65536"/>
                  <a:gd name="T16" fmla="*/ 0 60000 65536"/>
                  <a:gd name="T17" fmla="*/ 0 60000 65536"/>
                  <a:gd name="T18" fmla="*/ 0 w 33"/>
                  <a:gd name="T19" fmla="*/ 0 h 35"/>
                  <a:gd name="T20" fmla="*/ 33 w 33"/>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33" h="35">
                    <a:moveTo>
                      <a:pt x="0" y="0"/>
                    </a:moveTo>
                    <a:lnTo>
                      <a:pt x="0" y="35"/>
                    </a:lnTo>
                    <a:lnTo>
                      <a:pt x="33" y="35"/>
                    </a:lnTo>
                    <a:lnTo>
                      <a:pt x="33" y="0"/>
                    </a:lnTo>
                    <a:lnTo>
                      <a:pt x="0" y="0"/>
                    </a:lnTo>
                    <a:close/>
                  </a:path>
                </a:pathLst>
              </a:custGeom>
              <a:solidFill>
                <a:srgbClr val="FF9900"/>
              </a:solidFill>
              <a:ln w="0">
                <a:solidFill>
                  <a:srgbClr val="FF9900"/>
                </a:solidFill>
                <a:round/>
                <a:headEnd/>
                <a:tailEnd/>
              </a:ln>
            </p:spPr>
            <p:txBody>
              <a:bodyPr/>
              <a:lstStyle/>
              <a:p>
                <a:endParaRPr lang="fr-FR"/>
              </a:p>
            </p:txBody>
          </p:sp>
          <p:sp>
            <p:nvSpPr>
              <p:cNvPr id="75877" name="Freeform 64"/>
              <p:cNvSpPr>
                <a:spLocks/>
              </p:cNvSpPr>
              <p:nvPr/>
            </p:nvSpPr>
            <p:spPr bwMode="auto">
              <a:xfrm>
                <a:off x="2592662" y="5108178"/>
                <a:ext cx="101487" cy="58003"/>
              </a:xfrm>
              <a:custGeom>
                <a:avLst/>
                <a:gdLst>
                  <a:gd name="T0" fmla="*/ 2147483647 w 58"/>
                  <a:gd name="T1" fmla="*/ 0 h 35"/>
                  <a:gd name="T2" fmla="*/ 0 w 58"/>
                  <a:gd name="T3" fmla="*/ 0 h 35"/>
                  <a:gd name="T4" fmla="*/ 0 w 58"/>
                  <a:gd name="T5" fmla="*/ 2147483647 h 35"/>
                  <a:gd name="T6" fmla="*/ 2147483647 w 58"/>
                  <a:gd name="T7" fmla="*/ 2147483647 h 35"/>
                  <a:gd name="T8" fmla="*/ 2147483647 w 58"/>
                  <a:gd name="T9" fmla="*/ 0 h 35"/>
                  <a:gd name="T10" fmla="*/ 2147483647 w 58"/>
                  <a:gd name="T11" fmla="*/ 0 h 35"/>
                  <a:gd name="T12" fmla="*/ 0 60000 65536"/>
                  <a:gd name="T13" fmla="*/ 0 60000 65536"/>
                  <a:gd name="T14" fmla="*/ 0 60000 65536"/>
                  <a:gd name="T15" fmla="*/ 0 60000 65536"/>
                  <a:gd name="T16" fmla="*/ 0 60000 65536"/>
                  <a:gd name="T17" fmla="*/ 0 60000 65536"/>
                  <a:gd name="T18" fmla="*/ 0 w 58"/>
                  <a:gd name="T19" fmla="*/ 0 h 35"/>
                  <a:gd name="T20" fmla="*/ 58 w 58"/>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58" h="35">
                    <a:moveTo>
                      <a:pt x="58" y="0"/>
                    </a:moveTo>
                    <a:lnTo>
                      <a:pt x="0" y="0"/>
                    </a:lnTo>
                    <a:lnTo>
                      <a:pt x="0" y="35"/>
                    </a:lnTo>
                    <a:lnTo>
                      <a:pt x="58" y="35"/>
                    </a:lnTo>
                    <a:lnTo>
                      <a:pt x="58" y="0"/>
                    </a:lnTo>
                    <a:close/>
                  </a:path>
                </a:pathLst>
              </a:custGeom>
              <a:solidFill>
                <a:srgbClr val="00FF00"/>
              </a:solidFill>
              <a:ln w="0">
                <a:solidFill>
                  <a:srgbClr val="00FF00"/>
                </a:solidFill>
                <a:round/>
                <a:headEnd/>
                <a:tailEnd/>
              </a:ln>
            </p:spPr>
            <p:txBody>
              <a:bodyPr/>
              <a:lstStyle/>
              <a:p>
                <a:endParaRPr lang="fr-FR"/>
              </a:p>
            </p:txBody>
          </p:sp>
          <p:sp>
            <p:nvSpPr>
              <p:cNvPr id="75878" name="Rectangle 65"/>
              <p:cNvSpPr>
                <a:spLocks noChangeArrowheads="1"/>
              </p:cNvSpPr>
              <p:nvPr/>
            </p:nvSpPr>
            <p:spPr bwMode="auto">
              <a:xfrm>
                <a:off x="2592662" y="5186066"/>
                <a:ext cx="190726" cy="58003"/>
              </a:xfrm>
              <a:prstGeom prst="rect">
                <a:avLst/>
              </a:prstGeom>
              <a:solidFill>
                <a:srgbClr val="00CCFF"/>
              </a:solidFill>
              <a:ln w="0">
                <a:solidFill>
                  <a:srgbClr val="00CCFF"/>
                </a:solidFill>
                <a:miter lim="800000"/>
                <a:headEnd/>
                <a:tailEnd/>
              </a:ln>
            </p:spPr>
            <p:txBody>
              <a:bodyPr/>
              <a:lstStyle/>
              <a:p>
                <a:endParaRPr lang="fr-FR" sz="1800">
                  <a:solidFill>
                    <a:srgbClr val="FFFFFF"/>
                  </a:solidFill>
                </a:endParaRPr>
              </a:p>
            </p:txBody>
          </p:sp>
          <p:sp>
            <p:nvSpPr>
              <p:cNvPr id="75879" name="Freeform 66"/>
              <p:cNvSpPr>
                <a:spLocks/>
              </p:cNvSpPr>
              <p:nvPr/>
            </p:nvSpPr>
            <p:spPr bwMode="auto">
              <a:xfrm>
                <a:off x="2592662" y="5393219"/>
                <a:ext cx="52493" cy="58003"/>
              </a:xfrm>
              <a:custGeom>
                <a:avLst/>
                <a:gdLst>
                  <a:gd name="T0" fmla="*/ 0 w 30"/>
                  <a:gd name="T1" fmla="*/ 2147483647 h 35"/>
                  <a:gd name="T2" fmla="*/ 2147483647 w 30"/>
                  <a:gd name="T3" fmla="*/ 2147483647 h 35"/>
                  <a:gd name="T4" fmla="*/ 2147483647 w 30"/>
                  <a:gd name="T5" fmla="*/ 0 h 35"/>
                  <a:gd name="T6" fmla="*/ 0 w 30"/>
                  <a:gd name="T7" fmla="*/ 0 h 35"/>
                  <a:gd name="T8" fmla="*/ 0 w 30"/>
                  <a:gd name="T9" fmla="*/ 2147483647 h 35"/>
                  <a:gd name="T10" fmla="*/ 0 w 30"/>
                  <a:gd name="T11" fmla="*/ 2147483647 h 35"/>
                  <a:gd name="T12" fmla="*/ 0 60000 65536"/>
                  <a:gd name="T13" fmla="*/ 0 60000 65536"/>
                  <a:gd name="T14" fmla="*/ 0 60000 65536"/>
                  <a:gd name="T15" fmla="*/ 0 60000 65536"/>
                  <a:gd name="T16" fmla="*/ 0 60000 65536"/>
                  <a:gd name="T17" fmla="*/ 0 60000 65536"/>
                  <a:gd name="T18" fmla="*/ 0 w 30"/>
                  <a:gd name="T19" fmla="*/ 0 h 35"/>
                  <a:gd name="T20" fmla="*/ 30 w 30"/>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30" h="35">
                    <a:moveTo>
                      <a:pt x="0" y="35"/>
                    </a:moveTo>
                    <a:lnTo>
                      <a:pt x="30" y="35"/>
                    </a:lnTo>
                    <a:lnTo>
                      <a:pt x="30" y="0"/>
                    </a:lnTo>
                    <a:lnTo>
                      <a:pt x="0" y="0"/>
                    </a:lnTo>
                    <a:lnTo>
                      <a:pt x="0" y="35"/>
                    </a:lnTo>
                    <a:close/>
                  </a:path>
                </a:pathLst>
              </a:custGeom>
              <a:solidFill>
                <a:srgbClr val="00FF00"/>
              </a:solidFill>
              <a:ln w="0">
                <a:solidFill>
                  <a:srgbClr val="00FF00"/>
                </a:solidFill>
                <a:round/>
                <a:headEnd/>
                <a:tailEnd/>
              </a:ln>
            </p:spPr>
            <p:txBody>
              <a:bodyPr/>
              <a:lstStyle/>
              <a:p>
                <a:endParaRPr lang="fr-FR"/>
              </a:p>
            </p:txBody>
          </p:sp>
          <p:sp>
            <p:nvSpPr>
              <p:cNvPr id="75880" name="Freeform 67"/>
              <p:cNvSpPr>
                <a:spLocks/>
              </p:cNvSpPr>
              <p:nvPr/>
            </p:nvSpPr>
            <p:spPr bwMode="auto">
              <a:xfrm>
                <a:off x="2592662" y="5471108"/>
                <a:ext cx="85739" cy="58003"/>
              </a:xfrm>
              <a:custGeom>
                <a:avLst/>
                <a:gdLst>
                  <a:gd name="T0" fmla="*/ 2147483647 w 49"/>
                  <a:gd name="T1" fmla="*/ 0 h 35"/>
                  <a:gd name="T2" fmla="*/ 0 w 49"/>
                  <a:gd name="T3" fmla="*/ 0 h 35"/>
                  <a:gd name="T4" fmla="*/ 0 w 49"/>
                  <a:gd name="T5" fmla="*/ 2147483647 h 35"/>
                  <a:gd name="T6" fmla="*/ 2147483647 w 49"/>
                  <a:gd name="T7" fmla="*/ 2147483647 h 35"/>
                  <a:gd name="T8" fmla="*/ 2147483647 w 49"/>
                  <a:gd name="T9" fmla="*/ 0 h 35"/>
                  <a:gd name="T10" fmla="*/ 2147483647 w 49"/>
                  <a:gd name="T11" fmla="*/ 0 h 35"/>
                  <a:gd name="T12" fmla="*/ 0 60000 65536"/>
                  <a:gd name="T13" fmla="*/ 0 60000 65536"/>
                  <a:gd name="T14" fmla="*/ 0 60000 65536"/>
                  <a:gd name="T15" fmla="*/ 0 60000 65536"/>
                  <a:gd name="T16" fmla="*/ 0 60000 65536"/>
                  <a:gd name="T17" fmla="*/ 0 60000 65536"/>
                  <a:gd name="T18" fmla="*/ 0 w 49"/>
                  <a:gd name="T19" fmla="*/ 0 h 35"/>
                  <a:gd name="T20" fmla="*/ 49 w 49"/>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49" h="35">
                    <a:moveTo>
                      <a:pt x="49" y="0"/>
                    </a:moveTo>
                    <a:lnTo>
                      <a:pt x="0" y="0"/>
                    </a:lnTo>
                    <a:lnTo>
                      <a:pt x="0" y="35"/>
                    </a:lnTo>
                    <a:lnTo>
                      <a:pt x="49" y="35"/>
                    </a:lnTo>
                    <a:lnTo>
                      <a:pt x="49" y="0"/>
                    </a:lnTo>
                    <a:close/>
                  </a:path>
                </a:pathLst>
              </a:custGeom>
              <a:solidFill>
                <a:srgbClr val="00CCFF"/>
              </a:solidFill>
              <a:ln w="0">
                <a:solidFill>
                  <a:srgbClr val="00CCFF"/>
                </a:solidFill>
                <a:round/>
                <a:headEnd/>
                <a:tailEnd/>
              </a:ln>
            </p:spPr>
            <p:txBody>
              <a:bodyPr/>
              <a:lstStyle/>
              <a:p>
                <a:endParaRPr lang="fr-FR"/>
              </a:p>
            </p:txBody>
          </p:sp>
          <p:sp>
            <p:nvSpPr>
              <p:cNvPr id="75881" name="Freeform 68"/>
              <p:cNvSpPr>
                <a:spLocks/>
              </p:cNvSpPr>
              <p:nvPr/>
            </p:nvSpPr>
            <p:spPr bwMode="auto">
              <a:xfrm>
                <a:off x="2592662" y="5598715"/>
                <a:ext cx="141732" cy="58003"/>
              </a:xfrm>
              <a:custGeom>
                <a:avLst/>
                <a:gdLst>
                  <a:gd name="T0" fmla="*/ 0 w 81"/>
                  <a:gd name="T1" fmla="*/ 0 h 35"/>
                  <a:gd name="T2" fmla="*/ 0 w 81"/>
                  <a:gd name="T3" fmla="*/ 2147483647 h 35"/>
                  <a:gd name="T4" fmla="*/ 2147483647 w 81"/>
                  <a:gd name="T5" fmla="*/ 2147483647 h 35"/>
                  <a:gd name="T6" fmla="*/ 2147483647 w 81"/>
                  <a:gd name="T7" fmla="*/ 0 h 35"/>
                  <a:gd name="T8" fmla="*/ 0 w 81"/>
                  <a:gd name="T9" fmla="*/ 0 h 35"/>
                  <a:gd name="T10" fmla="*/ 0 w 81"/>
                  <a:gd name="T11" fmla="*/ 0 h 35"/>
                  <a:gd name="T12" fmla="*/ 0 60000 65536"/>
                  <a:gd name="T13" fmla="*/ 0 60000 65536"/>
                  <a:gd name="T14" fmla="*/ 0 60000 65536"/>
                  <a:gd name="T15" fmla="*/ 0 60000 65536"/>
                  <a:gd name="T16" fmla="*/ 0 60000 65536"/>
                  <a:gd name="T17" fmla="*/ 0 60000 65536"/>
                  <a:gd name="T18" fmla="*/ 0 w 81"/>
                  <a:gd name="T19" fmla="*/ 0 h 35"/>
                  <a:gd name="T20" fmla="*/ 81 w 81"/>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81" h="35">
                    <a:moveTo>
                      <a:pt x="0" y="0"/>
                    </a:moveTo>
                    <a:lnTo>
                      <a:pt x="0" y="35"/>
                    </a:lnTo>
                    <a:lnTo>
                      <a:pt x="81" y="35"/>
                    </a:lnTo>
                    <a:lnTo>
                      <a:pt x="81" y="0"/>
                    </a:lnTo>
                    <a:lnTo>
                      <a:pt x="0" y="0"/>
                    </a:lnTo>
                    <a:close/>
                  </a:path>
                </a:pathLst>
              </a:custGeom>
              <a:solidFill>
                <a:srgbClr val="FF9900"/>
              </a:solidFill>
              <a:ln w="0">
                <a:solidFill>
                  <a:srgbClr val="FF9900"/>
                </a:solidFill>
                <a:round/>
                <a:headEnd/>
                <a:tailEnd/>
              </a:ln>
            </p:spPr>
            <p:txBody>
              <a:bodyPr/>
              <a:lstStyle/>
              <a:p>
                <a:endParaRPr lang="fr-FR"/>
              </a:p>
            </p:txBody>
          </p:sp>
          <p:sp>
            <p:nvSpPr>
              <p:cNvPr id="75882" name="Freeform 69"/>
              <p:cNvSpPr>
                <a:spLocks/>
              </p:cNvSpPr>
              <p:nvPr/>
            </p:nvSpPr>
            <p:spPr bwMode="auto">
              <a:xfrm>
                <a:off x="2592662" y="5676604"/>
                <a:ext cx="52493" cy="59660"/>
              </a:xfrm>
              <a:custGeom>
                <a:avLst/>
                <a:gdLst>
                  <a:gd name="T0" fmla="*/ 2147483647 w 30"/>
                  <a:gd name="T1" fmla="*/ 0 h 36"/>
                  <a:gd name="T2" fmla="*/ 0 w 30"/>
                  <a:gd name="T3" fmla="*/ 0 h 36"/>
                  <a:gd name="T4" fmla="*/ 0 w 30"/>
                  <a:gd name="T5" fmla="*/ 2147483647 h 36"/>
                  <a:gd name="T6" fmla="*/ 2147483647 w 30"/>
                  <a:gd name="T7" fmla="*/ 2147483647 h 36"/>
                  <a:gd name="T8" fmla="*/ 2147483647 w 30"/>
                  <a:gd name="T9" fmla="*/ 0 h 36"/>
                  <a:gd name="T10" fmla="*/ 2147483647 w 30"/>
                  <a:gd name="T11" fmla="*/ 0 h 36"/>
                  <a:gd name="T12" fmla="*/ 0 60000 65536"/>
                  <a:gd name="T13" fmla="*/ 0 60000 65536"/>
                  <a:gd name="T14" fmla="*/ 0 60000 65536"/>
                  <a:gd name="T15" fmla="*/ 0 60000 65536"/>
                  <a:gd name="T16" fmla="*/ 0 60000 65536"/>
                  <a:gd name="T17" fmla="*/ 0 60000 65536"/>
                  <a:gd name="T18" fmla="*/ 0 w 30"/>
                  <a:gd name="T19" fmla="*/ 0 h 36"/>
                  <a:gd name="T20" fmla="*/ 30 w 30"/>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30" h="36">
                    <a:moveTo>
                      <a:pt x="30" y="0"/>
                    </a:moveTo>
                    <a:lnTo>
                      <a:pt x="0" y="0"/>
                    </a:lnTo>
                    <a:lnTo>
                      <a:pt x="0" y="36"/>
                    </a:lnTo>
                    <a:lnTo>
                      <a:pt x="30" y="36"/>
                    </a:lnTo>
                    <a:lnTo>
                      <a:pt x="30" y="0"/>
                    </a:lnTo>
                    <a:close/>
                  </a:path>
                </a:pathLst>
              </a:custGeom>
              <a:solidFill>
                <a:srgbClr val="00FF00"/>
              </a:solidFill>
              <a:ln w="0">
                <a:solidFill>
                  <a:srgbClr val="00FF00"/>
                </a:solidFill>
                <a:round/>
                <a:headEnd/>
                <a:tailEnd/>
              </a:ln>
            </p:spPr>
            <p:txBody>
              <a:bodyPr/>
              <a:lstStyle/>
              <a:p>
                <a:endParaRPr lang="fr-FR"/>
              </a:p>
            </p:txBody>
          </p:sp>
          <p:sp>
            <p:nvSpPr>
              <p:cNvPr id="75883" name="Freeform 70"/>
              <p:cNvSpPr>
                <a:spLocks/>
              </p:cNvSpPr>
              <p:nvPr/>
            </p:nvSpPr>
            <p:spPr bwMode="auto">
              <a:xfrm>
                <a:off x="2592662" y="5756150"/>
                <a:ext cx="68242" cy="58003"/>
              </a:xfrm>
              <a:custGeom>
                <a:avLst/>
                <a:gdLst>
                  <a:gd name="T0" fmla="*/ 0 w 39"/>
                  <a:gd name="T1" fmla="*/ 0 h 35"/>
                  <a:gd name="T2" fmla="*/ 0 w 39"/>
                  <a:gd name="T3" fmla="*/ 2147483647 h 35"/>
                  <a:gd name="T4" fmla="*/ 2147483647 w 39"/>
                  <a:gd name="T5" fmla="*/ 2147483647 h 35"/>
                  <a:gd name="T6" fmla="*/ 2147483647 w 39"/>
                  <a:gd name="T7" fmla="*/ 0 h 35"/>
                  <a:gd name="T8" fmla="*/ 0 w 39"/>
                  <a:gd name="T9" fmla="*/ 0 h 35"/>
                  <a:gd name="T10" fmla="*/ 0 w 39"/>
                  <a:gd name="T11" fmla="*/ 0 h 35"/>
                  <a:gd name="T12" fmla="*/ 0 60000 65536"/>
                  <a:gd name="T13" fmla="*/ 0 60000 65536"/>
                  <a:gd name="T14" fmla="*/ 0 60000 65536"/>
                  <a:gd name="T15" fmla="*/ 0 60000 65536"/>
                  <a:gd name="T16" fmla="*/ 0 60000 65536"/>
                  <a:gd name="T17" fmla="*/ 0 60000 65536"/>
                  <a:gd name="T18" fmla="*/ 0 w 39"/>
                  <a:gd name="T19" fmla="*/ 0 h 35"/>
                  <a:gd name="T20" fmla="*/ 39 w 39"/>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39" h="35">
                    <a:moveTo>
                      <a:pt x="0" y="0"/>
                    </a:moveTo>
                    <a:lnTo>
                      <a:pt x="0" y="35"/>
                    </a:lnTo>
                    <a:lnTo>
                      <a:pt x="39" y="35"/>
                    </a:lnTo>
                    <a:lnTo>
                      <a:pt x="39" y="0"/>
                    </a:lnTo>
                    <a:lnTo>
                      <a:pt x="0" y="0"/>
                    </a:lnTo>
                    <a:close/>
                  </a:path>
                </a:pathLst>
              </a:custGeom>
              <a:solidFill>
                <a:srgbClr val="00CCFF"/>
              </a:solidFill>
              <a:ln w="0">
                <a:solidFill>
                  <a:srgbClr val="00CCFF"/>
                </a:solidFill>
                <a:round/>
                <a:headEnd/>
                <a:tailEnd/>
              </a:ln>
            </p:spPr>
            <p:txBody>
              <a:bodyPr/>
              <a:lstStyle/>
              <a:p>
                <a:endParaRPr lang="fr-FR"/>
              </a:p>
            </p:txBody>
          </p:sp>
          <p:sp>
            <p:nvSpPr>
              <p:cNvPr id="75884" name="Rectangle 71"/>
              <p:cNvSpPr>
                <a:spLocks noChangeArrowheads="1"/>
              </p:cNvSpPr>
              <p:nvPr/>
            </p:nvSpPr>
            <p:spPr bwMode="auto">
              <a:xfrm>
                <a:off x="2592662" y="5888728"/>
                <a:ext cx="934377" cy="58003"/>
              </a:xfrm>
              <a:prstGeom prst="rect">
                <a:avLst/>
              </a:prstGeom>
              <a:solidFill>
                <a:srgbClr val="FF9900"/>
              </a:solidFill>
              <a:ln w="0">
                <a:solidFill>
                  <a:srgbClr val="FF9900"/>
                </a:solidFill>
                <a:miter lim="800000"/>
                <a:headEnd/>
                <a:tailEnd/>
              </a:ln>
            </p:spPr>
            <p:txBody>
              <a:bodyPr/>
              <a:lstStyle/>
              <a:p>
                <a:endParaRPr lang="fr-FR" sz="1800">
                  <a:solidFill>
                    <a:srgbClr val="FFFFFF"/>
                  </a:solidFill>
                </a:endParaRPr>
              </a:p>
            </p:txBody>
          </p:sp>
          <p:sp>
            <p:nvSpPr>
              <p:cNvPr id="75885" name="Rectangle 72"/>
              <p:cNvSpPr>
                <a:spLocks noChangeArrowheads="1"/>
              </p:cNvSpPr>
              <p:nvPr/>
            </p:nvSpPr>
            <p:spPr bwMode="auto">
              <a:xfrm>
                <a:off x="2592662" y="5968274"/>
                <a:ext cx="598422" cy="58003"/>
              </a:xfrm>
              <a:prstGeom prst="rect">
                <a:avLst/>
              </a:prstGeom>
              <a:solidFill>
                <a:srgbClr val="00FF00"/>
              </a:solidFill>
              <a:ln w="0">
                <a:solidFill>
                  <a:srgbClr val="00FF00"/>
                </a:solidFill>
                <a:miter lim="800000"/>
                <a:headEnd/>
                <a:tailEnd/>
              </a:ln>
            </p:spPr>
            <p:txBody>
              <a:bodyPr/>
              <a:lstStyle/>
              <a:p>
                <a:endParaRPr lang="fr-FR" sz="1800">
                  <a:solidFill>
                    <a:srgbClr val="FFFFFF"/>
                  </a:solidFill>
                </a:endParaRPr>
              </a:p>
            </p:txBody>
          </p:sp>
          <p:sp>
            <p:nvSpPr>
              <p:cNvPr id="75886" name="Freeform 73"/>
              <p:cNvSpPr>
                <a:spLocks/>
              </p:cNvSpPr>
              <p:nvPr/>
            </p:nvSpPr>
            <p:spPr bwMode="auto">
              <a:xfrm>
                <a:off x="2592662" y="6046164"/>
                <a:ext cx="379701" cy="54689"/>
              </a:xfrm>
              <a:custGeom>
                <a:avLst/>
                <a:gdLst>
                  <a:gd name="T0" fmla="*/ 2147483647 w 217"/>
                  <a:gd name="T1" fmla="*/ 2147483647 h 33"/>
                  <a:gd name="T2" fmla="*/ 2147483647 w 217"/>
                  <a:gd name="T3" fmla="*/ 0 h 33"/>
                  <a:gd name="T4" fmla="*/ 0 w 217"/>
                  <a:gd name="T5" fmla="*/ 0 h 33"/>
                  <a:gd name="T6" fmla="*/ 0 w 217"/>
                  <a:gd name="T7" fmla="*/ 2147483647 h 33"/>
                  <a:gd name="T8" fmla="*/ 2147483647 w 217"/>
                  <a:gd name="T9" fmla="*/ 2147483647 h 33"/>
                  <a:gd name="T10" fmla="*/ 2147483647 w 217"/>
                  <a:gd name="T11" fmla="*/ 2147483647 h 33"/>
                  <a:gd name="T12" fmla="*/ 0 60000 65536"/>
                  <a:gd name="T13" fmla="*/ 0 60000 65536"/>
                  <a:gd name="T14" fmla="*/ 0 60000 65536"/>
                  <a:gd name="T15" fmla="*/ 0 60000 65536"/>
                  <a:gd name="T16" fmla="*/ 0 60000 65536"/>
                  <a:gd name="T17" fmla="*/ 0 60000 65536"/>
                  <a:gd name="T18" fmla="*/ 0 w 217"/>
                  <a:gd name="T19" fmla="*/ 0 h 33"/>
                  <a:gd name="T20" fmla="*/ 217 w 217"/>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217" h="33">
                    <a:moveTo>
                      <a:pt x="217" y="33"/>
                    </a:moveTo>
                    <a:lnTo>
                      <a:pt x="217" y="0"/>
                    </a:lnTo>
                    <a:lnTo>
                      <a:pt x="0" y="0"/>
                    </a:lnTo>
                    <a:lnTo>
                      <a:pt x="0" y="33"/>
                    </a:lnTo>
                    <a:lnTo>
                      <a:pt x="217" y="33"/>
                    </a:lnTo>
                    <a:close/>
                  </a:path>
                </a:pathLst>
              </a:custGeom>
              <a:solidFill>
                <a:srgbClr val="00CCFF"/>
              </a:solidFill>
              <a:ln w="0">
                <a:solidFill>
                  <a:srgbClr val="00CCFF"/>
                </a:solidFill>
                <a:round/>
                <a:headEnd/>
                <a:tailEnd/>
              </a:ln>
            </p:spPr>
            <p:txBody>
              <a:bodyPr/>
              <a:lstStyle/>
              <a:p>
                <a:endParaRPr lang="fr-FR"/>
              </a:p>
            </p:txBody>
          </p:sp>
        </p:grpSp>
        <p:sp>
          <p:nvSpPr>
            <p:cNvPr id="75783" name="ZoneTexte 22541"/>
            <p:cNvSpPr txBox="1">
              <a:spLocks noChangeArrowheads="1"/>
            </p:cNvSpPr>
            <p:nvPr/>
          </p:nvSpPr>
          <p:spPr bwMode="auto">
            <a:xfrm>
              <a:off x="2382574" y="6235700"/>
              <a:ext cx="449791" cy="2770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a:solidFill>
                    <a:schemeClr val="tx1"/>
                  </a:solidFill>
                  <a:latin typeface="Arial" charset="0"/>
                  <a:ea typeface="ＭＳ Ｐゴシック" charset="0"/>
                  <a:cs typeface="ＭＳ Ｐゴシック" charset="0"/>
                </a:defRPr>
              </a:lvl1pPr>
              <a:lvl2pPr marL="742950" indent="-285750" eaLnBrk="0" hangingPunct="0">
                <a:defRPr sz="1200">
                  <a:solidFill>
                    <a:schemeClr val="tx1"/>
                  </a:solidFill>
                  <a:latin typeface="Arial" charset="0"/>
                  <a:ea typeface="ＭＳ Ｐゴシック" charset="0"/>
                </a:defRPr>
              </a:lvl2pPr>
              <a:lvl3pPr marL="1143000" indent="-228600" eaLnBrk="0" hangingPunct="0">
                <a:defRPr sz="1200">
                  <a:solidFill>
                    <a:schemeClr val="tx1"/>
                  </a:solidFill>
                  <a:latin typeface="Arial" charset="0"/>
                  <a:ea typeface="ＭＳ Ｐゴシック" charset="0"/>
                </a:defRPr>
              </a:lvl3pPr>
              <a:lvl4pPr marL="1600200" indent="-228600" eaLnBrk="0" hangingPunct="0">
                <a:defRPr sz="1200">
                  <a:solidFill>
                    <a:schemeClr val="tx1"/>
                  </a:solidFill>
                  <a:latin typeface="Arial" charset="0"/>
                  <a:ea typeface="ＭＳ Ｐゴシック" charset="0"/>
                </a:defRPr>
              </a:lvl4pPr>
              <a:lvl5pPr marL="2057400" indent="-228600" eaLnBrk="0" hangingPunct="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pPr algn="ctr" eaLnBrk="1" hangingPunct="1"/>
              <a:r>
                <a:rPr lang="fr-FR">
                  <a:solidFill>
                    <a:srgbClr val="FFFFFF"/>
                  </a:solidFill>
                </a:rPr>
                <a:t>0 %</a:t>
              </a:r>
            </a:p>
          </p:txBody>
        </p:sp>
        <p:sp>
          <p:nvSpPr>
            <p:cNvPr id="75784" name="ZoneTexte 78"/>
            <p:cNvSpPr txBox="1">
              <a:spLocks noChangeArrowheads="1"/>
            </p:cNvSpPr>
            <p:nvPr/>
          </p:nvSpPr>
          <p:spPr bwMode="auto">
            <a:xfrm>
              <a:off x="3478818" y="6235700"/>
              <a:ext cx="535367" cy="2770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a:solidFill>
                    <a:schemeClr val="tx1"/>
                  </a:solidFill>
                  <a:latin typeface="Arial" charset="0"/>
                  <a:ea typeface="ＭＳ Ｐゴシック" charset="0"/>
                  <a:cs typeface="ＭＳ Ｐゴシック" charset="0"/>
                </a:defRPr>
              </a:lvl1pPr>
              <a:lvl2pPr marL="742950" indent="-285750" eaLnBrk="0" hangingPunct="0">
                <a:defRPr sz="1200">
                  <a:solidFill>
                    <a:schemeClr val="tx1"/>
                  </a:solidFill>
                  <a:latin typeface="Arial" charset="0"/>
                  <a:ea typeface="ＭＳ Ｐゴシック" charset="0"/>
                </a:defRPr>
              </a:lvl2pPr>
              <a:lvl3pPr marL="1143000" indent="-228600" eaLnBrk="0" hangingPunct="0">
                <a:defRPr sz="1200">
                  <a:solidFill>
                    <a:schemeClr val="tx1"/>
                  </a:solidFill>
                  <a:latin typeface="Arial" charset="0"/>
                  <a:ea typeface="ＭＳ Ｐゴシック" charset="0"/>
                </a:defRPr>
              </a:lvl3pPr>
              <a:lvl4pPr marL="1600200" indent="-228600" eaLnBrk="0" hangingPunct="0">
                <a:defRPr sz="1200">
                  <a:solidFill>
                    <a:schemeClr val="tx1"/>
                  </a:solidFill>
                  <a:latin typeface="Arial" charset="0"/>
                  <a:ea typeface="ＭＳ Ｐゴシック" charset="0"/>
                </a:defRPr>
              </a:lvl4pPr>
              <a:lvl5pPr marL="2057400" indent="-228600" eaLnBrk="0" hangingPunct="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pPr algn="ctr" eaLnBrk="1" hangingPunct="1"/>
              <a:r>
                <a:rPr lang="fr-FR">
                  <a:solidFill>
                    <a:srgbClr val="FFFFFF"/>
                  </a:solidFill>
                </a:rPr>
                <a:t>10 %</a:t>
              </a:r>
            </a:p>
          </p:txBody>
        </p:sp>
        <p:sp>
          <p:nvSpPr>
            <p:cNvPr id="75785" name="ZoneTexte 79"/>
            <p:cNvSpPr txBox="1">
              <a:spLocks noChangeArrowheads="1"/>
            </p:cNvSpPr>
            <p:nvPr/>
          </p:nvSpPr>
          <p:spPr bwMode="auto">
            <a:xfrm>
              <a:off x="4618643" y="6235700"/>
              <a:ext cx="535367" cy="2770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a:solidFill>
                    <a:schemeClr val="tx1"/>
                  </a:solidFill>
                  <a:latin typeface="Arial" charset="0"/>
                  <a:ea typeface="ＭＳ Ｐゴシック" charset="0"/>
                  <a:cs typeface="ＭＳ Ｐゴシック" charset="0"/>
                </a:defRPr>
              </a:lvl1pPr>
              <a:lvl2pPr marL="742950" indent="-285750" eaLnBrk="0" hangingPunct="0">
                <a:defRPr sz="1200">
                  <a:solidFill>
                    <a:schemeClr val="tx1"/>
                  </a:solidFill>
                  <a:latin typeface="Arial" charset="0"/>
                  <a:ea typeface="ＭＳ Ｐゴシック" charset="0"/>
                </a:defRPr>
              </a:lvl2pPr>
              <a:lvl3pPr marL="1143000" indent="-228600" eaLnBrk="0" hangingPunct="0">
                <a:defRPr sz="1200">
                  <a:solidFill>
                    <a:schemeClr val="tx1"/>
                  </a:solidFill>
                  <a:latin typeface="Arial" charset="0"/>
                  <a:ea typeface="ＭＳ Ｐゴシック" charset="0"/>
                </a:defRPr>
              </a:lvl3pPr>
              <a:lvl4pPr marL="1600200" indent="-228600" eaLnBrk="0" hangingPunct="0">
                <a:defRPr sz="1200">
                  <a:solidFill>
                    <a:schemeClr val="tx1"/>
                  </a:solidFill>
                  <a:latin typeface="Arial" charset="0"/>
                  <a:ea typeface="ＭＳ Ｐゴシック" charset="0"/>
                </a:defRPr>
              </a:lvl4pPr>
              <a:lvl5pPr marL="2057400" indent="-228600" eaLnBrk="0" hangingPunct="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pPr algn="ctr" eaLnBrk="1" hangingPunct="1"/>
              <a:r>
                <a:rPr lang="fr-FR">
                  <a:solidFill>
                    <a:srgbClr val="FFFFFF"/>
                  </a:solidFill>
                </a:rPr>
                <a:t>20 %</a:t>
              </a:r>
            </a:p>
          </p:txBody>
        </p:sp>
        <p:sp>
          <p:nvSpPr>
            <p:cNvPr id="75786" name="ZoneTexte 80"/>
            <p:cNvSpPr txBox="1">
              <a:spLocks noChangeArrowheads="1"/>
            </p:cNvSpPr>
            <p:nvPr/>
          </p:nvSpPr>
          <p:spPr bwMode="auto">
            <a:xfrm>
              <a:off x="5758469" y="6235700"/>
              <a:ext cx="535367" cy="2770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a:solidFill>
                    <a:schemeClr val="tx1"/>
                  </a:solidFill>
                  <a:latin typeface="Arial" charset="0"/>
                  <a:ea typeface="ＭＳ Ｐゴシック" charset="0"/>
                  <a:cs typeface="ＭＳ Ｐゴシック" charset="0"/>
                </a:defRPr>
              </a:lvl1pPr>
              <a:lvl2pPr marL="742950" indent="-285750" eaLnBrk="0" hangingPunct="0">
                <a:defRPr sz="1200">
                  <a:solidFill>
                    <a:schemeClr val="tx1"/>
                  </a:solidFill>
                  <a:latin typeface="Arial" charset="0"/>
                  <a:ea typeface="ＭＳ Ｐゴシック" charset="0"/>
                </a:defRPr>
              </a:lvl2pPr>
              <a:lvl3pPr marL="1143000" indent="-228600" eaLnBrk="0" hangingPunct="0">
                <a:defRPr sz="1200">
                  <a:solidFill>
                    <a:schemeClr val="tx1"/>
                  </a:solidFill>
                  <a:latin typeface="Arial" charset="0"/>
                  <a:ea typeface="ＭＳ Ｐゴシック" charset="0"/>
                </a:defRPr>
              </a:lvl3pPr>
              <a:lvl4pPr marL="1600200" indent="-228600" eaLnBrk="0" hangingPunct="0">
                <a:defRPr sz="1200">
                  <a:solidFill>
                    <a:schemeClr val="tx1"/>
                  </a:solidFill>
                  <a:latin typeface="Arial" charset="0"/>
                  <a:ea typeface="ＭＳ Ｐゴシック" charset="0"/>
                </a:defRPr>
              </a:lvl4pPr>
              <a:lvl5pPr marL="2057400" indent="-228600" eaLnBrk="0" hangingPunct="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pPr algn="ctr" eaLnBrk="1" hangingPunct="1"/>
              <a:r>
                <a:rPr lang="fr-FR">
                  <a:solidFill>
                    <a:srgbClr val="FFFFFF"/>
                  </a:solidFill>
                </a:rPr>
                <a:t>30 %</a:t>
              </a:r>
            </a:p>
          </p:txBody>
        </p:sp>
        <p:sp>
          <p:nvSpPr>
            <p:cNvPr id="75787" name="ZoneTexte 81"/>
            <p:cNvSpPr txBox="1">
              <a:spLocks noChangeArrowheads="1"/>
            </p:cNvSpPr>
            <p:nvPr/>
          </p:nvSpPr>
          <p:spPr bwMode="auto">
            <a:xfrm>
              <a:off x="6898293" y="6235700"/>
              <a:ext cx="535367" cy="2770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a:solidFill>
                    <a:schemeClr val="tx1"/>
                  </a:solidFill>
                  <a:latin typeface="Arial" charset="0"/>
                  <a:ea typeface="ＭＳ Ｐゴシック" charset="0"/>
                  <a:cs typeface="ＭＳ Ｐゴシック" charset="0"/>
                </a:defRPr>
              </a:lvl1pPr>
              <a:lvl2pPr marL="742950" indent="-285750" eaLnBrk="0" hangingPunct="0">
                <a:defRPr sz="1200">
                  <a:solidFill>
                    <a:schemeClr val="tx1"/>
                  </a:solidFill>
                  <a:latin typeface="Arial" charset="0"/>
                  <a:ea typeface="ＭＳ Ｐゴシック" charset="0"/>
                </a:defRPr>
              </a:lvl2pPr>
              <a:lvl3pPr marL="1143000" indent="-228600" eaLnBrk="0" hangingPunct="0">
                <a:defRPr sz="1200">
                  <a:solidFill>
                    <a:schemeClr val="tx1"/>
                  </a:solidFill>
                  <a:latin typeface="Arial" charset="0"/>
                  <a:ea typeface="ＭＳ Ｐゴシック" charset="0"/>
                </a:defRPr>
              </a:lvl3pPr>
              <a:lvl4pPr marL="1600200" indent="-228600" eaLnBrk="0" hangingPunct="0">
                <a:defRPr sz="1200">
                  <a:solidFill>
                    <a:schemeClr val="tx1"/>
                  </a:solidFill>
                  <a:latin typeface="Arial" charset="0"/>
                  <a:ea typeface="ＭＳ Ｐゴシック" charset="0"/>
                </a:defRPr>
              </a:lvl4pPr>
              <a:lvl5pPr marL="2057400" indent="-228600" eaLnBrk="0" hangingPunct="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pPr algn="ctr" eaLnBrk="1" hangingPunct="1"/>
              <a:r>
                <a:rPr lang="fr-FR">
                  <a:solidFill>
                    <a:srgbClr val="FFFFFF"/>
                  </a:solidFill>
                </a:rPr>
                <a:t>40 %</a:t>
              </a:r>
            </a:p>
          </p:txBody>
        </p:sp>
        <p:sp>
          <p:nvSpPr>
            <p:cNvPr id="75788" name="ZoneTexte 82"/>
            <p:cNvSpPr txBox="1">
              <a:spLocks noChangeArrowheads="1"/>
            </p:cNvSpPr>
            <p:nvPr/>
          </p:nvSpPr>
          <p:spPr bwMode="auto">
            <a:xfrm>
              <a:off x="8038118" y="6235700"/>
              <a:ext cx="535367" cy="2770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a:solidFill>
                    <a:schemeClr val="tx1"/>
                  </a:solidFill>
                  <a:latin typeface="Arial" charset="0"/>
                  <a:ea typeface="ＭＳ Ｐゴシック" charset="0"/>
                  <a:cs typeface="ＭＳ Ｐゴシック" charset="0"/>
                </a:defRPr>
              </a:lvl1pPr>
              <a:lvl2pPr marL="742950" indent="-285750" eaLnBrk="0" hangingPunct="0">
                <a:defRPr sz="1200">
                  <a:solidFill>
                    <a:schemeClr val="tx1"/>
                  </a:solidFill>
                  <a:latin typeface="Arial" charset="0"/>
                  <a:ea typeface="ＭＳ Ｐゴシック" charset="0"/>
                </a:defRPr>
              </a:lvl2pPr>
              <a:lvl3pPr marL="1143000" indent="-228600" eaLnBrk="0" hangingPunct="0">
                <a:defRPr sz="1200">
                  <a:solidFill>
                    <a:schemeClr val="tx1"/>
                  </a:solidFill>
                  <a:latin typeface="Arial" charset="0"/>
                  <a:ea typeface="ＭＳ Ｐゴシック" charset="0"/>
                </a:defRPr>
              </a:lvl3pPr>
              <a:lvl4pPr marL="1600200" indent="-228600" eaLnBrk="0" hangingPunct="0">
                <a:defRPr sz="1200">
                  <a:solidFill>
                    <a:schemeClr val="tx1"/>
                  </a:solidFill>
                  <a:latin typeface="Arial" charset="0"/>
                  <a:ea typeface="ＭＳ Ｐゴシック" charset="0"/>
                </a:defRPr>
              </a:lvl4pPr>
              <a:lvl5pPr marL="2057400" indent="-228600" eaLnBrk="0" hangingPunct="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pPr algn="ctr" eaLnBrk="1" hangingPunct="1"/>
              <a:r>
                <a:rPr lang="fr-FR">
                  <a:solidFill>
                    <a:srgbClr val="FFFFFF"/>
                  </a:solidFill>
                </a:rPr>
                <a:t>50 %</a:t>
              </a:r>
            </a:p>
          </p:txBody>
        </p:sp>
        <p:sp>
          <p:nvSpPr>
            <p:cNvPr id="75789" name="ZoneTexte 83"/>
            <p:cNvSpPr txBox="1">
              <a:spLocks noChangeArrowheads="1"/>
            </p:cNvSpPr>
            <p:nvPr/>
          </p:nvSpPr>
          <p:spPr bwMode="auto">
            <a:xfrm>
              <a:off x="2048971" y="1314450"/>
              <a:ext cx="492616" cy="2770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a:solidFill>
                    <a:schemeClr val="tx1"/>
                  </a:solidFill>
                  <a:latin typeface="Arial" charset="0"/>
                  <a:ea typeface="ＭＳ Ｐゴシック" charset="0"/>
                  <a:cs typeface="ＭＳ Ｐゴシック" charset="0"/>
                </a:defRPr>
              </a:lvl1pPr>
              <a:lvl2pPr marL="742950" indent="-285750" eaLnBrk="0" hangingPunct="0">
                <a:defRPr sz="1200">
                  <a:solidFill>
                    <a:schemeClr val="tx1"/>
                  </a:solidFill>
                  <a:latin typeface="Arial" charset="0"/>
                  <a:ea typeface="ＭＳ Ｐゴシック" charset="0"/>
                </a:defRPr>
              </a:lvl2pPr>
              <a:lvl3pPr marL="1143000" indent="-228600" eaLnBrk="0" hangingPunct="0">
                <a:defRPr sz="1200">
                  <a:solidFill>
                    <a:schemeClr val="tx1"/>
                  </a:solidFill>
                  <a:latin typeface="Arial" charset="0"/>
                  <a:ea typeface="ＭＳ Ｐゴシック" charset="0"/>
                </a:defRPr>
              </a:lvl3pPr>
              <a:lvl4pPr marL="1600200" indent="-228600" eaLnBrk="0" hangingPunct="0">
                <a:defRPr sz="1200">
                  <a:solidFill>
                    <a:schemeClr val="tx1"/>
                  </a:solidFill>
                  <a:latin typeface="Arial" charset="0"/>
                  <a:ea typeface="ＭＳ Ｐゴシック" charset="0"/>
                </a:defRPr>
              </a:lvl4pPr>
              <a:lvl5pPr marL="2057400" indent="-228600" eaLnBrk="0" hangingPunct="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pPr algn="r" eaLnBrk="1" hangingPunct="1"/>
              <a:r>
                <a:rPr lang="fr-FR">
                  <a:solidFill>
                    <a:srgbClr val="FFFFFF"/>
                  </a:solidFill>
                </a:rPr>
                <a:t>Sida</a:t>
              </a:r>
            </a:p>
          </p:txBody>
        </p:sp>
        <p:sp>
          <p:nvSpPr>
            <p:cNvPr id="75790" name="ZoneTexte 84"/>
            <p:cNvSpPr txBox="1">
              <a:spLocks noChangeArrowheads="1"/>
            </p:cNvSpPr>
            <p:nvPr/>
          </p:nvSpPr>
          <p:spPr bwMode="auto">
            <a:xfrm>
              <a:off x="201230" y="1603375"/>
              <a:ext cx="2340358" cy="2770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a:solidFill>
                    <a:schemeClr val="tx1"/>
                  </a:solidFill>
                  <a:latin typeface="Arial" charset="0"/>
                  <a:ea typeface="ＭＳ Ｐゴシック" charset="0"/>
                  <a:cs typeface="ＭＳ Ｐゴシック" charset="0"/>
                </a:defRPr>
              </a:lvl1pPr>
              <a:lvl2pPr marL="742950" indent="-285750" eaLnBrk="0" hangingPunct="0">
                <a:defRPr sz="1200">
                  <a:solidFill>
                    <a:schemeClr val="tx1"/>
                  </a:solidFill>
                  <a:latin typeface="Arial" charset="0"/>
                  <a:ea typeface="ＭＳ Ｐゴシック" charset="0"/>
                </a:defRPr>
              </a:lvl2pPr>
              <a:lvl3pPr marL="1143000" indent="-228600" eaLnBrk="0" hangingPunct="0">
                <a:defRPr sz="1200">
                  <a:solidFill>
                    <a:schemeClr val="tx1"/>
                  </a:solidFill>
                  <a:latin typeface="Arial" charset="0"/>
                  <a:ea typeface="ＭＳ Ｐゴシック" charset="0"/>
                </a:defRPr>
              </a:lvl3pPr>
              <a:lvl4pPr marL="1600200" indent="-228600" eaLnBrk="0" hangingPunct="0">
                <a:defRPr sz="1200">
                  <a:solidFill>
                    <a:schemeClr val="tx1"/>
                  </a:solidFill>
                  <a:latin typeface="Arial" charset="0"/>
                  <a:ea typeface="ＭＳ Ｐゴシック" charset="0"/>
                </a:defRPr>
              </a:lvl4pPr>
              <a:lvl5pPr marL="2057400" indent="-228600" eaLnBrk="0" hangingPunct="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pPr algn="r" eaLnBrk="1" hangingPunct="1"/>
              <a:r>
                <a:rPr lang="fr-FR">
                  <a:solidFill>
                    <a:srgbClr val="FFFFFF"/>
                  </a:solidFill>
                </a:rPr>
                <a:t>Cancer non-sida non-hépatique</a:t>
              </a:r>
            </a:p>
          </p:txBody>
        </p:sp>
        <p:sp>
          <p:nvSpPr>
            <p:cNvPr id="75791" name="ZoneTexte 85"/>
            <p:cNvSpPr txBox="1">
              <a:spLocks noChangeArrowheads="1"/>
            </p:cNvSpPr>
            <p:nvPr/>
          </p:nvSpPr>
          <p:spPr bwMode="auto">
            <a:xfrm>
              <a:off x="1099367" y="1884363"/>
              <a:ext cx="1442220" cy="2770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a:solidFill>
                    <a:schemeClr val="tx1"/>
                  </a:solidFill>
                  <a:latin typeface="Arial" charset="0"/>
                  <a:ea typeface="ＭＳ Ｐゴシック" charset="0"/>
                  <a:cs typeface="ＭＳ Ｐゴシック" charset="0"/>
                </a:defRPr>
              </a:lvl1pPr>
              <a:lvl2pPr marL="742950" indent="-285750" eaLnBrk="0" hangingPunct="0">
                <a:defRPr sz="1200">
                  <a:solidFill>
                    <a:schemeClr val="tx1"/>
                  </a:solidFill>
                  <a:latin typeface="Arial" charset="0"/>
                  <a:ea typeface="ＭＳ Ｐゴシック" charset="0"/>
                </a:defRPr>
              </a:lvl2pPr>
              <a:lvl3pPr marL="1143000" indent="-228600" eaLnBrk="0" hangingPunct="0">
                <a:defRPr sz="1200">
                  <a:solidFill>
                    <a:schemeClr val="tx1"/>
                  </a:solidFill>
                  <a:latin typeface="Arial" charset="0"/>
                  <a:ea typeface="ＭＳ Ｐゴシック" charset="0"/>
                </a:defRPr>
              </a:lvl3pPr>
              <a:lvl4pPr marL="1600200" indent="-228600" eaLnBrk="0" hangingPunct="0">
                <a:defRPr sz="1200">
                  <a:solidFill>
                    <a:schemeClr val="tx1"/>
                  </a:solidFill>
                  <a:latin typeface="Arial" charset="0"/>
                  <a:ea typeface="ＭＳ Ｐゴシック" charset="0"/>
                </a:defRPr>
              </a:lvl4pPr>
              <a:lvl5pPr marL="2057400" indent="-228600" eaLnBrk="0" hangingPunct="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pPr algn="r" eaLnBrk="1" hangingPunct="1"/>
              <a:r>
                <a:rPr lang="fr-FR">
                  <a:solidFill>
                    <a:srgbClr val="FFFFFF"/>
                  </a:solidFill>
                </a:rPr>
                <a:t>Maladie hépatique</a:t>
              </a:r>
            </a:p>
          </p:txBody>
        </p:sp>
        <p:sp>
          <p:nvSpPr>
            <p:cNvPr id="75792" name="ZoneTexte 86"/>
            <p:cNvSpPr txBox="1">
              <a:spLocks noChangeArrowheads="1"/>
            </p:cNvSpPr>
            <p:nvPr/>
          </p:nvSpPr>
          <p:spPr bwMode="auto">
            <a:xfrm>
              <a:off x="616514" y="2170113"/>
              <a:ext cx="1925074" cy="2770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a:solidFill>
                    <a:schemeClr val="tx1"/>
                  </a:solidFill>
                  <a:latin typeface="Arial" charset="0"/>
                  <a:ea typeface="ＭＳ Ｐゴシック" charset="0"/>
                  <a:cs typeface="ＭＳ Ｐゴシック" charset="0"/>
                </a:defRPr>
              </a:lvl1pPr>
              <a:lvl2pPr marL="742950" indent="-285750" eaLnBrk="0" hangingPunct="0">
                <a:defRPr sz="1200">
                  <a:solidFill>
                    <a:schemeClr val="tx1"/>
                  </a:solidFill>
                  <a:latin typeface="Arial" charset="0"/>
                  <a:ea typeface="ＭＳ Ｐゴシック" charset="0"/>
                </a:defRPr>
              </a:lvl2pPr>
              <a:lvl3pPr marL="1143000" indent="-228600" eaLnBrk="0" hangingPunct="0">
                <a:defRPr sz="1200">
                  <a:solidFill>
                    <a:schemeClr val="tx1"/>
                  </a:solidFill>
                  <a:latin typeface="Arial" charset="0"/>
                  <a:ea typeface="ＭＳ Ｐゴシック" charset="0"/>
                </a:defRPr>
              </a:lvl3pPr>
              <a:lvl4pPr marL="1600200" indent="-228600" eaLnBrk="0" hangingPunct="0">
                <a:defRPr sz="1200">
                  <a:solidFill>
                    <a:schemeClr val="tx1"/>
                  </a:solidFill>
                  <a:latin typeface="Arial" charset="0"/>
                  <a:ea typeface="ＭＳ Ｐゴシック" charset="0"/>
                </a:defRPr>
              </a:lvl4pPr>
              <a:lvl5pPr marL="2057400" indent="-228600" eaLnBrk="0" hangingPunct="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pPr algn="r" eaLnBrk="1" hangingPunct="1"/>
              <a:r>
                <a:rPr lang="fr-FR">
                  <a:solidFill>
                    <a:srgbClr val="FFFFFF"/>
                  </a:solidFill>
                </a:rPr>
                <a:t>Atteinte cardio-vasculaire</a:t>
              </a:r>
            </a:p>
          </p:txBody>
        </p:sp>
        <p:sp>
          <p:nvSpPr>
            <p:cNvPr id="75793" name="ZoneTexte 87"/>
            <p:cNvSpPr txBox="1">
              <a:spLocks noChangeArrowheads="1"/>
            </p:cNvSpPr>
            <p:nvPr/>
          </p:nvSpPr>
          <p:spPr bwMode="auto">
            <a:xfrm>
              <a:off x="1142270" y="2454275"/>
              <a:ext cx="1399319" cy="2770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a:solidFill>
                    <a:schemeClr val="tx1"/>
                  </a:solidFill>
                  <a:latin typeface="Arial" charset="0"/>
                  <a:ea typeface="ＭＳ Ｐゴシック" charset="0"/>
                  <a:cs typeface="ＭＳ Ｐゴシック" charset="0"/>
                </a:defRPr>
              </a:lvl1pPr>
              <a:lvl2pPr marL="742950" indent="-285750" eaLnBrk="0" hangingPunct="0">
                <a:defRPr sz="1200">
                  <a:solidFill>
                    <a:schemeClr val="tx1"/>
                  </a:solidFill>
                  <a:latin typeface="Arial" charset="0"/>
                  <a:ea typeface="ＭＳ Ｐゴシック" charset="0"/>
                </a:defRPr>
              </a:lvl2pPr>
              <a:lvl3pPr marL="1143000" indent="-228600" eaLnBrk="0" hangingPunct="0">
                <a:defRPr sz="1200">
                  <a:solidFill>
                    <a:schemeClr val="tx1"/>
                  </a:solidFill>
                  <a:latin typeface="Arial" charset="0"/>
                  <a:ea typeface="ＭＳ Ｐゴシック" charset="0"/>
                </a:defRPr>
              </a:lvl3pPr>
              <a:lvl4pPr marL="1600200" indent="-228600" eaLnBrk="0" hangingPunct="0">
                <a:defRPr sz="1200">
                  <a:solidFill>
                    <a:schemeClr val="tx1"/>
                  </a:solidFill>
                  <a:latin typeface="Arial" charset="0"/>
                  <a:ea typeface="ＭＳ Ｐゴシック" charset="0"/>
                </a:defRPr>
              </a:lvl4pPr>
              <a:lvl5pPr marL="2057400" indent="-228600" eaLnBrk="0" hangingPunct="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pPr algn="r" eaLnBrk="1" hangingPunct="1"/>
              <a:r>
                <a:rPr lang="fr-FR">
                  <a:solidFill>
                    <a:srgbClr val="FFFFFF"/>
                  </a:solidFill>
                </a:rPr>
                <a:t>Infection non-sida</a:t>
              </a:r>
            </a:p>
          </p:txBody>
        </p:sp>
        <p:sp>
          <p:nvSpPr>
            <p:cNvPr id="75794" name="ZoneTexte 88"/>
            <p:cNvSpPr txBox="1">
              <a:spLocks noChangeArrowheads="1"/>
            </p:cNvSpPr>
            <p:nvPr/>
          </p:nvSpPr>
          <p:spPr bwMode="auto">
            <a:xfrm>
              <a:off x="1852277" y="2740025"/>
              <a:ext cx="689313" cy="2770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a:solidFill>
                    <a:schemeClr val="tx1"/>
                  </a:solidFill>
                  <a:latin typeface="Arial" charset="0"/>
                  <a:ea typeface="ＭＳ Ｐゴシック" charset="0"/>
                  <a:cs typeface="ＭＳ Ｐゴシック" charset="0"/>
                </a:defRPr>
              </a:lvl1pPr>
              <a:lvl2pPr marL="742950" indent="-285750" eaLnBrk="0" hangingPunct="0">
                <a:defRPr sz="1200">
                  <a:solidFill>
                    <a:schemeClr val="tx1"/>
                  </a:solidFill>
                  <a:latin typeface="Arial" charset="0"/>
                  <a:ea typeface="ＭＳ Ｐゴシック" charset="0"/>
                </a:defRPr>
              </a:lvl2pPr>
              <a:lvl3pPr marL="1143000" indent="-228600" eaLnBrk="0" hangingPunct="0">
                <a:defRPr sz="1200">
                  <a:solidFill>
                    <a:schemeClr val="tx1"/>
                  </a:solidFill>
                  <a:latin typeface="Arial" charset="0"/>
                  <a:ea typeface="ＭＳ Ｐゴシック" charset="0"/>
                </a:defRPr>
              </a:lvl3pPr>
              <a:lvl4pPr marL="1600200" indent="-228600" eaLnBrk="0" hangingPunct="0">
                <a:defRPr sz="1200">
                  <a:solidFill>
                    <a:schemeClr val="tx1"/>
                  </a:solidFill>
                  <a:latin typeface="Arial" charset="0"/>
                  <a:ea typeface="ＭＳ Ｐゴシック" charset="0"/>
                </a:defRPr>
              </a:lvl4pPr>
              <a:lvl5pPr marL="2057400" indent="-228600" eaLnBrk="0" hangingPunct="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pPr algn="r" eaLnBrk="1" hangingPunct="1"/>
              <a:r>
                <a:rPr lang="fr-FR">
                  <a:solidFill>
                    <a:srgbClr val="FFFFFF"/>
                  </a:solidFill>
                </a:rPr>
                <a:t>Suicide</a:t>
              </a:r>
            </a:p>
          </p:txBody>
        </p:sp>
        <p:sp>
          <p:nvSpPr>
            <p:cNvPr id="75795" name="ZoneTexte 89"/>
            <p:cNvSpPr txBox="1">
              <a:spLocks noChangeArrowheads="1"/>
            </p:cNvSpPr>
            <p:nvPr/>
          </p:nvSpPr>
          <p:spPr bwMode="auto">
            <a:xfrm>
              <a:off x="1753948" y="3024188"/>
              <a:ext cx="787638" cy="2770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a:solidFill>
                    <a:schemeClr val="tx1"/>
                  </a:solidFill>
                  <a:latin typeface="Arial" charset="0"/>
                  <a:ea typeface="ＭＳ Ｐゴシック" charset="0"/>
                  <a:cs typeface="ＭＳ Ｐゴシック" charset="0"/>
                </a:defRPr>
              </a:lvl1pPr>
              <a:lvl2pPr marL="742950" indent="-285750" eaLnBrk="0" hangingPunct="0">
                <a:defRPr sz="1200">
                  <a:solidFill>
                    <a:schemeClr val="tx1"/>
                  </a:solidFill>
                  <a:latin typeface="Arial" charset="0"/>
                  <a:ea typeface="ＭＳ Ｐゴシック" charset="0"/>
                </a:defRPr>
              </a:lvl2pPr>
              <a:lvl3pPr marL="1143000" indent="-228600" eaLnBrk="0" hangingPunct="0">
                <a:defRPr sz="1200">
                  <a:solidFill>
                    <a:schemeClr val="tx1"/>
                  </a:solidFill>
                  <a:latin typeface="Arial" charset="0"/>
                  <a:ea typeface="ＭＳ Ｐゴシック" charset="0"/>
                </a:defRPr>
              </a:lvl3pPr>
              <a:lvl4pPr marL="1600200" indent="-228600" eaLnBrk="0" hangingPunct="0">
                <a:defRPr sz="1200">
                  <a:solidFill>
                    <a:schemeClr val="tx1"/>
                  </a:solidFill>
                  <a:latin typeface="Arial" charset="0"/>
                  <a:ea typeface="ＭＳ Ｐゴシック" charset="0"/>
                </a:defRPr>
              </a:lvl4pPr>
              <a:lvl5pPr marL="2057400" indent="-228600" eaLnBrk="0" hangingPunct="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pPr algn="r" eaLnBrk="1" hangingPunct="1"/>
              <a:r>
                <a:rPr lang="fr-FR">
                  <a:solidFill>
                    <a:srgbClr val="FFFFFF"/>
                  </a:solidFill>
                </a:rPr>
                <a:t>Accident</a:t>
              </a:r>
            </a:p>
          </p:txBody>
        </p:sp>
        <p:sp>
          <p:nvSpPr>
            <p:cNvPr id="75796" name="ZoneTexte 90"/>
            <p:cNvSpPr txBox="1">
              <a:spLocks noChangeArrowheads="1"/>
            </p:cNvSpPr>
            <p:nvPr/>
          </p:nvSpPr>
          <p:spPr bwMode="auto">
            <a:xfrm>
              <a:off x="889774" y="3309938"/>
              <a:ext cx="1651816" cy="2770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a:solidFill>
                    <a:schemeClr val="tx1"/>
                  </a:solidFill>
                  <a:latin typeface="Arial" charset="0"/>
                  <a:ea typeface="ＭＳ Ｐゴシック" charset="0"/>
                  <a:cs typeface="ＭＳ Ｐゴシック" charset="0"/>
                </a:defRPr>
              </a:lvl1pPr>
              <a:lvl2pPr marL="742950" indent="-285750" eaLnBrk="0" hangingPunct="0">
                <a:defRPr sz="1200">
                  <a:solidFill>
                    <a:schemeClr val="tx1"/>
                  </a:solidFill>
                  <a:latin typeface="Arial" charset="0"/>
                  <a:ea typeface="ＭＳ Ｐゴシック" charset="0"/>
                </a:defRPr>
              </a:lvl2pPr>
              <a:lvl3pPr marL="1143000" indent="-228600" eaLnBrk="0" hangingPunct="0">
                <a:defRPr sz="1200">
                  <a:solidFill>
                    <a:schemeClr val="tx1"/>
                  </a:solidFill>
                  <a:latin typeface="Arial" charset="0"/>
                  <a:ea typeface="ＭＳ Ｐゴシック" charset="0"/>
                </a:defRPr>
              </a:lvl3pPr>
              <a:lvl4pPr marL="1600200" indent="-228600" eaLnBrk="0" hangingPunct="0">
                <a:defRPr sz="1200">
                  <a:solidFill>
                    <a:schemeClr val="tx1"/>
                  </a:solidFill>
                  <a:latin typeface="Arial" charset="0"/>
                  <a:ea typeface="ＭＳ Ｐゴシック" charset="0"/>
                </a:defRPr>
              </a:lvl4pPr>
              <a:lvl5pPr marL="2057400" indent="-228600" eaLnBrk="0" hangingPunct="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pPr algn="r" eaLnBrk="1" hangingPunct="1"/>
              <a:r>
                <a:rPr lang="fr-FR" dirty="0">
                  <a:solidFill>
                    <a:srgbClr val="FFFFFF"/>
                  </a:solidFill>
                </a:rPr>
                <a:t>Atteinte neurologique</a:t>
              </a:r>
            </a:p>
          </p:txBody>
        </p:sp>
        <p:sp>
          <p:nvSpPr>
            <p:cNvPr id="75797" name="ZoneTexte 91"/>
            <p:cNvSpPr txBox="1">
              <a:spLocks noChangeArrowheads="1"/>
            </p:cNvSpPr>
            <p:nvPr/>
          </p:nvSpPr>
          <p:spPr bwMode="auto">
            <a:xfrm>
              <a:off x="411025" y="3594100"/>
              <a:ext cx="2130562" cy="2770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a:solidFill>
                    <a:schemeClr val="tx1"/>
                  </a:solidFill>
                  <a:latin typeface="Arial" charset="0"/>
                  <a:ea typeface="ＭＳ Ｐゴシック" charset="0"/>
                  <a:cs typeface="ＭＳ Ｐゴシック" charset="0"/>
                </a:defRPr>
              </a:lvl1pPr>
              <a:lvl2pPr marL="742950" indent="-285750" eaLnBrk="0" hangingPunct="0">
                <a:defRPr sz="1200">
                  <a:solidFill>
                    <a:schemeClr val="tx1"/>
                  </a:solidFill>
                  <a:latin typeface="Arial" charset="0"/>
                  <a:ea typeface="ＭＳ Ｐゴシック" charset="0"/>
                </a:defRPr>
              </a:lvl2pPr>
              <a:lvl3pPr marL="1143000" indent="-228600" eaLnBrk="0" hangingPunct="0">
                <a:defRPr sz="1200">
                  <a:solidFill>
                    <a:schemeClr val="tx1"/>
                  </a:solidFill>
                  <a:latin typeface="Arial" charset="0"/>
                  <a:ea typeface="ＭＳ Ｐゴシック" charset="0"/>
                </a:defRPr>
              </a:lvl3pPr>
              <a:lvl4pPr marL="1600200" indent="-228600" eaLnBrk="0" hangingPunct="0">
                <a:defRPr sz="1200">
                  <a:solidFill>
                    <a:schemeClr val="tx1"/>
                  </a:solidFill>
                  <a:latin typeface="Arial" charset="0"/>
                  <a:ea typeface="ＭＳ Ｐゴシック" charset="0"/>
                </a:defRPr>
              </a:lvl4pPr>
              <a:lvl5pPr marL="2057400" indent="-228600" eaLnBrk="0" hangingPunct="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pPr algn="r" eaLnBrk="1" hangingPunct="1"/>
              <a:r>
                <a:rPr lang="fr-FR">
                  <a:solidFill>
                    <a:srgbClr val="FFFFFF"/>
                  </a:solidFill>
                </a:rPr>
                <a:t>Atteinte broncho-pulmonaire</a:t>
              </a:r>
            </a:p>
          </p:txBody>
        </p:sp>
        <p:sp>
          <p:nvSpPr>
            <p:cNvPr id="75798" name="ZoneTexte 92"/>
            <p:cNvSpPr txBox="1">
              <a:spLocks noChangeArrowheads="1"/>
            </p:cNvSpPr>
            <p:nvPr/>
          </p:nvSpPr>
          <p:spPr bwMode="auto">
            <a:xfrm>
              <a:off x="959846" y="3878263"/>
              <a:ext cx="1581741" cy="2770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a:solidFill>
                    <a:schemeClr val="tx1"/>
                  </a:solidFill>
                  <a:latin typeface="Arial" charset="0"/>
                  <a:ea typeface="ＭＳ Ｐゴシック" charset="0"/>
                  <a:cs typeface="ＭＳ Ｐゴシック" charset="0"/>
                </a:defRPr>
              </a:lvl1pPr>
              <a:lvl2pPr marL="742950" indent="-285750" eaLnBrk="0" hangingPunct="0">
                <a:defRPr sz="1200">
                  <a:solidFill>
                    <a:schemeClr val="tx1"/>
                  </a:solidFill>
                  <a:latin typeface="Arial" charset="0"/>
                  <a:ea typeface="ＭＳ Ｐゴシック" charset="0"/>
                </a:defRPr>
              </a:lvl2pPr>
              <a:lvl3pPr marL="1143000" indent="-228600" eaLnBrk="0" hangingPunct="0">
                <a:defRPr sz="1200">
                  <a:solidFill>
                    <a:schemeClr val="tx1"/>
                  </a:solidFill>
                  <a:latin typeface="Arial" charset="0"/>
                  <a:ea typeface="ＭＳ Ｐゴシック" charset="0"/>
                </a:defRPr>
              </a:lvl3pPr>
              <a:lvl4pPr marL="1600200" indent="-228600" eaLnBrk="0" hangingPunct="0">
                <a:defRPr sz="1200">
                  <a:solidFill>
                    <a:schemeClr val="tx1"/>
                  </a:solidFill>
                  <a:latin typeface="Arial" charset="0"/>
                  <a:ea typeface="ＭＳ Ｐゴシック" charset="0"/>
                </a:defRPr>
              </a:lvl4pPr>
              <a:lvl5pPr marL="2057400" indent="-228600" eaLnBrk="0" hangingPunct="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pPr algn="r" eaLnBrk="1" hangingPunct="1"/>
              <a:r>
                <a:rPr lang="fr-FR">
                  <a:solidFill>
                    <a:srgbClr val="FFFFFF"/>
                  </a:solidFill>
                </a:rPr>
                <a:t>Trouble métabolique</a:t>
              </a:r>
            </a:p>
          </p:txBody>
        </p:sp>
        <p:sp>
          <p:nvSpPr>
            <p:cNvPr id="75799" name="ZoneTexte 93"/>
            <p:cNvSpPr txBox="1">
              <a:spLocks noChangeArrowheads="1"/>
            </p:cNvSpPr>
            <p:nvPr/>
          </p:nvSpPr>
          <p:spPr bwMode="auto">
            <a:xfrm>
              <a:off x="-16780" y="4164013"/>
              <a:ext cx="2558368" cy="2770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a:solidFill>
                    <a:schemeClr val="tx1"/>
                  </a:solidFill>
                  <a:latin typeface="Arial" charset="0"/>
                  <a:ea typeface="ＭＳ Ｐゴシック" charset="0"/>
                  <a:cs typeface="ＭＳ Ｐゴシック" charset="0"/>
                </a:defRPr>
              </a:lvl1pPr>
              <a:lvl2pPr marL="742950" indent="-285750" eaLnBrk="0" hangingPunct="0">
                <a:defRPr sz="1200">
                  <a:solidFill>
                    <a:schemeClr val="tx1"/>
                  </a:solidFill>
                  <a:latin typeface="Arial" charset="0"/>
                  <a:ea typeface="ＭＳ Ｐゴシック" charset="0"/>
                </a:defRPr>
              </a:lvl2pPr>
              <a:lvl3pPr marL="1143000" indent="-228600" eaLnBrk="0" hangingPunct="0">
                <a:defRPr sz="1200">
                  <a:solidFill>
                    <a:schemeClr val="tx1"/>
                  </a:solidFill>
                  <a:latin typeface="Arial" charset="0"/>
                  <a:ea typeface="ＭＳ Ｐゴシック" charset="0"/>
                </a:defRPr>
              </a:lvl3pPr>
              <a:lvl4pPr marL="1600200" indent="-228600" eaLnBrk="0" hangingPunct="0">
                <a:defRPr sz="1200">
                  <a:solidFill>
                    <a:schemeClr val="tx1"/>
                  </a:solidFill>
                  <a:latin typeface="Arial" charset="0"/>
                  <a:ea typeface="ＭＳ Ｐゴシック" charset="0"/>
                </a:defRPr>
              </a:lvl4pPr>
              <a:lvl5pPr marL="2057400" indent="-228600" eaLnBrk="0" hangingPunct="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pPr algn="r" eaLnBrk="1" hangingPunct="1"/>
              <a:r>
                <a:rPr lang="fr-FR">
                  <a:solidFill>
                    <a:srgbClr val="FFFFFF"/>
                  </a:solidFill>
                </a:rPr>
                <a:t>Abus drogue/overdose/intoxication</a:t>
              </a:r>
            </a:p>
          </p:txBody>
        </p:sp>
        <p:sp>
          <p:nvSpPr>
            <p:cNvPr id="75800" name="ZoneTexte 94"/>
            <p:cNvSpPr txBox="1">
              <a:spLocks noChangeArrowheads="1"/>
            </p:cNvSpPr>
            <p:nvPr/>
          </p:nvSpPr>
          <p:spPr bwMode="auto">
            <a:xfrm>
              <a:off x="1351840" y="4448175"/>
              <a:ext cx="1189748" cy="2770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a:solidFill>
                    <a:schemeClr val="tx1"/>
                  </a:solidFill>
                  <a:latin typeface="Arial" charset="0"/>
                  <a:ea typeface="ＭＳ Ｐゴシック" charset="0"/>
                  <a:cs typeface="ＭＳ Ｐゴシック" charset="0"/>
                </a:defRPr>
              </a:lvl1pPr>
              <a:lvl2pPr marL="742950" indent="-285750" eaLnBrk="0" hangingPunct="0">
                <a:defRPr sz="1200">
                  <a:solidFill>
                    <a:schemeClr val="tx1"/>
                  </a:solidFill>
                  <a:latin typeface="Arial" charset="0"/>
                  <a:ea typeface="ＭＳ Ｐゴシック" charset="0"/>
                </a:defRPr>
              </a:lvl2pPr>
              <a:lvl3pPr marL="1143000" indent="-228600" eaLnBrk="0" hangingPunct="0">
                <a:defRPr sz="1200">
                  <a:solidFill>
                    <a:schemeClr val="tx1"/>
                  </a:solidFill>
                  <a:latin typeface="Arial" charset="0"/>
                  <a:ea typeface="ＭＳ Ｐゴシック" charset="0"/>
                </a:defRPr>
              </a:lvl3pPr>
              <a:lvl4pPr marL="1600200" indent="-228600" eaLnBrk="0" hangingPunct="0">
                <a:defRPr sz="1200">
                  <a:solidFill>
                    <a:schemeClr val="tx1"/>
                  </a:solidFill>
                  <a:latin typeface="Arial" charset="0"/>
                  <a:ea typeface="ＭＳ Ｐゴシック" charset="0"/>
                </a:defRPr>
              </a:lvl4pPr>
              <a:lvl5pPr marL="2057400" indent="-228600" eaLnBrk="0" hangingPunct="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pPr algn="r" eaLnBrk="1" hangingPunct="1"/>
              <a:r>
                <a:rPr lang="fr-FR">
                  <a:solidFill>
                    <a:srgbClr val="FFFFFF"/>
                  </a:solidFill>
                </a:rPr>
                <a:t>Atteinte rénale</a:t>
              </a:r>
            </a:p>
          </p:txBody>
        </p:sp>
        <p:sp>
          <p:nvSpPr>
            <p:cNvPr id="75801" name="ZoneTexte 95"/>
            <p:cNvSpPr txBox="1">
              <a:spLocks noChangeArrowheads="1"/>
            </p:cNvSpPr>
            <p:nvPr/>
          </p:nvSpPr>
          <p:spPr bwMode="auto">
            <a:xfrm>
              <a:off x="1172273" y="4733925"/>
              <a:ext cx="1369315" cy="2770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a:solidFill>
                    <a:schemeClr val="tx1"/>
                  </a:solidFill>
                  <a:latin typeface="Arial" charset="0"/>
                  <a:ea typeface="ＭＳ Ｐゴシック" charset="0"/>
                  <a:cs typeface="ＭＳ Ｐゴシック" charset="0"/>
                </a:defRPr>
              </a:lvl1pPr>
              <a:lvl2pPr marL="742950" indent="-285750" eaLnBrk="0" hangingPunct="0">
                <a:defRPr sz="1200">
                  <a:solidFill>
                    <a:schemeClr val="tx1"/>
                  </a:solidFill>
                  <a:latin typeface="Arial" charset="0"/>
                  <a:ea typeface="ＭＳ Ｐゴシック" charset="0"/>
                </a:defRPr>
              </a:lvl2pPr>
              <a:lvl3pPr marL="1143000" indent="-228600" eaLnBrk="0" hangingPunct="0">
                <a:defRPr sz="1200">
                  <a:solidFill>
                    <a:schemeClr val="tx1"/>
                  </a:solidFill>
                  <a:latin typeface="Arial" charset="0"/>
                  <a:ea typeface="ＭＳ Ｐゴシック" charset="0"/>
                </a:defRPr>
              </a:lvl3pPr>
              <a:lvl4pPr marL="1600200" indent="-228600" eaLnBrk="0" hangingPunct="0">
                <a:defRPr sz="1200">
                  <a:solidFill>
                    <a:schemeClr val="tx1"/>
                  </a:solidFill>
                  <a:latin typeface="Arial" charset="0"/>
                  <a:ea typeface="ＭＳ Ｐゴシック" charset="0"/>
                </a:defRPr>
              </a:lvl4pPr>
              <a:lvl5pPr marL="2057400" indent="-228600" eaLnBrk="0" hangingPunct="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pPr algn="r" eaLnBrk="1" hangingPunct="1"/>
              <a:r>
                <a:rPr lang="fr-FR">
                  <a:solidFill>
                    <a:srgbClr val="FFFFFF"/>
                  </a:solidFill>
                </a:rPr>
                <a:t>Atteinte digestive</a:t>
              </a:r>
            </a:p>
          </p:txBody>
        </p:sp>
        <p:sp>
          <p:nvSpPr>
            <p:cNvPr id="75802" name="ZoneTexte 96"/>
            <p:cNvSpPr txBox="1">
              <a:spLocks noChangeArrowheads="1"/>
            </p:cNvSpPr>
            <p:nvPr/>
          </p:nvSpPr>
          <p:spPr bwMode="auto">
            <a:xfrm>
              <a:off x="1672557" y="5018088"/>
              <a:ext cx="869031" cy="2770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a:solidFill>
                    <a:schemeClr val="tx1"/>
                  </a:solidFill>
                  <a:latin typeface="Arial" charset="0"/>
                  <a:ea typeface="ＭＳ Ｐゴシック" charset="0"/>
                  <a:cs typeface="ＭＳ Ｐゴシック" charset="0"/>
                </a:defRPr>
              </a:lvl1pPr>
              <a:lvl2pPr marL="742950" indent="-285750" eaLnBrk="0" hangingPunct="0">
                <a:defRPr sz="1200">
                  <a:solidFill>
                    <a:schemeClr val="tx1"/>
                  </a:solidFill>
                  <a:latin typeface="Arial" charset="0"/>
                  <a:ea typeface="ＭＳ Ｐゴシック" charset="0"/>
                </a:defRPr>
              </a:lvl2pPr>
              <a:lvl3pPr marL="1143000" indent="-228600" eaLnBrk="0" hangingPunct="0">
                <a:defRPr sz="1200">
                  <a:solidFill>
                    <a:schemeClr val="tx1"/>
                  </a:solidFill>
                  <a:latin typeface="Arial" charset="0"/>
                  <a:ea typeface="ＭＳ Ｐゴシック" charset="0"/>
                </a:defRPr>
              </a:lvl3pPr>
              <a:lvl4pPr marL="1600200" indent="-228600" eaLnBrk="0" hangingPunct="0">
                <a:defRPr sz="1200">
                  <a:solidFill>
                    <a:schemeClr val="tx1"/>
                  </a:solidFill>
                  <a:latin typeface="Arial" charset="0"/>
                  <a:ea typeface="ＭＳ Ｐゴシック" charset="0"/>
                </a:defRPr>
              </a:lvl4pPr>
              <a:lvl5pPr marL="2057400" indent="-228600" eaLnBrk="0" hangingPunct="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pPr algn="r" eaLnBrk="1" hangingPunct="1"/>
              <a:r>
                <a:rPr lang="fr-FR">
                  <a:solidFill>
                    <a:srgbClr val="FFFFFF"/>
                  </a:solidFill>
                </a:rPr>
                <a:t>Iatrogénie</a:t>
              </a:r>
            </a:p>
          </p:txBody>
        </p:sp>
        <p:sp>
          <p:nvSpPr>
            <p:cNvPr id="75803" name="ZoneTexte 97"/>
            <p:cNvSpPr txBox="1">
              <a:spLocks noChangeArrowheads="1"/>
            </p:cNvSpPr>
            <p:nvPr/>
          </p:nvSpPr>
          <p:spPr bwMode="auto">
            <a:xfrm>
              <a:off x="872943" y="5303838"/>
              <a:ext cx="1668645" cy="2770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a:solidFill>
                    <a:schemeClr val="tx1"/>
                  </a:solidFill>
                  <a:latin typeface="Arial" charset="0"/>
                  <a:ea typeface="ＭＳ Ｐゴシック" charset="0"/>
                  <a:cs typeface="ＭＳ Ｐゴシック" charset="0"/>
                </a:defRPr>
              </a:lvl1pPr>
              <a:lvl2pPr marL="742950" indent="-285750" eaLnBrk="0" hangingPunct="0">
                <a:defRPr sz="1200">
                  <a:solidFill>
                    <a:schemeClr val="tx1"/>
                  </a:solidFill>
                  <a:latin typeface="Arial" charset="0"/>
                  <a:ea typeface="ＭＳ Ｐゴシック" charset="0"/>
                </a:defRPr>
              </a:lvl2pPr>
              <a:lvl3pPr marL="1143000" indent="-228600" eaLnBrk="0" hangingPunct="0">
                <a:defRPr sz="1200">
                  <a:solidFill>
                    <a:schemeClr val="tx1"/>
                  </a:solidFill>
                  <a:latin typeface="Arial" charset="0"/>
                  <a:ea typeface="ＭＳ Ｐゴシック" charset="0"/>
                </a:defRPr>
              </a:lvl3pPr>
              <a:lvl4pPr marL="1600200" indent="-228600" eaLnBrk="0" hangingPunct="0">
                <a:defRPr sz="1200">
                  <a:solidFill>
                    <a:schemeClr val="tx1"/>
                  </a:solidFill>
                  <a:latin typeface="Arial" charset="0"/>
                  <a:ea typeface="ＭＳ Ｐゴシック" charset="0"/>
                </a:defRPr>
              </a:lvl4pPr>
              <a:lvl5pPr marL="2057400" indent="-228600" eaLnBrk="0" hangingPunct="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pPr algn="r" eaLnBrk="1" hangingPunct="1"/>
              <a:r>
                <a:rPr lang="fr-FR">
                  <a:solidFill>
                    <a:srgbClr val="FFFFFF"/>
                  </a:solidFill>
                </a:rPr>
                <a:t>Atteinte psychiatrique</a:t>
              </a:r>
            </a:p>
          </p:txBody>
        </p:sp>
        <p:sp>
          <p:nvSpPr>
            <p:cNvPr id="75804" name="ZoneTexte 98"/>
            <p:cNvSpPr txBox="1">
              <a:spLocks noChangeArrowheads="1"/>
            </p:cNvSpPr>
            <p:nvPr/>
          </p:nvSpPr>
          <p:spPr bwMode="auto">
            <a:xfrm>
              <a:off x="1976342" y="5578475"/>
              <a:ext cx="565244" cy="2770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a:solidFill>
                    <a:schemeClr val="tx1"/>
                  </a:solidFill>
                  <a:latin typeface="Arial" charset="0"/>
                  <a:ea typeface="ＭＳ Ｐゴシック" charset="0"/>
                  <a:cs typeface="ＭＳ Ｐゴシック" charset="0"/>
                </a:defRPr>
              </a:lvl1pPr>
              <a:lvl2pPr marL="742950" indent="-285750" eaLnBrk="0" hangingPunct="0">
                <a:defRPr sz="1200">
                  <a:solidFill>
                    <a:schemeClr val="tx1"/>
                  </a:solidFill>
                  <a:latin typeface="Arial" charset="0"/>
                  <a:ea typeface="ＭＳ Ｐゴシック" charset="0"/>
                </a:defRPr>
              </a:lvl2pPr>
              <a:lvl3pPr marL="1143000" indent="-228600" eaLnBrk="0" hangingPunct="0">
                <a:defRPr sz="1200">
                  <a:solidFill>
                    <a:schemeClr val="tx1"/>
                  </a:solidFill>
                  <a:latin typeface="Arial" charset="0"/>
                  <a:ea typeface="ＭＳ Ｐゴシック" charset="0"/>
                </a:defRPr>
              </a:lvl3pPr>
              <a:lvl4pPr marL="1600200" indent="-228600" eaLnBrk="0" hangingPunct="0">
                <a:defRPr sz="1200">
                  <a:solidFill>
                    <a:schemeClr val="tx1"/>
                  </a:solidFill>
                  <a:latin typeface="Arial" charset="0"/>
                  <a:ea typeface="ＭＳ Ｐゴシック" charset="0"/>
                </a:defRPr>
              </a:lvl4pPr>
              <a:lvl5pPr marL="2057400" indent="-228600" eaLnBrk="0" hangingPunct="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pPr algn="r" eaLnBrk="1" hangingPunct="1"/>
              <a:r>
                <a:rPr lang="fr-FR">
                  <a:solidFill>
                    <a:srgbClr val="FFFFFF"/>
                  </a:solidFill>
                </a:rPr>
                <a:t>Autre</a:t>
              </a:r>
            </a:p>
          </p:txBody>
        </p:sp>
        <p:sp>
          <p:nvSpPr>
            <p:cNvPr id="75805" name="ZoneTexte 99"/>
            <p:cNvSpPr txBox="1">
              <a:spLocks noChangeArrowheads="1"/>
            </p:cNvSpPr>
            <p:nvPr/>
          </p:nvSpPr>
          <p:spPr bwMode="auto">
            <a:xfrm>
              <a:off x="38567" y="5800725"/>
              <a:ext cx="2503020" cy="2770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a:solidFill>
                    <a:schemeClr val="tx1"/>
                  </a:solidFill>
                  <a:latin typeface="Arial" charset="0"/>
                  <a:ea typeface="ＭＳ Ｐゴシック" charset="0"/>
                  <a:cs typeface="ＭＳ Ｐゴシック" charset="0"/>
                </a:defRPr>
              </a:lvl1pPr>
              <a:lvl2pPr marL="742950" indent="-285750" eaLnBrk="0" hangingPunct="0">
                <a:defRPr sz="1200">
                  <a:solidFill>
                    <a:schemeClr val="tx1"/>
                  </a:solidFill>
                  <a:latin typeface="Arial" charset="0"/>
                  <a:ea typeface="ＭＳ Ｐゴシック" charset="0"/>
                </a:defRPr>
              </a:lvl2pPr>
              <a:lvl3pPr marL="1143000" indent="-228600" eaLnBrk="0" hangingPunct="0">
                <a:defRPr sz="1200">
                  <a:solidFill>
                    <a:schemeClr val="tx1"/>
                  </a:solidFill>
                  <a:latin typeface="Arial" charset="0"/>
                  <a:ea typeface="ＭＳ Ｐゴシック" charset="0"/>
                </a:defRPr>
              </a:lvl3pPr>
              <a:lvl4pPr marL="1600200" indent="-228600" eaLnBrk="0" hangingPunct="0">
                <a:defRPr sz="1200">
                  <a:solidFill>
                    <a:schemeClr val="tx1"/>
                  </a:solidFill>
                  <a:latin typeface="Arial" charset="0"/>
                  <a:ea typeface="ＭＳ Ｐゴシック" charset="0"/>
                </a:defRPr>
              </a:lvl4pPr>
              <a:lvl5pPr marL="2057400" indent="-228600" eaLnBrk="0" hangingPunct="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pPr algn="r" eaLnBrk="1" hangingPunct="1"/>
              <a:r>
                <a:rPr lang="fr-FR">
                  <a:solidFill>
                    <a:srgbClr val="FFFFFF"/>
                  </a:solidFill>
                </a:rPr>
                <a:t>Inconnu/décès soudain/inexpliqué</a:t>
              </a:r>
            </a:p>
          </p:txBody>
        </p:sp>
        <p:sp>
          <p:nvSpPr>
            <p:cNvPr id="75806" name="Rectangle 74"/>
            <p:cNvSpPr>
              <a:spLocks noChangeArrowheads="1"/>
            </p:cNvSpPr>
            <p:nvPr/>
          </p:nvSpPr>
          <p:spPr bwMode="auto">
            <a:xfrm>
              <a:off x="4567238" y="2341563"/>
              <a:ext cx="125412" cy="119062"/>
            </a:xfrm>
            <a:prstGeom prst="rect">
              <a:avLst/>
            </a:prstGeom>
            <a:solidFill>
              <a:srgbClr val="FF9900"/>
            </a:solidFill>
            <a:ln w="0">
              <a:solidFill>
                <a:srgbClr val="FF9900"/>
              </a:solidFill>
              <a:miter lim="800000"/>
              <a:headEnd/>
              <a:tailEnd/>
            </a:ln>
          </p:spPr>
          <p:txBody>
            <a:bodyPr/>
            <a:lstStyle/>
            <a:p>
              <a:endParaRPr lang="fr-FR" sz="2000">
                <a:solidFill>
                  <a:srgbClr val="FFFFFF"/>
                </a:solidFill>
              </a:endParaRPr>
            </a:p>
          </p:txBody>
        </p:sp>
        <p:sp>
          <p:nvSpPr>
            <p:cNvPr id="75807" name="Rectangle 75"/>
            <p:cNvSpPr>
              <a:spLocks noChangeArrowheads="1"/>
            </p:cNvSpPr>
            <p:nvPr/>
          </p:nvSpPr>
          <p:spPr bwMode="auto">
            <a:xfrm>
              <a:off x="6081713" y="2341563"/>
              <a:ext cx="125412" cy="119062"/>
            </a:xfrm>
            <a:prstGeom prst="rect">
              <a:avLst/>
            </a:prstGeom>
            <a:solidFill>
              <a:srgbClr val="00FF00"/>
            </a:solidFill>
            <a:ln w="0">
              <a:solidFill>
                <a:srgbClr val="00FF00"/>
              </a:solidFill>
              <a:miter lim="800000"/>
              <a:headEnd/>
              <a:tailEnd/>
            </a:ln>
          </p:spPr>
          <p:txBody>
            <a:bodyPr/>
            <a:lstStyle/>
            <a:p>
              <a:endParaRPr lang="fr-FR" sz="2000">
                <a:solidFill>
                  <a:srgbClr val="FFFFFF"/>
                </a:solidFill>
              </a:endParaRPr>
            </a:p>
          </p:txBody>
        </p:sp>
        <p:sp>
          <p:nvSpPr>
            <p:cNvPr id="75808" name="Rectangle 76"/>
            <p:cNvSpPr>
              <a:spLocks noChangeArrowheads="1"/>
            </p:cNvSpPr>
            <p:nvPr/>
          </p:nvSpPr>
          <p:spPr bwMode="auto">
            <a:xfrm>
              <a:off x="7580313" y="2341563"/>
              <a:ext cx="125412" cy="119062"/>
            </a:xfrm>
            <a:prstGeom prst="rect">
              <a:avLst/>
            </a:prstGeom>
            <a:solidFill>
              <a:srgbClr val="00CCFF"/>
            </a:solidFill>
            <a:ln w="0">
              <a:solidFill>
                <a:srgbClr val="00CCFF"/>
              </a:solidFill>
              <a:miter lim="800000"/>
              <a:headEnd/>
              <a:tailEnd/>
            </a:ln>
          </p:spPr>
          <p:txBody>
            <a:bodyPr/>
            <a:lstStyle/>
            <a:p>
              <a:endParaRPr lang="fr-FR" sz="2000">
                <a:solidFill>
                  <a:srgbClr val="FFFFFF"/>
                </a:solidFill>
              </a:endParaRPr>
            </a:p>
          </p:txBody>
        </p:sp>
        <p:sp>
          <p:nvSpPr>
            <p:cNvPr id="75809" name="ZoneTexte 100"/>
            <p:cNvSpPr txBox="1">
              <a:spLocks noChangeArrowheads="1"/>
            </p:cNvSpPr>
            <p:nvPr/>
          </p:nvSpPr>
          <p:spPr bwMode="auto">
            <a:xfrm>
              <a:off x="7705725" y="2247900"/>
              <a:ext cx="1322232" cy="3078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a:solidFill>
                    <a:schemeClr val="tx1"/>
                  </a:solidFill>
                  <a:latin typeface="Arial" charset="0"/>
                  <a:ea typeface="ＭＳ Ｐゴシック" charset="0"/>
                  <a:cs typeface="ＭＳ Ｐゴシック" charset="0"/>
                </a:defRPr>
              </a:lvl1pPr>
              <a:lvl2pPr marL="742950" indent="-285750" eaLnBrk="0" hangingPunct="0">
                <a:defRPr sz="1200">
                  <a:solidFill>
                    <a:schemeClr val="tx1"/>
                  </a:solidFill>
                  <a:latin typeface="Arial" charset="0"/>
                  <a:ea typeface="ＭＳ Ｐゴシック" charset="0"/>
                </a:defRPr>
              </a:lvl2pPr>
              <a:lvl3pPr marL="1143000" indent="-228600" eaLnBrk="0" hangingPunct="0">
                <a:defRPr sz="1200">
                  <a:solidFill>
                    <a:schemeClr val="tx1"/>
                  </a:solidFill>
                  <a:latin typeface="Arial" charset="0"/>
                  <a:ea typeface="ＭＳ Ｐゴシック" charset="0"/>
                </a:defRPr>
              </a:lvl3pPr>
              <a:lvl4pPr marL="1600200" indent="-228600" eaLnBrk="0" hangingPunct="0">
                <a:defRPr sz="1200">
                  <a:solidFill>
                    <a:schemeClr val="tx1"/>
                  </a:solidFill>
                  <a:latin typeface="Arial" charset="0"/>
                  <a:ea typeface="ＭＳ Ｐゴシック" charset="0"/>
                </a:defRPr>
              </a:lvl4pPr>
              <a:lvl5pPr marL="2057400" indent="-228600" eaLnBrk="0" hangingPunct="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pPr eaLnBrk="1" hangingPunct="1"/>
              <a:r>
                <a:rPr lang="fr-FR" sz="1400">
                  <a:solidFill>
                    <a:srgbClr val="FFFFFF"/>
                  </a:solidFill>
                </a:rPr>
                <a:t>Mortalité 2000</a:t>
              </a:r>
            </a:p>
          </p:txBody>
        </p:sp>
        <p:sp>
          <p:nvSpPr>
            <p:cNvPr id="75810" name="ZoneTexte 101"/>
            <p:cNvSpPr txBox="1">
              <a:spLocks noChangeArrowheads="1"/>
            </p:cNvSpPr>
            <p:nvPr/>
          </p:nvSpPr>
          <p:spPr bwMode="auto">
            <a:xfrm>
              <a:off x="6207125" y="2247900"/>
              <a:ext cx="1322233" cy="3078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a:solidFill>
                    <a:schemeClr val="tx1"/>
                  </a:solidFill>
                  <a:latin typeface="Arial" charset="0"/>
                  <a:ea typeface="ＭＳ Ｐゴシック" charset="0"/>
                  <a:cs typeface="ＭＳ Ｐゴシック" charset="0"/>
                </a:defRPr>
              </a:lvl1pPr>
              <a:lvl2pPr marL="742950" indent="-285750" eaLnBrk="0" hangingPunct="0">
                <a:defRPr sz="1200">
                  <a:solidFill>
                    <a:schemeClr val="tx1"/>
                  </a:solidFill>
                  <a:latin typeface="Arial" charset="0"/>
                  <a:ea typeface="ＭＳ Ｐゴシック" charset="0"/>
                </a:defRPr>
              </a:lvl2pPr>
              <a:lvl3pPr marL="1143000" indent="-228600" eaLnBrk="0" hangingPunct="0">
                <a:defRPr sz="1200">
                  <a:solidFill>
                    <a:schemeClr val="tx1"/>
                  </a:solidFill>
                  <a:latin typeface="Arial" charset="0"/>
                  <a:ea typeface="ＭＳ Ｐゴシック" charset="0"/>
                </a:defRPr>
              </a:lvl3pPr>
              <a:lvl4pPr marL="1600200" indent="-228600" eaLnBrk="0" hangingPunct="0">
                <a:defRPr sz="1200">
                  <a:solidFill>
                    <a:schemeClr val="tx1"/>
                  </a:solidFill>
                  <a:latin typeface="Arial" charset="0"/>
                  <a:ea typeface="ＭＳ Ｐゴシック" charset="0"/>
                </a:defRPr>
              </a:lvl4pPr>
              <a:lvl5pPr marL="2057400" indent="-228600" eaLnBrk="0" hangingPunct="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pPr eaLnBrk="1" hangingPunct="1"/>
              <a:r>
                <a:rPr lang="fr-FR" sz="1400">
                  <a:solidFill>
                    <a:srgbClr val="FFFFFF"/>
                  </a:solidFill>
                </a:rPr>
                <a:t>Mortalité 2005</a:t>
              </a:r>
            </a:p>
          </p:txBody>
        </p:sp>
        <p:sp>
          <p:nvSpPr>
            <p:cNvPr id="75811" name="ZoneTexte 102"/>
            <p:cNvSpPr txBox="1">
              <a:spLocks noChangeArrowheads="1"/>
            </p:cNvSpPr>
            <p:nvPr/>
          </p:nvSpPr>
          <p:spPr bwMode="auto">
            <a:xfrm>
              <a:off x="4692650" y="2247900"/>
              <a:ext cx="1322233" cy="3078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a:solidFill>
                    <a:schemeClr val="tx1"/>
                  </a:solidFill>
                  <a:latin typeface="Arial" charset="0"/>
                  <a:ea typeface="ＭＳ Ｐゴシック" charset="0"/>
                  <a:cs typeface="ＭＳ Ｐゴシック" charset="0"/>
                </a:defRPr>
              </a:lvl1pPr>
              <a:lvl2pPr marL="742950" indent="-285750" eaLnBrk="0" hangingPunct="0">
                <a:defRPr sz="1200">
                  <a:solidFill>
                    <a:schemeClr val="tx1"/>
                  </a:solidFill>
                  <a:latin typeface="Arial" charset="0"/>
                  <a:ea typeface="ＭＳ Ｐゴシック" charset="0"/>
                </a:defRPr>
              </a:lvl2pPr>
              <a:lvl3pPr marL="1143000" indent="-228600" eaLnBrk="0" hangingPunct="0">
                <a:defRPr sz="1200">
                  <a:solidFill>
                    <a:schemeClr val="tx1"/>
                  </a:solidFill>
                  <a:latin typeface="Arial" charset="0"/>
                  <a:ea typeface="ＭＳ Ｐゴシック" charset="0"/>
                </a:defRPr>
              </a:lvl3pPr>
              <a:lvl4pPr marL="1600200" indent="-228600" eaLnBrk="0" hangingPunct="0">
                <a:defRPr sz="1200">
                  <a:solidFill>
                    <a:schemeClr val="tx1"/>
                  </a:solidFill>
                  <a:latin typeface="Arial" charset="0"/>
                  <a:ea typeface="ＭＳ Ｐゴシック" charset="0"/>
                </a:defRPr>
              </a:lvl4pPr>
              <a:lvl5pPr marL="2057400" indent="-228600" eaLnBrk="0" hangingPunct="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pPr eaLnBrk="1" hangingPunct="1"/>
              <a:r>
                <a:rPr lang="fr-FR" sz="1400">
                  <a:solidFill>
                    <a:srgbClr val="FFFFFF"/>
                  </a:solidFill>
                </a:rPr>
                <a:t>Mortalité 2010</a:t>
              </a:r>
            </a:p>
          </p:txBody>
        </p:sp>
        <p:sp>
          <p:nvSpPr>
            <p:cNvPr id="75812" name="ZoneTexte 98"/>
            <p:cNvSpPr txBox="1">
              <a:spLocks noChangeArrowheads="1"/>
            </p:cNvSpPr>
            <p:nvPr/>
          </p:nvSpPr>
          <p:spPr bwMode="auto">
            <a:xfrm>
              <a:off x="7988300" y="1362075"/>
              <a:ext cx="535367" cy="2770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a:solidFill>
                    <a:schemeClr val="tx1"/>
                  </a:solidFill>
                  <a:latin typeface="Arial" charset="0"/>
                  <a:ea typeface="ＭＳ Ｐゴシック" charset="0"/>
                  <a:cs typeface="ＭＳ Ｐゴシック" charset="0"/>
                </a:defRPr>
              </a:lvl1pPr>
              <a:lvl2pPr marL="742950" indent="-285750" eaLnBrk="0" hangingPunct="0">
                <a:defRPr sz="1200">
                  <a:solidFill>
                    <a:schemeClr val="tx1"/>
                  </a:solidFill>
                  <a:latin typeface="Arial" charset="0"/>
                  <a:ea typeface="ＭＳ Ｐゴシック" charset="0"/>
                </a:defRPr>
              </a:lvl2pPr>
              <a:lvl3pPr marL="1143000" indent="-228600" eaLnBrk="0" hangingPunct="0">
                <a:defRPr sz="1200">
                  <a:solidFill>
                    <a:schemeClr val="tx1"/>
                  </a:solidFill>
                  <a:latin typeface="Arial" charset="0"/>
                  <a:ea typeface="ＭＳ Ｐゴシック" charset="0"/>
                </a:defRPr>
              </a:lvl3pPr>
              <a:lvl4pPr marL="1600200" indent="-228600" eaLnBrk="0" hangingPunct="0">
                <a:defRPr sz="1200">
                  <a:solidFill>
                    <a:schemeClr val="tx1"/>
                  </a:solidFill>
                  <a:latin typeface="Arial" charset="0"/>
                  <a:ea typeface="ＭＳ Ｐゴシック" charset="0"/>
                </a:defRPr>
              </a:lvl4pPr>
              <a:lvl5pPr marL="2057400" indent="-228600" eaLnBrk="0" hangingPunct="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pPr eaLnBrk="1" hangingPunct="1"/>
              <a:r>
                <a:rPr lang="fr-FR">
                  <a:solidFill>
                    <a:srgbClr val="FFFFFF"/>
                  </a:solidFill>
                </a:rPr>
                <a:t>47 %</a:t>
              </a:r>
            </a:p>
          </p:txBody>
        </p:sp>
        <p:sp>
          <p:nvSpPr>
            <p:cNvPr id="75813" name="ZoneTexte 99"/>
            <p:cNvSpPr txBox="1">
              <a:spLocks noChangeArrowheads="1"/>
            </p:cNvSpPr>
            <p:nvPr/>
          </p:nvSpPr>
          <p:spPr bwMode="auto">
            <a:xfrm>
              <a:off x="5440363" y="1135063"/>
              <a:ext cx="535367" cy="2770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a:solidFill>
                    <a:schemeClr val="tx1"/>
                  </a:solidFill>
                  <a:latin typeface="Arial" charset="0"/>
                  <a:ea typeface="ＭＳ Ｐゴシック" charset="0"/>
                  <a:cs typeface="ＭＳ Ｐゴシック" charset="0"/>
                </a:defRPr>
              </a:lvl1pPr>
              <a:lvl2pPr marL="742950" indent="-285750" eaLnBrk="0" hangingPunct="0">
                <a:defRPr sz="1200">
                  <a:solidFill>
                    <a:schemeClr val="tx1"/>
                  </a:solidFill>
                  <a:latin typeface="Arial" charset="0"/>
                  <a:ea typeface="ＭＳ Ｐゴシック" charset="0"/>
                </a:defRPr>
              </a:lvl2pPr>
              <a:lvl3pPr marL="1143000" indent="-228600" eaLnBrk="0" hangingPunct="0">
                <a:defRPr sz="1200">
                  <a:solidFill>
                    <a:schemeClr val="tx1"/>
                  </a:solidFill>
                  <a:latin typeface="Arial" charset="0"/>
                  <a:ea typeface="ＭＳ Ｐゴシック" charset="0"/>
                </a:defRPr>
              </a:lvl3pPr>
              <a:lvl4pPr marL="1600200" indent="-228600" eaLnBrk="0" hangingPunct="0">
                <a:defRPr sz="1200">
                  <a:solidFill>
                    <a:schemeClr val="tx1"/>
                  </a:solidFill>
                  <a:latin typeface="Arial" charset="0"/>
                  <a:ea typeface="ＭＳ Ｐゴシック" charset="0"/>
                </a:defRPr>
              </a:lvl4pPr>
              <a:lvl5pPr marL="2057400" indent="-228600" eaLnBrk="0" hangingPunct="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pPr eaLnBrk="1" hangingPunct="1"/>
              <a:r>
                <a:rPr lang="fr-FR">
                  <a:solidFill>
                    <a:srgbClr val="FFFFFF"/>
                  </a:solidFill>
                </a:rPr>
                <a:t>25 %</a:t>
              </a:r>
            </a:p>
          </p:txBody>
        </p:sp>
        <p:sp>
          <p:nvSpPr>
            <p:cNvPr id="75814" name="ZoneTexte 100"/>
            <p:cNvSpPr txBox="1">
              <a:spLocks noChangeArrowheads="1"/>
            </p:cNvSpPr>
            <p:nvPr/>
          </p:nvSpPr>
          <p:spPr bwMode="auto">
            <a:xfrm>
              <a:off x="6699250" y="1222375"/>
              <a:ext cx="535367" cy="2770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a:solidFill>
                    <a:schemeClr val="tx1"/>
                  </a:solidFill>
                  <a:latin typeface="Arial" charset="0"/>
                  <a:ea typeface="ＭＳ Ｐゴシック" charset="0"/>
                  <a:cs typeface="ＭＳ Ｐゴシック" charset="0"/>
                </a:defRPr>
              </a:lvl1pPr>
              <a:lvl2pPr marL="742950" indent="-285750" eaLnBrk="0" hangingPunct="0">
                <a:defRPr sz="1200">
                  <a:solidFill>
                    <a:schemeClr val="tx1"/>
                  </a:solidFill>
                  <a:latin typeface="Arial" charset="0"/>
                  <a:ea typeface="ＭＳ Ｐゴシック" charset="0"/>
                </a:defRPr>
              </a:lvl2pPr>
              <a:lvl3pPr marL="1143000" indent="-228600" eaLnBrk="0" hangingPunct="0">
                <a:defRPr sz="1200">
                  <a:solidFill>
                    <a:schemeClr val="tx1"/>
                  </a:solidFill>
                  <a:latin typeface="Arial" charset="0"/>
                  <a:ea typeface="ＭＳ Ｐゴシック" charset="0"/>
                </a:defRPr>
              </a:lvl3pPr>
              <a:lvl4pPr marL="1600200" indent="-228600" eaLnBrk="0" hangingPunct="0">
                <a:defRPr sz="1200">
                  <a:solidFill>
                    <a:schemeClr val="tx1"/>
                  </a:solidFill>
                  <a:latin typeface="Arial" charset="0"/>
                  <a:ea typeface="ＭＳ Ｐゴシック" charset="0"/>
                </a:defRPr>
              </a:lvl4pPr>
              <a:lvl5pPr marL="2057400" indent="-228600" eaLnBrk="0" hangingPunct="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pPr eaLnBrk="1" hangingPunct="1"/>
              <a:r>
                <a:rPr lang="fr-FR">
                  <a:solidFill>
                    <a:srgbClr val="FFFFFF"/>
                  </a:solidFill>
                </a:rPr>
                <a:t>36 %</a:t>
              </a:r>
            </a:p>
          </p:txBody>
        </p:sp>
        <p:sp>
          <p:nvSpPr>
            <p:cNvPr id="75815" name="ZoneTexte 102"/>
            <p:cNvSpPr txBox="1">
              <a:spLocks noChangeArrowheads="1"/>
            </p:cNvSpPr>
            <p:nvPr/>
          </p:nvSpPr>
          <p:spPr bwMode="auto">
            <a:xfrm>
              <a:off x="5153025" y="1497013"/>
              <a:ext cx="535367" cy="2770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a:solidFill>
                    <a:schemeClr val="tx1"/>
                  </a:solidFill>
                  <a:latin typeface="Arial" charset="0"/>
                  <a:ea typeface="ＭＳ Ｐゴシック" charset="0"/>
                  <a:cs typeface="ＭＳ Ｐゴシック" charset="0"/>
                </a:defRPr>
              </a:lvl1pPr>
              <a:lvl2pPr marL="742950" indent="-285750" eaLnBrk="0" hangingPunct="0">
                <a:defRPr sz="1200">
                  <a:solidFill>
                    <a:schemeClr val="tx1"/>
                  </a:solidFill>
                  <a:latin typeface="Arial" charset="0"/>
                  <a:ea typeface="ＭＳ Ｐゴシック" charset="0"/>
                </a:defRPr>
              </a:lvl2pPr>
              <a:lvl3pPr marL="1143000" indent="-228600" eaLnBrk="0" hangingPunct="0">
                <a:defRPr sz="1200">
                  <a:solidFill>
                    <a:schemeClr val="tx1"/>
                  </a:solidFill>
                  <a:latin typeface="Arial" charset="0"/>
                  <a:ea typeface="ＭＳ Ｐゴシック" charset="0"/>
                </a:defRPr>
              </a:lvl3pPr>
              <a:lvl4pPr marL="1600200" indent="-228600" eaLnBrk="0" hangingPunct="0">
                <a:defRPr sz="1200">
                  <a:solidFill>
                    <a:schemeClr val="tx1"/>
                  </a:solidFill>
                  <a:latin typeface="Arial" charset="0"/>
                  <a:ea typeface="ＭＳ Ｐゴシック" charset="0"/>
                </a:defRPr>
              </a:lvl4pPr>
              <a:lvl5pPr marL="2057400" indent="-228600" eaLnBrk="0" hangingPunct="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pPr eaLnBrk="1" hangingPunct="1"/>
              <a:r>
                <a:rPr lang="fr-FR">
                  <a:solidFill>
                    <a:srgbClr val="FFFFFF"/>
                  </a:solidFill>
                </a:rPr>
                <a:t>22 %</a:t>
              </a:r>
            </a:p>
          </p:txBody>
        </p:sp>
        <p:sp>
          <p:nvSpPr>
            <p:cNvPr id="75816" name="ZoneTexte 103"/>
            <p:cNvSpPr txBox="1">
              <a:spLocks noChangeArrowheads="1"/>
            </p:cNvSpPr>
            <p:nvPr/>
          </p:nvSpPr>
          <p:spPr bwMode="auto">
            <a:xfrm>
              <a:off x="3811329" y="1695450"/>
              <a:ext cx="523947" cy="2770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a:solidFill>
                    <a:schemeClr val="tx1"/>
                  </a:solidFill>
                  <a:latin typeface="Arial" charset="0"/>
                  <a:ea typeface="ＭＳ Ｐゴシック" charset="0"/>
                  <a:cs typeface="ＭＳ Ｐゴシック" charset="0"/>
                </a:defRPr>
              </a:lvl1pPr>
              <a:lvl2pPr marL="742950" indent="-285750" eaLnBrk="0" hangingPunct="0">
                <a:defRPr sz="1200">
                  <a:solidFill>
                    <a:schemeClr val="tx1"/>
                  </a:solidFill>
                  <a:latin typeface="Arial" charset="0"/>
                  <a:ea typeface="ＭＳ Ｐゴシック" charset="0"/>
                </a:defRPr>
              </a:lvl2pPr>
              <a:lvl3pPr marL="1143000" indent="-228600" eaLnBrk="0" hangingPunct="0">
                <a:defRPr sz="1200">
                  <a:solidFill>
                    <a:schemeClr val="tx1"/>
                  </a:solidFill>
                  <a:latin typeface="Arial" charset="0"/>
                  <a:ea typeface="ＭＳ Ｐゴシック" charset="0"/>
                </a:defRPr>
              </a:lvl3pPr>
              <a:lvl4pPr marL="1600200" indent="-228600" eaLnBrk="0" hangingPunct="0">
                <a:defRPr sz="1200">
                  <a:solidFill>
                    <a:schemeClr val="tx1"/>
                  </a:solidFill>
                  <a:latin typeface="Arial" charset="0"/>
                  <a:ea typeface="ＭＳ Ｐゴシック" charset="0"/>
                </a:defRPr>
              </a:lvl4pPr>
              <a:lvl5pPr marL="2057400" indent="-228600" eaLnBrk="0" hangingPunct="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pPr eaLnBrk="1" hangingPunct="1"/>
              <a:r>
                <a:rPr lang="fr-FR">
                  <a:solidFill>
                    <a:srgbClr val="FFFFFF"/>
                  </a:solidFill>
                </a:rPr>
                <a:t>11 %</a:t>
              </a:r>
            </a:p>
          </p:txBody>
        </p:sp>
        <p:sp>
          <p:nvSpPr>
            <p:cNvPr id="75817" name="ZoneTexte 104"/>
            <p:cNvSpPr txBox="1">
              <a:spLocks noChangeArrowheads="1"/>
            </p:cNvSpPr>
            <p:nvPr/>
          </p:nvSpPr>
          <p:spPr bwMode="auto">
            <a:xfrm>
              <a:off x="4509829" y="1638300"/>
              <a:ext cx="535367" cy="2770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a:solidFill>
                    <a:schemeClr val="tx1"/>
                  </a:solidFill>
                  <a:latin typeface="Arial" charset="0"/>
                  <a:ea typeface="ＭＳ Ｐゴシック" charset="0"/>
                  <a:cs typeface="ＭＳ Ｐゴシック" charset="0"/>
                </a:defRPr>
              </a:lvl1pPr>
              <a:lvl2pPr marL="742950" indent="-285750" eaLnBrk="0" hangingPunct="0">
                <a:defRPr sz="1200">
                  <a:solidFill>
                    <a:schemeClr val="tx1"/>
                  </a:solidFill>
                  <a:latin typeface="Arial" charset="0"/>
                  <a:ea typeface="ＭＳ Ｐゴシック" charset="0"/>
                </a:defRPr>
              </a:lvl2pPr>
              <a:lvl3pPr marL="1143000" indent="-228600" eaLnBrk="0" hangingPunct="0">
                <a:defRPr sz="1200">
                  <a:solidFill>
                    <a:schemeClr val="tx1"/>
                  </a:solidFill>
                  <a:latin typeface="Arial" charset="0"/>
                  <a:ea typeface="ＭＳ Ｐゴシック" charset="0"/>
                </a:defRPr>
              </a:lvl3pPr>
              <a:lvl4pPr marL="1600200" indent="-228600" eaLnBrk="0" hangingPunct="0">
                <a:defRPr sz="1200">
                  <a:solidFill>
                    <a:schemeClr val="tx1"/>
                  </a:solidFill>
                  <a:latin typeface="Arial" charset="0"/>
                  <a:ea typeface="ＭＳ Ｐゴシック" charset="0"/>
                </a:defRPr>
              </a:lvl4pPr>
              <a:lvl5pPr marL="2057400" indent="-228600" eaLnBrk="0" hangingPunct="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pPr eaLnBrk="1" hangingPunct="1"/>
              <a:r>
                <a:rPr lang="fr-FR">
                  <a:solidFill>
                    <a:srgbClr val="FFFFFF"/>
                  </a:solidFill>
                </a:rPr>
                <a:t>17 %</a:t>
              </a:r>
            </a:p>
          </p:txBody>
        </p:sp>
        <p:sp>
          <p:nvSpPr>
            <p:cNvPr id="75818" name="ZoneTexte 105"/>
            <p:cNvSpPr txBox="1">
              <a:spLocks noChangeArrowheads="1"/>
            </p:cNvSpPr>
            <p:nvPr/>
          </p:nvSpPr>
          <p:spPr bwMode="auto">
            <a:xfrm>
              <a:off x="4146147" y="1965325"/>
              <a:ext cx="535367" cy="2770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a:solidFill>
                    <a:schemeClr val="tx1"/>
                  </a:solidFill>
                  <a:latin typeface="Arial" charset="0"/>
                  <a:ea typeface="ＭＳ Ｐゴシック" charset="0"/>
                  <a:cs typeface="ＭＳ Ｐゴシック" charset="0"/>
                </a:defRPr>
              </a:lvl1pPr>
              <a:lvl2pPr marL="742950" indent="-285750" eaLnBrk="0" hangingPunct="0">
                <a:defRPr sz="1200">
                  <a:solidFill>
                    <a:schemeClr val="tx1"/>
                  </a:solidFill>
                  <a:latin typeface="Arial" charset="0"/>
                  <a:ea typeface="ＭＳ Ｐゴシック" charset="0"/>
                </a:defRPr>
              </a:lvl2pPr>
              <a:lvl3pPr marL="1143000" indent="-228600" eaLnBrk="0" hangingPunct="0">
                <a:defRPr sz="1200">
                  <a:solidFill>
                    <a:schemeClr val="tx1"/>
                  </a:solidFill>
                  <a:latin typeface="Arial" charset="0"/>
                  <a:ea typeface="ＭＳ Ｐゴシック" charset="0"/>
                </a:defRPr>
              </a:lvl3pPr>
              <a:lvl4pPr marL="1600200" indent="-228600" eaLnBrk="0" hangingPunct="0">
                <a:defRPr sz="1200">
                  <a:solidFill>
                    <a:schemeClr val="tx1"/>
                  </a:solidFill>
                  <a:latin typeface="Arial" charset="0"/>
                  <a:ea typeface="ＭＳ Ｐゴシック" charset="0"/>
                </a:defRPr>
              </a:lvl4pPr>
              <a:lvl5pPr marL="2057400" indent="-228600" eaLnBrk="0" hangingPunct="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pPr eaLnBrk="1" hangingPunct="1"/>
              <a:r>
                <a:rPr lang="fr-FR">
                  <a:solidFill>
                    <a:srgbClr val="FFFFFF"/>
                  </a:solidFill>
                </a:rPr>
                <a:t>13 %</a:t>
              </a:r>
            </a:p>
          </p:txBody>
        </p:sp>
        <p:sp>
          <p:nvSpPr>
            <p:cNvPr id="75819" name="ZoneTexte 106"/>
            <p:cNvSpPr txBox="1">
              <a:spLocks noChangeArrowheads="1"/>
            </p:cNvSpPr>
            <p:nvPr/>
          </p:nvSpPr>
          <p:spPr bwMode="auto">
            <a:xfrm>
              <a:off x="4389549" y="1863725"/>
              <a:ext cx="535367" cy="2770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a:solidFill>
                    <a:schemeClr val="tx1"/>
                  </a:solidFill>
                  <a:latin typeface="Arial" charset="0"/>
                  <a:ea typeface="ＭＳ Ｐゴシック" charset="0"/>
                  <a:cs typeface="ＭＳ Ｐゴシック" charset="0"/>
                </a:defRPr>
              </a:lvl1pPr>
              <a:lvl2pPr marL="742950" indent="-285750" eaLnBrk="0" hangingPunct="0">
                <a:defRPr sz="1200">
                  <a:solidFill>
                    <a:schemeClr val="tx1"/>
                  </a:solidFill>
                  <a:latin typeface="Arial" charset="0"/>
                  <a:ea typeface="ＭＳ Ｐゴシック" charset="0"/>
                </a:defRPr>
              </a:lvl2pPr>
              <a:lvl3pPr marL="1143000" indent="-228600" eaLnBrk="0" hangingPunct="0">
                <a:defRPr sz="1200">
                  <a:solidFill>
                    <a:schemeClr val="tx1"/>
                  </a:solidFill>
                  <a:latin typeface="Arial" charset="0"/>
                  <a:ea typeface="ＭＳ Ｐゴシック" charset="0"/>
                </a:defRPr>
              </a:lvl3pPr>
              <a:lvl4pPr marL="1600200" indent="-228600" eaLnBrk="0" hangingPunct="0">
                <a:defRPr sz="1200">
                  <a:solidFill>
                    <a:schemeClr val="tx1"/>
                  </a:solidFill>
                  <a:latin typeface="Arial" charset="0"/>
                  <a:ea typeface="ＭＳ Ｐゴシック" charset="0"/>
                </a:defRPr>
              </a:lvl4pPr>
              <a:lvl5pPr marL="2057400" indent="-228600" eaLnBrk="0" hangingPunct="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pPr eaLnBrk="1" hangingPunct="1"/>
              <a:r>
                <a:rPr lang="fr-FR">
                  <a:solidFill>
                    <a:srgbClr val="FFFFFF"/>
                  </a:solidFill>
                </a:rPr>
                <a:t>15 %</a:t>
              </a:r>
            </a:p>
          </p:txBody>
        </p:sp>
        <p:sp>
          <p:nvSpPr>
            <p:cNvPr id="75820" name="ZoneTexte 107"/>
            <p:cNvSpPr txBox="1">
              <a:spLocks noChangeArrowheads="1"/>
            </p:cNvSpPr>
            <p:nvPr/>
          </p:nvSpPr>
          <p:spPr bwMode="auto">
            <a:xfrm>
              <a:off x="3710175" y="2141538"/>
              <a:ext cx="449791" cy="2770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a:solidFill>
                    <a:schemeClr val="tx1"/>
                  </a:solidFill>
                  <a:latin typeface="Arial" charset="0"/>
                  <a:ea typeface="ＭＳ Ｐゴシック" charset="0"/>
                  <a:cs typeface="ＭＳ Ｐゴシック" charset="0"/>
                </a:defRPr>
              </a:lvl1pPr>
              <a:lvl2pPr marL="742950" indent="-285750" eaLnBrk="0" hangingPunct="0">
                <a:defRPr sz="1200">
                  <a:solidFill>
                    <a:schemeClr val="tx1"/>
                  </a:solidFill>
                  <a:latin typeface="Arial" charset="0"/>
                  <a:ea typeface="ＭＳ Ｐゴシック" charset="0"/>
                </a:defRPr>
              </a:lvl2pPr>
              <a:lvl3pPr marL="1143000" indent="-228600" eaLnBrk="0" hangingPunct="0">
                <a:defRPr sz="1200">
                  <a:solidFill>
                    <a:schemeClr val="tx1"/>
                  </a:solidFill>
                  <a:latin typeface="Arial" charset="0"/>
                  <a:ea typeface="ＭＳ Ｐゴシック" charset="0"/>
                </a:defRPr>
              </a:lvl3pPr>
              <a:lvl4pPr marL="1600200" indent="-228600" eaLnBrk="0" hangingPunct="0">
                <a:defRPr sz="1200">
                  <a:solidFill>
                    <a:schemeClr val="tx1"/>
                  </a:solidFill>
                  <a:latin typeface="Arial" charset="0"/>
                  <a:ea typeface="ＭＳ Ｐゴシック" charset="0"/>
                </a:defRPr>
              </a:lvl4pPr>
              <a:lvl5pPr marL="2057400" indent="-228600" eaLnBrk="0" hangingPunct="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pPr eaLnBrk="1" hangingPunct="1"/>
              <a:r>
                <a:rPr lang="fr-FR">
                  <a:solidFill>
                    <a:srgbClr val="FFFFFF"/>
                  </a:solidFill>
                </a:rPr>
                <a:t>8 %</a:t>
              </a:r>
            </a:p>
          </p:txBody>
        </p:sp>
        <p:sp>
          <p:nvSpPr>
            <p:cNvPr id="75821" name="ZoneTexte 108"/>
            <p:cNvSpPr txBox="1">
              <a:spLocks noChangeArrowheads="1"/>
            </p:cNvSpPr>
            <p:nvPr/>
          </p:nvSpPr>
          <p:spPr bwMode="auto">
            <a:xfrm>
              <a:off x="3889488" y="2081915"/>
              <a:ext cx="535367" cy="2770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a:solidFill>
                    <a:schemeClr val="tx1"/>
                  </a:solidFill>
                  <a:latin typeface="Arial" charset="0"/>
                  <a:ea typeface="ＭＳ Ｐゴシック" charset="0"/>
                  <a:cs typeface="ＭＳ Ｐゴシック" charset="0"/>
                </a:defRPr>
              </a:lvl1pPr>
              <a:lvl2pPr marL="742950" indent="-285750" eaLnBrk="0" hangingPunct="0">
                <a:defRPr sz="1200">
                  <a:solidFill>
                    <a:schemeClr val="tx1"/>
                  </a:solidFill>
                  <a:latin typeface="Arial" charset="0"/>
                  <a:ea typeface="ＭＳ Ｐゴシック" charset="0"/>
                </a:defRPr>
              </a:lvl2pPr>
              <a:lvl3pPr marL="1143000" indent="-228600" eaLnBrk="0" hangingPunct="0">
                <a:defRPr sz="1200">
                  <a:solidFill>
                    <a:schemeClr val="tx1"/>
                  </a:solidFill>
                  <a:latin typeface="Arial" charset="0"/>
                  <a:ea typeface="ＭＳ Ｐゴシック" charset="0"/>
                </a:defRPr>
              </a:lvl3pPr>
              <a:lvl4pPr marL="1600200" indent="-228600" eaLnBrk="0" hangingPunct="0">
                <a:defRPr sz="1200">
                  <a:solidFill>
                    <a:schemeClr val="tx1"/>
                  </a:solidFill>
                  <a:latin typeface="Arial" charset="0"/>
                  <a:ea typeface="ＭＳ Ｐゴシック" charset="0"/>
                </a:defRPr>
              </a:lvl4pPr>
              <a:lvl5pPr marL="2057400" indent="-228600" eaLnBrk="0" hangingPunct="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pPr eaLnBrk="1" hangingPunct="1"/>
              <a:r>
                <a:rPr lang="fr-FR">
                  <a:solidFill>
                    <a:srgbClr val="FFFFFF"/>
                  </a:solidFill>
                </a:rPr>
                <a:t>10 %</a:t>
              </a:r>
            </a:p>
          </p:txBody>
        </p:sp>
        <p:sp>
          <p:nvSpPr>
            <p:cNvPr id="75822" name="ZoneTexte 109"/>
            <p:cNvSpPr txBox="1">
              <a:spLocks noChangeArrowheads="1"/>
            </p:cNvSpPr>
            <p:nvPr/>
          </p:nvSpPr>
          <p:spPr bwMode="auto">
            <a:xfrm>
              <a:off x="3440300" y="2232025"/>
              <a:ext cx="449791" cy="2770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a:solidFill>
                    <a:schemeClr val="tx1"/>
                  </a:solidFill>
                  <a:latin typeface="Arial" charset="0"/>
                  <a:ea typeface="ＭＳ Ｐゴシック" charset="0"/>
                  <a:cs typeface="ＭＳ Ｐゴシック" charset="0"/>
                </a:defRPr>
              </a:lvl1pPr>
              <a:lvl2pPr marL="742950" indent="-285750" eaLnBrk="0" hangingPunct="0">
                <a:defRPr sz="1200">
                  <a:solidFill>
                    <a:schemeClr val="tx1"/>
                  </a:solidFill>
                  <a:latin typeface="Arial" charset="0"/>
                  <a:ea typeface="ＭＳ Ｐゴシック" charset="0"/>
                </a:defRPr>
              </a:lvl2pPr>
              <a:lvl3pPr marL="1143000" indent="-228600" eaLnBrk="0" hangingPunct="0">
                <a:defRPr sz="1200">
                  <a:solidFill>
                    <a:schemeClr val="tx1"/>
                  </a:solidFill>
                  <a:latin typeface="Arial" charset="0"/>
                  <a:ea typeface="ＭＳ Ｐゴシック" charset="0"/>
                </a:defRPr>
              </a:lvl3pPr>
              <a:lvl4pPr marL="1600200" indent="-228600" eaLnBrk="0" hangingPunct="0">
                <a:defRPr sz="1200">
                  <a:solidFill>
                    <a:schemeClr val="tx1"/>
                  </a:solidFill>
                  <a:latin typeface="Arial" charset="0"/>
                  <a:ea typeface="ＭＳ Ｐゴシック" charset="0"/>
                </a:defRPr>
              </a:lvl4pPr>
              <a:lvl5pPr marL="2057400" indent="-228600" eaLnBrk="0" hangingPunct="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pPr eaLnBrk="1" hangingPunct="1"/>
              <a:r>
                <a:rPr lang="fr-FR">
                  <a:solidFill>
                    <a:srgbClr val="FFFFFF"/>
                  </a:solidFill>
                </a:rPr>
                <a:t>7 %</a:t>
              </a:r>
            </a:p>
          </p:txBody>
        </p:sp>
        <p:sp>
          <p:nvSpPr>
            <p:cNvPr id="75823" name="ZoneTexte 110"/>
            <p:cNvSpPr txBox="1">
              <a:spLocks noChangeArrowheads="1"/>
            </p:cNvSpPr>
            <p:nvPr/>
          </p:nvSpPr>
          <p:spPr bwMode="auto">
            <a:xfrm>
              <a:off x="4260850" y="4093545"/>
              <a:ext cx="2288404" cy="6402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1200">
                  <a:solidFill>
                    <a:schemeClr val="tx1"/>
                  </a:solidFill>
                  <a:latin typeface="Arial" charset="0"/>
                  <a:ea typeface="ＭＳ Ｐゴシック" charset="0"/>
                  <a:cs typeface="ＭＳ Ｐゴシック" charset="0"/>
                </a:defRPr>
              </a:lvl1pPr>
              <a:lvl2pPr marL="742950" indent="-285750" eaLnBrk="0" hangingPunct="0">
                <a:defRPr sz="1200">
                  <a:solidFill>
                    <a:schemeClr val="tx1"/>
                  </a:solidFill>
                  <a:latin typeface="Arial" charset="0"/>
                  <a:ea typeface="ＭＳ Ｐゴシック" charset="0"/>
                </a:defRPr>
              </a:lvl2pPr>
              <a:lvl3pPr marL="1143000" indent="-228600" eaLnBrk="0" hangingPunct="0">
                <a:defRPr sz="1200">
                  <a:solidFill>
                    <a:schemeClr val="tx1"/>
                  </a:solidFill>
                  <a:latin typeface="Arial" charset="0"/>
                  <a:ea typeface="ＭＳ Ｐゴシック" charset="0"/>
                </a:defRPr>
              </a:lvl3pPr>
              <a:lvl4pPr marL="1600200" indent="-228600" eaLnBrk="0" hangingPunct="0">
                <a:defRPr sz="1200">
                  <a:solidFill>
                    <a:schemeClr val="tx1"/>
                  </a:solidFill>
                  <a:latin typeface="Arial" charset="0"/>
                  <a:ea typeface="ＭＳ Ｐゴシック" charset="0"/>
                </a:defRPr>
              </a:lvl4pPr>
              <a:lvl5pPr marL="2057400" indent="-228600" eaLnBrk="0" hangingPunct="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pPr>
                <a:buClr>
                  <a:srgbClr val="FFFF00"/>
                </a:buClr>
                <a:buFontTx/>
                <a:buChar char="•"/>
              </a:pPr>
              <a:r>
                <a:rPr lang="fr-FR" sz="1600">
                  <a:solidFill>
                    <a:srgbClr val="FFFFFF"/>
                  </a:solidFill>
                </a:rPr>
                <a:t>Fumeurs = 71 %</a:t>
              </a:r>
            </a:p>
            <a:p>
              <a:pPr>
                <a:buClr>
                  <a:srgbClr val="FFFF00"/>
                </a:buClr>
                <a:buFontTx/>
                <a:buChar char="•"/>
              </a:pPr>
              <a:r>
                <a:rPr lang="fr-FR" sz="1600">
                  <a:solidFill>
                    <a:srgbClr val="FFFFFF"/>
                  </a:solidFill>
                </a:rPr>
                <a:t>Alcooliques = 25 %</a:t>
              </a:r>
            </a:p>
          </p:txBody>
        </p:sp>
      </p:grpSp>
      <p:sp>
        <p:nvSpPr>
          <p:cNvPr id="75780" name="Text Box 5"/>
          <p:cNvSpPr txBox="1">
            <a:spLocks noChangeArrowheads="1"/>
          </p:cNvSpPr>
          <p:nvPr/>
        </p:nvSpPr>
        <p:spPr bwMode="auto">
          <a:xfrm>
            <a:off x="8832981" y="46038"/>
            <a:ext cx="255987"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a:solidFill>
                  <a:schemeClr val="tx1"/>
                </a:solidFill>
                <a:latin typeface="Arial" charset="0"/>
                <a:ea typeface="ＭＳ Ｐゴシック" charset="0"/>
                <a:cs typeface="ＭＳ Ｐゴシック" charset="0"/>
              </a:defRPr>
            </a:lvl1pPr>
            <a:lvl2pPr marL="742950" indent="-285750" eaLnBrk="0" hangingPunct="0">
              <a:defRPr sz="1200">
                <a:solidFill>
                  <a:schemeClr val="tx1"/>
                </a:solidFill>
                <a:latin typeface="Arial" charset="0"/>
                <a:ea typeface="ＭＳ Ｐゴシック" charset="0"/>
              </a:defRPr>
            </a:lvl2pPr>
            <a:lvl3pPr marL="1143000" indent="-228600" eaLnBrk="0" hangingPunct="0">
              <a:defRPr sz="1200">
                <a:solidFill>
                  <a:schemeClr val="tx1"/>
                </a:solidFill>
                <a:latin typeface="Arial" charset="0"/>
                <a:ea typeface="ＭＳ Ｐゴシック" charset="0"/>
              </a:defRPr>
            </a:lvl3pPr>
            <a:lvl4pPr marL="1600200" indent="-228600" eaLnBrk="0" hangingPunct="0">
              <a:defRPr sz="1200">
                <a:solidFill>
                  <a:schemeClr val="tx1"/>
                </a:solidFill>
                <a:latin typeface="Arial" charset="0"/>
                <a:ea typeface="ＭＳ Ｐゴシック" charset="0"/>
              </a:defRPr>
            </a:lvl4pPr>
            <a:lvl5pPr marL="2057400" indent="-228600" eaLnBrk="0" hangingPunct="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pPr algn="r" eaLnBrk="1" hangingPunct="1"/>
            <a:r>
              <a:rPr lang="fr-FR" sz="1000">
                <a:solidFill>
                  <a:srgbClr val="FFFFFF"/>
                </a:solidFill>
                <a:cs typeface="Arial" charset="0"/>
              </a:rPr>
              <a:t>3</a:t>
            </a:r>
          </a:p>
        </p:txBody>
      </p:sp>
      <p:sp>
        <p:nvSpPr>
          <p:cNvPr id="111" name="Cadre 110"/>
          <p:cNvSpPr/>
          <p:nvPr/>
        </p:nvSpPr>
        <p:spPr>
          <a:xfrm>
            <a:off x="5321301" y="862014"/>
            <a:ext cx="3256844" cy="1076325"/>
          </a:xfrm>
          <a:prstGeom prst="frame">
            <a:avLst>
              <a:gd name="adj1" fmla="val 8928"/>
            </a:avLst>
          </a:prstGeom>
        </p:spPr>
        <p:style>
          <a:lnRef idx="1">
            <a:schemeClr val="accent1"/>
          </a:lnRef>
          <a:fillRef idx="3">
            <a:schemeClr val="accent1"/>
          </a:fillRef>
          <a:effectRef idx="2">
            <a:schemeClr val="accent1"/>
          </a:effectRef>
          <a:fontRef idx="minor">
            <a:schemeClr val="lt1"/>
          </a:fontRef>
        </p:style>
        <p:txBody>
          <a:bodyPr lIns="105503" tIns="52752" rIns="105503" bIns="52752" anchor="ctr"/>
          <a:lstStyle/>
          <a:p>
            <a:pPr algn="ctr">
              <a:defRPr/>
            </a:pPr>
            <a:endParaRPr lang="fr-FR">
              <a:solidFill>
                <a:schemeClr val="tx1"/>
              </a:solidFill>
            </a:endParaRPr>
          </a:p>
        </p:txBody>
      </p:sp>
    </p:spTree>
    <p:extLst>
      <p:ext uri="{BB962C8B-B14F-4D97-AF65-F5344CB8AC3E}">
        <p14:creationId xmlns:p14="http://schemas.microsoft.com/office/powerpoint/2010/main" xmlns="" val="174715632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5576" y="404664"/>
            <a:ext cx="7583487" cy="1044388"/>
          </a:xfrm>
        </p:spPr>
        <p:txBody>
          <a:bodyPr/>
          <a:lstStyle/>
          <a:p>
            <a:r>
              <a:rPr lang="fr-FR" dirty="0" smtClean="0"/>
              <a:t>Indications TRT chez les pts </a:t>
            </a:r>
            <a:r>
              <a:rPr lang="fr-FR" dirty="0" err="1" smtClean="0"/>
              <a:t>co</a:t>
            </a:r>
            <a:r>
              <a:rPr lang="fr-FR" dirty="0" smtClean="0"/>
              <a:t> infectés VIH VHC</a:t>
            </a:r>
            <a:endParaRPr lang="fr-FR" dirty="0"/>
          </a:p>
        </p:txBody>
      </p:sp>
      <p:sp>
        <p:nvSpPr>
          <p:cNvPr id="3" name="Espace réservé du contenu 2"/>
          <p:cNvSpPr>
            <a:spLocks noGrp="1"/>
          </p:cNvSpPr>
          <p:nvPr>
            <p:ph idx="1"/>
          </p:nvPr>
        </p:nvSpPr>
        <p:spPr/>
        <p:txBody>
          <a:bodyPr/>
          <a:lstStyle/>
          <a:p>
            <a:pPr marL="0" indent="0">
              <a:buNone/>
            </a:pPr>
            <a:r>
              <a:rPr lang="fr-FR" b="1" dirty="0" smtClean="0"/>
              <a:t>RECOMMANDATIONS AFEF juin 2015</a:t>
            </a:r>
            <a:endParaRPr lang="fr-FR" dirty="0"/>
          </a:p>
          <a:p>
            <a:r>
              <a:rPr lang="fr-FR" b="1" dirty="0"/>
              <a:t>CHEZ LES PATIENTS COINFECTES VHC-VIH, LE TRAITEMENT DE L’HEPATITE C EST RECOMMANDE INDEPENDAMMENT DE LA FIBROSE HEPATIQUE</a:t>
            </a:r>
            <a:br>
              <a:rPr lang="fr-FR" b="1" dirty="0"/>
            </a:br>
            <a:endParaRPr lang="fr-FR" dirty="0"/>
          </a:p>
          <a:p>
            <a:endParaRPr lang="fr-FR" dirty="0"/>
          </a:p>
        </p:txBody>
      </p:sp>
    </p:spTree>
    <p:extLst>
      <p:ext uri="{BB962C8B-B14F-4D97-AF65-F5344CB8AC3E}">
        <p14:creationId xmlns:p14="http://schemas.microsoft.com/office/powerpoint/2010/main" xmlns="" val="25465520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Critères de choix</a:t>
            </a: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xmlns="" val="3735921344"/>
              </p:ext>
            </p:extLst>
          </p:nvPr>
        </p:nvGraphicFramePr>
        <p:xfrm>
          <a:off x="779463" y="1828800"/>
          <a:ext cx="7583487" cy="42089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8677023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o inf géno 1    2.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9512" y="0"/>
            <a:ext cx="8856983" cy="6858000"/>
          </a:xfrm>
          <a:prstGeom prst="rect">
            <a:avLst/>
          </a:prstGeom>
        </p:spPr>
      </p:pic>
    </p:spTree>
    <p:extLst>
      <p:ext uri="{BB962C8B-B14F-4D97-AF65-F5344CB8AC3E}">
        <p14:creationId xmlns:p14="http://schemas.microsoft.com/office/powerpoint/2010/main" xmlns="" val="7260447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260648"/>
            <a:ext cx="8229600" cy="1440160"/>
          </a:xfrm>
        </p:spPr>
        <p:txBody>
          <a:bodyPr>
            <a:noAutofit/>
          </a:bodyPr>
          <a:lstStyle/>
          <a:p>
            <a:r>
              <a:rPr lang="fr-FR" sz="2000" b="1" dirty="0" smtClean="0"/>
              <a:t>Découvertes de séropositivité VIH par mode de contamination, sexe, lieu de naissance et année de diagnostic, France, 2003-2013 (données au 31/12/2013 corrigées pour les délais de déclaration, la sous-déclaration et les valeurs manquantes) BEH 24 mars 2015</a:t>
            </a:r>
            <a:br>
              <a:rPr lang="fr-FR" sz="2000" b="1" dirty="0" smtClean="0"/>
            </a:br>
            <a:endParaRPr lang="fr-FR" sz="2000" b="1" dirty="0"/>
          </a:p>
        </p:txBody>
      </p:sp>
      <p:pic>
        <p:nvPicPr>
          <p:cNvPr id="31746" name="Picture 2" descr="C:\Users\dr01022\Desktop\BEH.jpg"/>
          <p:cNvPicPr>
            <a:picLocks noGrp="1" noChangeAspect="1" noChangeArrowheads="1"/>
          </p:cNvPicPr>
          <p:nvPr>
            <p:ph idx="1"/>
          </p:nvPr>
        </p:nvPicPr>
        <p:blipFill>
          <a:blip r:embed="rId3" cstate="print"/>
          <a:srcRect/>
          <a:stretch>
            <a:fillRect/>
          </a:stretch>
        </p:blipFill>
        <p:spPr bwMode="auto">
          <a:xfrm>
            <a:off x="899592" y="1844824"/>
            <a:ext cx="6840760" cy="4176464"/>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3608" y="-526368"/>
            <a:ext cx="8424936" cy="1052736"/>
          </a:xfrm>
        </p:spPr>
        <p:txBody>
          <a:bodyPr/>
          <a:lstStyle/>
          <a:p>
            <a:r>
              <a:rPr lang="fr-FR" sz="1400" dirty="0" smtClean="0"/>
              <a:t> Auteur     			traitement                   </a:t>
            </a:r>
            <a:r>
              <a:rPr lang="fr-FR" sz="1800" dirty="0" smtClean="0"/>
              <a:t>	</a:t>
            </a:r>
            <a:r>
              <a:rPr lang="fr-FR" sz="1400" dirty="0" smtClean="0"/>
              <a:t>n     cirrhose  %</a:t>
            </a:r>
            <a:r>
              <a:rPr lang="fr-FR" sz="1800" dirty="0" smtClean="0"/>
              <a:t>   	</a:t>
            </a:r>
            <a:r>
              <a:rPr lang="fr-FR" sz="1400" dirty="0" smtClean="0"/>
              <a:t>RVS %</a:t>
            </a:r>
            <a:endParaRPr lang="fr-FR" sz="1400" dirty="0"/>
          </a:p>
        </p:txBody>
      </p:sp>
      <p:pic>
        <p:nvPicPr>
          <p:cNvPr id="10" name="Espace réservé du contenu 9" descr="géno 3  4.png"/>
          <p:cNvPicPr>
            <a:picLocks noGrp="1" noChangeAspect="1"/>
          </p:cNvPicPr>
          <p:nvPr>
            <p:ph idx="1"/>
          </p:nvPr>
        </p:nvPicPr>
        <p:blipFill>
          <a:blip r:embed="rId2" cstate="print">
            <a:extLst>
              <a:ext uri="{28A0092B-C50C-407E-A947-70E740481C1C}">
                <a14:useLocalDpi xmlns:a14="http://schemas.microsoft.com/office/drawing/2010/main" xmlns="" val="0"/>
              </a:ext>
            </a:extLst>
          </a:blip>
          <a:srcRect l="-4983" r="-4983"/>
          <a:stretch>
            <a:fillRect/>
          </a:stretch>
        </p:blipFill>
        <p:spPr>
          <a:xfrm>
            <a:off x="336550" y="620713"/>
            <a:ext cx="8785225" cy="5545137"/>
          </a:xfrm>
        </p:spPr>
      </p:pic>
    </p:spTree>
    <p:extLst>
      <p:ext uri="{BB962C8B-B14F-4D97-AF65-F5344CB8AC3E}">
        <p14:creationId xmlns:p14="http://schemas.microsoft.com/office/powerpoint/2010/main" xmlns="" val="39083652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1772817"/>
            <a:ext cx="7992888" cy="2677655"/>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fr-FR" sz="2800" b="1" spc="150" baseline="30000" dirty="0">
                <a:ln w="11430"/>
                <a:solidFill>
                  <a:srgbClr val="F8F8F8"/>
                </a:solidFill>
                <a:effectLst>
                  <a:outerShdw blurRad="25400" algn="tl" rotWithShape="0">
                    <a:srgbClr val="000000">
                      <a:alpha val="43000"/>
                    </a:srgbClr>
                  </a:outerShdw>
                </a:effectLst>
              </a:rPr>
              <a:t> </a:t>
            </a:r>
            <a:r>
              <a:rPr lang="fr-FR" sz="2800" b="1" spc="150" dirty="0">
                <a:ln w="11430"/>
                <a:solidFill>
                  <a:srgbClr val="F8F8F8"/>
                </a:solidFill>
                <a:effectLst>
                  <a:outerShdw blurRad="25400" algn="tl" rotWithShape="0">
                    <a:srgbClr val="000000">
                      <a:alpha val="43000"/>
                    </a:srgbClr>
                  </a:outerShdw>
                </a:effectLst>
              </a:rPr>
              <a:t>Indications TRT chez les pts </a:t>
            </a:r>
            <a:r>
              <a:rPr lang="fr-FR" sz="2800" b="1" spc="150" dirty="0" err="1">
                <a:ln w="11430"/>
                <a:solidFill>
                  <a:srgbClr val="F8F8F8"/>
                </a:solidFill>
                <a:effectLst>
                  <a:outerShdw blurRad="25400" algn="tl" rotWithShape="0">
                    <a:srgbClr val="000000">
                      <a:alpha val="43000"/>
                    </a:srgbClr>
                  </a:outerShdw>
                </a:effectLst>
              </a:rPr>
              <a:t>co</a:t>
            </a:r>
            <a:r>
              <a:rPr lang="fr-FR" sz="2800" b="1" spc="150" dirty="0">
                <a:ln w="11430"/>
                <a:solidFill>
                  <a:srgbClr val="F8F8F8"/>
                </a:solidFill>
                <a:effectLst>
                  <a:outerShdw blurRad="25400" algn="tl" rotWithShape="0">
                    <a:srgbClr val="000000">
                      <a:alpha val="43000"/>
                    </a:srgbClr>
                  </a:outerShdw>
                </a:effectLst>
              </a:rPr>
              <a:t> infectés VIH </a:t>
            </a:r>
            <a:r>
              <a:rPr lang="fr-FR" sz="2800" b="1" spc="150" dirty="0" smtClean="0">
                <a:ln w="11430"/>
                <a:solidFill>
                  <a:srgbClr val="F8F8F8"/>
                </a:solidFill>
                <a:effectLst>
                  <a:outerShdw blurRad="25400" algn="tl" rotWithShape="0">
                    <a:srgbClr val="000000">
                      <a:alpha val="43000"/>
                    </a:srgbClr>
                  </a:outerShdw>
                </a:effectLst>
              </a:rPr>
              <a:t>VHC  2</a:t>
            </a:r>
          </a:p>
          <a:p>
            <a:endParaRPr lang="fr-FR" sz="2800" b="1" spc="150" baseline="30000" dirty="0">
              <a:ln w="11430"/>
              <a:solidFill>
                <a:srgbClr val="F8F8F8"/>
              </a:solidFill>
              <a:effectLst>
                <a:outerShdw blurRad="25400" algn="tl" rotWithShape="0">
                  <a:srgbClr val="000000">
                    <a:alpha val="43000"/>
                  </a:srgbClr>
                </a:outerShdw>
              </a:effectLst>
            </a:endParaRPr>
          </a:p>
          <a:p>
            <a:endParaRPr lang="fr-FR" sz="2800" b="1" spc="150" baseline="30000" dirty="0" smtClean="0">
              <a:ln w="11430"/>
              <a:solidFill>
                <a:srgbClr val="F8F8F8"/>
              </a:solidFill>
              <a:effectLst>
                <a:outerShdw blurRad="25400" algn="tl" rotWithShape="0">
                  <a:srgbClr val="000000">
                    <a:alpha val="43000"/>
                  </a:srgbClr>
                </a:outerShdw>
              </a:effectLst>
            </a:endParaRPr>
          </a:p>
          <a:p>
            <a:r>
              <a:rPr lang="fr-FR" sz="2800" b="1" spc="150" baseline="30000" dirty="0" smtClean="0">
                <a:ln w="11430"/>
                <a:solidFill>
                  <a:srgbClr val="F8F8F8"/>
                </a:solidFill>
                <a:effectLst>
                  <a:outerShdw blurRad="25400" algn="tl" rotWithShape="0">
                    <a:srgbClr val="000000">
                      <a:alpha val="43000"/>
                    </a:srgbClr>
                  </a:outerShdw>
                </a:effectLst>
              </a:rPr>
              <a:t>Les </a:t>
            </a:r>
            <a:r>
              <a:rPr lang="fr-FR" sz="2800" b="1" spc="150" baseline="30000" dirty="0">
                <a:ln w="11430"/>
                <a:solidFill>
                  <a:srgbClr val="F8F8F8"/>
                </a:solidFill>
                <a:effectLst>
                  <a:outerShdw blurRad="25400" algn="tl" rotWithShape="0">
                    <a:srgbClr val="000000">
                      <a:alpha val="43000"/>
                    </a:srgbClr>
                  </a:outerShdw>
                </a:effectLst>
              </a:rPr>
              <a:t>patients </a:t>
            </a:r>
            <a:r>
              <a:rPr lang="fr-FR" sz="2800" b="1" spc="150" baseline="30000" dirty="0" err="1">
                <a:ln w="11430"/>
                <a:solidFill>
                  <a:srgbClr val="F8F8F8"/>
                </a:solidFill>
                <a:effectLst>
                  <a:outerShdw blurRad="25400" algn="tl" rotWithShape="0">
                    <a:srgbClr val="000000">
                      <a:alpha val="43000"/>
                    </a:srgbClr>
                  </a:outerShdw>
                </a:effectLst>
              </a:rPr>
              <a:t>coinfectés</a:t>
            </a:r>
            <a:r>
              <a:rPr lang="fr-FR" sz="2800" b="1" spc="150" baseline="30000" dirty="0">
                <a:ln w="11430"/>
                <a:solidFill>
                  <a:srgbClr val="F8F8F8"/>
                </a:solidFill>
                <a:effectLst>
                  <a:outerShdw blurRad="25400" algn="tl" rotWithShape="0">
                    <a:srgbClr val="000000">
                      <a:alpha val="43000"/>
                    </a:srgbClr>
                  </a:outerShdw>
                </a:effectLst>
              </a:rPr>
              <a:t> VHC-VIH doivent être traités avec les mêmes schémas thérapeutiques (doses, durées, utilisation de la </a:t>
            </a:r>
            <a:r>
              <a:rPr lang="fr-FR" sz="2800" b="1" spc="150" baseline="30000" dirty="0" err="1">
                <a:ln w="11430"/>
                <a:solidFill>
                  <a:srgbClr val="F8F8F8"/>
                </a:solidFill>
                <a:effectLst>
                  <a:outerShdw blurRad="25400" algn="tl" rotWithShape="0">
                    <a:srgbClr val="000000">
                      <a:alpha val="43000"/>
                    </a:srgbClr>
                  </a:outerShdw>
                </a:effectLst>
              </a:rPr>
              <a:t>ribavirine</a:t>
            </a:r>
            <a:r>
              <a:rPr lang="fr-FR" sz="2800" b="1" spc="150" baseline="30000" dirty="0">
                <a:ln w="11430"/>
                <a:solidFill>
                  <a:srgbClr val="F8F8F8"/>
                </a:solidFill>
                <a:effectLst>
                  <a:outerShdw blurRad="25400" algn="tl" rotWithShape="0">
                    <a:srgbClr val="000000">
                      <a:alpha val="43000"/>
                    </a:srgbClr>
                  </a:outerShdw>
                </a:effectLst>
              </a:rPr>
              <a:t>) que les personnes mono-infectées VHC </a:t>
            </a:r>
            <a:endParaRPr lang="fr-FR" sz="2800" b="1"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xmlns="" val="8806227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5" name="Espace réservé pour une image  4" descr="métabolisme DAA.png"/>
          <p:cNvPicPr>
            <a:picLocks noGrp="1" noChangeAspect="1"/>
          </p:cNvPicPr>
          <p:nvPr>
            <p:ph type="pic" idx="1"/>
          </p:nvPr>
        </p:nvPicPr>
        <p:blipFill>
          <a:blip r:embed="rId2" cstate="print">
            <a:extLst>
              <a:ext uri="{28A0092B-C50C-407E-A947-70E740481C1C}">
                <a14:useLocalDpi xmlns:a14="http://schemas.microsoft.com/office/drawing/2010/main" xmlns="" val="0"/>
              </a:ext>
            </a:extLst>
          </a:blip>
          <a:srcRect t="6863" b="6863"/>
          <a:stretch>
            <a:fillRect/>
          </a:stretch>
        </p:blipFill>
        <p:spPr>
          <a:xfrm flipH="1">
            <a:off x="899592" y="404664"/>
            <a:ext cx="7427913" cy="5327650"/>
          </a:xfrm>
        </p:spPr>
      </p:pic>
      <p:sp>
        <p:nvSpPr>
          <p:cNvPr id="4" name="Espace réservé du texte 3"/>
          <p:cNvSpPr>
            <a:spLocks noGrp="1"/>
          </p:cNvSpPr>
          <p:nvPr>
            <p:ph type="body" sz="half" idx="2"/>
          </p:nvPr>
        </p:nvSpPr>
        <p:spPr>
          <a:xfrm>
            <a:off x="827584" y="6309320"/>
            <a:ext cx="7540427" cy="432048"/>
          </a:xfrm>
        </p:spPr>
        <p:txBody>
          <a:bodyPr>
            <a:normAutofit/>
          </a:bodyPr>
          <a:lstStyle/>
          <a:p>
            <a:r>
              <a:rPr lang="fr-FR" dirty="0" smtClean="0"/>
              <a:t>				</a:t>
            </a:r>
            <a:r>
              <a:rPr lang="fr-FR" sz="1100" dirty="0" smtClean="0"/>
              <a:t>Soriano in expert opinion on </a:t>
            </a:r>
            <a:r>
              <a:rPr lang="fr-FR" sz="1100" dirty="0" err="1" smtClean="0"/>
              <a:t>drug</a:t>
            </a:r>
            <a:r>
              <a:rPr lang="fr-FR" sz="1100" dirty="0" smtClean="0"/>
              <a:t> </a:t>
            </a:r>
            <a:r>
              <a:rPr lang="fr-FR" sz="1100" dirty="0" err="1" smtClean="0"/>
              <a:t>metabolism</a:t>
            </a:r>
            <a:r>
              <a:rPr lang="fr-FR" sz="1100" dirty="0" smtClean="0"/>
              <a:t> </a:t>
            </a:r>
            <a:r>
              <a:rPr lang="fr-FR" sz="1100" dirty="0" err="1" smtClean="0"/>
              <a:t>janv</a:t>
            </a:r>
            <a:r>
              <a:rPr lang="fr-FR" sz="1100" dirty="0" smtClean="0"/>
              <a:t> 2015</a:t>
            </a:r>
            <a:endParaRPr lang="fr-FR" sz="1100" dirty="0"/>
          </a:p>
        </p:txBody>
      </p:sp>
    </p:spTree>
    <p:extLst>
      <p:ext uri="{BB962C8B-B14F-4D97-AF65-F5344CB8AC3E}">
        <p14:creationId xmlns:p14="http://schemas.microsoft.com/office/powerpoint/2010/main" xmlns="" val="14991512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79463" y="381000"/>
            <a:ext cx="7583487" cy="527720"/>
          </a:xfrm>
        </p:spPr>
        <p:txBody>
          <a:bodyPr/>
          <a:lstStyle/>
          <a:p>
            <a:r>
              <a:rPr lang="fr-FR" dirty="0" smtClean="0"/>
              <a:t> voies métaboliques</a:t>
            </a:r>
            <a:endParaRPr lang="fr-FR" dirty="0"/>
          </a:p>
        </p:txBody>
      </p:sp>
      <p:sp>
        <p:nvSpPr>
          <p:cNvPr id="3" name="Espace réservé du texte 2"/>
          <p:cNvSpPr>
            <a:spLocks noGrp="1"/>
          </p:cNvSpPr>
          <p:nvPr>
            <p:ph type="body" idx="1"/>
          </p:nvPr>
        </p:nvSpPr>
        <p:spPr>
          <a:xfrm>
            <a:off x="1043608" y="332656"/>
            <a:ext cx="3657600" cy="1224136"/>
          </a:xfrm>
        </p:spPr>
        <p:txBody>
          <a:bodyPr/>
          <a:lstStyle/>
          <a:p>
            <a:r>
              <a:rPr lang="fr-FR" dirty="0" smtClean="0"/>
              <a:t>DAA</a:t>
            </a:r>
            <a:endParaRPr lang="fr-FR" dirty="0"/>
          </a:p>
        </p:txBody>
      </p:sp>
      <p:graphicFrame>
        <p:nvGraphicFramePr>
          <p:cNvPr id="8" name="Espace réservé du contenu 7"/>
          <p:cNvGraphicFramePr>
            <a:graphicFrameLocks noGrp="1"/>
          </p:cNvGraphicFramePr>
          <p:nvPr>
            <p:ph sz="half" idx="2"/>
            <p:extLst>
              <p:ext uri="{D42A27DB-BD31-4B8C-83A1-F6EECF244321}">
                <p14:modId xmlns:p14="http://schemas.microsoft.com/office/powerpoint/2010/main" xmlns="" val="1085007314"/>
              </p:ext>
            </p:extLst>
          </p:nvPr>
        </p:nvGraphicFramePr>
        <p:xfrm>
          <a:off x="779463" y="1556792"/>
          <a:ext cx="3657600" cy="4752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Espace réservé du texte 4"/>
          <p:cNvSpPr>
            <a:spLocks noGrp="1"/>
          </p:cNvSpPr>
          <p:nvPr>
            <p:ph type="body" sz="quarter" idx="3"/>
          </p:nvPr>
        </p:nvSpPr>
        <p:spPr>
          <a:xfrm>
            <a:off x="4716016" y="-27153"/>
            <a:ext cx="3657600" cy="1607975"/>
          </a:xfrm>
        </p:spPr>
        <p:txBody>
          <a:bodyPr/>
          <a:lstStyle/>
          <a:p>
            <a:r>
              <a:rPr lang="fr-FR" dirty="0" smtClean="0"/>
              <a:t>ARV</a:t>
            </a:r>
            <a:endParaRPr lang="fr-FR" dirty="0"/>
          </a:p>
        </p:txBody>
      </p:sp>
      <p:graphicFrame>
        <p:nvGraphicFramePr>
          <p:cNvPr id="7" name="Espace réservé du contenu 6"/>
          <p:cNvGraphicFramePr>
            <a:graphicFrameLocks noGrp="1"/>
          </p:cNvGraphicFramePr>
          <p:nvPr>
            <p:ph sz="quarter" idx="4"/>
            <p:extLst>
              <p:ext uri="{D42A27DB-BD31-4B8C-83A1-F6EECF244321}">
                <p14:modId xmlns:p14="http://schemas.microsoft.com/office/powerpoint/2010/main" xmlns="" val="2484056378"/>
              </p:ext>
            </p:extLst>
          </p:nvPr>
        </p:nvGraphicFramePr>
        <p:xfrm>
          <a:off x="4788024" y="1628800"/>
          <a:ext cx="3657600" cy="468052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xmlns="" val="2273844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1720" y="3244334"/>
            <a:ext cx="4824536" cy="369332"/>
          </a:xfrm>
          <a:prstGeom prst="rect">
            <a:avLst/>
          </a:prstGeom>
        </p:spPr>
        <p:txBody>
          <a:bodyPr wrap="square">
            <a:spAutoFit/>
          </a:bodyPr>
          <a:lstStyle/>
          <a:p>
            <a:r>
              <a:rPr lang="fr-FR" dirty="0"/>
              <a:t>￼</a:t>
            </a:r>
          </a:p>
        </p:txBody>
      </p:sp>
      <p:pic>
        <p:nvPicPr>
          <p:cNvPr id="3" name="Image 2" descr="interactions.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8935285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DAA et drogues.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9259" y="332656"/>
            <a:ext cx="8928992" cy="5904656"/>
          </a:xfrm>
          <a:prstGeom prst="rect">
            <a:avLst/>
          </a:prstGeom>
        </p:spPr>
      </p:pic>
    </p:spTree>
    <p:extLst>
      <p:ext uri="{BB962C8B-B14F-4D97-AF65-F5344CB8AC3E}">
        <p14:creationId xmlns:p14="http://schemas.microsoft.com/office/powerpoint/2010/main" xmlns="" val="31898839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DAA psychotropes.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8892480" cy="6858000"/>
          </a:xfrm>
          <a:prstGeom prst="rect">
            <a:avLst/>
          </a:prstGeom>
        </p:spPr>
      </p:pic>
    </p:spTree>
    <p:extLst>
      <p:ext uri="{BB962C8B-B14F-4D97-AF65-F5344CB8AC3E}">
        <p14:creationId xmlns:p14="http://schemas.microsoft.com/office/powerpoint/2010/main" xmlns="" val="30977154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daa statines.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243408"/>
            <a:ext cx="8964488" cy="6912768"/>
          </a:xfrm>
          <a:prstGeom prst="rect">
            <a:avLst/>
          </a:prstGeom>
        </p:spPr>
      </p:pic>
    </p:spTree>
    <p:extLst>
      <p:ext uri="{BB962C8B-B14F-4D97-AF65-F5344CB8AC3E}">
        <p14:creationId xmlns:p14="http://schemas.microsoft.com/office/powerpoint/2010/main" xmlns="" val="25312721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DAA  CV.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1520" y="0"/>
            <a:ext cx="8568952" cy="6692900"/>
          </a:xfrm>
          <a:prstGeom prst="rect">
            <a:avLst/>
          </a:prstGeom>
        </p:spPr>
      </p:pic>
    </p:spTree>
    <p:extLst>
      <p:ext uri="{BB962C8B-B14F-4D97-AF65-F5344CB8AC3E}">
        <p14:creationId xmlns:p14="http://schemas.microsoft.com/office/powerpoint/2010/main" xmlns="" val="26632784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DDA et immunosuppresseurs.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548680"/>
            <a:ext cx="8748464" cy="6120680"/>
          </a:xfrm>
          <a:prstGeom prst="rect">
            <a:avLst/>
          </a:prstGeom>
        </p:spPr>
      </p:pic>
    </p:spTree>
    <p:extLst>
      <p:ext uri="{BB962C8B-B14F-4D97-AF65-F5344CB8AC3E}">
        <p14:creationId xmlns:p14="http://schemas.microsoft.com/office/powerpoint/2010/main" xmlns="" val="15604392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cstate="print"/>
          <a:srcRect/>
          <a:stretch>
            <a:fillRect/>
          </a:stretch>
        </p:blipFill>
        <p:spPr bwMode="auto">
          <a:xfrm>
            <a:off x="899592" y="1323974"/>
            <a:ext cx="7848871" cy="5057353"/>
          </a:xfrm>
          <a:prstGeom prst="rect">
            <a:avLst/>
          </a:prstGeom>
          <a:noFill/>
          <a:ln w="9525">
            <a:noFill/>
            <a:miter lim="800000"/>
            <a:headEnd/>
            <a:tailEnd/>
          </a:ln>
        </p:spPr>
      </p:pic>
      <p:pic>
        <p:nvPicPr>
          <p:cNvPr id="38915" name="Picture 3"/>
          <p:cNvPicPr>
            <a:picLocks noChangeAspect="1" noChangeArrowheads="1"/>
          </p:cNvPicPr>
          <p:nvPr/>
        </p:nvPicPr>
        <p:blipFill>
          <a:blip r:embed="rId3" cstate="print"/>
          <a:srcRect/>
          <a:stretch>
            <a:fillRect/>
          </a:stretch>
        </p:blipFill>
        <p:spPr bwMode="auto">
          <a:xfrm>
            <a:off x="0" y="-171400"/>
            <a:ext cx="9036496" cy="7029400"/>
          </a:xfrm>
          <a:prstGeom prst="rect">
            <a:avLst/>
          </a:prstGeom>
          <a:noFill/>
          <a:ln w="9525">
            <a:noFill/>
            <a:miter lim="800000"/>
            <a:headEnd/>
            <a:tailEnd/>
          </a:ln>
        </p:spPr>
      </p:pic>
      <p:sp>
        <p:nvSpPr>
          <p:cNvPr id="38917" name="AutoShape 5" descr="Fig. 1"/>
          <p:cNvSpPr>
            <a:spLocks noChangeAspect="1" noChangeArrowheads="1"/>
          </p:cNvSpPr>
          <p:nvPr/>
        </p:nvSpPr>
        <p:spPr bwMode="auto">
          <a:xfrm>
            <a:off x="100013"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xmlns="" val="34520011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476672"/>
            <a:ext cx="7776864" cy="2103139"/>
          </a:xfrm>
          <a:prstGeom prst="rect">
            <a:avLst/>
          </a:prstGeom>
        </p:spPr>
        <p:txBody>
          <a:bodyPr wrap="square">
            <a:spAutoFit/>
          </a:bodyPr>
          <a:lstStyle/>
          <a:p>
            <a:r>
              <a:rPr lang="fr-FR" sz="2800" dirty="0">
                <a:solidFill>
                  <a:schemeClr val="bg1"/>
                </a:solidFill>
              </a:rPr>
              <a:t>Indications TRT chez les pts </a:t>
            </a:r>
            <a:r>
              <a:rPr lang="fr-FR" sz="2800" dirty="0" err="1">
                <a:solidFill>
                  <a:schemeClr val="bg1"/>
                </a:solidFill>
              </a:rPr>
              <a:t>co</a:t>
            </a:r>
            <a:r>
              <a:rPr lang="fr-FR" sz="2800" dirty="0">
                <a:solidFill>
                  <a:schemeClr val="bg1"/>
                </a:solidFill>
              </a:rPr>
              <a:t> infectés VIH </a:t>
            </a:r>
            <a:r>
              <a:rPr lang="fr-FR" sz="2800" dirty="0" smtClean="0">
                <a:solidFill>
                  <a:schemeClr val="bg1"/>
                </a:solidFill>
              </a:rPr>
              <a:t>VHC  3</a:t>
            </a:r>
          </a:p>
          <a:p>
            <a:endParaRPr lang="fr-FR" sz="2800" b="1" baseline="30000" dirty="0">
              <a:solidFill>
                <a:schemeClr val="bg1"/>
              </a:solidFill>
            </a:endParaRPr>
          </a:p>
          <a:p>
            <a:r>
              <a:rPr lang="fr-FR" sz="2800" b="1" baseline="30000" dirty="0" smtClean="0">
                <a:solidFill>
                  <a:schemeClr val="bg1"/>
                </a:solidFill>
              </a:rPr>
              <a:t>En </a:t>
            </a:r>
            <a:r>
              <a:rPr lang="fr-FR" sz="2800" b="1" baseline="30000" dirty="0">
                <a:solidFill>
                  <a:schemeClr val="bg1"/>
                </a:solidFill>
              </a:rPr>
              <a:t>1ère intention, du fait des interactions médicamenteuses, les schémas thérapeutiques par </a:t>
            </a:r>
            <a:r>
              <a:rPr lang="fr-FR" sz="2800" b="1" baseline="30000" dirty="0" err="1">
                <a:solidFill>
                  <a:schemeClr val="bg1"/>
                </a:solidFill>
              </a:rPr>
              <a:t>Sofosbuvir</a:t>
            </a:r>
            <a:r>
              <a:rPr lang="fr-FR" sz="2800" b="1" baseline="30000" dirty="0">
                <a:solidFill>
                  <a:schemeClr val="bg1"/>
                </a:solidFill>
              </a:rPr>
              <a:t> + inhibiteur de NS5A sont à privilégier </a:t>
            </a:r>
            <a:endParaRPr lang="fr-FR" sz="2800" dirty="0">
              <a:solidFill>
                <a:schemeClr val="bg1"/>
              </a:solidFill>
            </a:endParaRPr>
          </a:p>
        </p:txBody>
      </p:sp>
    </p:spTree>
    <p:extLst>
      <p:ext uri="{BB962C8B-B14F-4D97-AF65-F5344CB8AC3E}">
        <p14:creationId xmlns:p14="http://schemas.microsoft.com/office/powerpoint/2010/main" xmlns="" val="30439944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Activité du service</a:t>
            </a:r>
            <a:endParaRPr lang="fr-FR" dirty="0"/>
          </a:p>
        </p:txBody>
      </p:sp>
      <p:sp>
        <p:nvSpPr>
          <p:cNvPr id="3" name="Espace réservé du contenu 2"/>
          <p:cNvSpPr>
            <a:spLocks noGrp="1"/>
          </p:cNvSpPr>
          <p:nvPr>
            <p:ph idx="1"/>
          </p:nvPr>
        </p:nvSpPr>
        <p:spPr/>
        <p:txBody>
          <a:bodyPr/>
          <a:lstStyle/>
          <a:p>
            <a:r>
              <a:rPr lang="fr-FR" dirty="0" smtClean="0"/>
              <a:t>FA  2014: 1647 patients VIH+ </a:t>
            </a:r>
          </a:p>
          <a:p>
            <a:r>
              <a:rPr lang="fr-FR" dirty="0" smtClean="0"/>
              <a:t>534 VHC + dont hépatite active: 274 certains en cours de traitement</a:t>
            </a:r>
          </a:p>
          <a:p>
            <a:r>
              <a:rPr lang="fr-FR" dirty="0" smtClean="0"/>
              <a:t>43 VHB +</a:t>
            </a:r>
          </a:p>
          <a:p>
            <a:r>
              <a:rPr lang="fr-FR" dirty="0" smtClean="0"/>
              <a:t>19 </a:t>
            </a:r>
            <a:r>
              <a:rPr lang="fr-FR" dirty="0" err="1" smtClean="0"/>
              <a:t>co</a:t>
            </a:r>
            <a:r>
              <a:rPr lang="fr-FR" dirty="0" smtClean="0"/>
              <a:t> infectés </a:t>
            </a:r>
            <a:r>
              <a:rPr lang="fr-FR" dirty="0" err="1" smtClean="0"/>
              <a:t>vih</a:t>
            </a:r>
            <a:r>
              <a:rPr lang="fr-FR" dirty="0" smtClean="0"/>
              <a:t> </a:t>
            </a:r>
            <a:r>
              <a:rPr lang="fr-FR" dirty="0" err="1" smtClean="0"/>
              <a:t>vhb</a:t>
            </a:r>
            <a:r>
              <a:rPr lang="fr-FR" dirty="0" smtClean="0"/>
              <a:t> </a:t>
            </a:r>
            <a:r>
              <a:rPr lang="fr-FR" dirty="0" err="1" smtClean="0"/>
              <a:t>vhc</a:t>
            </a:r>
            <a:r>
              <a:rPr lang="fr-FR" dirty="0" smtClean="0"/>
              <a:t> +</a:t>
            </a:r>
          </a:p>
          <a:p>
            <a:r>
              <a:rPr lang="fr-FR" dirty="0" smtClean="0"/>
              <a:t>9 patients ont subi une transplantation hépatique pour cirrhose virale C</a:t>
            </a:r>
            <a:endParaRPr lang="fr-FR"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79463" y="381000"/>
            <a:ext cx="7583487" cy="3696072"/>
          </a:xfrm>
        </p:spPr>
        <p:txBody>
          <a:bodyPr/>
          <a:lstStyle/>
          <a:p>
            <a:r>
              <a:rPr lang="fr-FR" sz="2400" dirty="0" smtClean="0"/>
              <a:t>Réunion mensuelle </a:t>
            </a:r>
            <a:br>
              <a:rPr lang="fr-FR" sz="2400" dirty="0" smtClean="0"/>
            </a:br>
            <a:r>
              <a:rPr lang="fr-FR" sz="2400" dirty="0" smtClean="0"/>
              <a:t>infectiologues, virologues, pharmacologues, pharmaciens</a:t>
            </a:r>
            <a:br>
              <a:rPr lang="fr-FR" sz="2400" dirty="0" smtClean="0"/>
            </a:br>
            <a:r>
              <a:rPr lang="fr-FR" sz="2400" dirty="0" smtClean="0"/>
              <a:t/>
            </a:r>
            <a:br>
              <a:rPr lang="fr-FR" sz="2400" dirty="0" smtClean="0"/>
            </a:br>
            <a:r>
              <a:rPr lang="fr-FR" sz="2400" dirty="0"/>
              <a:t/>
            </a:r>
            <a:br>
              <a:rPr lang="fr-FR" sz="2400" dirty="0"/>
            </a:br>
            <a:r>
              <a:rPr lang="fr-FR" sz="2400" dirty="0" err="1" smtClean="0"/>
              <a:t>statégie</a:t>
            </a:r>
            <a:r>
              <a:rPr lang="fr-FR" sz="2400" dirty="0" smtClean="0"/>
              <a:t> établie pour chaque patient</a:t>
            </a:r>
            <a:br>
              <a:rPr lang="fr-FR" sz="2400" dirty="0" smtClean="0"/>
            </a:br>
            <a:r>
              <a:rPr lang="fr-FR" sz="2400" dirty="0" smtClean="0"/>
              <a:t/>
            </a:r>
            <a:br>
              <a:rPr lang="fr-FR" sz="2400" dirty="0" smtClean="0"/>
            </a:br>
            <a:r>
              <a:rPr lang="fr-FR" sz="2400" dirty="0" smtClean="0"/>
              <a:t>puis soumission à la RCP régionale</a:t>
            </a:r>
            <a:endParaRPr lang="fr-FR" sz="2400" dirty="0"/>
          </a:p>
        </p:txBody>
      </p:sp>
    </p:spTree>
    <p:extLst>
      <p:ext uri="{BB962C8B-B14F-4D97-AF65-F5344CB8AC3E}">
        <p14:creationId xmlns:p14="http://schemas.microsoft.com/office/powerpoint/2010/main" xmlns="" val="9612416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5576" y="116632"/>
            <a:ext cx="7583487" cy="6480720"/>
          </a:xfrm>
        </p:spPr>
        <p:txBody>
          <a:bodyPr/>
          <a:lstStyle/>
          <a:p>
            <a:r>
              <a:rPr lang="fr-FR" sz="1400" dirty="0" smtClean="0"/>
              <a:t>70 patients traités depuis juillet 2014</a:t>
            </a:r>
            <a:br>
              <a:rPr lang="fr-FR" sz="1400" dirty="0" smtClean="0"/>
            </a:br>
            <a:r>
              <a:rPr lang="fr-FR" sz="1400" dirty="0" smtClean="0"/>
              <a:t>52 hommes 18 femmes</a:t>
            </a:r>
            <a:br>
              <a:rPr lang="fr-FR" sz="1400" dirty="0" smtClean="0"/>
            </a:br>
            <a:r>
              <a:rPr lang="fr-FR" sz="1400" dirty="0" smtClean="0"/>
              <a:t>58 </a:t>
            </a:r>
            <a:r>
              <a:rPr lang="fr-FR" sz="1400" dirty="0" err="1" smtClean="0"/>
              <a:t>tox</a:t>
            </a:r>
            <a:r>
              <a:rPr lang="fr-FR" sz="1400" dirty="0" smtClean="0"/>
              <a:t>, 5 </a:t>
            </a:r>
            <a:r>
              <a:rPr lang="fr-FR" sz="1400" dirty="0" err="1" smtClean="0"/>
              <a:t>sex</a:t>
            </a:r>
            <a:r>
              <a:rPr lang="fr-FR" sz="1400" dirty="0" smtClean="0"/>
              <a:t>, 6 transfusés, 1 tatouage</a:t>
            </a:r>
            <a:br>
              <a:rPr lang="fr-FR" sz="1400" dirty="0" smtClean="0"/>
            </a:br>
            <a:r>
              <a:rPr lang="fr-FR" sz="1400" dirty="0" smtClean="0"/>
              <a:t>CD4 666 (98-1780)</a:t>
            </a:r>
            <a:br>
              <a:rPr lang="fr-FR" sz="1400" dirty="0" smtClean="0"/>
            </a:br>
            <a:r>
              <a:rPr lang="fr-FR" sz="1400" dirty="0" smtClean="0"/>
              <a:t>CV  &lt; 40 chez 66 patients</a:t>
            </a:r>
            <a:br>
              <a:rPr lang="fr-FR" sz="1400" dirty="0" smtClean="0"/>
            </a:br>
            <a:r>
              <a:rPr lang="fr-FR" sz="1400" dirty="0" smtClean="0"/>
              <a:t>traités en moyenne 18.5 ans</a:t>
            </a:r>
            <a:br>
              <a:rPr lang="fr-FR" sz="1400" dirty="0" smtClean="0"/>
            </a:br>
            <a:r>
              <a:rPr lang="fr-FR" sz="1400" dirty="0"/>
              <a:t/>
            </a:r>
            <a:br>
              <a:rPr lang="fr-FR" sz="1400" dirty="0"/>
            </a:br>
            <a:r>
              <a:rPr lang="fr-FR" sz="1400" dirty="0" smtClean="0"/>
              <a:t>43 patients en échec de traitement précédents</a:t>
            </a:r>
            <a:br>
              <a:rPr lang="fr-FR" sz="1400" dirty="0" smtClean="0"/>
            </a:br>
            <a:r>
              <a:rPr lang="fr-FR" sz="1400" dirty="0" smtClean="0"/>
              <a:t>5 greffés</a:t>
            </a:r>
            <a:br>
              <a:rPr lang="fr-FR" sz="1400" dirty="0" smtClean="0"/>
            </a:br>
            <a:r>
              <a:rPr lang="fr-FR" sz="1400" dirty="0"/>
              <a:t/>
            </a:r>
            <a:br>
              <a:rPr lang="fr-FR" sz="1400" dirty="0"/>
            </a:br>
            <a:r>
              <a:rPr lang="fr-FR" sz="1400" dirty="0" smtClean="0"/>
              <a:t>génotype 1  39pts, 4  19 pts, 3  12 pts</a:t>
            </a:r>
            <a:br>
              <a:rPr lang="fr-FR" sz="1400" dirty="0" smtClean="0"/>
            </a:br>
            <a:r>
              <a:rPr lang="fr-FR" sz="1400" dirty="0" smtClean="0"/>
              <a:t/>
            </a:r>
            <a:br>
              <a:rPr lang="fr-FR" sz="1400" dirty="0" smtClean="0"/>
            </a:br>
            <a:r>
              <a:rPr lang="fr-FR" sz="1400" dirty="0" smtClean="0"/>
              <a:t>F0F1 16 manifestations extra hépatiques</a:t>
            </a:r>
            <a:br>
              <a:rPr lang="fr-FR" sz="1400" dirty="0" smtClean="0"/>
            </a:br>
            <a:r>
              <a:rPr lang="fr-FR" sz="1400" dirty="0" smtClean="0"/>
              <a:t>F2 9</a:t>
            </a:r>
            <a:br>
              <a:rPr lang="fr-FR" sz="1400" dirty="0" smtClean="0"/>
            </a:br>
            <a:r>
              <a:rPr lang="fr-FR" sz="1400" dirty="0" smtClean="0"/>
              <a:t>F3 15</a:t>
            </a:r>
            <a:br>
              <a:rPr lang="fr-FR" sz="1400" dirty="0" smtClean="0"/>
            </a:br>
            <a:r>
              <a:rPr lang="fr-FR" sz="1400" dirty="0" smtClean="0"/>
              <a:t>F4 30</a:t>
            </a:r>
            <a:br>
              <a:rPr lang="fr-FR" sz="1400" dirty="0" smtClean="0"/>
            </a:br>
            <a:r>
              <a:rPr lang="fr-FR" sz="1400" dirty="0"/>
              <a:t/>
            </a:r>
            <a:br>
              <a:rPr lang="fr-FR" sz="1400" dirty="0"/>
            </a:br>
            <a:r>
              <a:rPr lang="fr-FR" sz="1400" dirty="0" err="1" smtClean="0"/>
              <a:t>sofos</a:t>
            </a:r>
            <a:r>
              <a:rPr lang="fr-FR" sz="1400" dirty="0" smtClean="0"/>
              <a:t> </a:t>
            </a:r>
            <a:r>
              <a:rPr lang="fr-FR" sz="1400" dirty="0" err="1" smtClean="0"/>
              <a:t>dacla</a:t>
            </a:r>
            <a:r>
              <a:rPr lang="fr-FR" sz="1400" dirty="0" smtClean="0"/>
              <a:t> 38</a:t>
            </a:r>
            <a:br>
              <a:rPr lang="fr-FR" sz="1400" dirty="0" smtClean="0"/>
            </a:br>
            <a:r>
              <a:rPr lang="fr-FR" sz="1400" dirty="0" err="1" smtClean="0"/>
              <a:t>sofos</a:t>
            </a:r>
            <a:r>
              <a:rPr lang="fr-FR" sz="1400" dirty="0" smtClean="0"/>
              <a:t> </a:t>
            </a:r>
            <a:r>
              <a:rPr lang="fr-FR" sz="1400" dirty="0" err="1" smtClean="0"/>
              <a:t>dacla</a:t>
            </a:r>
            <a:r>
              <a:rPr lang="fr-FR" sz="1400" dirty="0" smtClean="0"/>
              <a:t> </a:t>
            </a:r>
            <a:r>
              <a:rPr lang="fr-FR" sz="1400" dirty="0" err="1" smtClean="0"/>
              <a:t>riba</a:t>
            </a:r>
            <a:r>
              <a:rPr lang="fr-FR" sz="1400" dirty="0" smtClean="0"/>
              <a:t> 1</a:t>
            </a:r>
            <a:br>
              <a:rPr lang="fr-FR" sz="1400" dirty="0" smtClean="0"/>
            </a:br>
            <a:r>
              <a:rPr lang="fr-FR" sz="1400" dirty="0" err="1" smtClean="0"/>
              <a:t>sofos</a:t>
            </a:r>
            <a:r>
              <a:rPr lang="fr-FR" sz="1400" dirty="0" smtClean="0"/>
              <a:t> </a:t>
            </a:r>
            <a:r>
              <a:rPr lang="fr-FR" sz="1400" dirty="0" err="1" smtClean="0"/>
              <a:t>lédi</a:t>
            </a:r>
            <a:r>
              <a:rPr lang="fr-FR" sz="1400" dirty="0" smtClean="0"/>
              <a:t> 18</a:t>
            </a:r>
            <a:br>
              <a:rPr lang="fr-FR" sz="1400" dirty="0" smtClean="0"/>
            </a:br>
            <a:r>
              <a:rPr lang="fr-FR" sz="1400" dirty="0" err="1" smtClean="0"/>
              <a:t>sofos</a:t>
            </a:r>
            <a:r>
              <a:rPr lang="fr-FR" sz="1400" dirty="0" smtClean="0"/>
              <a:t> </a:t>
            </a:r>
            <a:r>
              <a:rPr lang="fr-FR" sz="1400" dirty="0" err="1" smtClean="0"/>
              <a:t>lédi</a:t>
            </a:r>
            <a:r>
              <a:rPr lang="fr-FR" sz="1400" dirty="0" smtClean="0"/>
              <a:t> </a:t>
            </a:r>
            <a:r>
              <a:rPr lang="fr-FR" sz="1400" dirty="0" err="1" smtClean="0"/>
              <a:t>riba</a:t>
            </a:r>
            <a:r>
              <a:rPr lang="fr-FR" sz="1400" dirty="0" smtClean="0"/>
              <a:t> 7</a:t>
            </a:r>
            <a:br>
              <a:rPr lang="fr-FR" sz="1400" dirty="0" smtClean="0"/>
            </a:br>
            <a:r>
              <a:rPr lang="fr-FR" sz="1400" dirty="0" err="1" smtClean="0"/>
              <a:t>sofos</a:t>
            </a:r>
            <a:r>
              <a:rPr lang="fr-FR" sz="1400" dirty="0" smtClean="0"/>
              <a:t> </a:t>
            </a:r>
            <a:r>
              <a:rPr lang="fr-FR" sz="1400" dirty="0" err="1" smtClean="0"/>
              <a:t>peg</a:t>
            </a:r>
            <a:r>
              <a:rPr lang="fr-FR" sz="1400" dirty="0" smtClean="0"/>
              <a:t> </a:t>
            </a:r>
            <a:r>
              <a:rPr lang="fr-FR" sz="1400" dirty="0" err="1" smtClean="0"/>
              <a:t>riba</a:t>
            </a:r>
            <a:r>
              <a:rPr lang="fr-FR" sz="1400" dirty="0" smtClean="0"/>
              <a:t> 2</a:t>
            </a:r>
            <a:br>
              <a:rPr lang="fr-FR" sz="1400" dirty="0" smtClean="0"/>
            </a:br>
            <a:r>
              <a:rPr lang="fr-FR" sz="1400" dirty="0" err="1" smtClean="0"/>
              <a:t>sofos</a:t>
            </a:r>
            <a:r>
              <a:rPr lang="fr-FR" sz="1400" dirty="0" smtClean="0"/>
              <a:t> </a:t>
            </a:r>
            <a:r>
              <a:rPr lang="fr-FR" sz="1400" dirty="0" err="1" smtClean="0"/>
              <a:t>riba</a:t>
            </a:r>
            <a:r>
              <a:rPr lang="fr-FR" sz="1400" dirty="0" smtClean="0"/>
              <a:t> 4</a:t>
            </a:r>
            <a:br>
              <a:rPr lang="fr-FR" sz="1400" dirty="0" smtClean="0"/>
            </a:br>
            <a:r>
              <a:rPr lang="fr-FR" sz="1400" dirty="0"/>
              <a:t/>
            </a:r>
            <a:br>
              <a:rPr lang="fr-FR" sz="1400" dirty="0"/>
            </a:br>
            <a:r>
              <a:rPr lang="fr-FR" sz="1400" dirty="0" smtClean="0"/>
              <a:t/>
            </a:r>
            <a:br>
              <a:rPr lang="fr-FR" sz="1400" dirty="0" smtClean="0"/>
            </a:br>
            <a:r>
              <a:rPr lang="fr-FR" sz="1400" dirty="0" smtClean="0"/>
              <a:t>12 semaines de traitement 12</a:t>
            </a:r>
            <a:br>
              <a:rPr lang="fr-FR" sz="1400" dirty="0" smtClean="0"/>
            </a:br>
            <a:r>
              <a:rPr lang="fr-FR" sz="1400" dirty="0" smtClean="0"/>
              <a:t>24 semaines                      34</a:t>
            </a:r>
            <a:br>
              <a:rPr lang="fr-FR" sz="1400" dirty="0" smtClean="0"/>
            </a:br>
            <a:r>
              <a:rPr lang="fr-FR" sz="1400" dirty="0" smtClean="0"/>
              <a:t>en cours 24</a:t>
            </a:r>
            <a:endParaRPr lang="fr-FR" sz="1400" dirty="0"/>
          </a:p>
        </p:txBody>
      </p:sp>
    </p:spTree>
    <p:extLst>
      <p:ext uri="{BB962C8B-B14F-4D97-AF65-F5344CB8AC3E}">
        <p14:creationId xmlns:p14="http://schemas.microsoft.com/office/powerpoint/2010/main" xmlns="" val="4529419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5576" y="-747464"/>
            <a:ext cx="7655495" cy="7605464"/>
          </a:xfrm>
        </p:spPr>
        <p:txBody>
          <a:bodyPr/>
          <a:lstStyle/>
          <a:p>
            <a:r>
              <a:rPr lang="fr-FR" sz="1400" dirty="0" smtClean="0"/>
              <a:t/>
            </a:r>
            <a:br>
              <a:rPr lang="fr-FR" sz="1400" dirty="0" smtClean="0"/>
            </a:br>
            <a:r>
              <a:rPr lang="fr-FR" sz="1400" dirty="0" smtClean="0"/>
              <a:t>sous TRT , CV VHC indétectable</a:t>
            </a:r>
            <a:br>
              <a:rPr lang="fr-FR" sz="1400" dirty="0" smtClean="0"/>
            </a:br>
            <a:r>
              <a:rPr lang="fr-FR" sz="1400" dirty="0" smtClean="0"/>
              <a:t/>
            </a:r>
            <a:br>
              <a:rPr lang="fr-FR" sz="1400" dirty="0" smtClean="0"/>
            </a:br>
            <a:r>
              <a:rPr lang="fr-FR" sz="1400" dirty="0" smtClean="0"/>
              <a:t> 	à S4   41/65 (63%)</a:t>
            </a:r>
            <a:br>
              <a:rPr lang="fr-FR" sz="1400" dirty="0" smtClean="0"/>
            </a:br>
            <a:r>
              <a:rPr lang="fr-FR" sz="1400" dirty="0" smtClean="0"/>
              <a:t>	à S8 47/56 (83%)</a:t>
            </a:r>
            <a:br>
              <a:rPr lang="fr-FR" sz="1400" dirty="0" smtClean="0"/>
            </a:br>
            <a:r>
              <a:rPr lang="fr-FR" sz="1400" dirty="0" smtClean="0"/>
              <a:t>	à S12 53/53</a:t>
            </a:r>
            <a:br>
              <a:rPr lang="fr-FR" sz="1400" dirty="0" smtClean="0"/>
            </a:br>
            <a:r>
              <a:rPr lang="fr-FR" sz="1400" dirty="0"/>
              <a:t>	</a:t>
            </a:r>
            <a:r>
              <a:rPr lang="fr-FR" sz="1400" dirty="0" smtClean="0"/>
              <a:t>à S24 41/41</a:t>
            </a:r>
            <a:br>
              <a:rPr lang="fr-FR" sz="1400" dirty="0" smtClean="0"/>
            </a:br>
            <a:r>
              <a:rPr lang="fr-FR" sz="1400" dirty="0" smtClean="0"/>
              <a:t/>
            </a:r>
            <a:br>
              <a:rPr lang="fr-FR" sz="1400" dirty="0" smtClean="0"/>
            </a:br>
            <a:r>
              <a:rPr lang="fr-FR" sz="1400" dirty="0" smtClean="0"/>
              <a:t/>
            </a:r>
            <a:br>
              <a:rPr lang="fr-FR" sz="1400" dirty="0" smtClean="0"/>
            </a:br>
            <a:r>
              <a:rPr lang="fr-FR" sz="1400" dirty="0" smtClean="0"/>
              <a:t>excellente tolérance effets grade 1 céphalées anxiété troubles du sommeil</a:t>
            </a:r>
            <a:r>
              <a:rPr lang="fr-FR" sz="1400" dirty="0"/>
              <a:t/>
            </a:r>
            <a:br>
              <a:rPr lang="fr-FR" sz="1400" dirty="0"/>
            </a:br>
            <a:r>
              <a:rPr lang="fr-FR" sz="1400" dirty="0" smtClean="0"/>
              <a:t/>
            </a:r>
            <a:br>
              <a:rPr lang="fr-FR" sz="1400" dirty="0" smtClean="0"/>
            </a:br>
            <a:r>
              <a:rPr lang="fr-FR" sz="1400" dirty="0"/>
              <a:t/>
            </a:r>
            <a:br>
              <a:rPr lang="fr-FR" sz="1400" dirty="0"/>
            </a:br>
            <a:r>
              <a:rPr lang="fr-FR" sz="1400" dirty="0" smtClean="0"/>
              <a:t>4 semaines après la fin du traitement, </a:t>
            </a:r>
            <a:br>
              <a:rPr lang="fr-FR" sz="1400" dirty="0" smtClean="0"/>
            </a:br>
            <a:r>
              <a:rPr lang="fr-FR" sz="1400" dirty="0" smtClean="0"/>
              <a:t/>
            </a:r>
            <a:br>
              <a:rPr lang="fr-FR" sz="1400" dirty="0" smtClean="0"/>
            </a:br>
            <a:r>
              <a:rPr lang="fr-FR" sz="1400" dirty="0" smtClean="0"/>
              <a:t>CV VHC indétectable chez </a:t>
            </a:r>
            <a:r>
              <a:rPr lang="fr-FR" sz="1400" dirty="0"/>
              <a:t>36pts/41 </a:t>
            </a:r>
            <a:r>
              <a:rPr lang="fr-FR" sz="1400" dirty="0" smtClean="0"/>
              <a:t>(donnée manquante pour 4</a:t>
            </a:r>
            <a:r>
              <a:rPr lang="fr-FR" sz="1400" dirty="0"/>
              <a:t>) </a:t>
            </a:r>
            <a:r>
              <a:rPr lang="fr-FR" sz="1400" dirty="0" smtClean="0"/>
              <a:t>et à S12 </a:t>
            </a:r>
            <a:r>
              <a:rPr lang="fr-FR" sz="1400" dirty="0"/>
              <a:t>c</a:t>
            </a:r>
            <a:r>
              <a:rPr lang="fr-FR" sz="1400" dirty="0" smtClean="0"/>
              <a:t>hez  </a:t>
            </a:r>
            <a:r>
              <a:rPr lang="fr-FR" sz="1400" dirty="0"/>
              <a:t>23 pts/25 </a:t>
            </a:r>
            <a:r>
              <a:rPr lang="fr-FR" sz="1400" dirty="0" smtClean="0"/>
              <a:t>(donnée manquante pour 2</a:t>
            </a:r>
            <a:r>
              <a:rPr lang="fr-FR" sz="1400" dirty="0"/>
              <a:t>).</a:t>
            </a:r>
            <a:br>
              <a:rPr lang="fr-FR" sz="1400" dirty="0"/>
            </a:br>
            <a:r>
              <a:rPr lang="fr-FR" sz="1400" dirty="0"/>
              <a:t> </a:t>
            </a:r>
            <a:br>
              <a:rPr lang="fr-FR" sz="1400" dirty="0"/>
            </a:br>
            <a:r>
              <a:rPr lang="fr-FR" sz="1400" dirty="0" smtClean="0"/>
              <a:t/>
            </a:r>
            <a:br>
              <a:rPr lang="fr-FR" sz="1400" dirty="0" smtClean="0"/>
            </a:br>
            <a:r>
              <a:rPr lang="fr-FR" sz="1400" dirty="0" smtClean="0"/>
              <a:t/>
            </a:r>
            <a:br>
              <a:rPr lang="fr-FR" sz="1400" dirty="0" smtClean="0"/>
            </a:br>
            <a:r>
              <a:rPr lang="fr-FR" sz="1400" dirty="0"/>
              <a:t/>
            </a:r>
            <a:br>
              <a:rPr lang="fr-FR" sz="1400" dirty="0"/>
            </a:br>
            <a:r>
              <a:rPr lang="fr-FR" sz="1400" dirty="0" smtClean="0"/>
              <a:t/>
            </a:r>
            <a:br>
              <a:rPr lang="fr-FR" sz="1400" dirty="0" smtClean="0"/>
            </a:br>
            <a:r>
              <a:rPr lang="fr-FR" sz="1400" dirty="0" smtClean="0"/>
              <a:t>2 rechutes:</a:t>
            </a:r>
            <a:br>
              <a:rPr lang="fr-FR" sz="1400" dirty="0" smtClean="0"/>
            </a:br>
            <a:r>
              <a:rPr lang="fr-FR" sz="1400" dirty="0"/>
              <a:t/>
            </a:r>
            <a:br>
              <a:rPr lang="fr-FR" sz="1400" dirty="0"/>
            </a:br>
            <a:r>
              <a:rPr lang="fr-FR" sz="1400" dirty="0" smtClean="0"/>
              <a:t/>
            </a:r>
            <a:br>
              <a:rPr lang="fr-FR" sz="1400" dirty="0" smtClean="0"/>
            </a:br>
            <a:r>
              <a:rPr lang="fr-FR" sz="1400" dirty="0"/>
              <a:t/>
            </a:r>
            <a:br>
              <a:rPr lang="fr-FR" sz="1400" dirty="0"/>
            </a:br>
            <a:r>
              <a:rPr lang="fr-FR" sz="1400" dirty="0" smtClean="0"/>
              <a:t>une à S4  patient F4 cirrhose compensée traité par </a:t>
            </a:r>
            <a:r>
              <a:rPr lang="fr-FR" sz="1400" dirty="0" err="1" smtClean="0"/>
              <a:t>sofos</a:t>
            </a:r>
            <a:r>
              <a:rPr lang="fr-FR" sz="1400" dirty="0" smtClean="0"/>
              <a:t> </a:t>
            </a:r>
            <a:r>
              <a:rPr lang="fr-FR" sz="1400" dirty="0" err="1" smtClean="0"/>
              <a:t>riba</a:t>
            </a:r>
            <a:r>
              <a:rPr lang="fr-FR" sz="1400" dirty="0" smtClean="0"/>
              <a:t> 24 semaines </a:t>
            </a:r>
            <a:r>
              <a:rPr lang="fr-FR" sz="1400" dirty="0"/>
              <a:t/>
            </a:r>
            <a:br>
              <a:rPr lang="fr-FR" sz="1400" dirty="0"/>
            </a:br>
            <a:r>
              <a:rPr lang="fr-FR" sz="1400" dirty="0" smtClean="0"/>
              <a:t/>
            </a:r>
            <a:br>
              <a:rPr lang="fr-FR" sz="1400" dirty="0" smtClean="0"/>
            </a:br>
            <a:r>
              <a:rPr lang="fr-FR" sz="1400" dirty="0" smtClean="0"/>
              <a:t/>
            </a:r>
            <a:br>
              <a:rPr lang="fr-FR" sz="1400" dirty="0" smtClean="0"/>
            </a:br>
            <a:r>
              <a:rPr lang="fr-FR" sz="1400" dirty="0"/>
              <a:t/>
            </a:r>
            <a:br>
              <a:rPr lang="fr-FR" sz="1400" dirty="0"/>
            </a:br>
            <a:r>
              <a:rPr lang="fr-FR" sz="1400" dirty="0" smtClean="0"/>
              <a:t/>
            </a:r>
            <a:br>
              <a:rPr lang="fr-FR" sz="1400" dirty="0" smtClean="0"/>
            </a:br>
            <a:r>
              <a:rPr lang="fr-FR" sz="1400" dirty="0" smtClean="0"/>
              <a:t>une  à S8 patiente F4 cirrhose compensée traitée par </a:t>
            </a:r>
            <a:r>
              <a:rPr lang="fr-FR" sz="1400" dirty="0" err="1" smtClean="0"/>
              <a:t>sofos</a:t>
            </a:r>
            <a:r>
              <a:rPr lang="fr-FR" sz="1400" dirty="0" smtClean="0"/>
              <a:t> </a:t>
            </a:r>
            <a:r>
              <a:rPr lang="fr-FR" sz="1400" dirty="0" err="1" smtClean="0"/>
              <a:t>dacla</a:t>
            </a:r>
            <a:r>
              <a:rPr lang="fr-FR" sz="1400" dirty="0" smtClean="0"/>
              <a:t> mais arrêt d’un mois</a:t>
            </a:r>
            <a:br>
              <a:rPr lang="fr-FR" sz="1400" dirty="0" smtClean="0"/>
            </a:br>
            <a:r>
              <a:rPr lang="fr-FR" sz="1400" dirty="0"/>
              <a:t/>
            </a:r>
            <a:br>
              <a:rPr lang="fr-FR" sz="1400" dirty="0"/>
            </a:br>
            <a:endParaRPr lang="fr-FR" sz="1400" dirty="0"/>
          </a:p>
        </p:txBody>
      </p:sp>
    </p:spTree>
    <p:extLst>
      <p:ext uri="{BB962C8B-B14F-4D97-AF65-F5344CB8AC3E}">
        <p14:creationId xmlns:p14="http://schemas.microsoft.com/office/powerpoint/2010/main" xmlns="" val="20811667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conclusions</a:t>
            </a:r>
            <a:endParaRPr lang="fr-FR" dirty="0"/>
          </a:p>
        </p:txBody>
      </p:sp>
      <p:sp>
        <p:nvSpPr>
          <p:cNvPr id="3" name="Espace réservé du contenu 2"/>
          <p:cNvSpPr>
            <a:spLocks noGrp="1"/>
          </p:cNvSpPr>
          <p:nvPr>
            <p:ph idx="1"/>
          </p:nvPr>
        </p:nvSpPr>
        <p:spPr/>
        <p:txBody>
          <a:bodyPr/>
          <a:lstStyle/>
          <a:p>
            <a:r>
              <a:rPr lang="fr-FR" dirty="0" smtClean="0"/>
              <a:t>Très bonne efficacité et très bonne tolérance</a:t>
            </a:r>
            <a:endParaRPr lang="fr-FR" dirty="0"/>
          </a:p>
          <a:p>
            <a:r>
              <a:rPr lang="fr-FR" dirty="0" smtClean="0"/>
              <a:t>Quelques échecs: risque +++ d’</a:t>
            </a:r>
            <a:r>
              <a:rPr lang="fr-FR" dirty="0"/>
              <a:t>é</a:t>
            </a:r>
            <a:r>
              <a:rPr lang="fr-FR" dirty="0" smtClean="0"/>
              <a:t>mergence de virus résistants</a:t>
            </a:r>
          </a:p>
          <a:p>
            <a:r>
              <a:rPr lang="fr-FR" dirty="0" smtClean="0"/>
              <a:t>Gestion difficile</a:t>
            </a:r>
          </a:p>
          <a:p>
            <a:pPr marL="0" indent="0">
              <a:buNone/>
            </a:pPr>
            <a:r>
              <a:rPr lang="fr-FR" dirty="0" smtClean="0"/>
              <a:t>	stratégie</a:t>
            </a:r>
          </a:p>
          <a:p>
            <a:pPr marL="282575" lvl="1" indent="0">
              <a:buNone/>
            </a:pPr>
            <a:r>
              <a:rPr lang="fr-FR" dirty="0" smtClean="0"/>
              <a:t>	</a:t>
            </a:r>
            <a:r>
              <a:rPr lang="fr-FR" dirty="0" err="1" smtClean="0"/>
              <a:t>Compliance</a:t>
            </a:r>
            <a:endParaRPr lang="fr-FR" dirty="0" smtClean="0"/>
          </a:p>
          <a:p>
            <a:pPr marL="282575" lvl="1" indent="0">
              <a:buNone/>
            </a:pPr>
            <a:r>
              <a:rPr lang="fr-FR" dirty="0" smtClean="0"/>
              <a:t>	Interactions médicamenteuses</a:t>
            </a:r>
          </a:p>
          <a:p>
            <a:pPr marL="282575" lvl="1" indent="0">
              <a:buNone/>
            </a:pPr>
            <a:endParaRPr lang="fr-FR" dirty="0" smtClean="0"/>
          </a:p>
          <a:p>
            <a:pPr marL="282575" lvl="1" indent="0">
              <a:buNone/>
            </a:pPr>
            <a:r>
              <a:rPr lang="fr-FR" dirty="0"/>
              <a:t>Prise en charge multidisciplinaire</a:t>
            </a:r>
          </a:p>
          <a:p>
            <a:pPr marL="282575" lvl="1" indent="0">
              <a:buNone/>
            </a:pPr>
            <a:endParaRPr lang="fr-FR" dirty="0"/>
          </a:p>
        </p:txBody>
      </p:sp>
    </p:spTree>
    <p:extLst>
      <p:ext uri="{BB962C8B-B14F-4D97-AF65-F5344CB8AC3E}">
        <p14:creationId xmlns:p14="http://schemas.microsoft.com/office/powerpoint/2010/main" xmlns="" val="1173276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200" dirty="0" smtClean="0"/>
              <a:t>Évolution de la prévalence de l’hépatite C  chez les patients VIH+ en France</a:t>
            </a:r>
            <a:endParaRPr lang="fr-FR" sz="3200" dirty="0"/>
          </a:p>
        </p:txBody>
      </p:sp>
      <p:sp>
        <p:nvSpPr>
          <p:cNvPr id="3" name="Espace réservé du contenu 2"/>
          <p:cNvSpPr>
            <a:spLocks noGrp="1"/>
          </p:cNvSpPr>
          <p:nvPr>
            <p:ph idx="1"/>
          </p:nvPr>
        </p:nvSpPr>
        <p:spPr/>
        <p:txBody>
          <a:bodyPr/>
          <a:lstStyle/>
          <a:p>
            <a:endParaRPr lang="fr-FR" dirty="0"/>
          </a:p>
          <a:p>
            <a:pPr marL="0" indent="0">
              <a:buNone/>
            </a:pPr>
            <a:endParaRPr lang="fr-FR" dirty="0"/>
          </a:p>
          <a:p>
            <a:endParaRPr lang="fr-FR" dirty="0"/>
          </a:p>
          <a:p>
            <a:endParaRPr lang="fr-FR" dirty="0"/>
          </a:p>
          <a:p>
            <a:endParaRPr lang="fr-FR" dirty="0"/>
          </a:p>
        </p:txBody>
      </p:sp>
      <p:pic>
        <p:nvPicPr>
          <p:cNvPr id="4" name="Image 3" descr="VHC épidémio.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9512" y="1700808"/>
            <a:ext cx="8784976" cy="4824536"/>
          </a:xfrm>
          <a:prstGeom prst="rect">
            <a:avLst/>
          </a:prstGeom>
        </p:spPr>
      </p:pic>
    </p:spTree>
    <p:extLst>
      <p:ext uri="{BB962C8B-B14F-4D97-AF65-F5344CB8AC3E}">
        <p14:creationId xmlns:p14="http://schemas.microsoft.com/office/powerpoint/2010/main" xmlns="" val="26198237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cstate="print"/>
          <a:srcRect/>
          <a:stretch>
            <a:fillRect/>
          </a:stretch>
        </p:blipFill>
        <p:spPr bwMode="auto">
          <a:xfrm>
            <a:off x="179512" y="836712"/>
            <a:ext cx="8640960" cy="6768752"/>
          </a:xfrm>
          <a:prstGeom prst="rect">
            <a:avLst/>
          </a:prstGeom>
          <a:noFill/>
          <a:ln w="9525">
            <a:noFill/>
            <a:miter lim="800000"/>
            <a:headEnd/>
            <a:tailEnd/>
          </a:ln>
        </p:spPr>
      </p:pic>
    </p:spTree>
    <p:extLst>
      <p:ext uri="{BB962C8B-B14F-4D97-AF65-F5344CB8AC3E}">
        <p14:creationId xmlns:p14="http://schemas.microsoft.com/office/powerpoint/2010/main" xmlns="" val="3346745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323528" y="476672"/>
            <a:ext cx="8496944" cy="5616624"/>
          </a:xfrm>
          <a:prstGeom prst="rect">
            <a:avLst/>
          </a:prstGeom>
          <a:noFill/>
          <a:ln w="9525">
            <a:noFill/>
            <a:miter lim="800000"/>
            <a:headEnd/>
            <a:tailEnd/>
          </a:ln>
        </p:spPr>
      </p:pic>
    </p:spTree>
    <p:extLst>
      <p:ext uri="{BB962C8B-B14F-4D97-AF65-F5344CB8AC3E}">
        <p14:creationId xmlns:p14="http://schemas.microsoft.com/office/powerpoint/2010/main" xmlns="" val="40858610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323528" y="548680"/>
            <a:ext cx="8820472" cy="5760639"/>
          </a:xfrm>
          <a:prstGeom prst="rect">
            <a:avLst/>
          </a:prstGeom>
          <a:noFill/>
          <a:ln w="9525">
            <a:noFill/>
            <a:miter lim="800000"/>
            <a:headEnd/>
            <a:tailEnd/>
          </a:ln>
        </p:spPr>
      </p:pic>
    </p:spTree>
    <p:extLst>
      <p:ext uri="{BB962C8B-B14F-4D97-AF65-F5344CB8AC3E}">
        <p14:creationId xmlns:p14="http://schemas.microsoft.com/office/powerpoint/2010/main" xmlns="" val="11717112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File active VIH paca ouest et corse</a:t>
            </a:r>
            <a:br>
              <a:rPr lang="fr-FR" dirty="0" smtClean="0"/>
            </a:br>
            <a:r>
              <a:rPr lang="fr-FR" dirty="0" smtClean="0"/>
              <a:t>7984 patients</a:t>
            </a:r>
            <a:endParaRPr lang="fr-FR" dirty="0"/>
          </a:p>
        </p:txBody>
      </p:sp>
      <p:pic>
        <p:nvPicPr>
          <p:cNvPr id="27650" name="Picture 2"/>
          <p:cNvPicPr>
            <a:picLocks noGrp="1" noChangeAspect="1" noChangeArrowheads="1"/>
          </p:cNvPicPr>
          <p:nvPr>
            <p:ph idx="1"/>
          </p:nvPr>
        </p:nvPicPr>
        <p:blipFill>
          <a:blip r:embed="rId2" cstate="print"/>
          <a:srcRect l="2217" r="2217"/>
          <a:stretch>
            <a:fillRect/>
          </a:stretch>
        </p:blipFill>
        <p:spPr bwMode="auto">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Révolution">
  <a:themeElements>
    <a:clrScheme name="Ré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Ré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Ré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939</TotalTime>
  <Words>2163</Words>
  <Application>Microsoft Office PowerPoint</Application>
  <PresentationFormat>Affichage à l'écran (4:3)</PresentationFormat>
  <Paragraphs>442</Paragraphs>
  <Slides>45</Slides>
  <Notes>21</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45</vt:i4>
      </vt:variant>
    </vt:vector>
  </HeadingPairs>
  <TitlesOfParts>
    <vt:vector size="47" baseType="lpstr">
      <vt:lpstr>Révolution</vt:lpstr>
      <vt:lpstr>Animation Flash</vt:lpstr>
      <vt:lpstr>Prise en charge de la co infection VIH VHC</vt:lpstr>
      <vt:lpstr>    Nombre estimé de découvertes de séropositivité VIH en France, 2003-2013 (données au 31/12/2013 corrigées pour les délais de déclaration et la sous déclaration)</vt:lpstr>
      <vt:lpstr>Découvertes de séropositivité VIH par mode de contamination, sexe, lieu de naissance et année de diagnostic, France, 2003-2013 (données au 31/12/2013 corrigées pour les délais de déclaration, la sous-déclaration et les valeurs manquantes) BEH 24 mars 2015 </vt:lpstr>
      <vt:lpstr>Diapositive 4</vt:lpstr>
      <vt:lpstr>Évolution de la prévalence de l’hépatite C  chez les patients VIH+ en France</vt:lpstr>
      <vt:lpstr>Diapositive 6</vt:lpstr>
      <vt:lpstr>Diapositive 7</vt:lpstr>
      <vt:lpstr>Diapositive 8</vt:lpstr>
      <vt:lpstr>File active VIH paca ouest et corse 7984 patients</vt:lpstr>
      <vt:lpstr>Co infections</vt:lpstr>
      <vt:lpstr>Diapositive 11</vt:lpstr>
      <vt:lpstr>Sexual Transmission of Hepatitis C Virus Among HIV-Infected Men Who Have Sex with Men --- New York City, 2005--2010 MMWR July 22, 2011 / 60(28);945-950 </vt:lpstr>
      <vt:lpstr>Influence réciproque VIH-VHC</vt:lpstr>
      <vt:lpstr>Influences du VHC sur le VIH</vt:lpstr>
      <vt:lpstr>Cohorte Eurosida Délai d’augmentation de 50 % du nombre de CD4 depuis le début de l’HAART (n = 1 497)</vt:lpstr>
      <vt:lpstr>Impact de la co-infection VHC  sur la reconstitution immunitaire  sous traitement antirétroviral (1)</vt:lpstr>
      <vt:lpstr>Impact de la co-infection VHC  sur la reconstitution immunitaire  sous traitement antirétroviral (3)</vt:lpstr>
      <vt:lpstr>Cohorte Eurosida Délai d’obtention d’une CVVIH &lt; 400 copies/ml (n = 1 313)</vt:lpstr>
      <vt:lpstr>Effet bénéfique des HAART sur la mortalité hépatique</vt:lpstr>
      <vt:lpstr>Influence du VIH sur le VHC</vt:lpstr>
      <vt:lpstr>Influence du VIH sur le VHC</vt:lpstr>
      <vt:lpstr>Diapositive 22</vt:lpstr>
      <vt:lpstr>Diapositive 23</vt:lpstr>
      <vt:lpstr>Progression vers la cirrhose et la décompensation de la cirrhose VHC : Impact du VIH</vt:lpstr>
      <vt:lpstr>L’incidence des hépatotoxicités sévères liées aux NNRTIs  Impact de la co-infection VHC</vt:lpstr>
      <vt:lpstr>Causes de mortalité en 2000, 2005 &amp; 2010</vt:lpstr>
      <vt:lpstr>Indications TRT chez les pts co infectés VIH VHC</vt:lpstr>
      <vt:lpstr>Critères de choix</vt:lpstr>
      <vt:lpstr>Diapositive 29</vt:lpstr>
      <vt:lpstr> Auteur        traitement                    n     cirrhose  %    RVS %</vt:lpstr>
      <vt:lpstr>Diapositive 31</vt:lpstr>
      <vt:lpstr>Diapositive 32</vt:lpstr>
      <vt:lpstr> voies métaboliques</vt:lpstr>
      <vt:lpstr>Diapositive 34</vt:lpstr>
      <vt:lpstr>Diapositive 35</vt:lpstr>
      <vt:lpstr>Diapositive 36</vt:lpstr>
      <vt:lpstr>Diapositive 37</vt:lpstr>
      <vt:lpstr>Diapositive 38</vt:lpstr>
      <vt:lpstr>Diapositive 39</vt:lpstr>
      <vt:lpstr>Diapositive 40</vt:lpstr>
      <vt:lpstr>Activité du service</vt:lpstr>
      <vt:lpstr>Réunion mensuelle  infectiologues, virologues, pharmacologues, pharmaciens   statégie établie pour chaque patient  puis soumission à la RCP régionale</vt:lpstr>
      <vt:lpstr>70 patients traités depuis juillet 2014 52 hommes 18 femmes 58 tox, 5 sex, 6 transfusés, 1 tatouage CD4 666 (98-1780) CV  &lt; 40 chez 66 patients traités en moyenne 18.5 ans  43 patients en échec de traitement précédents 5 greffés  génotype 1  39pts, 4  19 pts, 3  12 pts  F0F1 16 manifestations extra hépatiques F2 9 F3 15 F4 30  sofos dacla 38 sofos dacla riba 1 sofos lédi 18 sofos lédi riba 7 sofos peg riba 2 sofos riba 4   12 semaines de traitement 12 24 semaines                      34 en cours 24</vt:lpstr>
      <vt:lpstr> sous TRT , CV VHC indétectable    à S4   41/65 (63%)  à S8 47/56 (83%)  à S12 53/53  à S24 41/41   excellente tolérance effets grade 1 céphalées anxiété troubles du sommeil   4 semaines après la fin du traitement,   CV VHC indétectable chez 36pts/41 (donnée manquante pour 4) et à S12 chez  23 pts/25 (donnée manquante pour 2).       2 rechutes:    une à S4  patient F4 cirrhose compensée traité par sofos riba 24 semaines      une  à S8 patiente F4 cirrhose compensée traitée par sofos dacla mais arrêt d’un mois  </vt:lpstr>
      <vt:lpstr>conclusions</vt:lpstr>
    </vt:vector>
  </TitlesOfParts>
  <Company>APHM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dr01022</dc:creator>
  <cp:lastModifiedBy>DR10690</cp:lastModifiedBy>
  <cp:revision>63</cp:revision>
  <dcterms:created xsi:type="dcterms:W3CDTF">2015-09-01T13:59:06Z</dcterms:created>
  <dcterms:modified xsi:type="dcterms:W3CDTF">2015-09-14T08:17:46Z</dcterms:modified>
</cp:coreProperties>
</file>