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56" r:id="rId4"/>
    <p:sldId id="258" r:id="rId5"/>
    <p:sldId id="319" r:id="rId6"/>
    <p:sldId id="320" r:id="rId7"/>
    <p:sldId id="261" r:id="rId8"/>
    <p:sldId id="262" r:id="rId9"/>
    <p:sldId id="317" r:id="rId10"/>
    <p:sldId id="263" r:id="rId11"/>
    <p:sldId id="264" r:id="rId12"/>
    <p:sldId id="295" r:id="rId13"/>
    <p:sldId id="294" r:id="rId14"/>
    <p:sldId id="321" r:id="rId15"/>
    <p:sldId id="322" r:id="rId16"/>
    <p:sldId id="323" r:id="rId17"/>
    <p:sldId id="324" r:id="rId18"/>
    <p:sldId id="271" r:id="rId19"/>
    <p:sldId id="272" r:id="rId20"/>
    <p:sldId id="273" r:id="rId21"/>
    <p:sldId id="274" r:id="rId22"/>
    <p:sldId id="275" r:id="rId23"/>
    <p:sldId id="276" r:id="rId24"/>
    <p:sldId id="325" r:id="rId25"/>
    <p:sldId id="326" r:id="rId26"/>
    <p:sldId id="29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288" r:id="rId35"/>
    <p:sldId id="334" r:id="rId36"/>
    <p:sldId id="335" r:id="rId37"/>
    <p:sldId id="290" r:id="rId38"/>
    <p:sldId id="291" r:id="rId39"/>
    <p:sldId id="292" r:id="rId40"/>
    <p:sldId id="336" r:id="rId41"/>
    <p:sldId id="337" r:id="rId42"/>
    <p:sldId id="293" r:id="rId43"/>
    <p:sldId id="297" r:id="rId44"/>
    <p:sldId id="338" r:id="rId45"/>
    <p:sldId id="29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50" r:id="rId55"/>
    <p:sldId id="351" r:id="rId56"/>
    <p:sldId id="353" r:id="rId57"/>
    <p:sldId id="354" r:id="rId58"/>
    <p:sldId id="355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QD70499" initials="A" lastIdx="5" clrIdx="0"/>
  <p:cmAuthor id="1" name="APT90156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87" autoAdjust="0"/>
  </p:normalViewPr>
  <p:slideViewPr>
    <p:cSldViewPr>
      <p:cViewPr>
        <p:scale>
          <a:sx n="68" d="100"/>
          <a:sy n="68" d="100"/>
        </p:scale>
        <p:origin x="-2874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8T09:43:18.320" idx="5">
    <p:pos x="4288" y="238"/>
    <p:text>Idem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8T09:50:55.397" idx="2">
    <p:pos x="10" y="10"/>
    <p:text>référence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8T09:51:12.494" idx="3">
    <p:pos x="10" y="10"/>
    <p:text>Idem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30T09:44:30.972" idx="1">
    <p:pos x="10" y="10"/>
    <p:text>dans la publi de Verma et al. il n' ya pas ces histogramme et cette courbe. Pourriez-vous préciser la référence s'il vous plaît?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2EE16-7E44-4EA7-84FD-78C6C27E341E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74BE2-331C-4C5A-A4D0-A9657AC179D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1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544E-4846-4E65-A1B6-03FCEF9547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160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544E-4846-4E65-A1B6-03FCEF9547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160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544E-4846-4E65-A1B6-03FCEF9547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160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484785"/>
            <a:ext cx="7200800" cy="1728191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93096"/>
            <a:ext cx="6800800" cy="1345704"/>
          </a:xfrm>
        </p:spPr>
        <p:txBody>
          <a:bodyPr/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Nom médecin</a:t>
            </a:r>
          </a:p>
          <a:p>
            <a:r>
              <a:rPr lang="fr-FR" dirty="0" smtClean="0"/>
              <a:t>Institut Paoli-</a:t>
            </a:r>
            <a:r>
              <a:rPr lang="fr-FR" dirty="0" err="1" smtClean="0"/>
              <a:t>Calmettes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3609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3B47147-18C6-4498-BB13-D67EF6A42025}" type="datetimeFigureOut">
              <a:rPr lang="fr-FR" smtClean="0"/>
              <a:pPr/>
              <a:t>11/09/2015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BFEC0-EC09-49E3-9056-A4B77FC80F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9171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9749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903040" cy="5851525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2299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7544" y="6381328"/>
            <a:ext cx="7560444" cy="360040"/>
          </a:xfrm>
        </p:spPr>
        <p:txBody>
          <a:bodyPr anchor="b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EC9E58A-EEDE-4893-9DD1-C085FDA5639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091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426170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5"/>
            <a:ext cx="7920880" cy="4176464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9927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0199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42617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956248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3812232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460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28215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3957836" cy="927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552" y="2636911"/>
            <a:ext cx="3957836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927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625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210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975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2925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4957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2925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0183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7768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11560" y="612775"/>
            <a:ext cx="777686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777686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pPr/>
              <a:t>11/09/2015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254824" y="6356350"/>
            <a:ext cx="2133600" cy="365125"/>
          </a:xfrm>
        </p:spPr>
        <p:txBody>
          <a:bodyPr/>
          <a:lstStyle/>
          <a:p>
            <a:fld id="{2C8BFEC0-EC09-49E3-9056-A4B77FC80F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4958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0648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06489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35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B47147-18C6-4498-BB13-D67EF6A42025}" type="datetimeFigureOut">
              <a:rPr lang="fr-FR" smtClean="0"/>
              <a:pPr/>
              <a:t>11/09/2015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72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8BFEC0-EC09-49E3-9056-A4B77FC80F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509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comments" Target="../comments/commen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Actualités </a:t>
            </a:r>
            <a:br>
              <a:rPr lang="fr-FR" dirty="0" smtClean="0"/>
            </a:br>
            <a:r>
              <a:rPr lang="fr-FR" dirty="0" smtClean="0"/>
              <a:t>« Thérapies ciblées des cancers du sein métastatiques »</a:t>
            </a:r>
            <a:endParaRPr lang="fr-FR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800800" cy="1800200"/>
          </a:xfrm>
        </p:spPr>
        <p:txBody>
          <a:bodyPr>
            <a:normAutofit fontScale="62500" lnSpcReduction="20000"/>
          </a:bodyPr>
          <a:lstStyle/>
          <a:p>
            <a:r>
              <a:rPr lang="fr-FR" i="1" dirty="0" smtClean="0"/>
              <a:t>Prof. Anthony </a:t>
            </a:r>
            <a:r>
              <a:rPr lang="fr-FR" i="1" dirty="0"/>
              <a:t>Gonçalves</a:t>
            </a:r>
            <a:br>
              <a:rPr lang="fr-FR" i="1" dirty="0"/>
            </a:br>
            <a:r>
              <a:rPr lang="fr-FR" i="1" dirty="0"/>
              <a:t>Oncologie </a:t>
            </a:r>
            <a:r>
              <a:rPr lang="fr-FR" i="1" dirty="0" smtClean="0"/>
              <a:t>médicale</a:t>
            </a:r>
          </a:p>
          <a:p>
            <a:r>
              <a:rPr lang="fr-FR" i="1" dirty="0" smtClean="0"/>
              <a:t>Institut Paoli-</a:t>
            </a:r>
            <a:r>
              <a:rPr lang="fr-FR" i="1" dirty="0" err="1" smtClean="0"/>
              <a:t>Calmettes</a:t>
            </a:r>
            <a:endParaRPr lang="fr-FR" i="1" dirty="0" smtClean="0"/>
          </a:p>
          <a:p>
            <a:r>
              <a:rPr lang="fr-FR" i="1" dirty="0" smtClean="0"/>
              <a:t>INSERM U1068, CNRS U7258</a:t>
            </a:r>
          </a:p>
          <a:p>
            <a:r>
              <a:rPr lang="fr-FR" i="1" dirty="0" smtClean="0"/>
              <a:t>Aix-Marseille Université</a:t>
            </a:r>
          </a:p>
          <a:p>
            <a:r>
              <a:rPr lang="fr-FR" i="1" dirty="0" smtClean="0"/>
              <a:t>Centre de Recherche en Cancérologie de Marseille</a:t>
            </a:r>
          </a:p>
          <a:p>
            <a:r>
              <a:rPr lang="fr-FR" i="1" dirty="0" smtClean="0"/>
              <a:t>Marseille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325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Traitements</a:t>
            </a:r>
            <a:r>
              <a:rPr lang="en-US" dirty="0" smtClean="0"/>
              <a:t> de première ligne  :</a:t>
            </a:r>
            <a:br>
              <a:rPr lang="en-US" dirty="0" smtClean="0"/>
            </a:br>
            <a:r>
              <a:rPr lang="en-US" dirty="0" smtClean="0"/>
              <a:t>En 2014…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50131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Pertuzumab</a:t>
            </a: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3473584" cy="150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526"/>
            <a:ext cx="4427984" cy="364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able 2Overall Response, as Assessed at an Independent Review Facility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9960"/>
            <a:ext cx="4320480" cy="3628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36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Traitements</a:t>
            </a:r>
            <a:r>
              <a:rPr lang="en-US" dirty="0" smtClean="0"/>
              <a:t> de première ligne  :</a:t>
            </a:r>
            <a:br>
              <a:rPr lang="en-US" dirty="0" smtClean="0"/>
            </a:br>
            <a:r>
              <a:rPr lang="en-US" dirty="0" smtClean="0"/>
              <a:t>En 2014…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50131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Pertuzumab</a:t>
            </a: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" y="2386419"/>
            <a:ext cx="4498190" cy="9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99888"/>
            <a:ext cx="4536504" cy="31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37660"/>
            <a:ext cx="2628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72830" y="2017087"/>
            <a:ext cx="1441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ESMO 2014</a:t>
            </a:r>
            <a:endParaRPr lang="en-US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5365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38260" y="270892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Swain et 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1426170"/>
          </a:xfrm>
        </p:spPr>
        <p:txBody>
          <a:bodyPr/>
          <a:lstStyle/>
          <a:p>
            <a:pPr>
              <a:defRPr/>
            </a:pPr>
            <a:r>
              <a:rPr lang="fr-FR" sz="3200" b="1" cap="small" dirty="0">
                <a:ea typeface="+mn-ea"/>
              </a:rPr>
              <a:t>Évènements indésirables </a:t>
            </a:r>
            <a:r>
              <a:rPr lang="fr-FR" sz="3200" cap="small" dirty="0">
                <a:ea typeface="+mn-ea"/>
              </a:rPr>
              <a:t>(tous grades)</a:t>
            </a:r>
            <a:endParaRPr lang="fr-FR" dirty="0"/>
          </a:p>
        </p:txBody>
      </p:sp>
      <p:sp>
        <p:nvSpPr>
          <p:cNvPr id="113667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4C34CDB-CE42-4EBB-9F2F-7623C3C48678}" type="slidenum">
              <a:rPr lang="en-GB" altLang="fr-FR" sz="1000" smtClean="0">
                <a:solidFill>
                  <a:schemeClr val="bg1"/>
                </a:solidFill>
              </a:rPr>
              <a:pPr>
                <a:spcBef>
                  <a:spcPct val="50000"/>
                </a:spcBef>
                <a:buFontTx/>
                <a:buNone/>
              </a:pPr>
              <a:t>12</a:t>
            </a:fld>
            <a:endParaRPr lang="en-GB" altLang="fr-FR" sz="1000" smtClean="0">
              <a:solidFill>
                <a:schemeClr val="bg1"/>
              </a:solidFill>
            </a:endParaRPr>
          </a:p>
        </p:txBody>
      </p:sp>
      <p:graphicFrame>
        <p:nvGraphicFramePr>
          <p:cNvPr id="5" name="Group 23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6042104"/>
              </p:ext>
            </p:extLst>
          </p:nvPr>
        </p:nvGraphicFramePr>
        <p:xfrm>
          <a:off x="827584" y="1268760"/>
          <a:ext cx="7491412" cy="5121116"/>
        </p:xfrm>
        <a:graphic>
          <a:graphicData uri="http://schemas.openxmlformats.org/drawingml/2006/table">
            <a:tbl>
              <a:tblPr/>
              <a:tblGrid>
                <a:gridCol w="2593181"/>
                <a:gridCol w="2521149"/>
                <a:gridCol w="2377082"/>
              </a:tblGrid>
              <a:tr h="712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Évènement indésirable, </a:t>
                      </a: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(%)</a:t>
                      </a:r>
                    </a:p>
                  </a:txBody>
                  <a:tcPr marL="0" marR="90031" marT="35980" marB="35980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Placebo</a:t>
                      </a:r>
                      <a:b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 trastuzumab + docétaxel</a:t>
                      </a:r>
                      <a:b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(n = 397)</a:t>
                      </a:r>
                    </a:p>
                  </a:txBody>
                  <a:tcPr marL="0" marR="90031" marT="35980" marB="3598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Pertuzumab</a:t>
                      </a:r>
                      <a:b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 trastuzumab + docétaxel</a:t>
                      </a:r>
                      <a:b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(n = 407)</a:t>
                      </a:r>
                    </a:p>
                  </a:txBody>
                  <a:tcPr marL="0" marR="90031" marT="35980" marB="3598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Diarrhée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184 (46,3)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272 (66,8)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Alopécie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240 (60,5)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248 (60,9)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Neutropénie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197 (49,6)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215 (52,8)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Nausée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165 (41,6)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172 (42,3)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Fatigue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146 (36,8)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153 (37,6)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Rash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96 (24,2)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137 (33,7)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Diminution de l’appétit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105 (26,4)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119 (29,2)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Inflammation de la muqueuse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79 (19,9)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113 (27,8)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Asthénie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120 (30,2)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106 (26,0)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Œdème périphérique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119 (30,0)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94 (23,1)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Constipation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99 (24,9)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61 (15,0)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Neutropénie fébrile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30 (7,6)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56 (13,8)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Sécheresse cutanée</a:t>
                      </a:r>
                    </a:p>
                  </a:txBody>
                  <a:tcPr marL="0" marR="90031" marT="46774" marB="46774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17 (4,3)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43 (10,6)</a:t>
                      </a:r>
                    </a:p>
                  </a:txBody>
                  <a:tcPr marL="0" marR="90031" marT="46774" marB="46774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273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pratique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280920" cy="417646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Taxotere</a:t>
            </a:r>
            <a:r>
              <a:rPr lang="en-US" dirty="0" smtClean="0"/>
              <a:t> – </a:t>
            </a:r>
            <a:r>
              <a:rPr lang="en-US" dirty="0" err="1" smtClean="0"/>
              <a:t>herceptin</a:t>
            </a:r>
            <a:r>
              <a:rPr lang="en-US" dirty="0" err="1"/>
              <a:t>-</a:t>
            </a:r>
            <a:r>
              <a:rPr lang="en-US" dirty="0" err="1" smtClean="0"/>
              <a:t>perjeta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Indiqué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traitement</a:t>
            </a:r>
            <a:r>
              <a:rPr lang="en-US" dirty="0" smtClean="0"/>
              <a:t> de première </a:t>
            </a:r>
            <a:r>
              <a:rPr lang="en-US" dirty="0" err="1" smtClean="0"/>
              <a:t>ligne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dans</a:t>
            </a:r>
            <a:r>
              <a:rPr lang="en-US" dirty="0" smtClean="0"/>
              <a:t> les  cancers du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métastatiques</a:t>
            </a:r>
            <a:r>
              <a:rPr lang="en-US" dirty="0"/>
              <a:t> </a:t>
            </a:r>
            <a:r>
              <a:rPr lang="en-US" dirty="0" smtClean="0"/>
              <a:t>HER2+</a:t>
            </a:r>
          </a:p>
          <a:p>
            <a:pPr>
              <a:buFontTx/>
              <a:buChar char="-"/>
            </a:pPr>
            <a:r>
              <a:rPr lang="en-US" dirty="0" err="1" smtClean="0"/>
              <a:t>bénéfice</a:t>
            </a:r>
            <a:r>
              <a:rPr lang="en-US" dirty="0" smtClean="0"/>
              <a:t> </a:t>
            </a:r>
            <a:r>
              <a:rPr lang="en-US" dirty="0" err="1" smtClean="0"/>
              <a:t>semble</a:t>
            </a:r>
            <a:r>
              <a:rPr lang="en-US" dirty="0" smtClean="0"/>
              <a:t> </a:t>
            </a:r>
            <a:r>
              <a:rPr lang="en-US" dirty="0" err="1" smtClean="0"/>
              <a:t>identique</a:t>
            </a:r>
            <a:r>
              <a:rPr lang="en-US" dirty="0" smtClean="0"/>
              <a:t> avec </a:t>
            </a:r>
            <a:r>
              <a:rPr lang="en-US" dirty="0" err="1" smtClean="0"/>
              <a:t>ou</a:t>
            </a:r>
            <a:r>
              <a:rPr lang="en-US" dirty="0" smtClean="0"/>
              <a:t> sans </a:t>
            </a:r>
            <a:r>
              <a:rPr lang="en-US" dirty="0" err="1" smtClean="0"/>
              <a:t>pré-traitement</a:t>
            </a:r>
            <a:r>
              <a:rPr lang="en-US" dirty="0" smtClean="0"/>
              <a:t> adjuvant par </a:t>
            </a:r>
            <a:r>
              <a:rPr lang="en-US" dirty="0" err="1" smtClean="0"/>
              <a:t>herceptin</a:t>
            </a:r>
            <a:r>
              <a:rPr lang="en-US" dirty="0" smtClean="0"/>
              <a:t> ?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815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première ligne…</a:t>
            </a:r>
            <a:br>
              <a:rPr lang="en-US" dirty="0" smtClean="0"/>
            </a:br>
            <a:r>
              <a:rPr lang="en-US" dirty="0" err="1" smtClean="0"/>
              <a:t>avant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176464"/>
          </a:xfrm>
        </p:spPr>
        <p:txBody>
          <a:bodyPr/>
          <a:lstStyle/>
          <a:p>
            <a:r>
              <a:rPr lang="en-US" sz="2400" b="1" dirty="0" smtClean="0"/>
              <a:t>Après </a:t>
            </a:r>
            <a:r>
              <a:rPr lang="en-US" sz="2400" b="1" dirty="0" err="1" smtClean="0"/>
              <a:t>échec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d’une</a:t>
            </a:r>
            <a:r>
              <a:rPr lang="en-US" sz="2400" b="1" dirty="0" smtClean="0"/>
              <a:t> première ligne à base de trastuzumab….</a:t>
            </a:r>
          </a:p>
          <a:p>
            <a:pPr marL="0" indent="0" algn="ctr">
              <a:buNone/>
            </a:pPr>
            <a:r>
              <a:rPr lang="en-US" sz="2400" b="1" dirty="0" err="1" smtClean="0"/>
              <a:t>une</a:t>
            </a:r>
            <a:r>
              <a:rPr lang="en-US" sz="2400" b="1" dirty="0" smtClean="0"/>
              <a:t> CT (</a:t>
            </a:r>
            <a:r>
              <a:rPr lang="en-US" sz="2400" b="1" dirty="0" err="1" smtClean="0"/>
              <a:t>capecitabine</a:t>
            </a:r>
            <a:r>
              <a:rPr lang="en-US" sz="2400" b="1" dirty="0" smtClean="0"/>
              <a:t>) + un anti-HER2 &gt; CT </a:t>
            </a:r>
            <a:r>
              <a:rPr lang="en-US" sz="2400" b="1" dirty="0" err="1" smtClean="0"/>
              <a:t>seule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(PFS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 pas OS…)</a:t>
            </a:r>
          </a:p>
          <a:p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54207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52773"/>
            <a:ext cx="2016224" cy="13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52774"/>
            <a:ext cx="1872208" cy="139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24203" y="3743744"/>
            <a:ext cx="3940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Capecitabine-lapatinib</a:t>
            </a:r>
            <a:r>
              <a:rPr lang="en-US" sz="1400" dirty="0" smtClean="0">
                <a:solidFill>
                  <a:schemeClr val="bg1"/>
                </a:solidFill>
              </a:rPr>
              <a:t> versus </a:t>
            </a:r>
            <a:r>
              <a:rPr lang="en-US" sz="1400" dirty="0" err="1" smtClean="0">
                <a:solidFill>
                  <a:schemeClr val="bg1"/>
                </a:solidFill>
              </a:rPr>
              <a:t>capecitabne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fr-FR" sz="1400" dirty="0" smtClean="0">
                <a:solidFill>
                  <a:schemeClr val="bg1"/>
                </a:solidFill>
              </a:rPr>
              <a:t>Geyer </a:t>
            </a:r>
            <a:r>
              <a:rPr lang="fr-FR" sz="1400" dirty="0">
                <a:solidFill>
                  <a:schemeClr val="bg1"/>
                </a:solidFill>
              </a:rPr>
              <a:t>et al, N </a:t>
            </a:r>
            <a:r>
              <a:rPr lang="fr-FR" sz="1400" dirty="0" err="1">
                <a:solidFill>
                  <a:schemeClr val="bg1"/>
                </a:solidFill>
              </a:rPr>
              <a:t>engl</a:t>
            </a:r>
            <a:r>
              <a:rPr lang="fr-FR" sz="1400" dirty="0">
                <a:solidFill>
                  <a:schemeClr val="bg1"/>
                </a:solidFill>
              </a:rPr>
              <a:t> J Med 2006; Cameron et al, </a:t>
            </a:r>
            <a:r>
              <a:rPr lang="fr-FR" sz="1400" dirty="0" err="1">
                <a:solidFill>
                  <a:schemeClr val="bg1"/>
                </a:solidFill>
              </a:rPr>
              <a:t>Breast</a:t>
            </a:r>
            <a:r>
              <a:rPr lang="fr-FR" sz="1400" dirty="0">
                <a:solidFill>
                  <a:schemeClr val="bg1"/>
                </a:solidFill>
              </a:rPr>
              <a:t> Cancer </a:t>
            </a:r>
            <a:r>
              <a:rPr lang="fr-FR" sz="1400" dirty="0" err="1">
                <a:solidFill>
                  <a:schemeClr val="bg1"/>
                </a:solidFill>
              </a:rPr>
              <a:t>Res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Treat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2008)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4203" y="5138608"/>
            <a:ext cx="394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Capecitabine</a:t>
            </a:r>
            <a:r>
              <a:rPr lang="en-US" sz="1400" dirty="0" smtClean="0">
                <a:solidFill>
                  <a:schemeClr val="bg1"/>
                </a:solidFill>
              </a:rPr>
              <a:t>- </a:t>
            </a:r>
            <a:r>
              <a:rPr lang="en-US" sz="1400" dirty="0" err="1" smtClean="0">
                <a:solidFill>
                  <a:schemeClr val="bg1"/>
                </a:solidFill>
              </a:rPr>
              <a:t>trastuzumab</a:t>
            </a:r>
            <a:r>
              <a:rPr lang="en-US" sz="1400" dirty="0" smtClean="0">
                <a:solidFill>
                  <a:schemeClr val="bg1"/>
                </a:solidFill>
              </a:rPr>
              <a:t> versus </a:t>
            </a:r>
            <a:r>
              <a:rPr lang="en-US" sz="1400" dirty="0" err="1" smtClean="0">
                <a:solidFill>
                  <a:schemeClr val="bg1"/>
                </a:solidFill>
              </a:rPr>
              <a:t>capecitabne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fr-FR" sz="1400" dirty="0">
                <a:solidFill>
                  <a:schemeClr val="bg1"/>
                </a:solidFill>
              </a:rPr>
              <a:t>Von </a:t>
            </a:r>
            <a:r>
              <a:rPr lang="fr-FR" sz="1400" dirty="0" err="1">
                <a:solidFill>
                  <a:schemeClr val="bg1"/>
                </a:solidFill>
              </a:rPr>
              <a:t>Minckwitz</a:t>
            </a:r>
            <a:r>
              <a:rPr lang="fr-FR" sz="1400" dirty="0">
                <a:solidFill>
                  <a:schemeClr val="bg1"/>
                </a:solidFill>
              </a:rPr>
              <a:t> et al, J Clin Oncol </a:t>
            </a:r>
            <a:r>
              <a:rPr lang="fr-FR" sz="1400" dirty="0" smtClean="0">
                <a:solidFill>
                  <a:schemeClr val="bg1"/>
                </a:solidFill>
              </a:rPr>
              <a:t>2009)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7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Après la première </a:t>
            </a:r>
            <a:r>
              <a:rPr lang="en-US" sz="4000" dirty="0" err="1" smtClean="0"/>
              <a:t>ligne</a:t>
            </a:r>
            <a:r>
              <a:rPr lang="en-US" sz="4000" dirty="0" smtClean="0"/>
              <a:t>…</a:t>
            </a:r>
            <a:br>
              <a:rPr lang="en-US" sz="4000" dirty="0" smtClean="0"/>
            </a:br>
            <a:r>
              <a:rPr lang="en-US" sz="4000" dirty="0" err="1" smtClean="0"/>
              <a:t>avant</a:t>
            </a:r>
            <a:r>
              <a:rPr lang="en-US" sz="4000" dirty="0" smtClean="0"/>
              <a:t> 2014</a:t>
            </a:r>
            <a:endParaRPr lang="en-US" sz="4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1764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Après </a:t>
            </a:r>
            <a:r>
              <a:rPr lang="en-US" sz="2400" b="1" dirty="0" err="1" smtClean="0"/>
              <a:t>échec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d’une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traitement</a:t>
            </a:r>
            <a:r>
              <a:rPr lang="en-US" sz="2400" b="1" dirty="0" smtClean="0"/>
              <a:t> à base de </a:t>
            </a:r>
            <a:r>
              <a:rPr lang="en-US" sz="2400" b="1" dirty="0" err="1" smtClean="0"/>
              <a:t>trastuzumab</a:t>
            </a:r>
            <a:r>
              <a:rPr lang="en-US" sz="2400" b="1" dirty="0" smtClean="0"/>
              <a:t>….</a:t>
            </a:r>
          </a:p>
          <a:p>
            <a:pPr marL="457200" lvl="1" indent="0">
              <a:buNone/>
            </a:pPr>
            <a:r>
              <a:rPr lang="en-US" sz="2000" b="1" dirty="0" err="1" smtClean="0"/>
              <a:t>Trastuzumab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lapatinib</a:t>
            </a:r>
            <a:r>
              <a:rPr lang="en-US" sz="2000" b="1" dirty="0" smtClean="0"/>
              <a:t> &gt; </a:t>
            </a:r>
            <a:r>
              <a:rPr lang="en-US" sz="2000" b="1" dirty="0" err="1" smtClean="0"/>
              <a:t>lapatinib</a:t>
            </a:r>
            <a:r>
              <a:rPr lang="en-US" sz="2000" b="1" dirty="0" smtClean="0"/>
              <a:t> </a:t>
            </a:r>
          </a:p>
          <a:p>
            <a:pPr marL="457200" lvl="1" indent="0">
              <a:buNone/>
            </a:pPr>
            <a:endParaRPr lang="en-US" sz="2000" b="1" dirty="0" smtClean="0"/>
          </a:p>
          <a:p>
            <a:pPr marL="457200" lvl="1" indent="0">
              <a:buNone/>
            </a:pPr>
            <a:r>
              <a:rPr lang="en-US" sz="2000" b="1" dirty="0" smtClean="0"/>
              <a:t>		</a:t>
            </a:r>
            <a:r>
              <a:rPr lang="en-US" sz="2000" b="1" i="1" dirty="0"/>
              <a:t>	</a:t>
            </a:r>
            <a:r>
              <a:rPr lang="en-US" sz="2000" b="1" i="1" dirty="0" smtClean="0"/>
              <a:t>PFS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048471"/>
            <a:ext cx="6768753" cy="2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6956" y="5912431"/>
            <a:ext cx="386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Blackwell et al, J </a:t>
            </a:r>
            <a:r>
              <a:rPr lang="en-US" b="1" dirty="0" err="1" smtClean="0">
                <a:solidFill>
                  <a:schemeClr val="bg1"/>
                </a:solidFill>
              </a:rPr>
              <a:t>Clin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Oncol</a:t>
            </a:r>
            <a:r>
              <a:rPr lang="en-US" b="1" dirty="0" smtClean="0">
                <a:solidFill>
                  <a:schemeClr val="bg1"/>
                </a:solidFill>
              </a:rPr>
              <a:t>, 2011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5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</a:t>
            </a:r>
            <a:r>
              <a:rPr lang="en-US" dirty="0" err="1" smtClean="0"/>
              <a:t>permière</a:t>
            </a:r>
            <a:r>
              <a:rPr lang="en-US" dirty="0" smtClean="0"/>
              <a:t> ligne…</a:t>
            </a:r>
            <a:br>
              <a:rPr lang="en-US" dirty="0" smtClean="0"/>
            </a:br>
            <a:r>
              <a:rPr lang="en-US" dirty="0" err="1" smtClean="0"/>
              <a:t>avant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1764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Après </a:t>
            </a:r>
            <a:r>
              <a:rPr lang="en-US" sz="2400" b="1" dirty="0" err="1" smtClean="0"/>
              <a:t>échec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d’une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traitement</a:t>
            </a:r>
            <a:r>
              <a:rPr lang="en-US" sz="2400" b="1" dirty="0" smtClean="0"/>
              <a:t> à base de </a:t>
            </a:r>
            <a:r>
              <a:rPr lang="en-US" sz="2400" b="1" dirty="0" err="1" smtClean="0"/>
              <a:t>trastuzumab</a:t>
            </a:r>
            <a:r>
              <a:rPr lang="en-US" sz="2400" b="1" dirty="0" smtClean="0"/>
              <a:t>….</a:t>
            </a:r>
          </a:p>
          <a:p>
            <a:pPr marL="457200" lvl="1" indent="0">
              <a:buNone/>
            </a:pPr>
            <a:r>
              <a:rPr lang="en-US" sz="2000" b="1" dirty="0" err="1" smtClean="0"/>
              <a:t>Trastuzumab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lapatinib</a:t>
            </a:r>
            <a:r>
              <a:rPr lang="en-US" sz="2000" b="1" dirty="0" smtClean="0"/>
              <a:t> &gt; </a:t>
            </a:r>
            <a:r>
              <a:rPr lang="en-US" sz="2000" b="1" dirty="0" err="1" smtClean="0"/>
              <a:t>lapatinib</a:t>
            </a:r>
            <a:r>
              <a:rPr lang="en-US" sz="2000" b="1" dirty="0" smtClean="0"/>
              <a:t> </a:t>
            </a:r>
          </a:p>
          <a:p>
            <a:pPr marL="457200" lvl="1" indent="0">
              <a:buNone/>
            </a:pPr>
            <a:r>
              <a:rPr lang="en-US" sz="2000" b="1" dirty="0" smtClean="0"/>
              <a:t>		</a:t>
            </a:r>
            <a:r>
              <a:rPr lang="en-US" sz="2000" b="1" i="1" dirty="0"/>
              <a:t>	</a:t>
            </a:r>
            <a:endParaRPr lang="en-US" sz="2000" b="1" i="1" dirty="0" smtClean="0"/>
          </a:p>
          <a:p>
            <a:pPr marL="457200" lvl="1" indent="0">
              <a:buNone/>
            </a:pPr>
            <a:r>
              <a:rPr lang="en-US" sz="2000" b="1" i="1" dirty="0" smtClean="0"/>
              <a:t>				OS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1" b="50071"/>
          <a:stretch/>
        </p:blipFill>
        <p:spPr bwMode="auto">
          <a:xfrm>
            <a:off x="1547664" y="3068960"/>
            <a:ext cx="595146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6956" y="5912431"/>
            <a:ext cx="386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Blackwell et al, J </a:t>
            </a:r>
            <a:r>
              <a:rPr lang="en-US" b="1" dirty="0" err="1" smtClean="0">
                <a:solidFill>
                  <a:schemeClr val="bg1"/>
                </a:solidFill>
              </a:rPr>
              <a:t>Clin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Oncol</a:t>
            </a:r>
            <a:r>
              <a:rPr lang="en-US" b="1" dirty="0" smtClean="0">
                <a:solidFill>
                  <a:schemeClr val="bg1"/>
                </a:solidFill>
              </a:rPr>
              <a:t>, 2012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6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première ligne…</a:t>
            </a:r>
            <a:br>
              <a:rPr lang="en-US" dirty="0" smtClean="0"/>
            </a:br>
            <a:r>
              <a:rPr lang="en-US" dirty="0" err="1" smtClean="0"/>
              <a:t>avant</a:t>
            </a:r>
            <a:r>
              <a:rPr lang="en-US" dirty="0" smtClean="0"/>
              <a:t> 2014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" y="1773734"/>
            <a:ext cx="9144000" cy="508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0" name="ZoneTexte 509"/>
          <p:cNvSpPr txBox="1"/>
          <p:nvPr/>
        </p:nvSpPr>
        <p:spPr>
          <a:xfrm>
            <a:off x="1115616" y="139282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AMM </a:t>
            </a:r>
            <a:r>
              <a:rPr lang="en-US" b="1" dirty="0" err="1" smtClean="0">
                <a:solidFill>
                  <a:srgbClr val="FFFF00"/>
                </a:solidFill>
              </a:rPr>
              <a:t>dans</a:t>
            </a:r>
            <a:r>
              <a:rPr lang="en-US" b="1" dirty="0" smtClean="0">
                <a:solidFill>
                  <a:srgbClr val="FFFF00"/>
                </a:solidFill>
              </a:rPr>
              <a:t> les RH-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1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première ligne…</a:t>
            </a:r>
            <a:br>
              <a:rPr lang="en-US" dirty="0" smtClean="0"/>
            </a:br>
            <a:r>
              <a:rPr lang="en-US" dirty="0" smtClean="0"/>
              <a:t>depuis 2014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127" y="1546187"/>
            <a:ext cx="9036496" cy="41764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Trastuzumab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Emtansine</a:t>
            </a:r>
            <a:r>
              <a:rPr lang="en-US" sz="2400" b="1" dirty="0" smtClean="0"/>
              <a:t>…</a:t>
            </a:r>
            <a:endParaRPr lang="en-US" sz="2000" b="1" i="1" dirty="0" smtClean="0"/>
          </a:p>
          <a:p>
            <a:endParaRPr lang="en-US" dirty="0"/>
          </a:p>
        </p:txBody>
      </p:sp>
      <p:pic>
        <p:nvPicPr>
          <p:cNvPr id="7" name="Picture 8" descr="Bindin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2948"/>
            <a:ext cx="2153416" cy="162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3"/>
          <p:cNvSpPr txBox="1"/>
          <p:nvPr/>
        </p:nvSpPr>
        <p:spPr>
          <a:xfrm>
            <a:off x="3150187" y="2338136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solidFill>
                  <a:schemeClr val="bg1"/>
                </a:solidFill>
              </a:rPr>
              <a:t> 1- Fixation sur HER2 et activité biologique classique de l’AC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5" descr="Endocyto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76" y="2162948"/>
            <a:ext cx="2601160" cy="16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7"/>
          <p:cNvSpPr txBox="1"/>
          <p:nvPr/>
        </p:nvSpPr>
        <p:spPr>
          <a:xfrm>
            <a:off x="5292080" y="379868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solidFill>
                  <a:schemeClr val="bg1"/>
                </a:solidFill>
              </a:rPr>
              <a:t>2- Endocytose complexe </a:t>
            </a:r>
            <a:r>
              <a:rPr lang="fr-FR" sz="1400" b="1" dirty="0" err="1" smtClean="0">
                <a:solidFill>
                  <a:schemeClr val="bg1"/>
                </a:solidFill>
              </a:rPr>
              <a:t>Ac</a:t>
            </a:r>
            <a:r>
              <a:rPr lang="fr-FR" sz="1400" b="1" dirty="0" smtClean="0">
                <a:solidFill>
                  <a:schemeClr val="bg1"/>
                </a:solidFill>
              </a:rPr>
              <a:t>/HER2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3" name="Picture 6" descr="Degrad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124712" cy="144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9"/>
          <p:cNvSpPr txBox="1"/>
          <p:nvPr/>
        </p:nvSpPr>
        <p:spPr>
          <a:xfrm>
            <a:off x="3059832" y="4498797"/>
            <a:ext cx="18538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solidFill>
                  <a:schemeClr val="bg1"/>
                </a:solidFill>
              </a:rPr>
              <a:t>3- dégradation </a:t>
            </a:r>
            <a:r>
              <a:rPr lang="fr-FR" sz="1400" b="1" dirty="0" err="1" smtClean="0">
                <a:solidFill>
                  <a:schemeClr val="bg1"/>
                </a:solidFill>
              </a:rPr>
              <a:t>lysosomale</a:t>
            </a:r>
            <a:r>
              <a:rPr lang="fr-FR" sz="1400" b="1" dirty="0" smtClean="0">
                <a:solidFill>
                  <a:schemeClr val="bg1"/>
                </a:solidFill>
              </a:rPr>
              <a:t> et relargage cytotoxique </a:t>
            </a:r>
            <a:r>
              <a:rPr lang="fr-FR" sz="1400" b="1" dirty="0" err="1" smtClean="0">
                <a:solidFill>
                  <a:schemeClr val="bg1"/>
                </a:solidFill>
              </a:rPr>
              <a:t>intracytoplasmique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5" name="Picture 5" descr="Microtubu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50625"/>
            <a:ext cx="1296144" cy="10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apopotosi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56" y="4437112"/>
            <a:ext cx="1224136" cy="10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22"/>
          <p:cNvSpPr txBox="1"/>
          <p:nvPr/>
        </p:nvSpPr>
        <p:spPr>
          <a:xfrm>
            <a:off x="5445180" y="55892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solidFill>
                  <a:schemeClr val="bg1"/>
                </a:solidFill>
              </a:rPr>
              <a:t>4- inhibition </a:t>
            </a:r>
            <a:r>
              <a:rPr lang="fr-FR" sz="1400" b="1" dirty="0" err="1" smtClean="0">
                <a:solidFill>
                  <a:schemeClr val="bg1"/>
                </a:solidFill>
              </a:rPr>
              <a:t>polymerisation</a:t>
            </a:r>
            <a:r>
              <a:rPr lang="fr-FR" sz="1400" b="1" dirty="0" smtClean="0">
                <a:solidFill>
                  <a:schemeClr val="bg1"/>
                </a:solidFill>
              </a:rPr>
              <a:t> MT et induction mort cellulaire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3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première ligne…</a:t>
            </a:r>
            <a:br>
              <a:rPr lang="en-US" dirty="0" smtClean="0"/>
            </a:br>
            <a:r>
              <a:rPr lang="en-US" dirty="0" smtClean="0"/>
              <a:t>depuis 2014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127" y="1546187"/>
            <a:ext cx="9036496" cy="41764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Trastuzumab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emtansine</a:t>
            </a:r>
            <a:r>
              <a:rPr lang="en-US" sz="2400" b="1" dirty="0" smtClean="0"/>
              <a:t>…</a:t>
            </a:r>
            <a:endParaRPr lang="en-US" sz="2000" b="1" i="1" dirty="0" smtClean="0"/>
          </a:p>
          <a:p>
            <a:endParaRPr lang="en-US" dirty="0"/>
          </a:p>
        </p:txBody>
      </p:sp>
      <p:sp>
        <p:nvSpPr>
          <p:cNvPr id="18" name="Espace réservé du contenu 2"/>
          <p:cNvSpPr>
            <a:spLocks noGrp="1"/>
          </p:cNvSpPr>
          <p:nvPr/>
        </p:nvSpPr>
        <p:spPr>
          <a:xfrm>
            <a:off x="505420" y="1872210"/>
            <a:ext cx="792088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Phase III randomisée = EMILIA</a:t>
            </a:r>
            <a:endParaRPr lang="fr-FR" dirty="0"/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4134" y="2448273"/>
            <a:ext cx="9075734" cy="3189749"/>
            <a:chOff x="-235425" y="430115"/>
            <a:chExt cx="9076213" cy="3189749"/>
          </a:xfrm>
        </p:grpSpPr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6302375" y="3100980"/>
              <a:ext cx="108211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3216340" y="2152178"/>
              <a:ext cx="399305" cy="2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92138" y="1098545"/>
              <a:ext cx="8248650" cy="248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GB">
                <a:solidFill>
                  <a:srgbClr val="731448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2751138" y="2084270"/>
              <a:ext cx="457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pitchFamily="34" charset="0"/>
                  <a:ea typeface="ヒラギノ角ゴ Pro W3"/>
                  <a:cs typeface="ヒラギノ角ゴ Pro W3"/>
                </a:rPr>
                <a:t>1:1 </a:t>
              </a: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-235425" y="430115"/>
              <a:ext cx="2922598" cy="3189749"/>
            </a:xfrm>
            <a:prstGeom prst="flowChartAlternateProcess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45720" rIns="4572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eaLnBrk="0" hangingPunct="0">
                <a:defRPr/>
              </a:pPr>
              <a:r>
                <a:rPr lang="en-US" sz="1700" b="1" dirty="0" smtClean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CSM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ou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LA HER2-positif (N=980)</a:t>
              </a:r>
            </a:p>
            <a:p>
              <a:pPr marL="117475" indent="-117475" defTabSz="4572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Traitement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antérieur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par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taxane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et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trastuzumab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</a:t>
              </a:r>
            </a:p>
            <a:p>
              <a:pPr marL="117475" indent="-117475" defTabSz="457200" eaLnBrk="0" hangingPunct="0"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Progression au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cours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du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traitement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de la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maladie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métastatique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ou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au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cours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des 6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mois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suivant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un </a:t>
              </a:r>
              <a:r>
                <a:rPr lang="en-US" sz="1700" b="1" dirty="0" err="1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traitement</a:t>
              </a:r>
              <a:r>
                <a:rPr lang="en-US" sz="1700" b="1" dirty="0">
                  <a:solidFill>
                    <a:prstClr val="white"/>
                  </a:solidFill>
                  <a:latin typeface="Arial" charset="0"/>
                  <a:ea typeface="ヒラギノ角ゴ Pro W3" pitchFamily="-64" charset="-128"/>
                </a:rPr>
                <a:t> adjuvant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5832476" y="1631194"/>
              <a:ext cx="1552009" cy="93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7423450" y="1389921"/>
              <a:ext cx="855173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ヒラギノ角ゴ Pro W3"/>
                  <a:cs typeface="ヒラギノ角ゴ Pro W3"/>
                </a:rPr>
                <a:t/>
              </a:r>
              <a:br>
                <a:rPr lang="en-US" b="1" dirty="0">
                  <a:solidFill>
                    <a:schemeClr val="bg1"/>
                  </a:solidFill>
                  <a:latin typeface="Arial" pitchFamily="34" charset="0"/>
                  <a:ea typeface="ヒラギノ角ゴ Pro W3"/>
                  <a:cs typeface="ヒラギノ角ゴ Pro W3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ea typeface="ヒラギノ角ゴ Pro W3"/>
                  <a:cs typeface="ヒラギノ角ゴ Pro W3"/>
                </a:rPr>
                <a:t>Progression</a:t>
              </a: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ヒラギノ角ゴ Pro W3"/>
                  <a:cs typeface="ヒラギノ角ゴ Pro W3"/>
                </a:rPr>
                <a:t> </a:t>
              </a:r>
              <a:endParaRPr lang="en-US" b="1" baseline="3000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  <a:p>
              <a:pPr eaLnBrk="1" hangingPunct="1"/>
              <a:endParaRPr lang="en-US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8" name="AutoShape 31"/>
            <p:cNvSpPr>
              <a:spLocks noChangeArrowheads="1"/>
            </p:cNvSpPr>
            <p:nvPr/>
          </p:nvSpPr>
          <p:spPr bwMode="auto">
            <a:xfrm>
              <a:off x="7398304" y="1187488"/>
              <a:ext cx="1393023" cy="887413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GB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3592460" y="682391"/>
              <a:ext cx="3520333" cy="1371600"/>
            </a:xfrm>
            <a:prstGeom prst="flowChartAlternateProcess">
              <a:avLst/>
            </a:prstGeom>
            <a:solidFill>
              <a:srgbClr val="000099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1700" b="1" dirty="0">
                  <a:solidFill>
                    <a:schemeClr val="bg1"/>
                  </a:solidFill>
                </a:rPr>
                <a:t>T-DM1 </a:t>
              </a:r>
              <a:endParaRPr lang="en-US" sz="1700" b="1" dirty="0" smtClean="0">
                <a:solidFill>
                  <a:schemeClr val="bg1"/>
                </a:solidFill>
              </a:endParaRPr>
            </a:p>
            <a:p>
              <a:pPr algn="ctr" defTabSz="457200">
                <a:defRPr/>
              </a:pPr>
              <a:r>
                <a:rPr lang="en-US" sz="1700" b="1" dirty="0" smtClean="0">
                  <a:solidFill>
                    <a:schemeClr val="bg1"/>
                  </a:solidFill>
                </a:rPr>
                <a:t>3.6 mg/kg </a:t>
              </a:r>
              <a:r>
                <a:rPr lang="en-US" sz="1700" b="1" dirty="0" err="1" smtClean="0">
                  <a:solidFill>
                    <a:schemeClr val="bg1"/>
                  </a:solidFill>
                </a:rPr>
                <a:t>ttes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 les 3 sem</a:t>
              </a:r>
              <a:r>
                <a:rPr lang="en-US" sz="1700" b="1" dirty="0">
                  <a:solidFill>
                    <a:schemeClr val="bg1"/>
                  </a:solidFill>
                </a:rPr>
                <a:t>.</a:t>
              </a:r>
              <a:r>
                <a:rPr lang="en-US" sz="1700" b="1" dirty="0" smtClean="0">
                  <a:solidFill>
                    <a:schemeClr val="bg1"/>
                  </a:solidFill>
                </a:rPr>
                <a:t> IV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>
              <a:off x="3592458" y="2152178"/>
              <a:ext cx="3520335" cy="1371600"/>
            </a:xfrm>
            <a:prstGeom prst="flowChartAlternateProcess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spcBef>
                  <a:spcPts val="0"/>
                </a:spcBef>
                <a:defRPr/>
              </a:pPr>
              <a:r>
                <a:rPr lang="en-US" sz="1700" b="1" dirty="0" err="1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Capécitabine</a:t>
              </a:r>
              <a:r>
                <a:rPr lang="en-US" sz="1700" b="1" dirty="0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 </a:t>
              </a:r>
            </a:p>
            <a:p>
              <a:pPr algn="ctr" defTabSz="457200">
                <a:spcBef>
                  <a:spcPts val="0"/>
                </a:spcBef>
                <a:defRPr/>
              </a:pPr>
              <a:r>
                <a:rPr lang="en-US" sz="1700" b="1" dirty="0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1000 mg/m</a:t>
              </a:r>
              <a:r>
                <a:rPr lang="en-US" sz="1700" b="1" baseline="30000" dirty="0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2 </a:t>
              </a:r>
              <a:r>
                <a:rPr lang="en-US" sz="1700" b="1" dirty="0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PO 2X/j, J1–14, </a:t>
              </a:r>
              <a:r>
                <a:rPr lang="en-US" sz="1700" b="1" dirty="0" err="1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ttes</a:t>
              </a:r>
              <a:r>
                <a:rPr lang="en-US" sz="1700" b="1" dirty="0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 les 3 sem. </a:t>
              </a:r>
            </a:p>
            <a:p>
              <a:pPr algn="ctr" defTabSz="457200">
                <a:spcBef>
                  <a:spcPts val="0"/>
                </a:spcBef>
                <a:defRPr/>
              </a:pPr>
              <a:r>
                <a:rPr lang="en-US" sz="1700" b="1" dirty="0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 + </a:t>
              </a:r>
              <a:r>
                <a:rPr lang="en-US" sz="1700" b="1" dirty="0" err="1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Lapatinib</a:t>
              </a:r>
              <a:r>
                <a:rPr lang="en-US" sz="1700" b="1" dirty="0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 </a:t>
              </a:r>
              <a:endParaRPr lang="en-US" sz="1700" b="1" dirty="0">
                <a:solidFill>
                  <a:srgbClr val="FFFFFF"/>
                </a:solidFill>
                <a:ea typeface="ヒラギノ角ゴ Pro W3" charset="-128"/>
                <a:cs typeface="Arial" charset="0"/>
              </a:endParaRPr>
            </a:p>
            <a:p>
              <a:pPr algn="ctr" defTabSz="457200">
                <a:spcBef>
                  <a:spcPts val="0"/>
                </a:spcBef>
                <a:defRPr/>
              </a:pPr>
              <a:r>
                <a:rPr lang="en-US" sz="1700" b="1" dirty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1250 </a:t>
              </a:r>
              <a:r>
                <a:rPr lang="en-US" sz="1700" b="1" dirty="0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mg/jour PO </a:t>
              </a:r>
              <a:r>
                <a:rPr lang="en-US" sz="1700" b="1" dirty="0" err="1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ts</a:t>
              </a:r>
              <a:r>
                <a:rPr lang="en-US" sz="1700" b="1" dirty="0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 les </a:t>
              </a:r>
              <a:r>
                <a:rPr lang="en-US" sz="1700" b="1" dirty="0" err="1" smtClean="0">
                  <a:solidFill>
                    <a:srgbClr val="FFFFFF"/>
                  </a:solidFill>
                  <a:ea typeface="ヒラギノ角ゴ Pro W3" charset="-128"/>
                  <a:cs typeface="Arial" charset="0"/>
                </a:rPr>
                <a:t>jours</a:t>
              </a:r>
              <a:endParaRPr lang="en-US" sz="1700" b="1" dirty="0" smtClean="0">
                <a:solidFill>
                  <a:srgbClr val="FFFFFF"/>
                </a:solidFill>
                <a:ea typeface="ヒラギノ角ゴ Pro W3" charset="-128"/>
                <a:cs typeface="Arial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16" y="5760641"/>
            <a:ext cx="5574694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66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7920880" cy="417646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Cancers du sein métastatiques (CSM)</a:t>
            </a:r>
          </a:p>
          <a:p>
            <a:pPr lvl="1"/>
            <a:r>
              <a:rPr lang="fr-FR" dirty="0" smtClean="0"/>
              <a:t>Maladie incurable</a:t>
            </a:r>
          </a:p>
          <a:p>
            <a:pPr lvl="1"/>
            <a:r>
              <a:rPr lang="fr-FR" dirty="0" smtClean="0"/>
              <a:t>Potentiel évolutif très hétérogènes</a:t>
            </a:r>
          </a:p>
          <a:p>
            <a:pPr lvl="1"/>
            <a:r>
              <a:rPr lang="fr-FR" dirty="0" smtClean="0"/>
              <a:t>Objectifs thérapeutiques </a:t>
            </a:r>
          </a:p>
          <a:p>
            <a:pPr lvl="2"/>
            <a:r>
              <a:rPr lang="fr-FR" dirty="0" smtClean="0"/>
              <a:t>Augmenter la survie</a:t>
            </a:r>
          </a:p>
          <a:p>
            <a:pPr lvl="2"/>
            <a:r>
              <a:rPr lang="fr-FR" dirty="0" smtClean="0"/>
              <a:t>Diminuer les symptômes</a:t>
            </a:r>
          </a:p>
          <a:p>
            <a:pPr lvl="2"/>
            <a:r>
              <a:rPr lang="fr-FR" dirty="0" smtClean="0"/>
              <a:t>Préserver la qualité de vie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Prise en charge organisée par « sous-types » (RE, RP, HER2)</a:t>
            </a:r>
          </a:p>
          <a:p>
            <a:pPr lvl="1"/>
            <a:r>
              <a:rPr lang="fr-FR" dirty="0" smtClean="0"/>
              <a:t>CSM HER2-positif = anti-HER2 et cytotoxiques</a:t>
            </a:r>
          </a:p>
          <a:p>
            <a:pPr lvl="1"/>
            <a:r>
              <a:rPr lang="fr-FR" dirty="0" smtClean="0"/>
              <a:t>CSM HER2-négatifs</a:t>
            </a:r>
          </a:p>
          <a:p>
            <a:pPr lvl="2"/>
            <a:r>
              <a:rPr lang="fr-FR" dirty="0" smtClean="0"/>
              <a:t>RE ou RP-positifs = </a:t>
            </a:r>
            <a:r>
              <a:rPr lang="fr-FR" dirty="0" err="1" smtClean="0"/>
              <a:t>hormonothérapie,cytotoxiques</a:t>
            </a:r>
            <a:endParaRPr lang="fr-FR" dirty="0" smtClean="0"/>
          </a:p>
          <a:p>
            <a:pPr lvl="2"/>
            <a:r>
              <a:rPr lang="fr-FR" dirty="0" smtClean="0"/>
              <a:t>RE et RP-négatifs = TPN = cytotoxiques seulement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i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315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première ligne…</a:t>
            </a:r>
            <a:br>
              <a:rPr lang="en-US" dirty="0" smtClean="0"/>
            </a:br>
            <a:r>
              <a:rPr lang="en-US" dirty="0" smtClean="0"/>
              <a:t>depuis 2014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35" y="1501725"/>
            <a:ext cx="8529638" cy="91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/>
              <a:t>Survie</a:t>
            </a:r>
            <a:r>
              <a:rPr lang="en-US" sz="3200" dirty="0" smtClean="0"/>
              <a:t> sans progression - Revue </a:t>
            </a:r>
            <a:r>
              <a:rPr lang="en-US" sz="3200" dirty="0" err="1" smtClean="0"/>
              <a:t>indépendante</a:t>
            </a:r>
            <a:endParaRPr lang="en-US" sz="1600" dirty="0" smtClean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06627" y="2492553"/>
            <a:ext cx="7792308" cy="3600743"/>
            <a:chOff x="200591" y="1281930"/>
            <a:chExt cx="8598020" cy="4300325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566464" y="1281930"/>
              <a:ext cx="248439" cy="3816200"/>
              <a:chOff x="744589" y="925680"/>
              <a:chExt cx="248439" cy="3816200"/>
            </a:xfrm>
          </p:grpSpPr>
          <p:sp>
            <p:nvSpPr>
              <p:cNvPr id="797" name="TextBox 754"/>
              <p:cNvSpPr txBox="1">
                <a:spLocks noChangeArrowheads="1"/>
              </p:cNvSpPr>
              <p:nvPr/>
            </p:nvSpPr>
            <p:spPr bwMode="auto">
              <a:xfrm>
                <a:off x="744589" y="4526435"/>
                <a:ext cx="248439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0.0</a:t>
                </a:r>
              </a:p>
            </p:txBody>
          </p:sp>
          <p:sp>
            <p:nvSpPr>
              <p:cNvPr id="798" name="TextBox 755"/>
              <p:cNvSpPr txBox="1">
                <a:spLocks noChangeArrowheads="1"/>
              </p:cNvSpPr>
              <p:nvPr/>
            </p:nvSpPr>
            <p:spPr bwMode="auto">
              <a:xfrm>
                <a:off x="744589" y="3852504"/>
                <a:ext cx="248439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0.2</a:t>
                </a:r>
              </a:p>
            </p:txBody>
          </p:sp>
          <p:sp>
            <p:nvSpPr>
              <p:cNvPr id="799" name="TextBox 756"/>
              <p:cNvSpPr txBox="1">
                <a:spLocks noChangeArrowheads="1"/>
              </p:cNvSpPr>
              <p:nvPr/>
            </p:nvSpPr>
            <p:spPr bwMode="auto">
              <a:xfrm>
                <a:off x="744589" y="3128334"/>
                <a:ext cx="248439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0.4</a:t>
                </a:r>
              </a:p>
            </p:txBody>
          </p:sp>
          <p:sp>
            <p:nvSpPr>
              <p:cNvPr id="800" name="TextBox 757"/>
              <p:cNvSpPr txBox="1">
                <a:spLocks noChangeArrowheads="1"/>
              </p:cNvSpPr>
              <p:nvPr/>
            </p:nvSpPr>
            <p:spPr bwMode="auto">
              <a:xfrm>
                <a:off x="744589" y="2404164"/>
                <a:ext cx="248439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0.6</a:t>
                </a:r>
              </a:p>
            </p:txBody>
          </p:sp>
          <p:sp>
            <p:nvSpPr>
              <p:cNvPr id="801" name="TextBox 758"/>
              <p:cNvSpPr txBox="1">
                <a:spLocks noChangeArrowheads="1"/>
              </p:cNvSpPr>
              <p:nvPr/>
            </p:nvSpPr>
            <p:spPr bwMode="auto">
              <a:xfrm>
                <a:off x="744589" y="1679994"/>
                <a:ext cx="248439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0.8</a:t>
                </a:r>
              </a:p>
            </p:txBody>
          </p:sp>
          <p:sp>
            <p:nvSpPr>
              <p:cNvPr id="802" name="TextBox 759"/>
              <p:cNvSpPr txBox="1">
                <a:spLocks noChangeArrowheads="1"/>
              </p:cNvSpPr>
              <p:nvPr/>
            </p:nvSpPr>
            <p:spPr bwMode="auto">
              <a:xfrm>
                <a:off x="744589" y="925680"/>
                <a:ext cx="248439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1.0</a:t>
                </a: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999666" y="5103120"/>
              <a:ext cx="7798945" cy="215445"/>
              <a:chOff x="999666" y="5103120"/>
              <a:chExt cx="7798945" cy="215445"/>
            </a:xfrm>
          </p:grpSpPr>
          <p:sp>
            <p:nvSpPr>
              <p:cNvPr id="781" name="TextBox 760"/>
              <p:cNvSpPr txBox="1">
                <a:spLocks noChangeArrowheads="1"/>
              </p:cNvSpPr>
              <p:nvPr/>
            </p:nvSpPr>
            <p:spPr bwMode="auto">
              <a:xfrm>
                <a:off x="999666" y="5103120"/>
                <a:ext cx="99376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0</a:t>
                </a:r>
              </a:p>
            </p:txBody>
          </p:sp>
          <p:sp>
            <p:nvSpPr>
              <p:cNvPr id="782" name="TextBox 761"/>
              <p:cNvSpPr txBox="1">
                <a:spLocks noChangeArrowheads="1"/>
              </p:cNvSpPr>
              <p:nvPr/>
            </p:nvSpPr>
            <p:spPr bwMode="auto">
              <a:xfrm>
                <a:off x="1498595" y="5103120"/>
                <a:ext cx="99376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2</a:t>
                </a:r>
              </a:p>
            </p:txBody>
          </p:sp>
          <p:sp>
            <p:nvSpPr>
              <p:cNvPr id="783" name="TextBox 762"/>
              <p:cNvSpPr txBox="1">
                <a:spLocks noChangeArrowheads="1"/>
              </p:cNvSpPr>
              <p:nvPr/>
            </p:nvSpPr>
            <p:spPr bwMode="auto">
              <a:xfrm>
                <a:off x="2002255" y="5103120"/>
                <a:ext cx="99376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4</a:t>
                </a:r>
              </a:p>
            </p:txBody>
          </p:sp>
          <p:sp>
            <p:nvSpPr>
              <p:cNvPr id="784" name="TextBox 763"/>
              <p:cNvSpPr txBox="1">
                <a:spLocks noChangeArrowheads="1"/>
              </p:cNvSpPr>
              <p:nvPr/>
            </p:nvSpPr>
            <p:spPr bwMode="auto">
              <a:xfrm>
                <a:off x="2524298" y="5103120"/>
                <a:ext cx="99376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6</a:t>
                </a:r>
              </a:p>
            </p:txBody>
          </p:sp>
          <p:sp>
            <p:nvSpPr>
              <p:cNvPr id="785" name="TextBox 764"/>
              <p:cNvSpPr txBox="1">
                <a:spLocks noChangeArrowheads="1"/>
              </p:cNvSpPr>
              <p:nvPr/>
            </p:nvSpPr>
            <p:spPr bwMode="auto">
              <a:xfrm>
                <a:off x="3031270" y="5103120"/>
                <a:ext cx="99376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8</a:t>
                </a:r>
              </a:p>
            </p:txBody>
          </p:sp>
          <p:sp>
            <p:nvSpPr>
              <p:cNvPr id="786" name="TextBox 765"/>
              <p:cNvSpPr txBox="1">
                <a:spLocks noChangeArrowheads="1"/>
              </p:cNvSpPr>
              <p:nvPr/>
            </p:nvSpPr>
            <p:spPr bwMode="auto">
              <a:xfrm>
                <a:off x="3488089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10</a:t>
                </a:r>
              </a:p>
            </p:txBody>
          </p:sp>
          <p:sp>
            <p:nvSpPr>
              <p:cNvPr id="787" name="TextBox 766"/>
              <p:cNvSpPr txBox="1">
                <a:spLocks noChangeArrowheads="1"/>
              </p:cNvSpPr>
              <p:nvPr/>
            </p:nvSpPr>
            <p:spPr bwMode="auto">
              <a:xfrm>
                <a:off x="4022356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12</a:t>
                </a:r>
              </a:p>
            </p:txBody>
          </p:sp>
          <p:sp>
            <p:nvSpPr>
              <p:cNvPr id="788" name="TextBox 767"/>
              <p:cNvSpPr txBox="1">
                <a:spLocks noChangeArrowheads="1"/>
              </p:cNvSpPr>
              <p:nvPr/>
            </p:nvSpPr>
            <p:spPr bwMode="auto">
              <a:xfrm>
                <a:off x="4512247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14</a:t>
                </a:r>
              </a:p>
            </p:txBody>
          </p:sp>
          <p:sp>
            <p:nvSpPr>
              <p:cNvPr id="789" name="TextBox 768"/>
              <p:cNvSpPr txBox="1">
                <a:spLocks noChangeArrowheads="1"/>
              </p:cNvSpPr>
              <p:nvPr/>
            </p:nvSpPr>
            <p:spPr bwMode="auto">
              <a:xfrm>
                <a:off x="5018476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16</a:t>
                </a:r>
              </a:p>
            </p:txBody>
          </p:sp>
          <p:sp>
            <p:nvSpPr>
              <p:cNvPr id="790" name="TextBox 769"/>
              <p:cNvSpPr txBox="1">
                <a:spLocks noChangeArrowheads="1"/>
              </p:cNvSpPr>
              <p:nvPr/>
            </p:nvSpPr>
            <p:spPr bwMode="auto">
              <a:xfrm>
                <a:off x="5534150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18</a:t>
                </a:r>
              </a:p>
            </p:txBody>
          </p:sp>
          <p:sp>
            <p:nvSpPr>
              <p:cNvPr id="791" name="TextBox 770"/>
              <p:cNvSpPr txBox="1">
                <a:spLocks noChangeArrowheads="1"/>
              </p:cNvSpPr>
              <p:nvPr/>
            </p:nvSpPr>
            <p:spPr bwMode="auto">
              <a:xfrm>
                <a:off x="6040379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20</a:t>
                </a:r>
              </a:p>
            </p:txBody>
          </p:sp>
          <p:sp>
            <p:nvSpPr>
              <p:cNvPr id="792" name="TextBox 771"/>
              <p:cNvSpPr txBox="1">
                <a:spLocks noChangeArrowheads="1"/>
              </p:cNvSpPr>
              <p:nvPr/>
            </p:nvSpPr>
            <p:spPr bwMode="auto">
              <a:xfrm>
                <a:off x="6559831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22</a:t>
                </a:r>
              </a:p>
            </p:txBody>
          </p:sp>
          <p:sp>
            <p:nvSpPr>
              <p:cNvPr id="793" name="TextBox 772"/>
              <p:cNvSpPr txBox="1">
                <a:spLocks noChangeArrowheads="1"/>
              </p:cNvSpPr>
              <p:nvPr/>
            </p:nvSpPr>
            <p:spPr bwMode="auto">
              <a:xfrm>
                <a:off x="7066060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24</a:t>
                </a:r>
              </a:p>
            </p:txBody>
          </p:sp>
          <p:sp>
            <p:nvSpPr>
              <p:cNvPr id="794" name="TextBox 773"/>
              <p:cNvSpPr txBox="1">
                <a:spLocks noChangeArrowheads="1"/>
              </p:cNvSpPr>
              <p:nvPr/>
            </p:nvSpPr>
            <p:spPr bwMode="auto">
              <a:xfrm>
                <a:off x="7572290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26</a:t>
                </a:r>
              </a:p>
            </p:txBody>
          </p:sp>
          <p:sp>
            <p:nvSpPr>
              <p:cNvPr id="795" name="TextBox 774"/>
              <p:cNvSpPr txBox="1">
                <a:spLocks noChangeArrowheads="1"/>
              </p:cNvSpPr>
              <p:nvPr/>
            </p:nvSpPr>
            <p:spPr bwMode="auto">
              <a:xfrm>
                <a:off x="8078519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28</a:t>
                </a:r>
              </a:p>
            </p:txBody>
          </p:sp>
          <p:sp>
            <p:nvSpPr>
              <p:cNvPr id="796" name="TextBox 775"/>
              <p:cNvSpPr txBox="1">
                <a:spLocks noChangeArrowheads="1"/>
              </p:cNvSpPr>
              <p:nvPr/>
            </p:nvSpPr>
            <p:spPr bwMode="auto">
              <a:xfrm>
                <a:off x="8599860" y="5103120"/>
                <a:ext cx="198751" cy="21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ea typeface="MS PGothic" pitchFamily="34" charset="-128"/>
                  </a:rPr>
                  <a:t>30</a:t>
                </a:r>
              </a:p>
            </p:txBody>
          </p:sp>
        </p:grpSp>
        <p:sp>
          <p:nvSpPr>
            <p:cNvPr id="10" name="TextBox 779"/>
            <p:cNvSpPr txBox="1">
              <a:spLocks noChangeArrowheads="1"/>
            </p:cNvSpPr>
            <p:nvPr/>
          </p:nvSpPr>
          <p:spPr bwMode="auto">
            <a:xfrm rot="-5400000">
              <a:off x="-1169514" y="3145925"/>
              <a:ext cx="2986405" cy="24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Proportion sans  progression</a:t>
              </a:r>
            </a:p>
          </p:txBody>
        </p:sp>
        <p:sp>
          <p:nvSpPr>
            <p:cNvPr id="11" name="TextBox 780"/>
            <p:cNvSpPr txBox="1">
              <a:spLocks noChangeArrowheads="1"/>
            </p:cNvSpPr>
            <p:nvPr/>
          </p:nvSpPr>
          <p:spPr bwMode="auto">
            <a:xfrm>
              <a:off x="4203506" y="5336033"/>
              <a:ext cx="1319906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rPr>
                <a:t>Temps (mois)</a:t>
              </a:r>
            </a:p>
          </p:txBody>
        </p:sp>
        <p:grpSp>
          <p:nvGrpSpPr>
            <p:cNvPr id="12" name="Group 1529"/>
            <p:cNvGrpSpPr>
              <a:grpSpLocks/>
            </p:cNvGrpSpPr>
            <p:nvPr/>
          </p:nvGrpSpPr>
          <p:grpSpPr bwMode="auto">
            <a:xfrm>
              <a:off x="871570" y="1336527"/>
              <a:ext cx="7817156" cy="3748861"/>
              <a:chOff x="1049695" y="970230"/>
              <a:chExt cx="7817156" cy="377664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1121036" y="1389837"/>
                <a:ext cx="6485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049695" y="1760254"/>
                <a:ext cx="1361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1121036" y="2130671"/>
                <a:ext cx="6485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1049695" y="2501087"/>
                <a:ext cx="1361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1121036" y="2867605"/>
                <a:ext cx="6485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049695" y="3238020"/>
                <a:ext cx="1361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1121036" y="3608437"/>
                <a:ext cx="6485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1049695" y="3978854"/>
                <a:ext cx="1361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1121036" y="4349270"/>
                <a:ext cx="6485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049695" y="4622595"/>
                <a:ext cx="1361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8860339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8350150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7839962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7331933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6821745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6311556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5803530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5297666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4789638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4279450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3769260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3261234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2751045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2240856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732829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226964" y="4627946"/>
                <a:ext cx="0" cy="1189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185891" y="998837"/>
                <a:ext cx="7680960" cy="3638644"/>
              </a:xfrm>
              <a:custGeom>
                <a:avLst/>
                <a:gdLst>
                  <a:gd name="T0" fmla="*/ 0 w 4259"/>
                  <a:gd name="T1" fmla="*/ 0 h 1940"/>
                  <a:gd name="T2" fmla="*/ 0 w 4259"/>
                  <a:gd name="T3" fmla="*/ 2147483647 h 1940"/>
                  <a:gd name="T4" fmla="*/ 2147483647 w 4259"/>
                  <a:gd name="T5" fmla="*/ 2147483647 h 1940"/>
                  <a:gd name="T6" fmla="*/ 0 60000 65536"/>
                  <a:gd name="T7" fmla="*/ 0 60000 65536"/>
                  <a:gd name="T8" fmla="*/ 0 60000 65536"/>
                  <a:gd name="T9" fmla="*/ 0 w 4259"/>
                  <a:gd name="T10" fmla="*/ 0 h 1940"/>
                  <a:gd name="T11" fmla="*/ 4259 w 4259"/>
                  <a:gd name="T12" fmla="*/ 1940 h 1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59" h="1940">
                    <a:moveTo>
                      <a:pt x="0" y="0"/>
                    </a:moveTo>
                    <a:lnTo>
                      <a:pt x="0" y="1940"/>
                    </a:lnTo>
                    <a:lnTo>
                      <a:pt x="4259" y="1940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>
                <a:off x="1049695" y="1006961"/>
                <a:ext cx="1361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Line 454"/>
              <p:cNvSpPr>
                <a:spLocks noChangeShapeType="1"/>
              </p:cNvSpPr>
              <p:nvPr/>
            </p:nvSpPr>
            <p:spPr bwMode="auto">
              <a:xfrm>
                <a:off x="6461387" y="3688132"/>
                <a:ext cx="0" cy="10715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Arial"/>
                  <a:cs typeface="Arial" charset="0"/>
                </a:endParaRPr>
              </a:p>
            </p:txBody>
          </p:sp>
          <p:grpSp>
            <p:nvGrpSpPr>
              <p:cNvPr id="42" name="Group 1559"/>
              <p:cNvGrpSpPr>
                <a:grpSpLocks/>
              </p:cNvGrpSpPr>
              <p:nvPr/>
            </p:nvGrpSpPr>
            <p:grpSpPr bwMode="auto">
              <a:xfrm>
                <a:off x="4291585" y="321556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79" name="Straight Connector 2294"/>
                <p:cNvCxnSpPr/>
                <p:nvPr/>
              </p:nvCxnSpPr>
              <p:spPr bwMode="auto">
                <a:xfrm>
                  <a:off x="4785881" y="286839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0" name="Straight Connector 2295"/>
                <p:cNvCxnSpPr/>
                <p:nvPr/>
              </p:nvCxnSpPr>
              <p:spPr bwMode="auto">
                <a:xfrm rot="16200000">
                  <a:off x="4785881" y="2868725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3" name="Group 1560"/>
              <p:cNvGrpSpPr>
                <a:grpSpLocks/>
              </p:cNvGrpSpPr>
              <p:nvPr/>
            </p:nvGrpSpPr>
            <p:grpSpPr bwMode="auto">
              <a:xfrm>
                <a:off x="4291585" y="325657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77" name="Straight Connector 2292"/>
                <p:cNvCxnSpPr/>
                <p:nvPr/>
              </p:nvCxnSpPr>
              <p:spPr bwMode="auto">
                <a:xfrm>
                  <a:off x="4785881" y="2867361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8" name="Straight Connector 2293"/>
                <p:cNvCxnSpPr/>
                <p:nvPr/>
              </p:nvCxnSpPr>
              <p:spPr bwMode="auto">
                <a:xfrm rot="16200000">
                  <a:off x="4785881" y="2867695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6" name="Group 1561"/>
              <p:cNvGrpSpPr>
                <a:grpSpLocks/>
              </p:cNvGrpSpPr>
              <p:nvPr/>
            </p:nvGrpSpPr>
            <p:grpSpPr bwMode="auto">
              <a:xfrm>
                <a:off x="4332397" y="327099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75" name="Straight Connector 2290"/>
                <p:cNvCxnSpPr/>
                <p:nvPr/>
              </p:nvCxnSpPr>
              <p:spPr bwMode="auto">
                <a:xfrm>
                  <a:off x="4786340" y="286733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6" name="Straight Connector 2291"/>
                <p:cNvCxnSpPr/>
                <p:nvPr/>
              </p:nvCxnSpPr>
              <p:spPr bwMode="auto">
                <a:xfrm rot="16200000">
                  <a:off x="4785547" y="2868460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7" name="Group 1562"/>
              <p:cNvGrpSpPr>
                <a:grpSpLocks/>
              </p:cNvGrpSpPr>
              <p:nvPr/>
            </p:nvGrpSpPr>
            <p:grpSpPr bwMode="auto">
              <a:xfrm>
                <a:off x="4356526" y="330200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73" name="Straight Connector 2288"/>
                <p:cNvCxnSpPr/>
                <p:nvPr/>
              </p:nvCxnSpPr>
              <p:spPr bwMode="auto">
                <a:xfrm>
                  <a:off x="4786021" y="286830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4" name="Straight Connector 2289"/>
                <p:cNvCxnSpPr/>
                <p:nvPr/>
              </p:nvCxnSpPr>
              <p:spPr bwMode="auto">
                <a:xfrm rot="16200000">
                  <a:off x="4785229" y="2869435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8" name="Group 1563"/>
              <p:cNvGrpSpPr>
                <a:grpSpLocks/>
              </p:cNvGrpSpPr>
              <p:nvPr/>
            </p:nvGrpSpPr>
            <p:grpSpPr bwMode="auto">
              <a:xfrm>
                <a:off x="4380227" y="330200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71" name="Straight Connector 2286"/>
                <p:cNvCxnSpPr/>
                <p:nvPr/>
              </p:nvCxnSpPr>
              <p:spPr bwMode="auto">
                <a:xfrm>
                  <a:off x="4786130" y="286830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2" name="Straight Connector 2287"/>
                <p:cNvCxnSpPr/>
                <p:nvPr/>
              </p:nvCxnSpPr>
              <p:spPr bwMode="auto">
                <a:xfrm rot="16200000">
                  <a:off x="4785337" y="286943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9" name="Group 1564"/>
              <p:cNvGrpSpPr>
                <a:grpSpLocks/>
              </p:cNvGrpSpPr>
              <p:nvPr/>
            </p:nvGrpSpPr>
            <p:grpSpPr bwMode="auto">
              <a:xfrm>
                <a:off x="4415821" y="330200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69" name="Straight Connector 2284"/>
                <p:cNvCxnSpPr/>
                <p:nvPr/>
              </p:nvCxnSpPr>
              <p:spPr bwMode="auto">
                <a:xfrm>
                  <a:off x="4785459" y="286830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0" name="Straight Connector 2285"/>
                <p:cNvCxnSpPr/>
                <p:nvPr/>
              </p:nvCxnSpPr>
              <p:spPr bwMode="auto">
                <a:xfrm rot="16200000">
                  <a:off x="4785459" y="286864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0" name="Group 1565"/>
              <p:cNvGrpSpPr>
                <a:grpSpLocks/>
              </p:cNvGrpSpPr>
              <p:nvPr/>
            </p:nvGrpSpPr>
            <p:grpSpPr bwMode="auto">
              <a:xfrm>
                <a:off x="4658763" y="337817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67" name="Straight Connector 2282"/>
                <p:cNvCxnSpPr/>
                <p:nvPr/>
              </p:nvCxnSpPr>
              <p:spPr bwMode="auto">
                <a:xfrm>
                  <a:off x="4785378" y="286730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8" name="Straight Connector 2283"/>
                <p:cNvCxnSpPr/>
                <p:nvPr/>
              </p:nvCxnSpPr>
              <p:spPr bwMode="auto">
                <a:xfrm rot="16200000">
                  <a:off x="4785378" y="2867636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1" name="Group 1566"/>
              <p:cNvGrpSpPr>
                <a:grpSpLocks/>
              </p:cNvGrpSpPr>
              <p:nvPr/>
            </p:nvGrpSpPr>
            <p:grpSpPr bwMode="auto">
              <a:xfrm>
                <a:off x="4106690" y="321556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65" name="Straight Connector 2280"/>
                <p:cNvCxnSpPr/>
                <p:nvPr/>
              </p:nvCxnSpPr>
              <p:spPr bwMode="auto">
                <a:xfrm>
                  <a:off x="4786646" y="286839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6" name="Straight Connector 2281"/>
                <p:cNvCxnSpPr/>
                <p:nvPr/>
              </p:nvCxnSpPr>
              <p:spPr bwMode="auto">
                <a:xfrm rot="16200000">
                  <a:off x="4785852" y="2869519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" name="Group 1567"/>
              <p:cNvGrpSpPr>
                <a:grpSpLocks/>
              </p:cNvGrpSpPr>
              <p:nvPr/>
            </p:nvGrpSpPr>
            <p:grpSpPr bwMode="auto">
              <a:xfrm>
                <a:off x="4054854" y="316496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63" name="Straight Connector 2278"/>
                <p:cNvCxnSpPr/>
                <p:nvPr/>
              </p:nvCxnSpPr>
              <p:spPr bwMode="auto">
                <a:xfrm>
                  <a:off x="4786099" y="286781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4" name="Straight Connector 2279"/>
                <p:cNvCxnSpPr/>
                <p:nvPr/>
              </p:nvCxnSpPr>
              <p:spPr bwMode="auto">
                <a:xfrm rot="16200000">
                  <a:off x="4785307" y="2868939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Group 1568"/>
              <p:cNvGrpSpPr>
                <a:grpSpLocks/>
              </p:cNvGrpSpPr>
              <p:nvPr/>
            </p:nvGrpSpPr>
            <p:grpSpPr bwMode="auto">
              <a:xfrm>
                <a:off x="4035415" y="316496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61" name="Straight Connector 2276"/>
                <p:cNvCxnSpPr/>
                <p:nvPr/>
              </p:nvCxnSpPr>
              <p:spPr bwMode="auto">
                <a:xfrm>
                  <a:off x="4786490" y="286781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2" name="Straight Connector 2277"/>
                <p:cNvCxnSpPr/>
                <p:nvPr/>
              </p:nvCxnSpPr>
              <p:spPr bwMode="auto">
                <a:xfrm rot="16200000">
                  <a:off x="4785697" y="2868939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" name="Group 1569"/>
              <p:cNvGrpSpPr>
                <a:grpSpLocks/>
              </p:cNvGrpSpPr>
              <p:nvPr/>
            </p:nvGrpSpPr>
            <p:grpSpPr bwMode="auto">
              <a:xfrm>
                <a:off x="4008640" y="315748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59" name="Straight Connector 2274"/>
                <p:cNvCxnSpPr/>
                <p:nvPr/>
              </p:nvCxnSpPr>
              <p:spPr bwMode="auto">
                <a:xfrm>
                  <a:off x="4786281" y="286729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0" name="Straight Connector 2275"/>
                <p:cNvCxnSpPr/>
                <p:nvPr/>
              </p:nvCxnSpPr>
              <p:spPr bwMode="auto">
                <a:xfrm rot="16200000">
                  <a:off x="4785488" y="2868423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5" name="Group 1570"/>
              <p:cNvGrpSpPr>
                <a:grpSpLocks/>
              </p:cNvGrpSpPr>
              <p:nvPr/>
            </p:nvGrpSpPr>
            <p:grpSpPr bwMode="auto">
              <a:xfrm>
                <a:off x="3995232" y="311428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57" name="Straight Connector 2272"/>
                <p:cNvCxnSpPr/>
                <p:nvPr/>
              </p:nvCxnSpPr>
              <p:spPr bwMode="auto">
                <a:xfrm>
                  <a:off x="4785403" y="2867314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8" name="Straight Connector 2273"/>
                <p:cNvCxnSpPr/>
                <p:nvPr/>
              </p:nvCxnSpPr>
              <p:spPr bwMode="auto">
                <a:xfrm rot="16200000">
                  <a:off x="4785403" y="286764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6" name="Group 1571"/>
              <p:cNvGrpSpPr>
                <a:grpSpLocks/>
              </p:cNvGrpSpPr>
              <p:nvPr/>
            </p:nvGrpSpPr>
            <p:grpSpPr bwMode="auto">
              <a:xfrm>
                <a:off x="3970618" y="309771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55" name="Straight Connector 2270"/>
                <p:cNvCxnSpPr/>
                <p:nvPr/>
              </p:nvCxnSpPr>
              <p:spPr bwMode="auto">
                <a:xfrm>
                  <a:off x="4786207" y="2867889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6" name="Straight Connector 2271"/>
                <p:cNvCxnSpPr/>
                <p:nvPr/>
              </p:nvCxnSpPr>
              <p:spPr bwMode="auto">
                <a:xfrm rot="16200000">
                  <a:off x="4785414" y="2869017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7" name="Group 1572"/>
              <p:cNvGrpSpPr>
                <a:grpSpLocks/>
              </p:cNvGrpSpPr>
              <p:nvPr/>
            </p:nvGrpSpPr>
            <p:grpSpPr bwMode="auto">
              <a:xfrm>
                <a:off x="3946860" y="307938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53" name="Straight Connector 2268"/>
                <p:cNvCxnSpPr/>
                <p:nvPr/>
              </p:nvCxnSpPr>
              <p:spPr bwMode="auto">
                <a:xfrm>
                  <a:off x="4786154" y="288941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4" name="Straight Connector 2269"/>
                <p:cNvCxnSpPr/>
                <p:nvPr/>
              </p:nvCxnSpPr>
              <p:spPr bwMode="auto">
                <a:xfrm rot="16200000">
                  <a:off x="4785362" y="2890545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8" name="Group 1573"/>
              <p:cNvGrpSpPr>
                <a:grpSpLocks/>
              </p:cNvGrpSpPr>
              <p:nvPr/>
            </p:nvGrpSpPr>
            <p:grpSpPr bwMode="auto">
              <a:xfrm>
                <a:off x="3851825" y="299128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51" name="Straight Connector 2266"/>
                <p:cNvCxnSpPr/>
                <p:nvPr/>
              </p:nvCxnSpPr>
              <p:spPr bwMode="auto">
                <a:xfrm>
                  <a:off x="4785949" y="2867176"/>
                  <a:ext cx="0" cy="11034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2" name="Straight Connector 2267"/>
                <p:cNvCxnSpPr/>
                <p:nvPr/>
              </p:nvCxnSpPr>
              <p:spPr bwMode="auto">
                <a:xfrm rot="16200000">
                  <a:off x="4785949" y="2867510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9" name="Group 1574"/>
              <p:cNvGrpSpPr>
                <a:grpSpLocks/>
              </p:cNvGrpSpPr>
              <p:nvPr/>
            </p:nvGrpSpPr>
            <p:grpSpPr bwMode="auto">
              <a:xfrm>
                <a:off x="3689835" y="290689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49" name="Straight Connector 2264"/>
                <p:cNvCxnSpPr/>
                <p:nvPr/>
              </p:nvCxnSpPr>
              <p:spPr bwMode="auto">
                <a:xfrm>
                  <a:off x="4786031" y="286839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0" name="Straight Connector 2265"/>
                <p:cNvCxnSpPr/>
                <p:nvPr/>
              </p:nvCxnSpPr>
              <p:spPr bwMode="auto">
                <a:xfrm rot="16200000">
                  <a:off x="4796349" y="2858411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0" name="Group 1575"/>
              <p:cNvGrpSpPr>
                <a:grpSpLocks/>
              </p:cNvGrpSpPr>
              <p:nvPr/>
            </p:nvGrpSpPr>
            <p:grpSpPr bwMode="auto">
              <a:xfrm>
                <a:off x="3677731" y="288818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47" name="Straight Connector 2262"/>
                <p:cNvCxnSpPr/>
                <p:nvPr/>
              </p:nvCxnSpPr>
              <p:spPr bwMode="auto">
                <a:xfrm>
                  <a:off x="4785437" y="2867917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8" name="Straight Connector 2263"/>
                <p:cNvCxnSpPr/>
                <p:nvPr/>
              </p:nvCxnSpPr>
              <p:spPr bwMode="auto">
                <a:xfrm rot="16200000">
                  <a:off x="4785437" y="2868251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1" name="Group 1576"/>
              <p:cNvGrpSpPr>
                <a:grpSpLocks/>
              </p:cNvGrpSpPr>
              <p:nvPr/>
            </p:nvGrpSpPr>
            <p:grpSpPr bwMode="auto">
              <a:xfrm>
                <a:off x="3653972" y="282971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45" name="Straight Connector 2260"/>
                <p:cNvCxnSpPr/>
                <p:nvPr/>
              </p:nvCxnSpPr>
              <p:spPr bwMode="auto">
                <a:xfrm>
                  <a:off x="4785386" y="2867218"/>
                  <a:ext cx="0" cy="110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6" name="Straight Connector 2261"/>
                <p:cNvCxnSpPr/>
                <p:nvPr/>
              </p:nvCxnSpPr>
              <p:spPr bwMode="auto">
                <a:xfrm rot="16200000">
                  <a:off x="4785386" y="286755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2" name="Group 1577"/>
              <p:cNvGrpSpPr>
                <a:grpSpLocks/>
              </p:cNvGrpSpPr>
              <p:nvPr/>
            </p:nvGrpSpPr>
            <p:grpSpPr bwMode="auto">
              <a:xfrm>
                <a:off x="3632373" y="282971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43" name="Straight Connector 2258"/>
                <p:cNvCxnSpPr/>
                <p:nvPr/>
              </p:nvCxnSpPr>
              <p:spPr bwMode="auto">
                <a:xfrm>
                  <a:off x="4786349" y="2867218"/>
                  <a:ext cx="0" cy="110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4" name="Straight Connector 2259"/>
                <p:cNvCxnSpPr/>
                <p:nvPr/>
              </p:nvCxnSpPr>
              <p:spPr bwMode="auto">
                <a:xfrm rot="16200000">
                  <a:off x="4785557" y="2868345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3" name="Group 1578"/>
              <p:cNvGrpSpPr>
                <a:grpSpLocks/>
              </p:cNvGrpSpPr>
              <p:nvPr/>
            </p:nvGrpSpPr>
            <p:grpSpPr bwMode="auto">
              <a:xfrm>
                <a:off x="3573202" y="277949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41" name="Straight Connector 2256"/>
                <p:cNvCxnSpPr/>
                <p:nvPr/>
              </p:nvCxnSpPr>
              <p:spPr bwMode="auto">
                <a:xfrm>
                  <a:off x="4786789" y="2867853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2" name="Straight Connector 2257"/>
                <p:cNvCxnSpPr/>
                <p:nvPr/>
              </p:nvCxnSpPr>
              <p:spPr bwMode="auto">
                <a:xfrm rot="16200000">
                  <a:off x="4787583" y="2870567"/>
                  <a:ext cx="0" cy="8412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4" name="Group 1579"/>
              <p:cNvGrpSpPr>
                <a:grpSpLocks/>
              </p:cNvGrpSpPr>
              <p:nvPr/>
            </p:nvGrpSpPr>
            <p:grpSpPr bwMode="auto">
              <a:xfrm>
                <a:off x="3540803" y="277949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39" name="Straight Connector 2254"/>
                <p:cNvCxnSpPr/>
                <p:nvPr/>
              </p:nvCxnSpPr>
              <p:spPr bwMode="auto">
                <a:xfrm>
                  <a:off x="4785853" y="2867853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0" name="Straight Connector 2255"/>
                <p:cNvCxnSpPr/>
                <p:nvPr/>
              </p:nvCxnSpPr>
              <p:spPr bwMode="auto">
                <a:xfrm rot="16200000">
                  <a:off x="4785853" y="2868187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5" name="Group 1580"/>
              <p:cNvGrpSpPr>
                <a:grpSpLocks/>
              </p:cNvGrpSpPr>
              <p:nvPr/>
            </p:nvGrpSpPr>
            <p:grpSpPr bwMode="auto">
              <a:xfrm>
                <a:off x="3549444" y="277949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37" name="Straight Connector 2252"/>
                <p:cNvCxnSpPr/>
                <p:nvPr/>
              </p:nvCxnSpPr>
              <p:spPr bwMode="auto">
                <a:xfrm>
                  <a:off x="4786736" y="2867853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8" name="Straight Connector 2253"/>
                <p:cNvCxnSpPr/>
                <p:nvPr/>
              </p:nvCxnSpPr>
              <p:spPr bwMode="auto">
                <a:xfrm rot="16200000">
                  <a:off x="4785943" y="2868980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6" name="Group 1581"/>
              <p:cNvGrpSpPr>
                <a:grpSpLocks/>
              </p:cNvGrpSpPr>
              <p:nvPr/>
            </p:nvGrpSpPr>
            <p:grpSpPr bwMode="auto">
              <a:xfrm>
                <a:off x="3556778" y="277949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35" name="Straight Connector 2250"/>
                <p:cNvCxnSpPr/>
                <p:nvPr/>
              </p:nvCxnSpPr>
              <p:spPr bwMode="auto">
                <a:xfrm>
                  <a:off x="4785752" y="2867853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6" name="Straight Connector 2251"/>
                <p:cNvCxnSpPr/>
                <p:nvPr/>
              </p:nvCxnSpPr>
              <p:spPr bwMode="auto">
                <a:xfrm rot="16200000">
                  <a:off x="4785752" y="2868187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7" name="Group 1582"/>
              <p:cNvGrpSpPr>
                <a:grpSpLocks/>
              </p:cNvGrpSpPr>
              <p:nvPr/>
            </p:nvGrpSpPr>
            <p:grpSpPr bwMode="auto">
              <a:xfrm>
                <a:off x="3564561" y="277949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33" name="Straight Connector 2248"/>
                <p:cNvCxnSpPr/>
                <p:nvPr/>
              </p:nvCxnSpPr>
              <p:spPr bwMode="auto">
                <a:xfrm>
                  <a:off x="4785906" y="2867853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4" name="Straight Connector 2249"/>
                <p:cNvCxnSpPr/>
                <p:nvPr/>
              </p:nvCxnSpPr>
              <p:spPr bwMode="auto">
                <a:xfrm rot="16200000">
                  <a:off x="4785906" y="2868187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8" name="Group 1583"/>
              <p:cNvGrpSpPr>
                <a:grpSpLocks/>
              </p:cNvGrpSpPr>
              <p:nvPr/>
            </p:nvGrpSpPr>
            <p:grpSpPr bwMode="auto">
              <a:xfrm>
                <a:off x="3399555" y="272178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31" name="Straight Connector 2246"/>
                <p:cNvCxnSpPr/>
                <p:nvPr/>
              </p:nvCxnSpPr>
              <p:spPr bwMode="auto">
                <a:xfrm>
                  <a:off x="4785829" y="2867990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2" name="Straight Connector 2247"/>
                <p:cNvCxnSpPr/>
                <p:nvPr/>
              </p:nvCxnSpPr>
              <p:spPr bwMode="auto">
                <a:xfrm rot="16200000">
                  <a:off x="4785829" y="2868324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9" name="Group 1584"/>
              <p:cNvGrpSpPr>
                <a:grpSpLocks/>
              </p:cNvGrpSpPr>
              <p:nvPr/>
            </p:nvGrpSpPr>
            <p:grpSpPr bwMode="auto">
              <a:xfrm>
                <a:off x="3337775" y="270301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29" name="Straight Connector 2244"/>
                <p:cNvCxnSpPr/>
                <p:nvPr/>
              </p:nvCxnSpPr>
              <p:spPr bwMode="auto">
                <a:xfrm>
                  <a:off x="4785702" y="2867570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0" name="Straight Connector 2245"/>
                <p:cNvCxnSpPr/>
                <p:nvPr/>
              </p:nvCxnSpPr>
              <p:spPr bwMode="auto">
                <a:xfrm rot="16200000">
                  <a:off x="4785702" y="2867904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0" name="Group 1585"/>
              <p:cNvGrpSpPr>
                <a:grpSpLocks/>
              </p:cNvGrpSpPr>
              <p:nvPr/>
            </p:nvGrpSpPr>
            <p:grpSpPr bwMode="auto">
              <a:xfrm>
                <a:off x="3316177" y="269117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27" name="Straight Connector 2242"/>
                <p:cNvCxnSpPr/>
                <p:nvPr/>
              </p:nvCxnSpPr>
              <p:spPr bwMode="auto">
                <a:xfrm>
                  <a:off x="4786665" y="286821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8" name="Straight Connector 2243"/>
                <p:cNvCxnSpPr/>
                <p:nvPr/>
              </p:nvCxnSpPr>
              <p:spPr bwMode="auto">
                <a:xfrm rot="16200000">
                  <a:off x="4785871" y="2869341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1" name="Group 1586"/>
              <p:cNvGrpSpPr>
                <a:grpSpLocks/>
              </p:cNvGrpSpPr>
              <p:nvPr/>
            </p:nvGrpSpPr>
            <p:grpSpPr bwMode="auto">
              <a:xfrm>
                <a:off x="3292418" y="265814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25" name="Straight Connector 2240"/>
                <p:cNvCxnSpPr/>
                <p:nvPr/>
              </p:nvCxnSpPr>
              <p:spPr bwMode="auto">
                <a:xfrm>
                  <a:off x="4786614" y="286766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6" name="Straight Connector 2241"/>
                <p:cNvCxnSpPr/>
                <p:nvPr/>
              </p:nvCxnSpPr>
              <p:spPr bwMode="auto">
                <a:xfrm rot="16200000">
                  <a:off x="4785821" y="2868792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2" name="Group 1587"/>
              <p:cNvGrpSpPr>
                <a:grpSpLocks/>
              </p:cNvGrpSpPr>
              <p:nvPr/>
            </p:nvGrpSpPr>
            <p:grpSpPr bwMode="auto">
              <a:xfrm>
                <a:off x="3285713" y="263896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23" name="Straight Connector 2238"/>
                <p:cNvCxnSpPr/>
                <p:nvPr/>
              </p:nvCxnSpPr>
              <p:spPr bwMode="auto">
                <a:xfrm>
                  <a:off x="4785384" y="286764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4" name="Straight Connector 2239"/>
                <p:cNvCxnSpPr/>
                <p:nvPr/>
              </p:nvCxnSpPr>
              <p:spPr bwMode="auto">
                <a:xfrm rot="16200000">
                  <a:off x="4785384" y="286798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oup 1588"/>
              <p:cNvGrpSpPr>
                <a:grpSpLocks/>
              </p:cNvGrpSpPr>
              <p:nvPr/>
            </p:nvGrpSpPr>
            <p:grpSpPr bwMode="auto">
              <a:xfrm>
                <a:off x="3242781" y="259581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21" name="Straight Connector 2236"/>
                <p:cNvCxnSpPr/>
                <p:nvPr/>
              </p:nvCxnSpPr>
              <p:spPr bwMode="auto">
                <a:xfrm>
                  <a:off x="4785457" y="286762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2" name="Straight Connector 2237"/>
                <p:cNvCxnSpPr/>
                <p:nvPr/>
              </p:nvCxnSpPr>
              <p:spPr bwMode="auto">
                <a:xfrm rot="16200000">
                  <a:off x="4785457" y="2867956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4" name="Group 1589"/>
              <p:cNvGrpSpPr>
                <a:grpSpLocks/>
              </p:cNvGrpSpPr>
              <p:nvPr/>
            </p:nvGrpSpPr>
            <p:grpSpPr bwMode="auto">
              <a:xfrm>
                <a:off x="3014237" y="257003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19" name="Straight Connector 2234"/>
                <p:cNvCxnSpPr/>
                <p:nvPr/>
              </p:nvCxnSpPr>
              <p:spPr bwMode="auto">
                <a:xfrm>
                  <a:off x="4785425" y="286781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0" name="Straight Connector 2235"/>
                <p:cNvCxnSpPr/>
                <p:nvPr/>
              </p:nvCxnSpPr>
              <p:spPr bwMode="auto">
                <a:xfrm rot="16200000">
                  <a:off x="4785425" y="2868145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5" name="Group 1590"/>
              <p:cNvGrpSpPr>
                <a:grpSpLocks/>
              </p:cNvGrpSpPr>
              <p:nvPr/>
            </p:nvGrpSpPr>
            <p:grpSpPr bwMode="auto">
              <a:xfrm>
                <a:off x="2990581" y="253186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17" name="Straight Connector 2232"/>
                <p:cNvCxnSpPr/>
                <p:nvPr/>
              </p:nvCxnSpPr>
              <p:spPr bwMode="auto">
                <a:xfrm>
                  <a:off x="4786857" y="286760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8" name="Straight Connector 2233"/>
                <p:cNvCxnSpPr/>
                <p:nvPr/>
              </p:nvCxnSpPr>
              <p:spPr bwMode="auto">
                <a:xfrm rot="16200000">
                  <a:off x="4791620" y="2874283"/>
                  <a:ext cx="0" cy="7619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6" name="Group 1591"/>
              <p:cNvGrpSpPr>
                <a:grpSpLocks/>
              </p:cNvGrpSpPr>
              <p:nvPr/>
            </p:nvGrpSpPr>
            <p:grpSpPr bwMode="auto">
              <a:xfrm>
                <a:off x="2971546" y="254435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15" name="Straight Connector 2230"/>
                <p:cNvCxnSpPr/>
                <p:nvPr/>
              </p:nvCxnSpPr>
              <p:spPr bwMode="auto">
                <a:xfrm>
                  <a:off x="4786844" y="286790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6" name="Straight Connector 2231"/>
                <p:cNvCxnSpPr/>
                <p:nvPr/>
              </p:nvCxnSpPr>
              <p:spPr bwMode="auto">
                <a:xfrm rot="16200000">
                  <a:off x="4790813" y="2873789"/>
                  <a:ext cx="0" cy="777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7" name="Group 1592"/>
              <p:cNvGrpSpPr>
                <a:grpSpLocks/>
              </p:cNvGrpSpPr>
              <p:nvPr/>
            </p:nvGrpSpPr>
            <p:grpSpPr bwMode="auto">
              <a:xfrm>
                <a:off x="2938198" y="244323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13" name="Straight Connector 2228"/>
                <p:cNvCxnSpPr/>
                <p:nvPr/>
              </p:nvCxnSpPr>
              <p:spPr bwMode="auto">
                <a:xfrm>
                  <a:off x="4786859" y="2868271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4" name="Straight Connector 2229"/>
                <p:cNvCxnSpPr/>
                <p:nvPr/>
              </p:nvCxnSpPr>
              <p:spPr bwMode="auto">
                <a:xfrm rot="16200000">
                  <a:off x="4791621" y="2874954"/>
                  <a:ext cx="0" cy="7619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8" name="Group 1593"/>
              <p:cNvGrpSpPr>
                <a:grpSpLocks/>
              </p:cNvGrpSpPr>
              <p:nvPr/>
            </p:nvGrpSpPr>
            <p:grpSpPr bwMode="auto">
              <a:xfrm>
                <a:off x="2924158" y="238842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11" name="Straight Connector 2226"/>
                <p:cNvCxnSpPr/>
                <p:nvPr/>
              </p:nvCxnSpPr>
              <p:spPr bwMode="auto">
                <a:xfrm>
                  <a:off x="4786612" y="288949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2" name="Straight Connector 2227"/>
                <p:cNvCxnSpPr/>
                <p:nvPr/>
              </p:nvCxnSpPr>
              <p:spPr bwMode="auto">
                <a:xfrm rot="16200000">
                  <a:off x="4785819" y="2890619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9" name="Group 1594"/>
              <p:cNvGrpSpPr>
                <a:grpSpLocks/>
              </p:cNvGrpSpPr>
              <p:nvPr/>
            </p:nvGrpSpPr>
            <p:grpSpPr bwMode="auto">
              <a:xfrm>
                <a:off x="2910121" y="235022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09" name="Straight Connector 2224"/>
                <p:cNvCxnSpPr/>
                <p:nvPr/>
              </p:nvCxnSpPr>
              <p:spPr bwMode="auto">
                <a:xfrm>
                  <a:off x="4786363" y="2889315"/>
                  <a:ext cx="0" cy="671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0" name="Straight Connector 2225"/>
                <p:cNvCxnSpPr/>
                <p:nvPr/>
              </p:nvCxnSpPr>
              <p:spPr bwMode="auto">
                <a:xfrm rot="16200000">
                  <a:off x="4785570" y="2890442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0" name="Group 1595"/>
              <p:cNvGrpSpPr>
                <a:grpSpLocks/>
              </p:cNvGrpSpPr>
              <p:nvPr/>
            </p:nvGrpSpPr>
            <p:grpSpPr bwMode="auto">
              <a:xfrm>
                <a:off x="2856979" y="230929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07" name="Straight Connector 2222"/>
                <p:cNvCxnSpPr/>
                <p:nvPr/>
              </p:nvCxnSpPr>
              <p:spPr bwMode="auto">
                <a:xfrm>
                  <a:off x="4785537" y="286787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8" name="Straight Connector 2223"/>
                <p:cNvCxnSpPr/>
                <p:nvPr/>
              </p:nvCxnSpPr>
              <p:spPr bwMode="auto">
                <a:xfrm rot="16200000">
                  <a:off x="4785537" y="2868209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1" name="Group 1596"/>
              <p:cNvGrpSpPr>
                <a:grpSpLocks/>
              </p:cNvGrpSpPr>
              <p:nvPr/>
            </p:nvGrpSpPr>
            <p:grpSpPr bwMode="auto">
              <a:xfrm>
                <a:off x="2748985" y="228122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05" name="Straight Connector 2220"/>
                <p:cNvCxnSpPr/>
                <p:nvPr/>
              </p:nvCxnSpPr>
              <p:spPr bwMode="auto">
                <a:xfrm>
                  <a:off x="4785591" y="288954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6" name="Straight Connector 2221"/>
                <p:cNvCxnSpPr/>
                <p:nvPr/>
              </p:nvCxnSpPr>
              <p:spPr bwMode="auto">
                <a:xfrm rot="16200000">
                  <a:off x="4785591" y="288987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2" name="Group 1597"/>
              <p:cNvGrpSpPr>
                <a:grpSpLocks/>
              </p:cNvGrpSpPr>
              <p:nvPr/>
            </p:nvGrpSpPr>
            <p:grpSpPr bwMode="auto">
              <a:xfrm>
                <a:off x="2688958" y="228122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03" name="Straight Connector 2218"/>
                <p:cNvCxnSpPr/>
                <p:nvPr/>
              </p:nvCxnSpPr>
              <p:spPr bwMode="auto">
                <a:xfrm>
                  <a:off x="4786886" y="288954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4" name="Straight Connector 2219"/>
                <p:cNvCxnSpPr/>
                <p:nvPr/>
              </p:nvCxnSpPr>
              <p:spPr bwMode="auto">
                <a:xfrm rot="16200000">
                  <a:off x="4793237" y="2897814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3" name="Group 1598"/>
              <p:cNvGrpSpPr>
                <a:grpSpLocks/>
              </p:cNvGrpSpPr>
              <p:nvPr/>
            </p:nvGrpSpPr>
            <p:grpSpPr bwMode="auto">
              <a:xfrm>
                <a:off x="2643782" y="22547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701" name="Straight Connector 2216"/>
                <p:cNvCxnSpPr/>
                <p:nvPr/>
              </p:nvCxnSpPr>
              <p:spPr bwMode="auto">
                <a:xfrm>
                  <a:off x="4786030" y="2868076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2" name="Straight Connector 2217"/>
                <p:cNvCxnSpPr/>
                <p:nvPr/>
              </p:nvCxnSpPr>
              <p:spPr bwMode="auto">
                <a:xfrm rot="16200000">
                  <a:off x="4796348" y="2858092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4" name="Group 1599"/>
              <p:cNvGrpSpPr>
                <a:grpSpLocks/>
              </p:cNvGrpSpPr>
              <p:nvPr/>
            </p:nvGrpSpPr>
            <p:grpSpPr bwMode="auto">
              <a:xfrm>
                <a:off x="2622857" y="222118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99" name="Straight Connector 2214"/>
                <p:cNvCxnSpPr/>
                <p:nvPr/>
              </p:nvCxnSpPr>
              <p:spPr bwMode="auto">
                <a:xfrm>
                  <a:off x="4786319" y="286802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0" name="Straight Connector 2215"/>
                <p:cNvCxnSpPr/>
                <p:nvPr/>
              </p:nvCxnSpPr>
              <p:spPr bwMode="auto">
                <a:xfrm rot="16200000">
                  <a:off x="4785527" y="2869148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5" name="Group 1600"/>
              <p:cNvGrpSpPr>
                <a:grpSpLocks/>
              </p:cNvGrpSpPr>
              <p:nvPr/>
            </p:nvGrpSpPr>
            <p:grpSpPr bwMode="auto">
              <a:xfrm>
                <a:off x="2608952" y="221768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97" name="Straight Connector 2212"/>
                <p:cNvCxnSpPr/>
                <p:nvPr/>
              </p:nvCxnSpPr>
              <p:spPr bwMode="auto">
                <a:xfrm>
                  <a:off x="4785939" y="286832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8" name="Straight Connector 2213"/>
                <p:cNvCxnSpPr/>
                <p:nvPr/>
              </p:nvCxnSpPr>
              <p:spPr bwMode="auto">
                <a:xfrm rot="16200000">
                  <a:off x="4785939" y="2868661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6" name="Group 1601"/>
              <p:cNvGrpSpPr>
                <a:grpSpLocks/>
              </p:cNvGrpSpPr>
              <p:nvPr/>
            </p:nvGrpSpPr>
            <p:grpSpPr bwMode="auto">
              <a:xfrm>
                <a:off x="2583979" y="208661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95" name="Straight Connector 2210"/>
                <p:cNvCxnSpPr/>
                <p:nvPr/>
              </p:nvCxnSpPr>
              <p:spPr bwMode="auto">
                <a:xfrm>
                  <a:off x="4785515" y="286825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6" name="Straight Connector 2211"/>
                <p:cNvCxnSpPr/>
                <p:nvPr/>
              </p:nvCxnSpPr>
              <p:spPr bwMode="auto">
                <a:xfrm rot="16200000">
                  <a:off x="4785515" y="2868584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7" name="Group 1602"/>
              <p:cNvGrpSpPr>
                <a:grpSpLocks/>
              </p:cNvGrpSpPr>
              <p:nvPr/>
            </p:nvGrpSpPr>
            <p:grpSpPr bwMode="auto">
              <a:xfrm>
                <a:off x="2553392" y="201419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93" name="Straight Connector 2208"/>
                <p:cNvCxnSpPr/>
                <p:nvPr/>
              </p:nvCxnSpPr>
              <p:spPr bwMode="auto">
                <a:xfrm>
                  <a:off x="4785941" y="2889499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4" name="Straight Connector 2209"/>
                <p:cNvCxnSpPr/>
                <p:nvPr/>
              </p:nvCxnSpPr>
              <p:spPr bwMode="auto">
                <a:xfrm rot="16200000">
                  <a:off x="4785941" y="288983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8" name="Group 1603"/>
              <p:cNvGrpSpPr>
                <a:grpSpLocks/>
              </p:cNvGrpSpPr>
              <p:nvPr/>
            </p:nvGrpSpPr>
            <p:grpSpPr bwMode="auto">
              <a:xfrm>
                <a:off x="2536461" y="201419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91" name="Straight Connector 2206"/>
                <p:cNvCxnSpPr/>
                <p:nvPr/>
              </p:nvCxnSpPr>
              <p:spPr bwMode="auto">
                <a:xfrm>
                  <a:off x="4786999" y="2889499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2" name="Straight Connector 2207"/>
                <p:cNvCxnSpPr/>
                <p:nvPr/>
              </p:nvCxnSpPr>
              <p:spPr bwMode="auto">
                <a:xfrm rot="16200000">
                  <a:off x="4796524" y="2900944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9" name="Group 1604"/>
              <p:cNvGrpSpPr>
                <a:grpSpLocks/>
              </p:cNvGrpSpPr>
              <p:nvPr/>
            </p:nvGrpSpPr>
            <p:grpSpPr bwMode="auto">
              <a:xfrm>
                <a:off x="2471666" y="197403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89" name="Straight Connector 2204"/>
                <p:cNvCxnSpPr/>
                <p:nvPr/>
              </p:nvCxnSpPr>
              <p:spPr bwMode="auto">
                <a:xfrm>
                  <a:off x="4786714" y="288967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0" name="Straight Connector 2205"/>
                <p:cNvCxnSpPr/>
                <p:nvPr/>
              </p:nvCxnSpPr>
              <p:spPr bwMode="auto">
                <a:xfrm rot="16200000">
                  <a:off x="4785920" y="2890800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0" name="Group 1605"/>
              <p:cNvGrpSpPr>
                <a:grpSpLocks/>
              </p:cNvGrpSpPr>
              <p:nvPr/>
            </p:nvGrpSpPr>
            <p:grpSpPr bwMode="auto">
              <a:xfrm>
                <a:off x="2411189" y="193101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87" name="Straight Connector 2202"/>
                <p:cNvCxnSpPr/>
                <p:nvPr/>
              </p:nvCxnSpPr>
              <p:spPr bwMode="auto">
                <a:xfrm>
                  <a:off x="4786872" y="288951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8" name="Straight Connector 2203"/>
                <p:cNvCxnSpPr/>
                <p:nvPr/>
              </p:nvCxnSpPr>
              <p:spPr bwMode="auto">
                <a:xfrm rot="16200000">
                  <a:off x="4792428" y="2896989"/>
                  <a:ext cx="0" cy="746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1" name="Group 1606"/>
              <p:cNvGrpSpPr>
                <a:grpSpLocks/>
              </p:cNvGrpSpPr>
              <p:nvPr/>
            </p:nvGrpSpPr>
            <p:grpSpPr bwMode="auto">
              <a:xfrm>
                <a:off x="2374472" y="192608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85" name="Straight Connector 2200"/>
                <p:cNvCxnSpPr/>
                <p:nvPr/>
              </p:nvCxnSpPr>
              <p:spPr bwMode="auto">
                <a:xfrm>
                  <a:off x="4785494" y="2889646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6" name="Straight Connector 2201"/>
                <p:cNvCxnSpPr/>
                <p:nvPr/>
              </p:nvCxnSpPr>
              <p:spPr bwMode="auto">
                <a:xfrm rot="16200000">
                  <a:off x="4785494" y="2889980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2" name="Group 1607"/>
              <p:cNvGrpSpPr>
                <a:grpSpLocks/>
              </p:cNvGrpSpPr>
              <p:nvPr/>
            </p:nvGrpSpPr>
            <p:grpSpPr bwMode="auto">
              <a:xfrm>
                <a:off x="2331274" y="192608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83" name="Straight Connector 2198"/>
                <p:cNvCxnSpPr/>
                <p:nvPr/>
              </p:nvCxnSpPr>
              <p:spPr bwMode="auto">
                <a:xfrm>
                  <a:off x="4785832" y="2889646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4" name="Straight Connector 2199"/>
                <p:cNvCxnSpPr/>
                <p:nvPr/>
              </p:nvCxnSpPr>
              <p:spPr bwMode="auto">
                <a:xfrm rot="16200000">
                  <a:off x="4785832" y="2889980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3" name="Group 1608"/>
              <p:cNvGrpSpPr>
                <a:grpSpLocks/>
              </p:cNvGrpSpPr>
              <p:nvPr/>
            </p:nvGrpSpPr>
            <p:grpSpPr bwMode="auto">
              <a:xfrm>
                <a:off x="2300812" y="192453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81" name="Straight Connector 2196"/>
                <p:cNvCxnSpPr/>
                <p:nvPr/>
              </p:nvCxnSpPr>
              <p:spPr bwMode="auto">
                <a:xfrm>
                  <a:off x="4786136" y="288960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2" name="Straight Connector 2197"/>
                <p:cNvCxnSpPr/>
                <p:nvPr/>
              </p:nvCxnSpPr>
              <p:spPr bwMode="auto">
                <a:xfrm rot="16200000">
                  <a:off x="4796454" y="2879616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4" name="Group 1609"/>
              <p:cNvGrpSpPr>
                <a:grpSpLocks/>
              </p:cNvGrpSpPr>
              <p:nvPr/>
            </p:nvGrpSpPr>
            <p:grpSpPr bwMode="auto">
              <a:xfrm>
                <a:off x="2270350" y="189884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79" name="Straight Connector 2194"/>
                <p:cNvCxnSpPr/>
                <p:nvPr/>
              </p:nvCxnSpPr>
              <p:spPr bwMode="auto">
                <a:xfrm>
                  <a:off x="4786438" y="2889705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0" name="Straight Connector 2195"/>
                <p:cNvCxnSpPr/>
                <p:nvPr/>
              </p:nvCxnSpPr>
              <p:spPr bwMode="auto">
                <a:xfrm rot="16200000">
                  <a:off x="4785645" y="2890831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5" name="Group 1610"/>
              <p:cNvGrpSpPr>
                <a:grpSpLocks/>
              </p:cNvGrpSpPr>
              <p:nvPr/>
            </p:nvGrpSpPr>
            <p:grpSpPr bwMode="auto">
              <a:xfrm>
                <a:off x="2223280" y="182512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77" name="Straight Connector 2192"/>
                <p:cNvCxnSpPr/>
                <p:nvPr/>
              </p:nvCxnSpPr>
              <p:spPr bwMode="auto">
                <a:xfrm>
                  <a:off x="4785888" y="2867462"/>
                  <a:ext cx="0" cy="110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8" name="Straight Connector 2193"/>
                <p:cNvCxnSpPr/>
                <p:nvPr/>
              </p:nvCxnSpPr>
              <p:spPr bwMode="auto">
                <a:xfrm rot="16200000">
                  <a:off x="4785888" y="2867796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6" name="Group 1611"/>
              <p:cNvGrpSpPr>
                <a:grpSpLocks/>
              </p:cNvGrpSpPr>
              <p:nvPr/>
            </p:nvGrpSpPr>
            <p:grpSpPr bwMode="auto">
              <a:xfrm>
                <a:off x="2198822" y="176937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75" name="Straight Connector 2190"/>
                <p:cNvCxnSpPr/>
                <p:nvPr/>
              </p:nvCxnSpPr>
              <p:spPr bwMode="auto">
                <a:xfrm>
                  <a:off x="4786536" y="2889626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6" name="Straight Connector 2191"/>
                <p:cNvCxnSpPr/>
                <p:nvPr/>
              </p:nvCxnSpPr>
              <p:spPr bwMode="auto">
                <a:xfrm rot="16200000">
                  <a:off x="4785742" y="2890754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7" name="Group 1612"/>
              <p:cNvGrpSpPr>
                <a:grpSpLocks/>
              </p:cNvGrpSpPr>
              <p:nvPr/>
            </p:nvGrpSpPr>
            <p:grpSpPr bwMode="auto">
              <a:xfrm>
                <a:off x="2182242" y="174565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73" name="Straight Connector 2188"/>
                <p:cNvCxnSpPr/>
                <p:nvPr/>
              </p:nvCxnSpPr>
              <p:spPr bwMode="auto">
                <a:xfrm>
                  <a:off x="4785655" y="2889358"/>
                  <a:ext cx="0" cy="7676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4" name="Straight Connector 2189"/>
                <p:cNvCxnSpPr/>
                <p:nvPr/>
              </p:nvCxnSpPr>
              <p:spPr bwMode="auto">
                <a:xfrm rot="16200000">
                  <a:off x="4785655" y="288969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8" name="Group 1613"/>
              <p:cNvGrpSpPr>
                <a:grpSpLocks/>
              </p:cNvGrpSpPr>
              <p:nvPr/>
            </p:nvGrpSpPr>
            <p:grpSpPr bwMode="auto">
              <a:xfrm>
                <a:off x="1865596" y="168361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71" name="Straight Connector 2186"/>
                <p:cNvCxnSpPr/>
                <p:nvPr/>
              </p:nvCxnSpPr>
              <p:spPr bwMode="auto">
                <a:xfrm>
                  <a:off x="4786422" y="286823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2" name="Straight Connector 2187"/>
                <p:cNvCxnSpPr/>
                <p:nvPr/>
              </p:nvCxnSpPr>
              <p:spPr bwMode="auto">
                <a:xfrm rot="16200000">
                  <a:off x="4785628" y="2869364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9" name="Group 1614"/>
              <p:cNvGrpSpPr>
                <a:grpSpLocks/>
              </p:cNvGrpSpPr>
              <p:nvPr/>
            </p:nvGrpSpPr>
            <p:grpSpPr bwMode="auto">
              <a:xfrm>
                <a:off x="1865596" y="167894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69" name="Straight Connector 2184"/>
                <p:cNvCxnSpPr/>
                <p:nvPr/>
              </p:nvCxnSpPr>
              <p:spPr bwMode="auto">
                <a:xfrm>
                  <a:off x="4786422" y="286811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0" name="Straight Connector 2185"/>
                <p:cNvCxnSpPr/>
                <p:nvPr/>
              </p:nvCxnSpPr>
              <p:spPr bwMode="auto">
                <a:xfrm rot="16200000">
                  <a:off x="4785628" y="2869243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0" name="Group 1615"/>
              <p:cNvGrpSpPr>
                <a:grpSpLocks/>
              </p:cNvGrpSpPr>
              <p:nvPr/>
            </p:nvGrpSpPr>
            <p:grpSpPr bwMode="auto">
              <a:xfrm>
                <a:off x="1865596" y="166997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67" name="Straight Connector 2182"/>
                <p:cNvCxnSpPr/>
                <p:nvPr/>
              </p:nvCxnSpPr>
              <p:spPr bwMode="auto">
                <a:xfrm>
                  <a:off x="4786422" y="2867487"/>
                  <a:ext cx="0" cy="11034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8" name="Straight Connector 2183"/>
                <p:cNvCxnSpPr/>
                <p:nvPr/>
              </p:nvCxnSpPr>
              <p:spPr bwMode="auto">
                <a:xfrm rot="16200000">
                  <a:off x="4785628" y="2868615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1" name="Group 1616"/>
              <p:cNvGrpSpPr>
                <a:grpSpLocks/>
              </p:cNvGrpSpPr>
              <p:nvPr/>
            </p:nvGrpSpPr>
            <p:grpSpPr bwMode="auto">
              <a:xfrm>
                <a:off x="1865596" y="166217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65" name="Straight Connector 2180"/>
                <p:cNvCxnSpPr/>
                <p:nvPr/>
              </p:nvCxnSpPr>
              <p:spPr bwMode="auto">
                <a:xfrm>
                  <a:off x="4786422" y="2889676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6" name="Straight Connector 2181"/>
                <p:cNvCxnSpPr/>
                <p:nvPr/>
              </p:nvCxnSpPr>
              <p:spPr bwMode="auto">
                <a:xfrm rot="16200000">
                  <a:off x="4785628" y="2890804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2" name="Group 1617"/>
              <p:cNvGrpSpPr>
                <a:grpSpLocks/>
              </p:cNvGrpSpPr>
              <p:nvPr/>
            </p:nvGrpSpPr>
            <p:grpSpPr bwMode="auto">
              <a:xfrm>
                <a:off x="1865596" y="165515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63" name="Straight Connector 2178"/>
                <p:cNvCxnSpPr/>
                <p:nvPr/>
              </p:nvCxnSpPr>
              <p:spPr bwMode="auto">
                <a:xfrm>
                  <a:off x="4786422" y="2867909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4" name="Straight Connector 2179"/>
                <p:cNvCxnSpPr/>
                <p:nvPr/>
              </p:nvCxnSpPr>
              <p:spPr bwMode="auto">
                <a:xfrm rot="16200000">
                  <a:off x="4785628" y="2869037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3" name="Group 1618"/>
              <p:cNvGrpSpPr>
                <a:grpSpLocks/>
              </p:cNvGrpSpPr>
              <p:nvPr/>
            </p:nvGrpSpPr>
            <p:grpSpPr bwMode="auto">
              <a:xfrm>
                <a:off x="1865596" y="16485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61" name="Straight Connector 2176"/>
                <p:cNvCxnSpPr/>
                <p:nvPr/>
              </p:nvCxnSpPr>
              <p:spPr bwMode="auto">
                <a:xfrm>
                  <a:off x="4786422" y="286813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2" name="Straight Connector 2177"/>
                <p:cNvCxnSpPr/>
                <p:nvPr/>
              </p:nvCxnSpPr>
              <p:spPr bwMode="auto">
                <a:xfrm rot="16200000">
                  <a:off x="4785628" y="286926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4" name="Group 1619"/>
              <p:cNvGrpSpPr>
                <a:grpSpLocks/>
              </p:cNvGrpSpPr>
              <p:nvPr/>
            </p:nvGrpSpPr>
            <p:grpSpPr bwMode="auto">
              <a:xfrm>
                <a:off x="1865596" y="163878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59" name="Straight Connector 2174"/>
                <p:cNvCxnSpPr/>
                <p:nvPr/>
              </p:nvCxnSpPr>
              <p:spPr bwMode="auto">
                <a:xfrm>
                  <a:off x="4786422" y="286828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0" name="Straight Connector 2175"/>
                <p:cNvCxnSpPr/>
                <p:nvPr/>
              </p:nvCxnSpPr>
              <p:spPr bwMode="auto">
                <a:xfrm rot="16200000">
                  <a:off x="4785628" y="286941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5" name="Group 1620"/>
              <p:cNvGrpSpPr>
                <a:grpSpLocks/>
              </p:cNvGrpSpPr>
              <p:nvPr/>
            </p:nvGrpSpPr>
            <p:grpSpPr bwMode="auto">
              <a:xfrm>
                <a:off x="1865596" y="163411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57" name="Straight Connector 2172"/>
                <p:cNvCxnSpPr/>
                <p:nvPr/>
              </p:nvCxnSpPr>
              <p:spPr bwMode="auto">
                <a:xfrm>
                  <a:off x="4786422" y="286816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8" name="Straight Connector 2173"/>
                <p:cNvCxnSpPr/>
                <p:nvPr/>
              </p:nvCxnSpPr>
              <p:spPr bwMode="auto">
                <a:xfrm rot="16200000">
                  <a:off x="4785628" y="2869293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6" name="Group 1621"/>
              <p:cNvGrpSpPr>
                <a:grpSpLocks/>
              </p:cNvGrpSpPr>
              <p:nvPr/>
            </p:nvGrpSpPr>
            <p:grpSpPr bwMode="auto">
              <a:xfrm>
                <a:off x="1865596" y="159395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55" name="Straight Connector 2170"/>
                <p:cNvCxnSpPr/>
                <p:nvPr/>
              </p:nvCxnSpPr>
              <p:spPr bwMode="auto">
                <a:xfrm>
                  <a:off x="4786422" y="286833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6" name="Straight Connector 2171"/>
                <p:cNvCxnSpPr/>
                <p:nvPr/>
              </p:nvCxnSpPr>
              <p:spPr bwMode="auto">
                <a:xfrm rot="16200000">
                  <a:off x="4785628" y="2869465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7" name="Group 1622"/>
              <p:cNvGrpSpPr>
                <a:grpSpLocks/>
              </p:cNvGrpSpPr>
              <p:nvPr/>
            </p:nvGrpSpPr>
            <p:grpSpPr bwMode="auto">
              <a:xfrm>
                <a:off x="1865596" y="158945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53" name="Straight Connector 2168"/>
                <p:cNvCxnSpPr/>
                <p:nvPr/>
              </p:nvCxnSpPr>
              <p:spPr bwMode="auto">
                <a:xfrm>
                  <a:off x="4786422" y="286803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4" name="Straight Connector 2169"/>
                <p:cNvCxnSpPr/>
                <p:nvPr/>
              </p:nvCxnSpPr>
              <p:spPr bwMode="auto">
                <a:xfrm rot="16200000">
                  <a:off x="4785628" y="2869167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8" name="Group 1623"/>
              <p:cNvGrpSpPr>
                <a:grpSpLocks/>
              </p:cNvGrpSpPr>
              <p:nvPr/>
            </p:nvGrpSpPr>
            <p:grpSpPr bwMode="auto">
              <a:xfrm>
                <a:off x="1865596" y="158119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51" name="Straight Connector 2166"/>
                <p:cNvCxnSpPr/>
                <p:nvPr/>
              </p:nvCxnSpPr>
              <p:spPr bwMode="auto">
                <a:xfrm>
                  <a:off x="4786422" y="286830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2" name="Straight Connector 2167"/>
                <p:cNvCxnSpPr/>
                <p:nvPr/>
              </p:nvCxnSpPr>
              <p:spPr bwMode="auto">
                <a:xfrm rot="16200000">
                  <a:off x="4785628" y="286943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9" name="Group 1624"/>
              <p:cNvGrpSpPr>
                <a:grpSpLocks/>
              </p:cNvGrpSpPr>
              <p:nvPr/>
            </p:nvGrpSpPr>
            <p:grpSpPr bwMode="auto">
              <a:xfrm>
                <a:off x="1865596" y="157407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49" name="Straight Connector 2164"/>
                <p:cNvCxnSpPr/>
                <p:nvPr/>
              </p:nvCxnSpPr>
              <p:spPr bwMode="auto">
                <a:xfrm>
                  <a:off x="4786422" y="2867434"/>
                  <a:ext cx="0" cy="11034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0" name="Straight Connector 2165"/>
                <p:cNvCxnSpPr/>
                <p:nvPr/>
              </p:nvCxnSpPr>
              <p:spPr bwMode="auto">
                <a:xfrm rot="16200000">
                  <a:off x="4785628" y="2868562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0" name="Group 1625"/>
              <p:cNvGrpSpPr>
                <a:grpSpLocks/>
              </p:cNvGrpSpPr>
              <p:nvPr/>
            </p:nvGrpSpPr>
            <p:grpSpPr bwMode="auto">
              <a:xfrm>
                <a:off x="1865596" y="156685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47" name="Straight Connector 2162"/>
                <p:cNvCxnSpPr/>
                <p:nvPr/>
              </p:nvCxnSpPr>
              <p:spPr bwMode="auto">
                <a:xfrm>
                  <a:off x="4786422" y="2868248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8" name="Straight Connector 2163"/>
                <p:cNvCxnSpPr/>
                <p:nvPr/>
              </p:nvCxnSpPr>
              <p:spPr bwMode="auto">
                <a:xfrm rot="16200000">
                  <a:off x="4785628" y="286937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1" name="Group 1626"/>
              <p:cNvGrpSpPr>
                <a:grpSpLocks/>
              </p:cNvGrpSpPr>
              <p:nvPr/>
            </p:nvGrpSpPr>
            <p:grpSpPr bwMode="auto">
              <a:xfrm>
                <a:off x="1865596" y="155692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45" name="Straight Connector 2160"/>
                <p:cNvCxnSpPr/>
                <p:nvPr/>
              </p:nvCxnSpPr>
              <p:spPr bwMode="auto">
                <a:xfrm>
                  <a:off x="4786422" y="288937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6" name="Straight Connector 2161"/>
                <p:cNvCxnSpPr/>
                <p:nvPr/>
              </p:nvCxnSpPr>
              <p:spPr bwMode="auto">
                <a:xfrm rot="16200000">
                  <a:off x="4785628" y="289050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2" name="Group 1627"/>
              <p:cNvGrpSpPr>
                <a:grpSpLocks/>
              </p:cNvGrpSpPr>
              <p:nvPr/>
            </p:nvGrpSpPr>
            <p:grpSpPr bwMode="auto">
              <a:xfrm>
                <a:off x="1865596" y="154726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43" name="Straight Connector 2158"/>
                <p:cNvCxnSpPr/>
                <p:nvPr/>
              </p:nvCxnSpPr>
              <p:spPr bwMode="auto">
                <a:xfrm>
                  <a:off x="4786422" y="288944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4" name="Straight Connector 2159"/>
                <p:cNvCxnSpPr/>
                <p:nvPr/>
              </p:nvCxnSpPr>
              <p:spPr bwMode="auto">
                <a:xfrm rot="16200000">
                  <a:off x="4785628" y="2890569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3" name="Group 1628"/>
              <p:cNvGrpSpPr>
                <a:grpSpLocks/>
              </p:cNvGrpSpPr>
              <p:nvPr/>
            </p:nvGrpSpPr>
            <p:grpSpPr bwMode="auto">
              <a:xfrm>
                <a:off x="1840982" y="153275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41" name="Straight Connector 2156"/>
                <p:cNvCxnSpPr/>
                <p:nvPr/>
              </p:nvCxnSpPr>
              <p:spPr bwMode="auto">
                <a:xfrm>
                  <a:off x="4785638" y="2889557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2" name="Straight Connector 2157"/>
                <p:cNvCxnSpPr/>
                <p:nvPr/>
              </p:nvCxnSpPr>
              <p:spPr bwMode="auto">
                <a:xfrm rot="16200000">
                  <a:off x="4785638" y="2889891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4" name="Group 1629"/>
              <p:cNvGrpSpPr>
                <a:grpSpLocks/>
              </p:cNvGrpSpPr>
              <p:nvPr/>
            </p:nvGrpSpPr>
            <p:grpSpPr bwMode="auto">
              <a:xfrm>
                <a:off x="1827023" y="149260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39" name="Straight Connector 2154"/>
                <p:cNvCxnSpPr/>
                <p:nvPr/>
              </p:nvCxnSpPr>
              <p:spPr bwMode="auto">
                <a:xfrm>
                  <a:off x="4786899" y="288973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0" name="Straight Connector 2155"/>
                <p:cNvCxnSpPr/>
                <p:nvPr/>
              </p:nvCxnSpPr>
              <p:spPr bwMode="auto">
                <a:xfrm rot="16200000">
                  <a:off x="4793249" y="2898000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5" name="Group 1630"/>
              <p:cNvGrpSpPr>
                <a:grpSpLocks/>
              </p:cNvGrpSpPr>
              <p:nvPr/>
            </p:nvGrpSpPr>
            <p:grpSpPr bwMode="auto">
              <a:xfrm>
                <a:off x="1827023" y="148558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37" name="Straight Connector 2152"/>
                <p:cNvCxnSpPr/>
                <p:nvPr/>
              </p:nvCxnSpPr>
              <p:spPr bwMode="auto">
                <a:xfrm>
                  <a:off x="4786899" y="286796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8" name="Straight Connector 2153"/>
                <p:cNvCxnSpPr/>
                <p:nvPr/>
              </p:nvCxnSpPr>
              <p:spPr bwMode="auto">
                <a:xfrm rot="16200000">
                  <a:off x="4793249" y="2876233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oup 1631"/>
              <p:cNvGrpSpPr>
                <a:grpSpLocks/>
              </p:cNvGrpSpPr>
              <p:nvPr/>
            </p:nvGrpSpPr>
            <p:grpSpPr bwMode="auto">
              <a:xfrm>
                <a:off x="1827023" y="148090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35" name="Straight Connector 2150"/>
                <p:cNvCxnSpPr/>
                <p:nvPr/>
              </p:nvCxnSpPr>
              <p:spPr bwMode="auto">
                <a:xfrm>
                  <a:off x="4786899" y="286784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6" name="Straight Connector 2151"/>
                <p:cNvCxnSpPr/>
                <p:nvPr/>
              </p:nvCxnSpPr>
              <p:spPr bwMode="auto">
                <a:xfrm rot="16200000">
                  <a:off x="4793249" y="2876112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oup 1632"/>
              <p:cNvGrpSpPr>
                <a:grpSpLocks/>
              </p:cNvGrpSpPr>
              <p:nvPr/>
            </p:nvGrpSpPr>
            <p:grpSpPr bwMode="auto">
              <a:xfrm>
                <a:off x="1827023" y="147700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33" name="Straight Connector 2148"/>
                <p:cNvCxnSpPr/>
                <p:nvPr/>
              </p:nvCxnSpPr>
              <p:spPr bwMode="auto">
                <a:xfrm>
                  <a:off x="4786899" y="2889331"/>
                  <a:ext cx="0" cy="671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4" name="Straight Connector 2149"/>
                <p:cNvCxnSpPr/>
                <p:nvPr/>
              </p:nvCxnSpPr>
              <p:spPr bwMode="auto">
                <a:xfrm rot="16200000">
                  <a:off x="4793249" y="2897601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8" name="Group 1633"/>
              <p:cNvGrpSpPr>
                <a:grpSpLocks/>
              </p:cNvGrpSpPr>
              <p:nvPr/>
            </p:nvGrpSpPr>
            <p:grpSpPr bwMode="auto">
              <a:xfrm>
                <a:off x="1827023" y="147018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31" name="Straight Connector 2146"/>
                <p:cNvCxnSpPr/>
                <p:nvPr/>
              </p:nvCxnSpPr>
              <p:spPr bwMode="auto">
                <a:xfrm>
                  <a:off x="4786899" y="2889756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2" name="Straight Connector 2147"/>
                <p:cNvCxnSpPr/>
                <p:nvPr/>
              </p:nvCxnSpPr>
              <p:spPr bwMode="auto">
                <a:xfrm rot="16200000">
                  <a:off x="4793249" y="2898026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9" name="Group 1634"/>
              <p:cNvGrpSpPr>
                <a:grpSpLocks/>
              </p:cNvGrpSpPr>
              <p:nvPr/>
            </p:nvGrpSpPr>
            <p:grpSpPr bwMode="auto">
              <a:xfrm>
                <a:off x="1827023" y="146549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29" name="Straight Connector 2144"/>
                <p:cNvCxnSpPr/>
                <p:nvPr/>
              </p:nvCxnSpPr>
              <p:spPr bwMode="auto">
                <a:xfrm>
                  <a:off x="4786899" y="2889653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0" name="Straight Connector 2145"/>
                <p:cNvCxnSpPr/>
                <p:nvPr/>
              </p:nvCxnSpPr>
              <p:spPr bwMode="auto">
                <a:xfrm rot="16200000">
                  <a:off x="4793249" y="2897923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0" name="Group 1635"/>
              <p:cNvGrpSpPr>
                <a:grpSpLocks/>
              </p:cNvGrpSpPr>
              <p:nvPr/>
            </p:nvGrpSpPr>
            <p:grpSpPr bwMode="auto">
              <a:xfrm>
                <a:off x="1827023" y="145915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27" name="Straight Connector 2142"/>
                <p:cNvCxnSpPr/>
                <p:nvPr/>
              </p:nvCxnSpPr>
              <p:spPr bwMode="auto">
                <a:xfrm>
                  <a:off x="4786899" y="288958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8" name="Straight Connector 2143"/>
                <p:cNvCxnSpPr/>
                <p:nvPr/>
              </p:nvCxnSpPr>
              <p:spPr bwMode="auto">
                <a:xfrm rot="16200000">
                  <a:off x="4793249" y="2897859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1" name="Group 1636"/>
              <p:cNvGrpSpPr>
                <a:grpSpLocks/>
              </p:cNvGrpSpPr>
              <p:nvPr/>
            </p:nvGrpSpPr>
            <p:grpSpPr bwMode="auto">
              <a:xfrm>
                <a:off x="1827023" y="143997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25" name="Straight Connector 2140"/>
                <p:cNvCxnSpPr/>
                <p:nvPr/>
              </p:nvCxnSpPr>
              <p:spPr bwMode="auto">
                <a:xfrm>
                  <a:off x="4786899" y="288958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6" name="Straight Connector 2141"/>
                <p:cNvCxnSpPr/>
                <p:nvPr/>
              </p:nvCxnSpPr>
              <p:spPr bwMode="auto">
                <a:xfrm rot="16200000">
                  <a:off x="4793249" y="2897852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2" name="Group 1637"/>
              <p:cNvGrpSpPr>
                <a:grpSpLocks/>
              </p:cNvGrpSpPr>
              <p:nvPr/>
            </p:nvGrpSpPr>
            <p:grpSpPr bwMode="auto">
              <a:xfrm>
                <a:off x="1827023" y="142339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23" name="Straight Connector 2138"/>
                <p:cNvCxnSpPr/>
                <p:nvPr/>
              </p:nvCxnSpPr>
              <p:spPr bwMode="auto">
                <a:xfrm>
                  <a:off x="4786899" y="2867780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4" name="Straight Connector 2139"/>
                <p:cNvCxnSpPr/>
                <p:nvPr/>
              </p:nvCxnSpPr>
              <p:spPr bwMode="auto">
                <a:xfrm rot="16200000">
                  <a:off x="4793249" y="2876050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3" name="Group 1638"/>
              <p:cNvGrpSpPr>
                <a:grpSpLocks/>
              </p:cNvGrpSpPr>
              <p:nvPr/>
            </p:nvGrpSpPr>
            <p:grpSpPr bwMode="auto">
              <a:xfrm>
                <a:off x="1812903" y="138344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21" name="Straight Connector 2136"/>
                <p:cNvCxnSpPr/>
                <p:nvPr/>
              </p:nvCxnSpPr>
              <p:spPr bwMode="auto">
                <a:xfrm>
                  <a:off x="4786732" y="286774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2" name="Straight Connector 2137"/>
                <p:cNvCxnSpPr/>
                <p:nvPr/>
              </p:nvCxnSpPr>
              <p:spPr bwMode="auto">
                <a:xfrm rot="16200000">
                  <a:off x="4785939" y="2868869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4" name="Group 1639"/>
              <p:cNvGrpSpPr>
                <a:grpSpLocks/>
              </p:cNvGrpSpPr>
              <p:nvPr/>
            </p:nvGrpSpPr>
            <p:grpSpPr bwMode="auto">
              <a:xfrm>
                <a:off x="1732989" y="137370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19" name="Straight Connector 2134"/>
                <p:cNvCxnSpPr/>
                <p:nvPr/>
              </p:nvCxnSpPr>
              <p:spPr bwMode="auto">
                <a:xfrm>
                  <a:off x="4785692" y="286789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0" name="Straight Connector 2135"/>
                <p:cNvCxnSpPr/>
                <p:nvPr/>
              </p:nvCxnSpPr>
              <p:spPr bwMode="auto">
                <a:xfrm rot="16200000">
                  <a:off x="4785692" y="2868227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5" name="Group 1640"/>
              <p:cNvGrpSpPr>
                <a:grpSpLocks/>
              </p:cNvGrpSpPr>
              <p:nvPr/>
            </p:nvGrpSpPr>
            <p:grpSpPr bwMode="auto">
              <a:xfrm>
                <a:off x="1612036" y="133792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17" name="Straight Connector 2132"/>
                <p:cNvCxnSpPr/>
                <p:nvPr/>
              </p:nvCxnSpPr>
              <p:spPr bwMode="auto">
                <a:xfrm>
                  <a:off x="4786008" y="2889277"/>
                  <a:ext cx="0" cy="671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8" name="Straight Connector 2133"/>
                <p:cNvCxnSpPr/>
                <p:nvPr/>
              </p:nvCxnSpPr>
              <p:spPr bwMode="auto">
                <a:xfrm rot="16200000">
                  <a:off x="4796326" y="2863301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6" name="Group 1641"/>
              <p:cNvGrpSpPr>
                <a:grpSpLocks/>
              </p:cNvGrpSpPr>
              <p:nvPr/>
            </p:nvGrpSpPr>
            <p:grpSpPr bwMode="auto">
              <a:xfrm>
                <a:off x="1578782" y="133528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15" name="Straight Connector 2130"/>
                <p:cNvCxnSpPr/>
                <p:nvPr/>
              </p:nvCxnSpPr>
              <p:spPr bwMode="auto">
                <a:xfrm>
                  <a:off x="4785927" y="2867925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6" name="Straight Connector 2131"/>
                <p:cNvCxnSpPr/>
                <p:nvPr/>
              </p:nvCxnSpPr>
              <p:spPr bwMode="auto">
                <a:xfrm rot="16200000">
                  <a:off x="4785927" y="2868259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7" name="Group 1642"/>
              <p:cNvGrpSpPr>
                <a:grpSpLocks/>
              </p:cNvGrpSpPr>
              <p:nvPr/>
            </p:nvGrpSpPr>
            <p:grpSpPr bwMode="auto">
              <a:xfrm>
                <a:off x="1544855" y="126065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13" name="Straight Connector 2128"/>
                <p:cNvCxnSpPr/>
                <p:nvPr/>
              </p:nvCxnSpPr>
              <p:spPr bwMode="auto">
                <a:xfrm>
                  <a:off x="4786521" y="288978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4" name="Straight Connector 2129"/>
                <p:cNvCxnSpPr/>
                <p:nvPr/>
              </p:nvCxnSpPr>
              <p:spPr bwMode="auto">
                <a:xfrm rot="16200000">
                  <a:off x="4785727" y="2890913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8" name="Group 1643"/>
              <p:cNvGrpSpPr>
                <a:grpSpLocks/>
              </p:cNvGrpSpPr>
              <p:nvPr/>
            </p:nvGrpSpPr>
            <p:grpSpPr bwMode="auto">
              <a:xfrm>
                <a:off x="1523930" y="120705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11" name="Straight Connector 2126"/>
                <p:cNvCxnSpPr/>
                <p:nvPr/>
              </p:nvCxnSpPr>
              <p:spPr bwMode="auto">
                <a:xfrm>
                  <a:off x="4786810" y="286822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2" name="Straight Connector 2127"/>
                <p:cNvCxnSpPr/>
                <p:nvPr/>
              </p:nvCxnSpPr>
              <p:spPr bwMode="auto">
                <a:xfrm rot="16200000">
                  <a:off x="4788398" y="2871728"/>
                  <a:ext cx="0" cy="8254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9" name="Group 1644"/>
              <p:cNvGrpSpPr>
                <a:grpSpLocks/>
              </p:cNvGrpSpPr>
              <p:nvPr/>
            </p:nvGrpSpPr>
            <p:grpSpPr bwMode="auto">
              <a:xfrm>
                <a:off x="1523930" y="122556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09" name="Straight Connector 2124"/>
                <p:cNvCxnSpPr/>
                <p:nvPr/>
              </p:nvCxnSpPr>
              <p:spPr bwMode="auto">
                <a:xfrm>
                  <a:off x="4786810" y="288968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0" name="Straight Connector 2125"/>
                <p:cNvCxnSpPr/>
                <p:nvPr/>
              </p:nvCxnSpPr>
              <p:spPr bwMode="auto">
                <a:xfrm rot="16200000">
                  <a:off x="4788398" y="2893194"/>
                  <a:ext cx="0" cy="8254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0" name="Group 1645"/>
              <p:cNvGrpSpPr>
                <a:grpSpLocks/>
              </p:cNvGrpSpPr>
              <p:nvPr/>
            </p:nvGrpSpPr>
            <p:grpSpPr bwMode="auto">
              <a:xfrm>
                <a:off x="1523930" y="117683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07" name="Straight Connector 2122"/>
                <p:cNvCxnSpPr/>
                <p:nvPr/>
              </p:nvCxnSpPr>
              <p:spPr bwMode="auto">
                <a:xfrm>
                  <a:off x="4786810" y="286804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8" name="Straight Connector 2123"/>
                <p:cNvCxnSpPr/>
                <p:nvPr/>
              </p:nvCxnSpPr>
              <p:spPr bwMode="auto">
                <a:xfrm rot="16200000">
                  <a:off x="4788398" y="2871554"/>
                  <a:ext cx="0" cy="8254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1" name="Group 1646"/>
              <p:cNvGrpSpPr>
                <a:grpSpLocks/>
              </p:cNvGrpSpPr>
              <p:nvPr/>
            </p:nvGrpSpPr>
            <p:grpSpPr bwMode="auto">
              <a:xfrm>
                <a:off x="1523930" y="112226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05" name="Straight Connector 2120"/>
                <p:cNvCxnSpPr/>
                <p:nvPr/>
              </p:nvCxnSpPr>
              <p:spPr bwMode="auto">
                <a:xfrm>
                  <a:off x="4786810" y="2868248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6" name="Straight Connector 2121"/>
                <p:cNvCxnSpPr/>
                <p:nvPr/>
              </p:nvCxnSpPr>
              <p:spPr bwMode="auto">
                <a:xfrm rot="16200000">
                  <a:off x="4788398" y="2871756"/>
                  <a:ext cx="0" cy="8254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2" name="Group 1647"/>
              <p:cNvGrpSpPr>
                <a:grpSpLocks/>
              </p:cNvGrpSpPr>
              <p:nvPr/>
            </p:nvGrpSpPr>
            <p:grpSpPr bwMode="auto">
              <a:xfrm>
                <a:off x="1507282" y="110277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03" name="Straight Connector 2118"/>
                <p:cNvCxnSpPr/>
                <p:nvPr/>
              </p:nvCxnSpPr>
              <p:spPr bwMode="auto">
                <a:xfrm>
                  <a:off x="4785998" y="2889336"/>
                  <a:ext cx="0" cy="671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4" name="Straight Connector 2119"/>
                <p:cNvCxnSpPr/>
                <p:nvPr/>
              </p:nvCxnSpPr>
              <p:spPr bwMode="auto">
                <a:xfrm rot="16200000">
                  <a:off x="4796316" y="2879352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3" name="Group 1648"/>
              <p:cNvGrpSpPr>
                <a:grpSpLocks/>
              </p:cNvGrpSpPr>
              <p:nvPr/>
            </p:nvGrpSpPr>
            <p:grpSpPr bwMode="auto">
              <a:xfrm>
                <a:off x="1500008" y="108257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601" name="Straight Connector 2116"/>
                <p:cNvCxnSpPr/>
                <p:nvPr/>
              </p:nvCxnSpPr>
              <p:spPr bwMode="auto">
                <a:xfrm>
                  <a:off x="4786922" y="286795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2" name="Straight Connector 2117"/>
                <p:cNvCxnSpPr/>
                <p:nvPr/>
              </p:nvCxnSpPr>
              <p:spPr bwMode="auto">
                <a:xfrm rot="16200000">
                  <a:off x="4794859" y="2877809"/>
                  <a:ext cx="0" cy="6984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4" name="Group 1649"/>
              <p:cNvGrpSpPr>
                <a:grpSpLocks/>
              </p:cNvGrpSpPr>
              <p:nvPr/>
            </p:nvGrpSpPr>
            <p:grpSpPr bwMode="auto">
              <a:xfrm>
                <a:off x="1472723" y="101971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99" name="Straight Connector 2114"/>
                <p:cNvCxnSpPr/>
                <p:nvPr/>
              </p:nvCxnSpPr>
              <p:spPr bwMode="auto">
                <a:xfrm>
                  <a:off x="4785635" y="2887629"/>
                  <a:ext cx="0" cy="687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0" name="Straight Connector 2115"/>
                <p:cNvCxnSpPr/>
                <p:nvPr/>
              </p:nvCxnSpPr>
              <p:spPr bwMode="auto">
                <a:xfrm rot="16200000">
                  <a:off x="4785635" y="286877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5" name="Group 1650"/>
              <p:cNvGrpSpPr>
                <a:grpSpLocks/>
              </p:cNvGrpSpPr>
              <p:nvPr/>
            </p:nvGrpSpPr>
            <p:grpSpPr bwMode="auto">
              <a:xfrm>
                <a:off x="1201659" y="97023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97" name="Straight Connector 2112"/>
                <p:cNvCxnSpPr/>
                <p:nvPr/>
              </p:nvCxnSpPr>
              <p:spPr bwMode="auto">
                <a:xfrm>
                  <a:off x="4786852" y="286834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8" name="Straight Connector 2113"/>
                <p:cNvCxnSpPr/>
                <p:nvPr/>
              </p:nvCxnSpPr>
              <p:spPr bwMode="auto">
                <a:xfrm rot="16200000">
                  <a:off x="4790821" y="2874238"/>
                  <a:ext cx="0" cy="7777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6" name="Group 1651"/>
              <p:cNvGrpSpPr>
                <a:grpSpLocks/>
              </p:cNvGrpSpPr>
              <p:nvPr/>
            </p:nvGrpSpPr>
            <p:grpSpPr bwMode="auto">
              <a:xfrm>
                <a:off x="1885747" y="171947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95" name="Straight Connector 2110"/>
                <p:cNvCxnSpPr/>
                <p:nvPr/>
              </p:nvCxnSpPr>
              <p:spPr bwMode="auto">
                <a:xfrm>
                  <a:off x="4786905" y="2867559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6" name="Straight Connector 2111"/>
                <p:cNvCxnSpPr/>
                <p:nvPr/>
              </p:nvCxnSpPr>
              <p:spPr bwMode="auto">
                <a:xfrm rot="16200000">
                  <a:off x="4794049" y="2876623"/>
                  <a:ext cx="0" cy="7143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7" name="Group 1652"/>
              <p:cNvGrpSpPr>
                <a:grpSpLocks/>
              </p:cNvGrpSpPr>
              <p:nvPr/>
            </p:nvGrpSpPr>
            <p:grpSpPr bwMode="auto">
              <a:xfrm>
                <a:off x="1906633" y="173819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93" name="Straight Connector 2108"/>
                <p:cNvCxnSpPr/>
                <p:nvPr/>
              </p:nvCxnSpPr>
              <p:spPr bwMode="auto">
                <a:xfrm>
                  <a:off x="4786655" y="2868035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4" name="Straight Connector 2109"/>
                <p:cNvCxnSpPr/>
                <p:nvPr/>
              </p:nvCxnSpPr>
              <p:spPr bwMode="auto">
                <a:xfrm rot="16200000">
                  <a:off x="4785861" y="2869163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8" name="Group 1653"/>
              <p:cNvGrpSpPr>
                <a:grpSpLocks/>
              </p:cNvGrpSpPr>
              <p:nvPr/>
            </p:nvGrpSpPr>
            <p:grpSpPr bwMode="auto">
              <a:xfrm>
                <a:off x="1928208" y="177405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91" name="Straight Connector 2106"/>
                <p:cNvCxnSpPr/>
                <p:nvPr/>
              </p:nvCxnSpPr>
              <p:spPr bwMode="auto">
                <a:xfrm>
                  <a:off x="4785715" y="288974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2" name="Straight Connector 2107"/>
                <p:cNvCxnSpPr/>
                <p:nvPr/>
              </p:nvCxnSpPr>
              <p:spPr bwMode="auto">
                <a:xfrm rot="16200000">
                  <a:off x="4785715" y="2890081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9" name="Group 1654"/>
              <p:cNvGrpSpPr>
                <a:grpSpLocks/>
              </p:cNvGrpSpPr>
              <p:nvPr/>
            </p:nvGrpSpPr>
            <p:grpSpPr bwMode="auto">
              <a:xfrm>
                <a:off x="1949831" y="178809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89" name="Straight Connector 2104"/>
                <p:cNvCxnSpPr/>
                <p:nvPr/>
              </p:nvCxnSpPr>
              <p:spPr bwMode="auto">
                <a:xfrm>
                  <a:off x="4786315" y="286771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0" name="Straight Connector 2105"/>
                <p:cNvCxnSpPr/>
                <p:nvPr/>
              </p:nvCxnSpPr>
              <p:spPr bwMode="auto">
                <a:xfrm rot="16200000">
                  <a:off x="4785523" y="2868841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0" name="Group 1655"/>
              <p:cNvGrpSpPr>
                <a:grpSpLocks/>
              </p:cNvGrpSpPr>
              <p:nvPr/>
            </p:nvGrpSpPr>
            <p:grpSpPr bwMode="auto">
              <a:xfrm>
                <a:off x="1978358" y="178809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87" name="Straight Connector 2102"/>
                <p:cNvCxnSpPr/>
                <p:nvPr/>
              </p:nvCxnSpPr>
              <p:spPr bwMode="auto">
                <a:xfrm>
                  <a:off x="4786360" y="286771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8" name="Straight Connector 2103"/>
                <p:cNvCxnSpPr/>
                <p:nvPr/>
              </p:nvCxnSpPr>
              <p:spPr bwMode="auto">
                <a:xfrm rot="16200000">
                  <a:off x="4785568" y="2868841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1" name="Group 1656"/>
              <p:cNvGrpSpPr>
                <a:grpSpLocks/>
              </p:cNvGrpSpPr>
              <p:nvPr/>
            </p:nvGrpSpPr>
            <p:grpSpPr bwMode="auto">
              <a:xfrm>
                <a:off x="1992676" y="172148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85" name="Straight Connector 2100"/>
                <p:cNvCxnSpPr/>
                <p:nvPr/>
              </p:nvCxnSpPr>
              <p:spPr bwMode="auto">
                <a:xfrm>
                  <a:off x="4786328" y="2889537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6" name="Straight Connector 2101"/>
                <p:cNvCxnSpPr/>
                <p:nvPr/>
              </p:nvCxnSpPr>
              <p:spPr bwMode="auto">
                <a:xfrm rot="16200000">
                  <a:off x="4785535" y="2890665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2" name="Group 1657"/>
              <p:cNvGrpSpPr>
                <a:grpSpLocks/>
              </p:cNvGrpSpPr>
              <p:nvPr/>
            </p:nvGrpSpPr>
            <p:grpSpPr bwMode="auto">
              <a:xfrm>
                <a:off x="2014219" y="177795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83" name="Straight Connector 2098"/>
                <p:cNvCxnSpPr/>
                <p:nvPr/>
              </p:nvCxnSpPr>
              <p:spPr bwMode="auto">
                <a:xfrm>
                  <a:off x="4787008" y="2868257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4" name="Straight Connector 2099"/>
                <p:cNvCxnSpPr/>
                <p:nvPr/>
              </p:nvCxnSpPr>
              <p:spPr bwMode="auto">
                <a:xfrm rot="16200000">
                  <a:off x="4796532" y="2879702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3" name="Group 1658"/>
              <p:cNvGrpSpPr>
                <a:grpSpLocks/>
              </p:cNvGrpSpPr>
              <p:nvPr/>
            </p:nvGrpSpPr>
            <p:grpSpPr bwMode="auto">
              <a:xfrm>
                <a:off x="2033212" y="178971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81" name="Straight Connector 2096"/>
                <p:cNvCxnSpPr/>
                <p:nvPr/>
              </p:nvCxnSpPr>
              <p:spPr bwMode="auto">
                <a:xfrm>
                  <a:off x="4787063" y="2867694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2" name="Straight Connector 2097"/>
                <p:cNvCxnSpPr/>
                <p:nvPr/>
              </p:nvCxnSpPr>
              <p:spPr bwMode="auto">
                <a:xfrm rot="16200000">
                  <a:off x="4796587" y="2879138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4" name="Group 1659"/>
              <p:cNvGrpSpPr>
                <a:grpSpLocks/>
              </p:cNvGrpSpPr>
              <p:nvPr/>
            </p:nvGrpSpPr>
            <p:grpSpPr bwMode="auto">
              <a:xfrm>
                <a:off x="2217656" y="207344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79" name="Straight Connector 2094"/>
                <p:cNvCxnSpPr/>
                <p:nvPr/>
              </p:nvCxnSpPr>
              <p:spPr bwMode="auto">
                <a:xfrm>
                  <a:off x="4786750" y="2889420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0" name="Straight Connector 2095"/>
                <p:cNvCxnSpPr/>
                <p:nvPr/>
              </p:nvCxnSpPr>
              <p:spPr bwMode="auto">
                <a:xfrm rot="16200000">
                  <a:off x="4785956" y="2890548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5" name="Group 1660"/>
              <p:cNvGrpSpPr>
                <a:grpSpLocks/>
              </p:cNvGrpSpPr>
              <p:nvPr/>
            </p:nvGrpSpPr>
            <p:grpSpPr bwMode="auto">
              <a:xfrm>
                <a:off x="2040994" y="184741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77" name="Straight Connector 2092"/>
                <p:cNvCxnSpPr/>
                <p:nvPr/>
              </p:nvCxnSpPr>
              <p:spPr bwMode="auto">
                <a:xfrm>
                  <a:off x="4785630" y="2867565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8" name="Straight Connector 2093"/>
                <p:cNvCxnSpPr/>
                <p:nvPr/>
              </p:nvCxnSpPr>
              <p:spPr bwMode="auto">
                <a:xfrm rot="16200000">
                  <a:off x="4785630" y="2867899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6" name="Group 1661"/>
              <p:cNvGrpSpPr>
                <a:grpSpLocks/>
              </p:cNvGrpSpPr>
              <p:nvPr/>
            </p:nvGrpSpPr>
            <p:grpSpPr bwMode="auto">
              <a:xfrm>
                <a:off x="2057826" y="185143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75" name="Straight Connector 2090"/>
                <p:cNvCxnSpPr/>
                <p:nvPr/>
              </p:nvCxnSpPr>
              <p:spPr bwMode="auto">
                <a:xfrm>
                  <a:off x="4786259" y="2868337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6" name="Straight Connector 2091"/>
                <p:cNvCxnSpPr/>
                <p:nvPr/>
              </p:nvCxnSpPr>
              <p:spPr bwMode="auto">
                <a:xfrm rot="16200000">
                  <a:off x="4796577" y="2858353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7" name="Group 1662"/>
              <p:cNvGrpSpPr>
                <a:grpSpLocks/>
              </p:cNvGrpSpPr>
              <p:nvPr/>
            </p:nvGrpSpPr>
            <p:grpSpPr bwMode="auto">
              <a:xfrm>
                <a:off x="2077264" y="185143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73" name="Straight Connector 2088"/>
                <p:cNvCxnSpPr/>
                <p:nvPr/>
              </p:nvCxnSpPr>
              <p:spPr bwMode="auto">
                <a:xfrm>
                  <a:off x="4785869" y="2868337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4" name="Straight Connector 2089"/>
                <p:cNvCxnSpPr/>
                <p:nvPr/>
              </p:nvCxnSpPr>
              <p:spPr bwMode="auto">
                <a:xfrm rot="16200000">
                  <a:off x="4785869" y="2868671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8" name="Group 1663"/>
              <p:cNvGrpSpPr>
                <a:grpSpLocks/>
              </p:cNvGrpSpPr>
              <p:nvPr/>
            </p:nvGrpSpPr>
            <p:grpSpPr bwMode="auto">
              <a:xfrm>
                <a:off x="2098006" y="185143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71" name="Straight Connector 2086"/>
                <p:cNvCxnSpPr/>
                <p:nvPr/>
              </p:nvCxnSpPr>
              <p:spPr bwMode="auto">
                <a:xfrm>
                  <a:off x="4785763" y="2868337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2" name="Straight Connector 2087"/>
                <p:cNvCxnSpPr/>
                <p:nvPr/>
              </p:nvCxnSpPr>
              <p:spPr bwMode="auto">
                <a:xfrm rot="16200000">
                  <a:off x="4785763" y="2868671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9" name="Group 1664"/>
              <p:cNvGrpSpPr>
                <a:grpSpLocks/>
              </p:cNvGrpSpPr>
              <p:nvPr/>
            </p:nvGrpSpPr>
            <p:grpSpPr bwMode="auto">
              <a:xfrm>
                <a:off x="2114430" y="186605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69" name="Straight Connector 2084"/>
                <p:cNvCxnSpPr/>
                <p:nvPr/>
              </p:nvCxnSpPr>
              <p:spPr bwMode="auto">
                <a:xfrm>
                  <a:off x="4786799" y="286811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0" name="Straight Connector 2085"/>
                <p:cNvCxnSpPr/>
                <p:nvPr/>
              </p:nvCxnSpPr>
              <p:spPr bwMode="auto">
                <a:xfrm rot="16200000">
                  <a:off x="4788387" y="2871618"/>
                  <a:ext cx="0" cy="8254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0" name="Group 1665"/>
              <p:cNvGrpSpPr>
                <a:grpSpLocks/>
              </p:cNvGrpSpPr>
              <p:nvPr/>
            </p:nvGrpSpPr>
            <p:grpSpPr bwMode="auto">
              <a:xfrm>
                <a:off x="2132566" y="186605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67" name="Straight Connector 2082"/>
                <p:cNvCxnSpPr/>
                <p:nvPr/>
              </p:nvCxnSpPr>
              <p:spPr bwMode="auto">
                <a:xfrm>
                  <a:off x="4786124" y="286811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8" name="Straight Connector 2083"/>
                <p:cNvCxnSpPr/>
                <p:nvPr/>
              </p:nvCxnSpPr>
              <p:spPr bwMode="auto">
                <a:xfrm rot="16200000">
                  <a:off x="4796442" y="2858126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1" name="Group 1666"/>
              <p:cNvGrpSpPr>
                <a:grpSpLocks/>
              </p:cNvGrpSpPr>
              <p:nvPr/>
            </p:nvGrpSpPr>
            <p:grpSpPr bwMode="auto">
              <a:xfrm>
                <a:off x="2156099" y="186605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65" name="Straight Connector 2080"/>
                <p:cNvCxnSpPr/>
                <p:nvPr/>
              </p:nvCxnSpPr>
              <p:spPr bwMode="auto">
                <a:xfrm>
                  <a:off x="4786400" y="286811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6" name="Straight Connector 2081"/>
                <p:cNvCxnSpPr/>
                <p:nvPr/>
              </p:nvCxnSpPr>
              <p:spPr bwMode="auto">
                <a:xfrm rot="16200000">
                  <a:off x="4785607" y="2869237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2" name="Group 1667"/>
              <p:cNvGrpSpPr>
                <a:grpSpLocks/>
              </p:cNvGrpSpPr>
              <p:nvPr/>
            </p:nvGrpSpPr>
            <p:grpSpPr bwMode="auto">
              <a:xfrm>
                <a:off x="2206000" y="198764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63" name="Straight Connector 2078"/>
                <p:cNvCxnSpPr/>
                <p:nvPr/>
              </p:nvCxnSpPr>
              <p:spPr bwMode="auto">
                <a:xfrm>
                  <a:off x="4785707" y="2868064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4" name="Straight Connector 2079"/>
                <p:cNvCxnSpPr/>
                <p:nvPr/>
              </p:nvCxnSpPr>
              <p:spPr bwMode="auto">
                <a:xfrm rot="16200000">
                  <a:off x="4785707" y="286839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3" name="Group 1668"/>
              <p:cNvGrpSpPr>
                <a:grpSpLocks/>
              </p:cNvGrpSpPr>
              <p:nvPr/>
            </p:nvGrpSpPr>
            <p:grpSpPr bwMode="auto">
              <a:xfrm>
                <a:off x="2512703" y="236382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61" name="Straight Connector 2076"/>
                <p:cNvCxnSpPr/>
                <p:nvPr/>
              </p:nvCxnSpPr>
              <p:spPr bwMode="auto">
                <a:xfrm>
                  <a:off x="4786948" y="286771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2" name="Straight Connector 2077"/>
                <p:cNvCxnSpPr/>
                <p:nvPr/>
              </p:nvCxnSpPr>
              <p:spPr bwMode="auto">
                <a:xfrm rot="16200000">
                  <a:off x="4796472" y="2879159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4" name="Group 1669"/>
              <p:cNvGrpSpPr>
                <a:grpSpLocks/>
              </p:cNvGrpSpPr>
              <p:nvPr/>
            </p:nvGrpSpPr>
            <p:grpSpPr bwMode="auto">
              <a:xfrm>
                <a:off x="2240891" y="216376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59" name="Straight Connector 2074"/>
                <p:cNvCxnSpPr/>
                <p:nvPr/>
              </p:nvCxnSpPr>
              <p:spPr bwMode="auto">
                <a:xfrm>
                  <a:off x="4785738" y="286787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0" name="Straight Connector 2075"/>
                <p:cNvCxnSpPr/>
                <p:nvPr/>
              </p:nvCxnSpPr>
              <p:spPr bwMode="auto">
                <a:xfrm rot="16200000">
                  <a:off x="4785738" y="2868204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5" name="Group 1670"/>
              <p:cNvGrpSpPr>
                <a:grpSpLocks/>
              </p:cNvGrpSpPr>
              <p:nvPr/>
            </p:nvGrpSpPr>
            <p:grpSpPr bwMode="auto">
              <a:xfrm>
                <a:off x="2241260" y="219623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57" name="Straight Connector 2072"/>
                <p:cNvCxnSpPr/>
                <p:nvPr/>
              </p:nvCxnSpPr>
              <p:spPr bwMode="auto">
                <a:xfrm>
                  <a:off x="4786956" y="2867379"/>
                  <a:ext cx="0" cy="110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8" name="Straight Connector 2073"/>
                <p:cNvCxnSpPr/>
                <p:nvPr/>
              </p:nvCxnSpPr>
              <p:spPr bwMode="auto">
                <a:xfrm rot="16200000">
                  <a:off x="4796481" y="2878824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6" name="Group 1671"/>
              <p:cNvGrpSpPr>
                <a:grpSpLocks/>
              </p:cNvGrpSpPr>
              <p:nvPr/>
            </p:nvGrpSpPr>
            <p:grpSpPr bwMode="auto">
              <a:xfrm>
                <a:off x="2246183" y="224926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55" name="Straight Connector 2070"/>
                <p:cNvCxnSpPr/>
                <p:nvPr/>
              </p:nvCxnSpPr>
              <p:spPr bwMode="auto">
                <a:xfrm>
                  <a:off x="4786795" y="288951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6" name="Straight Connector 2071"/>
                <p:cNvCxnSpPr/>
                <p:nvPr/>
              </p:nvCxnSpPr>
              <p:spPr bwMode="auto">
                <a:xfrm rot="16200000">
                  <a:off x="4787589" y="2892230"/>
                  <a:ext cx="0" cy="8412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7" name="Group 1672"/>
              <p:cNvGrpSpPr>
                <a:grpSpLocks/>
              </p:cNvGrpSpPr>
              <p:nvPr/>
            </p:nvGrpSpPr>
            <p:grpSpPr bwMode="auto">
              <a:xfrm>
                <a:off x="2261333" y="225186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53" name="Straight Connector 2068"/>
                <p:cNvCxnSpPr/>
                <p:nvPr/>
              </p:nvCxnSpPr>
              <p:spPr bwMode="auto">
                <a:xfrm>
                  <a:off x="4785931" y="286772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4" name="Straight Connector 2069"/>
                <p:cNvCxnSpPr/>
                <p:nvPr/>
              </p:nvCxnSpPr>
              <p:spPr bwMode="auto">
                <a:xfrm rot="16200000">
                  <a:off x="4785931" y="286805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8" name="Group 1673"/>
              <p:cNvGrpSpPr>
                <a:grpSpLocks/>
              </p:cNvGrpSpPr>
              <p:nvPr/>
            </p:nvGrpSpPr>
            <p:grpSpPr bwMode="auto">
              <a:xfrm>
                <a:off x="2287745" y="229252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51" name="Straight Connector 2066"/>
                <p:cNvCxnSpPr/>
                <p:nvPr/>
              </p:nvCxnSpPr>
              <p:spPr bwMode="auto">
                <a:xfrm>
                  <a:off x="4786504" y="2889439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2" name="Straight Connector 2067"/>
                <p:cNvCxnSpPr/>
                <p:nvPr/>
              </p:nvCxnSpPr>
              <p:spPr bwMode="auto">
                <a:xfrm rot="16200000">
                  <a:off x="4785710" y="289056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9" name="Group 1674"/>
              <p:cNvGrpSpPr>
                <a:grpSpLocks/>
              </p:cNvGrpSpPr>
              <p:nvPr/>
            </p:nvGrpSpPr>
            <p:grpSpPr bwMode="auto">
              <a:xfrm>
                <a:off x="2322915" y="231201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49" name="Straight Connector 2064"/>
                <p:cNvCxnSpPr/>
                <p:nvPr/>
              </p:nvCxnSpPr>
              <p:spPr bwMode="auto">
                <a:xfrm>
                  <a:off x="4786255" y="2868347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0" name="Straight Connector 2065"/>
                <p:cNvCxnSpPr/>
                <p:nvPr/>
              </p:nvCxnSpPr>
              <p:spPr bwMode="auto">
                <a:xfrm rot="16200000">
                  <a:off x="4785462" y="2869475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0" name="Group 1675"/>
              <p:cNvGrpSpPr>
                <a:grpSpLocks/>
              </p:cNvGrpSpPr>
              <p:nvPr/>
            </p:nvGrpSpPr>
            <p:grpSpPr bwMode="auto">
              <a:xfrm>
                <a:off x="2355888" y="233749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47" name="Straight Connector 2062"/>
                <p:cNvCxnSpPr/>
                <p:nvPr/>
              </p:nvCxnSpPr>
              <p:spPr bwMode="auto">
                <a:xfrm>
                  <a:off x="4786616" y="2889253"/>
                  <a:ext cx="0" cy="671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8" name="Straight Connector 2063"/>
                <p:cNvCxnSpPr/>
                <p:nvPr/>
              </p:nvCxnSpPr>
              <p:spPr bwMode="auto">
                <a:xfrm rot="16200000">
                  <a:off x="4785823" y="2869590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1" name="Group 1676"/>
              <p:cNvGrpSpPr>
                <a:grpSpLocks/>
              </p:cNvGrpSpPr>
              <p:nvPr/>
            </p:nvGrpSpPr>
            <p:grpSpPr bwMode="auto">
              <a:xfrm>
                <a:off x="2408173" y="234749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45" name="Straight Connector 2060"/>
                <p:cNvCxnSpPr/>
                <p:nvPr/>
              </p:nvCxnSpPr>
              <p:spPr bwMode="auto">
                <a:xfrm>
                  <a:off x="4786713" y="2868053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6" name="Straight Connector 2061"/>
                <p:cNvCxnSpPr/>
                <p:nvPr/>
              </p:nvCxnSpPr>
              <p:spPr bwMode="auto">
                <a:xfrm rot="16200000">
                  <a:off x="4785919" y="2869181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2" name="Group 1677"/>
              <p:cNvGrpSpPr>
                <a:grpSpLocks/>
              </p:cNvGrpSpPr>
              <p:nvPr/>
            </p:nvGrpSpPr>
            <p:grpSpPr bwMode="auto">
              <a:xfrm>
                <a:off x="2431708" y="236406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43" name="Straight Connector 2058"/>
                <p:cNvCxnSpPr/>
                <p:nvPr/>
              </p:nvCxnSpPr>
              <p:spPr bwMode="auto">
                <a:xfrm>
                  <a:off x="4786988" y="2867478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4" name="Straight Connector 2059"/>
                <p:cNvCxnSpPr/>
                <p:nvPr/>
              </p:nvCxnSpPr>
              <p:spPr bwMode="auto">
                <a:xfrm rot="16200000">
                  <a:off x="4796513" y="2878923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3" name="Group 1678"/>
              <p:cNvGrpSpPr>
                <a:grpSpLocks/>
              </p:cNvGrpSpPr>
              <p:nvPr/>
            </p:nvGrpSpPr>
            <p:grpSpPr bwMode="auto">
              <a:xfrm>
                <a:off x="2451628" y="236382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41" name="Straight Connector 2056"/>
                <p:cNvCxnSpPr/>
                <p:nvPr/>
              </p:nvCxnSpPr>
              <p:spPr bwMode="auto">
                <a:xfrm>
                  <a:off x="4786116" y="286771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2" name="Straight Connector 2057"/>
                <p:cNvCxnSpPr/>
                <p:nvPr/>
              </p:nvCxnSpPr>
              <p:spPr bwMode="auto">
                <a:xfrm rot="16200000">
                  <a:off x="4796434" y="2857730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4" name="Group 1679"/>
              <p:cNvGrpSpPr>
                <a:grpSpLocks/>
              </p:cNvGrpSpPr>
              <p:nvPr/>
            </p:nvGrpSpPr>
            <p:grpSpPr bwMode="auto">
              <a:xfrm>
                <a:off x="2539416" y="241145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39" name="Straight Connector 2054"/>
                <p:cNvCxnSpPr/>
                <p:nvPr/>
              </p:nvCxnSpPr>
              <p:spPr bwMode="auto">
                <a:xfrm>
                  <a:off x="4785632" y="286806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0" name="Straight Connector 2055"/>
                <p:cNvCxnSpPr/>
                <p:nvPr/>
              </p:nvCxnSpPr>
              <p:spPr bwMode="auto">
                <a:xfrm rot="16200000">
                  <a:off x="4785632" y="2868396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5" name="Group 1680"/>
              <p:cNvGrpSpPr>
                <a:grpSpLocks/>
              </p:cNvGrpSpPr>
              <p:nvPr/>
            </p:nvGrpSpPr>
            <p:grpSpPr bwMode="auto">
              <a:xfrm>
                <a:off x="2561755" y="246132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37" name="Straight Connector 2052"/>
                <p:cNvCxnSpPr/>
                <p:nvPr/>
              </p:nvCxnSpPr>
              <p:spPr bwMode="auto">
                <a:xfrm>
                  <a:off x="4785517" y="2867774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8" name="Straight Connector 2053"/>
                <p:cNvCxnSpPr/>
                <p:nvPr/>
              </p:nvCxnSpPr>
              <p:spPr bwMode="auto">
                <a:xfrm rot="16200000">
                  <a:off x="4785517" y="286810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6" name="Group 1681"/>
              <p:cNvGrpSpPr>
                <a:grpSpLocks/>
              </p:cNvGrpSpPr>
              <p:nvPr/>
            </p:nvGrpSpPr>
            <p:grpSpPr bwMode="auto">
              <a:xfrm>
                <a:off x="2587347" y="256190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35" name="Straight Connector 2050"/>
                <p:cNvCxnSpPr/>
                <p:nvPr/>
              </p:nvCxnSpPr>
              <p:spPr bwMode="auto">
                <a:xfrm>
                  <a:off x="4786908" y="2867951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6" name="Straight Connector 2051"/>
                <p:cNvCxnSpPr/>
                <p:nvPr/>
              </p:nvCxnSpPr>
              <p:spPr bwMode="auto">
                <a:xfrm rot="16200000">
                  <a:off x="4794052" y="2877015"/>
                  <a:ext cx="0" cy="7143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7" name="Group 1682"/>
              <p:cNvGrpSpPr>
                <a:grpSpLocks/>
              </p:cNvGrpSpPr>
              <p:nvPr/>
            </p:nvGrpSpPr>
            <p:grpSpPr bwMode="auto">
              <a:xfrm>
                <a:off x="2587347" y="249640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33" name="Straight Connector 2048"/>
                <p:cNvCxnSpPr/>
                <p:nvPr/>
              </p:nvCxnSpPr>
              <p:spPr bwMode="auto">
                <a:xfrm>
                  <a:off x="4786908" y="286787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4" name="Straight Connector 2049"/>
                <p:cNvCxnSpPr/>
                <p:nvPr/>
              </p:nvCxnSpPr>
              <p:spPr bwMode="auto">
                <a:xfrm rot="16200000">
                  <a:off x="4794052" y="2876937"/>
                  <a:ext cx="0" cy="7143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8" name="Group 1683"/>
              <p:cNvGrpSpPr>
                <a:grpSpLocks/>
              </p:cNvGrpSpPr>
              <p:nvPr/>
            </p:nvGrpSpPr>
            <p:grpSpPr bwMode="auto">
              <a:xfrm>
                <a:off x="2966277" y="302617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31" name="Straight Connector 2046"/>
                <p:cNvCxnSpPr/>
                <p:nvPr/>
              </p:nvCxnSpPr>
              <p:spPr bwMode="auto">
                <a:xfrm>
                  <a:off x="4785764" y="2867461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2" name="Straight Connector 2047"/>
                <p:cNvCxnSpPr/>
                <p:nvPr/>
              </p:nvCxnSpPr>
              <p:spPr bwMode="auto">
                <a:xfrm rot="16200000">
                  <a:off x="4785764" y="2867795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9" name="Group 1684"/>
              <p:cNvGrpSpPr>
                <a:grpSpLocks/>
              </p:cNvGrpSpPr>
              <p:nvPr/>
            </p:nvGrpSpPr>
            <p:grpSpPr bwMode="auto">
              <a:xfrm>
                <a:off x="2606658" y="260163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29" name="Straight Connector 2044"/>
                <p:cNvCxnSpPr/>
                <p:nvPr/>
              </p:nvCxnSpPr>
              <p:spPr bwMode="auto">
                <a:xfrm>
                  <a:off x="4786645" y="2868195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0" name="Straight Connector 2045"/>
                <p:cNvCxnSpPr/>
                <p:nvPr/>
              </p:nvCxnSpPr>
              <p:spPr bwMode="auto">
                <a:xfrm rot="16200000">
                  <a:off x="4785852" y="2869322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0" name="Group 1685"/>
              <p:cNvGrpSpPr>
                <a:grpSpLocks/>
              </p:cNvGrpSpPr>
              <p:nvPr/>
            </p:nvGrpSpPr>
            <p:grpSpPr bwMode="auto">
              <a:xfrm>
                <a:off x="2625017" y="262324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27" name="Straight Connector 2042"/>
                <p:cNvCxnSpPr/>
                <p:nvPr/>
              </p:nvCxnSpPr>
              <p:spPr bwMode="auto">
                <a:xfrm>
                  <a:off x="4785747" y="286737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8" name="Straight Connector 2043"/>
                <p:cNvCxnSpPr/>
                <p:nvPr/>
              </p:nvCxnSpPr>
              <p:spPr bwMode="auto">
                <a:xfrm rot="16200000">
                  <a:off x="4785747" y="286771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1" name="Group 1686"/>
              <p:cNvGrpSpPr>
                <a:grpSpLocks/>
              </p:cNvGrpSpPr>
              <p:nvPr/>
            </p:nvGrpSpPr>
            <p:grpSpPr bwMode="auto">
              <a:xfrm>
                <a:off x="2653095" y="274160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25" name="Straight Connector 2040"/>
                <p:cNvCxnSpPr/>
                <p:nvPr/>
              </p:nvCxnSpPr>
              <p:spPr bwMode="auto">
                <a:xfrm>
                  <a:off x="4786241" y="286736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6" name="Straight Connector 2041"/>
                <p:cNvCxnSpPr/>
                <p:nvPr/>
              </p:nvCxnSpPr>
              <p:spPr bwMode="auto">
                <a:xfrm rot="16200000">
                  <a:off x="4785448" y="2868492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2" name="Group 1687"/>
              <p:cNvGrpSpPr>
                <a:grpSpLocks/>
              </p:cNvGrpSpPr>
              <p:nvPr/>
            </p:nvGrpSpPr>
            <p:grpSpPr bwMode="auto">
              <a:xfrm>
                <a:off x="2691973" y="275954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23" name="Straight Connector 2038"/>
                <p:cNvCxnSpPr/>
                <p:nvPr/>
              </p:nvCxnSpPr>
              <p:spPr bwMode="auto">
                <a:xfrm>
                  <a:off x="4785460" y="288940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4" name="Straight Connector 2039"/>
                <p:cNvCxnSpPr/>
                <p:nvPr/>
              </p:nvCxnSpPr>
              <p:spPr bwMode="auto">
                <a:xfrm rot="16200000">
                  <a:off x="4785460" y="288974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3" name="Group 1688"/>
              <p:cNvGrpSpPr>
                <a:grpSpLocks/>
              </p:cNvGrpSpPr>
              <p:nvPr/>
            </p:nvGrpSpPr>
            <p:grpSpPr bwMode="auto">
              <a:xfrm>
                <a:off x="2748985" y="279657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21" name="Straight Connector 2036"/>
                <p:cNvCxnSpPr/>
                <p:nvPr/>
              </p:nvCxnSpPr>
              <p:spPr bwMode="auto">
                <a:xfrm>
                  <a:off x="4785591" y="2868369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2" name="Straight Connector 2037"/>
                <p:cNvCxnSpPr/>
                <p:nvPr/>
              </p:nvCxnSpPr>
              <p:spPr bwMode="auto">
                <a:xfrm rot="16200000">
                  <a:off x="4785591" y="286870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4" name="Group 1689"/>
              <p:cNvGrpSpPr>
                <a:grpSpLocks/>
              </p:cNvGrpSpPr>
              <p:nvPr/>
            </p:nvGrpSpPr>
            <p:grpSpPr bwMode="auto">
              <a:xfrm>
                <a:off x="2946838" y="298564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19" name="Straight Connector 2034"/>
                <p:cNvCxnSpPr/>
                <p:nvPr/>
              </p:nvCxnSpPr>
              <p:spPr bwMode="auto">
                <a:xfrm>
                  <a:off x="4786155" y="2868015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0" name="Straight Connector 2035"/>
                <p:cNvCxnSpPr/>
                <p:nvPr/>
              </p:nvCxnSpPr>
              <p:spPr bwMode="auto">
                <a:xfrm rot="16200000">
                  <a:off x="4796473" y="2858031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5" name="Group 1690"/>
              <p:cNvGrpSpPr>
                <a:grpSpLocks/>
              </p:cNvGrpSpPr>
              <p:nvPr/>
            </p:nvGrpSpPr>
            <p:grpSpPr bwMode="auto">
              <a:xfrm>
                <a:off x="2926544" y="294081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17" name="Straight Connector 2032"/>
                <p:cNvCxnSpPr/>
                <p:nvPr/>
              </p:nvCxnSpPr>
              <p:spPr bwMode="auto">
                <a:xfrm>
                  <a:off x="4785814" y="286806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8" name="Straight Connector 2033"/>
                <p:cNvCxnSpPr/>
                <p:nvPr/>
              </p:nvCxnSpPr>
              <p:spPr bwMode="auto">
                <a:xfrm rot="16200000">
                  <a:off x="4785814" y="2868401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6" name="Group 1691"/>
              <p:cNvGrpSpPr>
                <a:grpSpLocks/>
              </p:cNvGrpSpPr>
              <p:nvPr/>
            </p:nvGrpSpPr>
            <p:grpSpPr bwMode="auto">
              <a:xfrm>
                <a:off x="2854718" y="284452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15" name="Straight Connector 2030"/>
                <p:cNvCxnSpPr/>
                <p:nvPr/>
              </p:nvCxnSpPr>
              <p:spPr bwMode="auto">
                <a:xfrm>
                  <a:off x="4786209" y="286839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6" name="Straight Connector 2031"/>
                <p:cNvCxnSpPr/>
                <p:nvPr/>
              </p:nvCxnSpPr>
              <p:spPr bwMode="auto">
                <a:xfrm rot="16200000">
                  <a:off x="4785417" y="2869520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7" name="Group 1692"/>
              <p:cNvGrpSpPr>
                <a:grpSpLocks/>
              </p:cNvGrpSpPr>
              <p:nvPr/>
            </p:nvGrpSpPr>
            <p:grpSpPr bwMode="auto">
              <a:xfrm>
                <a:off x="2898771" y="287766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13" name="Straight Connector 2028"/>
                <p:cNvCxnSpPr/>
                <p:nvPr/>
              </p:nvCxnSpPr>
              <p:spPr bwMode="auto">
                <a:xfrm>
                  <a:off x="4786602" y="2867245"/>
                  <a:ext cx="0" cy="110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4" name="Straight Connector 2029"/>
                <p:cNvCxnSpPr/>
                <p:nvPr/>
              </p:nvCxnSpPr>
              <p:spPr bwMode="auto">
                <a:xfrm rot="16200000">
                  <a:off x="4785809" y="2868372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8" name="Group 1693"/>
              <p:cNvGrpSpPr>
                <a:grpSpLocks/>
              </p:cNvGrpSpPr>
              <p:nvPr/>
            </p:nvGrpSpPr>
            <p:grpSpPr bwMode="auto">
              <a:xfrm>
                <a:off x="3256073" y="315131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11" name="Straight Connector 2026"/>
                <p:cNvCxnSpPr/>
                <p:nvPr/>
              </p:nvCxnSpPr>
              <p:spPr bwMode="auto">
                <a:xfrm>
                  <a:off x="4786451" y="2889453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2" name="Straight Connector 2027"/>
                <p:cNvCxnSpPr/>
                <p:nvPr/>
              </p:nvCxnSpPr>
              <p:spPr bwMode="auto">
                <a:xfrm rot="16200000">
                  <a:off x="4785657" y="2890580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9" name="Group 1694"/>
              <p:cNvGrpSpPr>
                <a:grpSpLocks/>
              </p:cNvGrpSpPr>
              <p:nvPr/>
            </p:nvGrpSpPr>
            <p:grpSpPr bwMode="auto">
              <a:xfrm>
                <a:off x="2716586" y="277561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09" name="Straight Connector 2024"/>
                <p:cNvCxnSpPr/>
                <p:nvPr/>
              </p:nvCxnSpPr>
              <p:spPr bwMode="auto">
                <a:xfrm>
                  <a:off x="4786243" y="2889328"/>
                  <a:ext cx="0" cy="671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0" name="Straight Connector 2025"/>
                <p:cNvCxnSpPr/>
                <p:nvPr/>
              </p:nvCxnSpPr>
              <p:spPr bwMode="auto">
                <a:xfrm rot="16200000">
                  <a:off x="4785450" y="289045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0" name="Group 1695"/>
              <p:cNvGrpSpPr>
                <a:grpSpLocks/>
              </p:cNvGrpSpPr>
              <p:nvPr/>
            </p:nvGrpSpPr>
            <p:grpSpPr bwMode="auto">
              <a:xfrm>
                <a:off x="3056298" y="305113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07" name="Straight Connector 2022"/>
                <p:cNvCxnSpPr/>
                <p:nvPr/>
              </p:nvCxnSpPr>
              <p:spPr bwMode="auto">
                <a:xfrm>
                  <a:off x="4786221" y="286809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8" name="Straight Connector 2023"/>
                <p:cNvCxnSpPr/>
                <p:nvPr/>
              </p:nvCxnSpPr>
              <p:spPr bwMode="auto">
                <a:xfrm rot="16200000">
                  <a:off x="4785428" y="2869221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1" name="Group 1696"/>
              <p:cNvGrpSpPr>
                <a:grpSpLocks/>
              </p:cNvGrpSpPr>
              <p:nvPr/>
            </p:nvGrpSpPr>
            <p:grpSpPr bwMode="auto">
              <a:xfrm>
                <a:off x="3326919" y="330023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05" name="Straight Connector 2020"/>
                <p:cNvCxnSpPr/>
                <p:nvPr/>
              </p:nvCxnSpPr>
              <p:spPr bwMode="auto">
                <a:xfrm>
                  <a:off x="4785448" y="2889271"/>
                  <a:ext cx="0" cy="671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6" name="Straight Connector 2021"/>
                <p:cNvCxnSpPr/>
                <p:nvPr/>
              </p:nvCxnSpPr>
              <p:spPr bwMode="auto">
                <a:xfrm rot="16200000">
                  <a:off x="4785448" y="2870414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2" name="Group 1697"/>
              <p:cNvGrpSpPr>
                <a:grpSpLocks/>
              </p:cNvGrpSpPr>
              <p:nvPr/>
            </p:nvGrpSpPr>
            <p:grpSpPr bwMode="auto">
              <a:xfrm>
                <a:off x="3233021" y="311314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03" name="Straight Connector 2018"/>
                <p:cNvCxnSpPr/>
                <p:nvPr/>
              </p:nvCxnSpPr>
              <p:spPr bwMode="auto">
                <a:xfrm>
                  <a:off x="4785692" y="2889244"/>
                  <a:ext cx="0" cy="671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4" name="Straight Connector 2019"/>
                <p:cNvCxnSpPr/>
                <p:nvPr/>
              </p:nvCxnSpPr>
              <p:spPr bwMode="auto">
                <a:xfrm rot="16200000">
                  <a:off x="4785692" y="2868787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3" name="Group 1698"/>
              <p:cNvGrpSpPr>
                <a:grpSpLocks/>
              </p:cNvGrpSpPr>
              <p:nvPr/>
            </p:nvGrpSpPr>
            <p:grpSpPr bwMode="auto">
              <a:xfrm>
                <a:off x="3375797" y="3352906"/>
                <a:ext cx="88106" cy="88106"/>
                <a:chOff x="4741522" y="2867605"/>
                <a:chExt cx="88106" cy="88106"/>
              </a:xfrm>
            </p:grpSpPr>
            <p:cxnSp>
              <p:nvCxnSpPr>
                <p:cNvPr id="501" name="Straight Connector 2016"/>
                <p:cNvCxnSpPr/>
                <p:nvPr/>
              </p:nvCxnSpPr>
              <p:spPr bwMode="auto">
                <a:xfrm>
                  <a:off x="4785776" y="2889374"/>
                  <a:ext cx="0" cy="863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2" name="Straight Connector 2017"/>
                <p:cNvCxnSpPr/>
                <p:nvPr/>
              </p:nvCxnSpPr>
              <p:spPr bwMode="auto">
                <a:xfrm rot="16200000">
                  <a:off x="4785776" y="288970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4" name="Group 1699"/>
              <p:cNvGrpSpPr>
                <a:grpSpLocks/>
              </p:cNvGrpSpPr>
              <p:nvPr/>
            </p:nvGrpSpPr>
            <p:grpSpPr bwMode="auto">
              <a:xfrm>
                <a:off x="3031073" y="303956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99" name="Straight Connector 2014"/>
                <p:cNvCxnSpPr/>
                <p:nvPr/>
              </p:nvCxnSpPr>
              <p:spPr bwMode="auto">
                <a:xfrm>
                  <a:off x="4786049" y="2889258"/>
                  <a:ext cx="0" cy="671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0" name="Straight Connector 2015"/>
                <p:cNvCxnSpPr/>
                <p:nvPr/>
              </p:nvCxnSpPr>
              <p:spPr bwMode="auto">
                <a:xfrm rot="16200000">
                  <a:off x="4796367" y="2858483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5" name="Group 1700"/>
              <p:cNvGrpSpPr>
                <a:grpSpLocks/>
              </p:cNvGrpSpPr>
              <p:nvPr/>
            </p:nvGrpSpPr>
            <p:grpSpPr bwMode="auto">
              <a:xfrm>
                <a:off x="3449316" y="337899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97" name="Straight Connector 2012"/>
                <p:cNvCxnSpPr/>
                <p:nvPr/>
              </p:nvCxnSpPr>
              <p:spPr bwMode="auto">
                <a:xfrm>
                  <a:off x="4786863" y="2868084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8" name="Straight Connector 2013"/>
                <p:cNvCxnSpPr/>
                <p:nvPr/>
              </p:nvCxnSpPr>
              <p:spPr bwMode="auto">
                <a:xfrm rot="16200000">
                  <a:off x="4791625" y="2874767"/>
                  <a:ext cx="0" cy="7619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6" name="Group 1701"/>
              <p:cNvGrpSpPr>
                <a:grpSpLocks/>
              </p:cNvGrpSpPr>
              <p:nvPr/>
            </p:nvGrpSpPr>
            <p:grpSpPr bwMode="auto">
              <a:xfrm>
                <a:off x="3299752" y="326157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95" name="Straight Connector 2010"/>
                <p:cNvCxnSpPr/>
                <p:nvPr/>
              </p:nvCxnSpPr>
              <p:spPr bwMode="auto">
                <a:xfrm>
                  <a:off x="4785629" y="2867158"/>
                  <a:ext cx="0" cy="110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6" name="Straight Connector 2011"/>
                <p:cNvCxnSpPr/>
                <p:nvPr/>
              </p:nvCxnSpPr>
              <p:spPr bwMode="auto">
                <a:xfrm rot="16200000">
                  <a:off x="4785629" y="286749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7" name="Group 1702"/>
              <p:cNvGrpSpPr>
                <a:grpSpLocks/>
              </p:cNvGrpSpPr>
              <p:nvPr/>
            </p:nvGrpSpPr>
            <p:grpSpPr bwMode="auto">
              <a:xfrm>
                <a:off x="3347719" y="333405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93" name="Straight Connector 2008"/>
                <p:cNvCxnSpPr/>
                <p:nvPr/>
              </p:nvCxnSpPr>
              <p:spPr bwMode="auto">
                <a:xfrm>
                  <a:off x="4786870" y="286824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4" name="Straight Connector 2009"/>
                <p:cNvCxnSpPr/>
                <p:nvPr/>
              </p:nvCxnSpPr>
              <p:spPr bwMode="auto">
                <a:xfrm rot="16200000">
                  <a:off x="4791632" y="2874931"/>
                  <a:ext cx="0" cy="7619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8" name="Group 1703"/>
              <p:cNvGrpSpPr>
                <a:grpSpLocks/>
              </p:cNvGrpSpPr>
              <p:nvPr/>
            </p:nvGrpSpPr>
            <p:grpSpPr bwMode="auto">
              <a:xfrm>
                <a:off x="3597600" y="33852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91" name="Straight Connector 2006"/>
                <p:cNvCxnSpPr/>
                <p:nvPr/>
              </p:nvCxnSpPr>
              <p:spPr bwMode="auto">
                <a:xfrm>
                  <a:off x="4786200" y="286826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2" name="Straight Connector 2007"/>
                <p:cNvCxnSpPr/>
                <p:nvPr/>
              </p:nvCxnSpPr>
              <p:spPr bwMode="auto">
                <a:xfrm rot="16200000">
                  <a:off x="4785408" y="2869387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9" name="Group 1704"/>
              <p:cNvGrpSpPr>
                <a:grpSpLocks/>
              </p:cNvGrpSpPr>
              <p:nvPr/>
            </p:nvGrpSpPr>
            <p:grpSpPr bwMode="auto">
              <a:xfrm>
                <a:off x="3611077" y="33852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89" name="Straight Connector 2004"/>
                <p:cNvCxnSpPr/>
                <p:nvPr/>
              </p:nvCxnSpPr>
              <p:spPr bwMode="auto">
                <a:xfrm>
                  <a:off x="4785423" y="286826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0" name="Straight Connector 2005"/>
                <p:cNvCxnSpPr/>
                <p:nvPr/>
              </p:nvCxnSpPr>
              <p:spPr bwMode="auto">
                <a:xfrm rot="16200000">
                  <a:off x="4785423" y="2868594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0" name="Group 1705"/>
              <p:cNvGrpSpPr>
                <a:grpSpLocks/>
              </p:cNvGrpSpPr>
              <p:nvPr/>
            </p:nvGrpSpPr>
            <p:grpSpPr bwMode="auto">
              <a:xfrm>
                <a:off x="3622023" y="343686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87" name="Straight Connector 2002"/>
                <p:cNvCxnSpPr/>
                <p:nvPr/>
              </p:nvCxnSpPr>
              <p:spPr bwMode="auto">
                <a:xfrm>
                  <a:off x="4785588" y="286778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8" name="Straight Connector 2003"/>
                <p:cNvCxnSpPr/>
                <p:nvPr/>
              </p:nvCxnSpPr>
              <p:spPr bwMode="auto">
                <a:xfrm rot="16200000">
                  <a:off x="4785588" y="2868117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1" name="Group 1706"/>
              <p:cNvGrpSpPr>
                <a:grpSpLocks/>
              </p:cNvGrpSpPr>
              <p:nvPr/>
            </p:nvGrpSpPr>
            <p:grpSpPr bwMode="auto">
              <a:xfrm>
                <a:off x="3655130" y="354924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85" name="Straight Connector 2000"/>
                <p:cNvCxnSpPr/>
                <p:nvPr/>
              </p:nvCxnSpPr>
              <p:spPr bwMode="auto">
                <a:xfrm>
                  <a:off x="4785814" y="2867359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6" name="Straight Connector 2001"/>
                <p:cNvCxnSpPr/>
                <p:nvPr/>
              </p:nvCxnSpPr>
              <p:spPr bwMode="auto">
                <a:xfrm rot="16200000">
                  <a:off x="4785814" y="286769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2" name="Group 1707"/>
              <p:cNvGrpSpPr>
                <a:grpSpLocks/>
              </p:cNvGrpSpPr>
              <p:nvPr/>
            </p:nvGrpSpPr>
            <p:grpSpPr bwMode="auto">
              <a:xfrm>
                <a:off x="3681195" y="357675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83" name="Straight Connector 1998"/>
                <p:cNvCxnSpPr/>
                <p:nvPr/>
              </p:nvCxnSpPr>
              <p:spPr bwMode="auto">
                <a:xfrm>
                  <a:off x="4786735" y="2867031"/>
                  <a:ext cx="0" cy="11034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4" name="Straight Connector 1999"/>
                <p:cNvCxnSpPr/>
                <p:nvPr/>
              </p:nvCxnSpPr>
              <p:spPr bwMode="auto">
                <a:xfrm rot="16200000">
                  <a:off x="4785941" y="2868159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3" name="Group 1708"/>
              <p:cNvGrpSpPr>
                <a:grpSpLocks/>
              </p:cNvGrpSpPr>
              <p:nvPr/>
            </p:nvGrpSpPr>
            <p:grpSpPr bwMode="auto">
              <a:xfrm>
                <a:off x="3688978" y="357930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81" name="Straight Connector 1996"/>
                <p:cNvCxnSpPr/>
                <p:nvPr/>
              </p:nvCxnSpPr>
              <p:spPr bwMode="auto">
                <a:xfrm>
                  <a:off x="4785302" y="2867686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2" name="Straight Connector 1997"/>
                <p:cNvCxnSpPr/>
                <p:nvPr/>
              </p:nvCxnSpPr>
              <p:spPr bwMode="auto">
                <a:xfrm rot="16200000">
                  <a:off x="4785302" y="2868019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4" name="Group 1709"/>
              <p:cNvGrpSpPr>
                <a:grpSpLocks/>
              </p:cNvGrpSpPr>
              <p:nvPr/>
            </p:nvGrpSpPr>
            <p:grpSpPr bwMode="auto">
              <a:xfrm>
                <a:off x="3705809" y="359358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79" name="Straight Connector 1994"/>
                <p:cNvCxnSpPr/>
                <p:nvPr/>
              </p:nvCxnSpPr>
              <p:spPr bwMode="auto">
                <a:xfrm>
                  <a:off x="4785930" y="286779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0" name="Straight Connector 1995"/>
                <p:cNvCxnSpPr/>
                <p:nvPr/>
              </p:nvCxnSpPr>
              <p:spPr bwMode="auto">
                <a:xfrm rot="16200000">
                  <a:off x="4785930" y="286813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5" name="Group 1710"/>
              <p:cNvGrpSpPr>
                <a:grpSpLocks/>
              </p:cNvGrpSpPr>
              <p:nvPr/>
            </p:nvGrpSpPr>
            <p:grpSpPr bwMode="auto">
              <a:xfrm>
                <a:off x="3756790" y="359358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77" name="Straight Connector 1992"/>
                <p:cNvCxnSpPr/>
                <p:nvPr/>
              </p:nvCxnSpPr>
              <p:spPr bwMode="auto">
                <a:xfrm>
                  <a:off x="4785744" y="286779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8" name="Straight Connector 1993"/>
                <p:cNvCxnSpPr/>
                <p:nvPr/>
              </p:nvCxnSpPr>
              <p:spPr bwMode="auto">
                <a:xfrm rot="16200000">
                  <a:off x="4785744" y="286813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6" name="Group 1711"/>
              <p:cNvGrpSpPr>
                <a:grpSpLocks/>
              </p:cNvGrpSpPr>
              <p:nvPr/>
            </p:nvGrpSpPr>
            <p:grpSpPr bwMode="auto">
              <a:xfrm>
                <a:off x="3860464" y="360812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75" name="Straight Connector 1990"/>
                <p:cNvCxnSpPr/>
                <p:nvPr/>
              </p:nvCxnSpPr>
              <p:spPr bwMode="auto">
                <a:xfrm>
                  <a:off x="4785248" y="2867648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6" name="Straight Connector 1991"/>
                <p:cNvCxnSpPr/>
                <p:nvPr/>
              </p:nvCxnSpPr>
              <p:spPr bwMode="auto">
                <a:xfrm rot="16200000">
                  <a:off x="4785248" y="2867982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7" name="Group 1712"/>
              <p:cNvGrpSpPr>
                <a:grpSpLocks/>
              </p:cNvGrpSpPr>
              <p:nvPr/>
            </p:nvGrpSpPr>
            <p:grpSpPr bwMode="auto">
              <a:xfrm>
                <a:off x="3964587" y="367242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73" name="Straight Connector 1988"/>
                <p:cNvCxnSpPr/>
                <p:nvPr/>
              </p:nvCxnSpPr>
              <p:spPr bwMode="auto">
                <a:xfrm>
                  <a:off x="4785888" y="286731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4" name="Straight Connector 1989"/>
                <p:cNvCxnSpPr/>
                <p:nvPr/>
              </p:nvCxnSpPr>
              <p:spPr bwMode="auto">
                <a:xfrm rot="16200000">
                  <a:off x="4785888" y="286765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8" name="Group 1713"/>
              <p:cNvGrpSpPr>
                <a:grpSpLocks/>
              </p:cNvGrpSpPr>
              <p:nvPr/>
            </p:nvGrpSpPr>
            <p:grpSpPr bwMode="auto">
              <a:xfrm>
                <a:off x="3988977" y="371237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71" name="Straight Connector 1986"/>
                <p:cNvCxnSpPr/>
                <p:nvPr/>
              </p:nvCxnSpPr>
              <p:spPr bwMode="auto">
                <a:xfrm>
                  <a:off x="4785309" y="2867355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2" name="Straight Connector 1987"/>
                <p:cNvCxnSpPr/>
                <p:nvPr/>
              </p:nvCxnSpPr>
              <p:spPr bwMode="auto">
                <a:xfrm rot="16200000">
                  <a:off x="4785309" y="2867689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9" name="Group 1714"/>
              <p:cNvGrpSpPr>
                <a:grpSpLocks/>
              </p:cNvGrpSpPr>
              <p:nvPr/>
            </p:nvGrpSpPr>
            <p:grpSpPr bwMode="auto">
              <a:xfrm>
                <a:off x="4053629" y="374580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69" name="Straight Connector 1984"/>
                <p:cNvCxnSpPr/>
                <p:nvPr/>
              </p:nvCxnSpPr>
              <p:spPr bwMode="auto">
                <a:xfrm>
                  <a:off x="4785737" y="286750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0" name="Straight Connector 1985"/>
                <p:cNvCxnSpPr/>
                <p:nvPr/>
              </p:nvCxnSpPr>
              <p:spPr bwMode="auto">
                <a:xfrm rot="16200000">
                  <a:off x="4785737" y="2867836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0" name="Group 1715"/>
              <p:cNvGrpSpPr>
                <a:grpSpLocks/>
              </p:cNvGrpSpPr>
              <p:nvPr/>
            </p:nvGrpSpPr>
            <p:grpSpPr bwMode="auto">
              <a:xfrm>
                <a:off x="4074874" y="374580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67" name="Straight Connector 1982"/>
                <p:cNvCxnSpPr/>
                <p:nvPr/>
              </p:nvCxnSpPr>
              <p:spPr bwMode="auto">
                <a:xfrm>
                  <a:off x="4786715" y="286750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8" name="Straight Connector 1983"/>
                <p:cNvCxnSpPr/>
                <p:nvPr/>
              </p:nvCxnSpPr>
              <p:spPr bwMode="auto">
                <a:xfrm rot="16200000">
                  <a:off x="4785921" y="2868630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1" name="Group 1716"/>
              <p:cNvGrpSpPr>
                <a:grpSpLocks/>
              </p:cNvGrpSpPr>
              <p:nvPr/>
            </p:nvGrpSpPr>
            <p:grpSpPr bwMode="auto">
              <a:xfrm>
                <a:off x="4118927" y="374580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65" name="Straight Connector 1980"/>
                <p:cNvCxnSpPr/>
                <p:nvPr/>
              </p:nvCxnSpPr>
              <p:spPr bwMode="auto">
                <a:xfrm>
                  <a:off x="4785520" y="286750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6" name="Straight Connector 1981"/>
                <p:cNvCxnSpPr/>
                <p:nvPr/>
              </p:nvCxnSpPr>
              <p:spPr bwMode="auto">
                <a:xfrm rot="16200000">
                  <a:off x="4785520" y="2867836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2" name="Group 1717"/>
              <p:cNvGrpSpPr>
                <a:grpSpLocks/>
              </p:cNvGrpSpPr>
              <p:nvPr/>
            </p:nvGrpSpPr>
            <p:grpSpPr bwMode="auto">
              <a:xfrm>
                <a:off x="4273001" y="377469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63" name="Straight Connector 1978"/>
                <p:cNvCxnSpPr/>
                <p:nvPr/>
              </p:nvCxnSpPr>
              <p:spPr bwMode="auto">
                <a:xfrm>
                  <a:off x="4785418" y="2867405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4" name="Straight Connector 1979"/>
                <p:cNvCxnSpPr/>
                <p:nvPr/>
              </p:nvCxnSpPr>
              <p:spPr bwMode="auto">
                <a:xfrm rot="16200000">
                  <a:off x="4785418" y="286773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3" name="Group 1718"/>
              <p:cNvGrpSpPr>
                <a:grpSpLocks/>
              </p:cNvGrpSpPr>
              <p:nvPr/>
            </p:nvGrpSpPr>
            <p:grpSpPr bwMode="auto">
              <a:xfrm>
                <a:off x="4329158" y="382018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61" name="Straight Connector 1976"/>
                <p:cNvCxnSpPr/>
                <p:nvPr/>
              </p:nvCxnSpPr>
              <p:spPr bwMode="auto">
                <a:xfrm>
                  <a:off x="4786405" y="286828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2" name="Straight Connector 1977"/>
                <p:cNvCxnSpPr/>
                <p:nvPr/>
              </p:nvCxnSpPr>
              <p:spPr bwMode="auto">
                <a:xfrm rot="16200000">
                  <a:off x="4785611" y="286941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4" name="Group 1719"/>
              <p:cNvGrpSpPr>
                <a:grpSpLocks/>
              </p:cNvGrpSpPr>
              <p:nvPr/>
            </p:nvGrpSpPr>
            <p:grpSpPr bwMode="auto">
              <a:xfrm>
                <a:off x="4364831" y="388347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59" name="Straight Connector 1974"/>
                <p:cNvCxnSpPr/>
                <p:nvPr/>
              </p:nvCxnSpPr>
              <p:spPr bwMode="auto">
                <a:xfrm>
                  <a:off x="4785653" y="28673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0" name="Straight Connector 1975"/>
                <p:cNvCxnSpPr/>
                <p:nvPr/>
              </p:nvCxnSpPr>
              <p:spPr bwMode="auto">
                <a:xfrm rot="16200000">
                  <a:off x="4785653" y="286770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5" name="Group 1720"/>
              <p:cNvGrpSpPr>
                <a:grpSpLocks/>
              </p:cNvGrpSpPr>
              <p:nvPr/>
            </p:nvGrpSpPr>
            <p:grpSpPr bwMode="auto">
              <a:xfrm>
                <a:off x="4420503" y="393680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57" name="Straight Connector 1972"/>
                <p:cNvCxnSpPr/>
                <p:nvPr/>
              </p:nvCxnSpPr>
              <p:spPr bwMode="auto">
                <a:xfrm>
                  <a:off x="4785538" y="2874812"/>
                  <a:ext cx="0" cy="815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8" name="Straight Connector 1973"/>
                <p:cNvCxnSpPr/>
                <p:nvPr/>
              </p:nvCxnSpPr>
              <p:spPr bwMode="auto">
                <a:xfrm rot="16200000">
                  <a:off x="4785538" y="2868749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6" name="Group 1721"/>
              <p:cNvGrpSpPr>
                <a:grpSpLocks/>
              </p:cNvGrpSpPr>
              <p:nvPr/>
            </p:nvGrpSpPr>
            <p:grpSpPr bwMode="auto">
              <a:xfrm>
                <a:off x="4434991" y="393680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55" name="Straight Connector 1970"/>
                <p:cNvCxnSpPr/>
                <p:nvPr/>
              </p:nvCxnSpPr>
              <p:spPr bwMode="auto">
                <a:xfrm>
                  <a:off x="4785337" y="2874812"/>
                  <a:ext cx="0" cy="815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6" name="Straight Connector 1971"/>
                <p:cNvCxnSpPr/>
                <p:nvPr/>
              </p:nvCxnSpPr>
              <p:spPr bwMode="auto">
                <a:xfrm rot="16200000">
                  <a:off x="4785337" y="2868749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7" name="Group 1722"/>
              <p:cNvGrpSpPr>
                <a:grpSpLocks/>
              </p:cNvGrpSpPr>
              <p:nvPr/>
            </p:nvGrpSpPr>
            <p:grpSpPr bwMode="auto">
              <a:xfrm>
                <a:off x="5012673" y="405673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53" name="Straight Connector 1968"/>
                <p:cNvCxnSpPr/>
                <p:nvPr/>
              </p:nvCxnSpPr>
              <p:spPr bwMode="auto">
                <a:xfrm>
                  <a:off x="4785445" y="2886026"/>
                  <a:ext cx="0" cy="703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4" name="Straight Connector 1969"/>
                <p:cNvCxnSpPr/>
                <p:nvPr/>
              </p:nvCxnSpPr>
              <p:spPr bwMode="auto">
                <a:xfrm rot="16200000">
                  <a:off x="4785445" y="286876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8" name="Group 1723"/>
              <p:cNvGrpSpPr>
                <a:grpSpLocks/>
              </p:cNvGrpSpPr>
              <p:nvPr/>
            </p:nvGrpSpPr>
            <p:grpSpPr bwMode="auto">
              <a:xfrm>
                <a:off x="5022179" y="405673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51" name="Straight Connector 1966"/>
                <p:cNvCxnSpPr/>
                <p:nvPr/>
              </p:nvCxnSpPr>
              <p:spPr bwMode="auto">
                <a:xfrm>
                  <a:off x="4785463" y="2886026"/>
                  <a:ext cx="0" cy="703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2" name="Straight Connector 1967"/>
                <p:cNvCxnSpPr/>
                <p:nvPr/>
              </p:nvCxnSpPr>
              <p:spPr bwMode="auto">
                <a:xfrm rot="16200000">
                  <a:off x="4785463" y="286876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9" name="Group 1724"/>
              <p:cNvGrpSpPr>
                <a:grpSpLocks/>
              </p:cNvGrpSpPr>
              <p:nvPr/>
            </p:nvGrpSpPr>
            <p:grpSpPr bwMode="auto">
              <a:xfrm>
                <a:off x="5029200" y="405673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49" name="Straight Connector 1964"/>
                <p:cNvCxnSpPr/>
                <p:nvPr/>
              </p:nvCxnSpPr>
              <p:spPr bwMode="auto">
                <a:xfrm>
                  <a:off x="4786377" y="2886026"/>
                  <a:ext cx="0" cy="703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0" name="Straight Connector 1965"/>
                <p:cNvCxnSpPr/>
                <p:nvPr/>
              </p:nvCxnSpPr>
              <p:spPr bwMode="auto">
                <a:xfrm rot="16200000">
                  <a:off x="4785584" y="2869561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0" name="Group 1725"/>
              <p:cNvGrpSpPr>
                <a:grpSpLocks/>
              </p:cNvGrpSpPr>
              <p:nvPr/>
            </p:nvGrpSpPr>
            <p:grpSpPr bwMode="auto">
              <a:xfrm>
                <a:off x="5038476" y="405673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47" name="Straight Connector 1962"/>
                <p:cNvCxnSpPr/>
                <p:nvPr/>
              </p:nvCxnSpPr>
              <p:spPr bwMode="auto">
                <a:xfrm>
                  <a:off x="4786625" y="2886026"/>
                  <a:ext cx="0" cy="703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8" name="Straight Connector 1963"/>
                <p:cNvCxnSpPr/>
                <p:nvPr/>
              </p:nvCxnSpPr>
              <p:spPr bwMode="auto">
                <a:xfrm rot="16200000">
                  <a:off x="4785832" y="2869561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1" name="Group 1726"/>
              <p:cNvGrpSpPr>
                <a:grpSpLocks/>
              </p:cNvGrpSpPr>
              <p:nvPr/>
            </p:nvGrpSpPr>
            <p:grpSpPr bwMode="auto">
              <a:xfrm>
                <a:off x="5044075" y="405673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45" name="Straight Connector 1960"/>
                <p:cNvCxnSpPr/>
                <p:nvPr/>
              </p:nvCxnSpPr>
              <p:spPr bwMode="auto">
                <a:xfrm>
                  <a:off x="4785789" y="2886026"/>
                  <a:ext cx="0" cy="703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6" name="Straight Connector 1961"/>
                <p:cNvCxnSpPr/>
                <p:nvPr/>
              </p:nvCxnSpPr>
              <p:spPr bwMode="auto">
                <a:xfrm rot="16200000">
                  <a:off x="4785789" y="286876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2" name="Group 1727"/>
              <p:cNvGrpSpPr>
                <a:grpSpLocks/>
              </p:cNvGrpSpPr>
              <p:nvPr/>
            </p:nvGrpSpPr>
            <p:grpSpPr bwMode="auto">
              <a:xfrm>
                <a:off x="5048395" y="405673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43" name="Straight Connector 1958"/>
                <p:cNvCxnSpPr/>
                <p:nvPr/>
              </p:nvCxnSpPr>
              <p:spPr bwMode="auto">
                <a:xfrm>
                  <a:off x="4786230" y="2886026"/>
                  <a:ext cx="0" cy="703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4" name="Straight Connector 1959"/>
                <p:cNvCxnSpPr/>
                <p:nvPr/>
              </p:nvCxnSpPr>
              <p:spPr bwMode="auto">
                <a:xfrm rot="16200000">
                  <a:off x="4785438" y="2869561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3" name="Group 1728"/>
              <p:cNvGrpSpPr>
                <a:grpSpLocks/>
              </p:cNvGrpSpPr>
              <p:nvPr/>
            </p:nvGrpSpPr>
            <p:grpSpPr bwMode="auto">
              <a:xfrm>
                <a:off x="5055680" y="405673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41" name="Straight Connector 1956"/>
                <p:cNvCxnSpPr/>
                <p:nvPr/>
              </p:nvCxnSpPr>
              <p:spPr bwMode="auto">
                <a:xfrm>
                  <a:off x="4785295" y="2886026"/>
                  <a:ext cx="0" cy="703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2" name="Straight Connector 1957"/>
                <p:cNvCxnSpPr/>
                <p:nvPr/>
              </p:nvCxnSpPr>
              <p:spPr bwMode="auto">
                <a:xfrm rot="16200000">
                  <a:off x="4785295" y="286876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4" name="Group 1729"/>
              <p:cNvGrpSpPr>
                <a:grpSpLocks/>
              </p:cNvGrpSpPr>
              <p:nvPr/>
            </p:nvGrpSpPr>
            <p:grpSpPr bwMode="auto">
              <a:xfrm>
                <a:off x="5063514" y="405673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39" name="Straight Connector 1954"/>
                <p:cNvCxnSpPr/>
                <p:nvPr/>
              </p:nvCxnSpPr>
              <p:spPr bwMode="auto">
                <a:xfrm>
                  <a:off x="4785399" y="2886026"/>
                  <a:ext cx="0" cy="703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0" name="Straight Connector 1955"/>
                <p:cNvCxnSpPr/>
                <p:nvPr/>
              </p:nvCxnSpPr>
              <p:spPr bwMode="auto">
                <a:xfrm rot="16200000">
                  <a:off x="4785399" y="286876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5" name="Group 1730"/>
              <p:cNvGrpSpPr>
                <a:grpSpLocks/>
              </p:cNvGrpSpPr>
              <p:nvPr/>
            </p:nvGrpSpPr>
            <p:grpSpPr bwMode="auto">
              <a:xfrm>
                <a:off x="5132631" y="409714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37" name="Straight Connector 1952"/>
                <p:cNvCxnSpPr/>
                <p:nvPr/>
              </p:nvCxnSpPr>
              <p:spPr bwMode="auto">
                <a:xfrm>
                  <a:off x="4786123" y="2868010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8" name="Straight Connector 1953"/>
                <p:cNvCxnSpPr/>
                <p:nvPr/>
              </p:nvCxnSpPr>
              <p:spPr bwMode="auto">
                <a:xfrm rot="16200000">
                  <a:off x="4785330" y="2869138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6" name="Group 1731"/>
              <p:cNvGrpSpPr>
                <a:grpSpLocks/>
              </p:cNvGrpSpPr>
              <p:nvPr/>
            </p:nvGrpSpPr>
            <p:grpSpPr bwMode="auto">
              <a:xfrm>
                <a:off x="5386388" y="416535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35" name="Straight Connector 1950"/>
                <p:cNvCxnSpPr/>
                <p:nvPr/>
              </p:nvCxnSpPr>
              <p:spPr bwMode="auto">
                <a:xfrm>
                  <a:off x="4786340" y="2866967"/>
                  <a:ext cx="0" cy="11034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6" name="Straight Connector 1951"/>
                <p:cNvCxnSpPr/>
                <p:nvPr/>
              </p:nvCxnSpPr>
              <p:spPr bwMode="auto">
                <a:xfrm rot="16200000">
                  <a:off x="4785547" y="2868095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7" name="Group 1732"/>
              <p:cNvGrpSpPr>
                <a:grpSpLocks/>
              </p:cNvGrpSpPr>
              <p:nvPr/>
            </p:nvGrpSpPr>
            <p:grpSpPr bwMode="auto">
              <a:xfrm>
                <a:off x="5413414" y="420940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33" name="Straight Connector 1948"/>
                <p:cNvCxnSpPr/>
                <p:nvPr/>
              </p:nvCxnSpPr>
              <p:spPr bwMode="auto">
                <a:xfrm>
                  <a:off x="4786298" y="286769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4" name="Straight Connector 1949"/>
                <p:cNvCxnSpPr/>
                <p:nvPr/>
              </p:nvCxnSpPr>
              <p:spPr bwMode="auto">
                <a:xfrm rot="16200000">
                  <a:off x="4785506" y="2868820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8" name="Group 1733"/>
              <p:cNvGrpSpPr>
                <a:grpSpLocks/>
              </p:cNvGrpSpPr>
              <p:nvPr/>
            </p:nvGrpSpPr>
            <p:grpSpPr bwMode="auto">
              <a:xfrm>
                <a:off x="5498506" y="420940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31" name="Straight Connector 1946"/>
                <p:cNvCxnSpPr/>
                <p:nvPr/>
              </p:nvCxnSpPr>
              <p:spPr bwMode="auto">
                <a:xfrm>
                  <a:off x="4785337" y="286769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2" name="Straight Connector 1947"/>
                <p:cNvCxnSpPr/>
                <p:nvPr/>
              </p:nvCxnSpPr>
              <p:spPr bwMode="auto">
                <a:xfrm rot="16200000">
                  <a:off x="4785337" y="286802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9" name="Group 1734"/>
              <p:cNvGrpSpPr>
                <a:grpSpLocks/>
              </p:cNvGrpSpPr>
              <p:nvPr/>
            </p:nvGrpSpPr>
            <p:grpSpPr bwMode="auto">
              <a:xfrm>
                <a:off x="5516008" y="420940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29" name="Straight Connector 1944"/>
                <p:cNvCxnSpPr/>
                <p:nvPr/>
              </p:nvCxnSpPr>
              <p:spPr bwMode="auto">
                <a:xfrm>
                  <a:off x="4785295" y="286769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0" name="Straight Connector 1945"/>
                <p:cNvCxnSpPr/>
                <p:nvPr/>
              </p:nvCxnSpPr>
              <p:spPr bwMode="auto">
                <a:xfrm rot="16200000">
                  <a:off x="4785295" y="286802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0" name="Group 1735"/>
              <p:cNvGrpSpPr>
                <a:grpSpLocks/>
              </p:cNvGrpSpPr>
              <p:nvPr/>
            </p:nvGrpSpPr>
            <p:grpSpPr bwMode="auto">
              <a:xfrm>
                <a:off x="5728755" y="420940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27" name="Straight Connector 1942"/>
                <p:cNvCxnSpPr/>
                <p:nvPr/>
              </p:nvCxnSpPr>
              <p:spPr bwMode="auto">
                <a:xfrm>
                  <a:off x="4785251" y="286769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8" name="Straight Connector 1943"/>
                <p:cNvCxnSpPr/>
                <p:nvPr/>
              </p:nvCxnSpPr>
              <p:spPr bwMode="auto">
                <a:xfrm rot="16200000">
                  <a:off x="4785251" y="2868028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1" name="Group 1736"/>
              <p:cNvGrpSpPr>
                <a:grpSpLocks/>
              </p:cNvGrpSpPr>
              <p:nvPr/>
            </p:nvGrpSpPr>
            <p:grpSpPr bwMode="auto">
              <a:xfrm>
                <a:off x="5884265" y="425083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25" name="Straight Connector 1940"/>
                <p:cNvCxnSpPr/>
                <p:nvPr/>
              </p:nvCxnSpPr>
              <p:spPr bwMode="auto">
                <a:xfrm>
                  <a:off x="4785300" y="2867850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6" name="Straight Connector 1941"/>
                <p:cNvCxnSpPr/>
                <p:nvPr/>
              </p:nvCxnSpPr>
              <p:spPr bwMode="auto">
                <a:xfrm rot="16200000">
                  <a:off x="4785300" y="2868184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2" name="Group 1737"/>
              <p:cNvGrpSpPr>
                <a:grpSpLocks/>
              </p:cNvGrpSpPr>
              <p:nvPr/>
            </p:nvGrpSpPr>
            <p:grpSpPr bwMode="auto">
              <a:xfrm>
                <a:off x="6221870" y="428104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23" name="Straight Connector 1938"/>
                <p:cNvCxnSpPr/>
                <p:nvPr/>
              </p:nvCxnSpPr>
              <p:spPr bwMode="auto">
                <a:xfrm>
                  <a:off x="4785797" y="286802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4" name="Straight Connector 1939"/>
                <p:cNvCxnSpPr/>
                <p:nvPr/>
              </p:nvCxnSpPr>
              <p:spPr bwMode="auto">
                <a:xfrm rot="16200000">
                  <a:off x="4775480" y="2878674"/>
                  <a:ext cx="0" cy="6825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3" name="Group 1738"/>
              <p:cNvGrpSpPr>
                <a:grpSpLocks/>
              </p:cNvGrpSpPr>
              <p:nvPr/>
            </p:nvGrpSpPr>
            <p:grpSpPr bwMode="auto">
              <a:xfrm>
                <a:off x="6230925" y="428104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21" name="Straight Connector 1936"/>
                <p:cNvCxnSpPr/>
                <p:nvPr/>
              </p:nvCxnSpPr>
              <p:spPr bwMode="auto">
                <a:xfrm>
                  <a:off x="4786266" y="2868022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2" name="Straight Connector 1937"/>
                <p:cNvCxnSpPr/>
                <p:nvPr/>
              </p:nvCxnSpPr>
              <p:spPr bwMode="auto">
                <a:xfrm rot="16200000">
                  <a:off x="4785473" y="2869150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4" name="Group 1739"/>
              <p:cNvGrpSpPr>
                <a:grpSpLocks/>
              </p:cNvGrpSpPr>
              <p:nvPr/>
            </p:nvGrpSpPr>
            <p:grpSpPr bwMode="auto">
              <a:xfrm>
                <a:off x="7057077" y="432197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19" name="Straight Connector 1934"/>
                <p:cNvCxnSpPr/>
                <p:nvPr/>
              </p:nvCxnSpPr>
              <p:spPr bwMode="auto">
                <a:xfrm>
                  <a:off x="4785529" y="286707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0" name="Straight Connector 1935"/>
                <p:cNvCxnSpPr/>
                <p:nvPr/>
              </p:nvCxnSpPr>
              <p:spPr bwMode="auto">
                <a:xfrm rot="16200000">
                  <a:off x="4785529" y="2867406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5" name="Group 1740"/>
              <p:cNvGrpSpPr>
                <a:grpSpLocks/>
              </p:cNvGrpSpPr>
              <p:nvPr/>
            </p:nvGrpSpPr>
            <p:grpSpPr bwMode="auto">
              <a:xfrm>
                <a:off x="7194947" y="432197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17" name="Straight Connector 1932"/>
                <p:cNvCxnSpPr/>
                <p:nvPr/>
              </p:nvCxnSpPr>
              <p:spPr bwMode="auto">
                <a:xfrm>
                  <a:off x="4785756" y="286707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8" name="Straight Connector 1933"/>
                <p:cNvCxnSpPr/>
                <p:nvPr/>
              </p:nvCxnSpPr>
              <p:spPr bwMode="auto">
                <a:xfrm rot="16200000">
                  <a:off x="4774646" y="2878517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6" name="Group 1741"/>
              <p:cNvGrpSpPr>
                <a:grpSpLocks/>
              </p:cNvGrpSpPr>
              <p:nvPr/>
            </p:nvGrpSpPr>
            <p:grpSpPr bwMode="auto">
              <a:xfrm>
                <a:off x="7255786" y="432197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15" name="Straight Connector 1930"/>
                <p:cNvCxnSpPr/>
                <p:nvPr/>
              </p:nvCxnSpPr>
              <p:spPr bwMode="auto">
                <a:xfrm>
                  <a:off x="4785237" y="286707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6" name="Straight Connector 1931"/>
                <p:cNvCxnSpPr/>
                <p:nvPr/>
              </p:nvCxnSpPr>
              <p:spPr bwMode="auto">
                <a:xfrm rot="16200000">
                  <a:off x="4785237" y="2867406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7" name="Group 1742"/>
              <p:cNvGrpSpPr>
                <a:grpSpLocks/>
              </p:cNvGrpSpPr>
              <p:nvPr/>
            </p:nvGrpSpPr>
            <p:grpSpPr bwMode="auto">
              <a:xfrm>
                <a:off x="7439374" y="432197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13" name="Straight Connector 1928"/>
                <p:cNvCxnSpPr/>
                <p:nvPr/>
              </p:nvCxnSpPr>
              <p:spPr bwMode="auto">
                <a:xfrm>
                  <a:off x="4785779" y="286707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4" name="Straight Connector 1929"/>
                <p:cNvCxnSpPr/>
                <p:nvPr/>
              </p:nvCxnSpPr>
              <p:spPr bwMode="auto">
                <a:xfrm rot="16200000">
                  <a:off x="4774669" y="2878517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8" name="Group 1743"/>
              <p:cNvGrpSpPr>
                <a:grpSpLocks/>
              </p:cNvGrpSpPr>
              <p:nvPr/>
            </p:nvGrpSpPr>
            <p:grpSpPr bwMode="auto">
              <a:xfrm>
                <a:off x="7479704" y="441008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11" name="Straight Connector 1926"/>
                <p:cNvCxnSpPr/>
                <p:nvPr/>
              </p:nvCxnSpPr>
              <p:spPr bwMode="auto">
                <a:xfrm>
                  <a:off x="4785134" y="2866926"/>
                  <a:ext cx="0" cy="895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2" name="Straight Connector 1927"/>
                <p:cNvCxnSpPr/>
                <p:nvPr/>
              </p:nvCxnSpPr>
              <p:spPr bwMode="auto">
                <a:xfrm rot="16200000">
                  <a:off x="4774816" y="2856942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9" name="Group 1744"/>
              <p:cNvGrpSpPr>
                <a:grpSpLocks/>
              </p:cNvGrpSpPr>
              <p:nvPr/>
            </p:nvGrpSpPr>
            <p:grpSpPr bwMode="auto">
              <a:xfrm>
                <a:off x="7608503" y="441008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09" name="Straight Connector 1924"/>
                <p:cNvCxnSpPr/>
                <p:nvPr/>
              </p:nvCxnSpPr>
              <p:spPr bwMode="auto">
                <a:xfrm>
                  <a:off x="4784908" y="2866926"/>
                  <a:ext cx="0" cy="895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0" name="Straight Connector 1925"/>
                <p:cNvCxnSpPr/>
                <p:nvPr/>
              </p:nvCxnSpPr>
              <p:spPr bwMode="auto">
                <a:xfrm rot="16200000">
                  <a:off x="4774591" y="2856942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0" name="Group 1745"/>
              <p:cNvGrpSpPr>
                <a:grpSpLocks/>
              </p:cNvGrpSpPr>
              <p:nvPr/>
            </p:nvGrpSpPr>
            <p:grpSpPr bwMode="auto">
              <a:xfrm>
                <a:off x="7972863" y="441008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07" name="Straight Connector 1922"/>
                <p:cNvCxnSpPr/>
                <p:nvPr/>
              </p:nvCxnSpPr>
              <p:spPr bwMode="auto">
                <a:xfrm>
                  <a:off x="4785635" y="2866926"/>
                  <a:ext cx="0" cy="895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8" name="Straight Connector 1923"/>
                <p:cNvCxnSpPr/>
                <p:nvPr/>
              </p:nvCxnSpPr>
              <p:spPr bwMode="auto">
                <a:xfrm rot="16200000">
                  <a:off x="4774525" y="2878371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1" name="Group 1746"/>
              <p:cNvGrpSpPr>
                <a:grpSpLocks/>
              </p:cNvGrpSpPr>
              <p:nvPr/>
            </p:nvGrpSpPr>
            <p:grpSpPr bwMode="auto">
              <a:xfrm>
                <a:off x="8378919" y="427250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05" name="Straight Connector 1920"/>
                <p:cNvCxnSpPr/>
                <p:nvPr/>
              </p:nvCxnSpPr>
              <p:spPr bwMode="auto">
                <a:xfrm>
                  <a:off x="4785936" y="2866962"/>
                  <a:ext cx="0" cy="110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6" name="Straight Connector 1921"/>
                <p:cNvCxnSpPr/>
                <p:nvPr/>
              </p:nvCxnSpPr>
              <p:spPr bwMode="auto">
                <a:xfrm rot="16200000">
                  <a:off x="4782762" y="2870471"/>
                  <a:ext cx="0" cy="8254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2" name="Group 1747"/>
              <p:cNvGrpSpPr>
                <a:grpSpLocks/>
              </p:cNvGrpSpPr>
              <p:nvPr/>
            </p:nvGrpSpPr>
            <p:grpSpPr bwMode="auto">
              <a:xfrm>
                <a:off x="8260126" y="427250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03" name="Straight Connector 1918"/>
                <p:cNvCxnSpPr/>
                <p:nvPr/>
              </p:nvCxnSpPr>
              <p:spPr bwMode="auto">
                <a:xfrm>
                  <a:off x="4785680" y="2866962"/>
                  <a:ext cx="0" cy="110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4" name="Straight Connector 1919"/>
                <p:cNvCxnSpPr/>
                <p:nvPr/>
              </p:nvCxnSpPr>
              <p:spPr bwMode="auto">
                <a:xfrm rot="16200000">
                  <a:off x="4774570" y="2878407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3" name="Group 1748"/>
              <p:cNvGrpSpPr>
                <a:grpSpLocks/>
              </p:cNvGrpSpPr>
              <p:nvPr/>
            </p:nvGrpSpPr>
            <p:grpSpPr bwMode="auto">
              <a:xfrm>
                <a:off x="7529103" y="407278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401" name="Straight Connector 1916"/>
                <p:cNvCxnSpPr/>
                <p:nvPr/>
              </p:nvCxnSpPr>
              <p:spPr bwMode="auto">
                <a:xfrm>
                  <a:off x="4784941" y="286837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2" name="Straight Connector 1917"/>
                <p:cNvCxnSpPr/>
                <p:nvPr/>
              </p:nvCxnSpPr>
              <p:spPr bwMode="auto">
                <a:xfrm rot="16200000">
                  <a:off x="4774624" y="2858393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4" name="Group 1749"/>
              <p:cNvGrpSpPr>
                <a:grpSpLocks/>
              </p:cNvGrpSpPr>
              <p:nvPr/>
            </p:nvGrpSpPr>
            <p:grpSpPr bwMode="auto">
              <a:xfrm>
                <a:off x="7519438" y="407278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99" name="Straight Connector 1914"/>
                <p:cNvCxnSpPr/>
                <p:nvPr/>
              </p:nvCxnSpPr>
              <p:spPr bwMode="auto">
                <a:xfrm>
                  <a:off x="4785082" y="286837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0" name="Straight Connector 1915"/>
                <p:cNvCxnSpPr/>
                <p:nvPr/>
              </p:nvCxnSpPr>
              <p:spPr bwMode="auto">
                <a:xfrm rot="16200000">
                  <a:off x="4774765" y="2858393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5" name="Group 1750"/>
              <p:cNvGrpSpPr>
                <a:grpSpLocks/>
              </p:cNvGrpSpPr>
              <p:nvPr/>
            </p:nvGrpSpPr>
            <p:grpSpPr bwMode="auto">
              <a:xfrm>
                <a:off x="7509947" y="407278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97" name="Straight Connector 1912"/>
                <p:cNvCxnSpPr/>
                <p:nvPr/>
              </p:nvCxnSpPr>
              <p:spPr bwMode="auto">
                <a:xfrm>
                  <a:off x="4785049" y="286837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8" name="Straight Connector 1913"/>
                <p:cNvCxnSpPr/>
                <p:nvPr/>
              </p:nvCxnSpPr>
              <p:spPr bwMode="auto">
                <a:xfrm rot="16200000">
                  <a:off x="4774732" y="2858393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6" name="Group 1751"/>
              <p:cNvGrpSpPr>
                <a:grpSpLocks/>
              </p:cNvGrpSpPr>
              <p:nvPr/>
            </p:nvGrpSpPr>
            <p:grpSpPr bwMode="auto">
              <a:xfrm>
                <a:off x="7500454" y="407278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95" name="Straight Connector 1910"/>
                <p:cNvCxnSpPr/>
                <p:nvPr/>
              </p:nvCxnSpPr>
              <p:spPr bwMode="auto">
                <a:xfrm>
                  <a:off x="4785018" y="286837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6" name="Straight Connector 1911"/>
                <p:cNvCxnSpPr/>
                <p:nvPr/>
              </p:nvCxnSpPr>
              <p:spPr bwMode="auto">
                <a:xfrm rot="16200000">
                  <a:off x="4774701" y="2858393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7" name="Group 1752"/>
              <p:cNvGrpSpPr>
                <a:grpSpLocks/>
              </p:cNvGrpSpPr>
              <p:nvPr/>
            </p:nvGrpSpPr>
            <p:grpSpPr bwMode="auto">
              <a:xfrm>
                <a:off x="7490768" y="407278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93" name="Straight Connector 1908"/>
                <p:cNvCxnSpPr/>
                <p:nvPr/>
              </p:nvCxnSpPr>
              <p:spPr bwMode="auto">
                <a:xfrm>
                  <a:off x="4785180" y="286837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4" name="Straight Connector 1909"/>
                <p:cNvCxnSpPr/>
                <p:nvPr/>
              </p:nvCxnSpPr>
              <p:spPr bwMode="auto">
                <a:xfrm rot="16200000">
                  <a:off x="4774863" y="2858393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8" name="Group 1753"/>
              <p:cNvGrpSpPr>
                <a:grpSpLocks/>
              </p:cNvGrpSpPr>
              <p:nvPr/>
            </p:nvGrpSpPr>
            <p:grpSpPr bwMode="auto">
              <a:xfrm>
                <a:off x="7481267" y="407278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91" name="Straight Connector 1906"/>
                <p:cNvCxnSpPr/>
                <p:nvPr/>
              </p:nvCxnSpPr>
              <p:spPr bwMode="auto">
                <a:xfrm>
                  <a:off x="4785157" y="286837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2" name="Straight Connector 1907"/>
                <p:cNvCxnSpPr/>
                <p:nvPr/>
              </p:nvCxnSpPr>
              <p:spPr bwMode="auto">
                <a:xfrm rot="16200000">
                  <a:off x="4774840" y="2858393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9" name="Group 1754"/>
              <p:cNvGrpSpPr>
                <a:grpSpLocks/>
              </p:cNvGrpSpPr>
              <p:nvPr/>
            </p:nvGrpSpPr>
            <p:grpSpPr bwMode="auto">
              <a:xfrm>
                <a:off x="7474533" y="407278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89" name="Straight Connector 1904"/>
                <p:cNvCxnSpPr/>
                <p:nvPr/>
              </p:nvCxnSpPr>
              <p:spPr bwMode="auto">
                <a:xfrm>
                  <a:off x="4780780" y="286837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0" name="Straight Connector 1905"/>
                <p:cNvCxnSpPr/>
                <p:nvPr/>
              </p:nvCxnSpPr>
              <p:spPr bwMode="auto">
                <a:xfrm rot="16200000">
                  <a:off x="4774431" y="2879821"/>
                  <a:ext cx="0" cy="6666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0" name="Group 1755"/>
              <p:cNvGrpSpPr>
                <a:grpSpLocks/>
              </p:cNvGrpSpPr>
              <p:nvPr/>
            </p:nvGrpSpPr>
            <p:grpSpPr bwMode="auto">
              <a:xfrm>
                <a:off x="7465344" y="407278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87" name="Straight Connector 1902"/>
                <p:cNvCxnSpPr/>
                <p:nvPr/>
              </p:nvCxnSpPr>
              <p:spPr bwMode="auto">
                <a:xfrm>
                  <a:off x="4785207" y="2868377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8" name="Straight Connector 1903"/>
                <p:cNvCxnSpPr/>
                <p:nvPr/>
              </p:nvCxnSpPr>
              <p:spPr bwMode="auto">
                <a:xfrm rot="16200000">
                  <a:off x="4785207" y="2868711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1" name="Group 1756"/>
              <p:cNvGrpSpPr>
                <a:grpSpLocks/>
              </p:cNvGrpSpPr>
              <p:nvPr/>
            </p:nvGrpSpPr>
            <p:grpSpPr bwMode="auto">
              <a:xfrm>
                <a:off x="7157511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85" name="Straight Connector 1900"/>
                <p:cNvCxnSpPr/>
                <p:nvPr/>
              </p:nvCxnSpPr>
              <p:spPr bwMode="auto">
                <a:xfrm>
                  <a:off x="4785097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6" name="Straight Connector 1901"/>
                <p:cNvCxnSpPr/>
                <p:nvPr/>
              </p:nvCxnSpPr>
              <p:spPr bwMode="auto">
                <a:xfrm rot="16200000">
                  <a:off x="4774780" y="2857485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2" name="Group 1757"/>
              <p:cNvGrpSpPr>
                <a:grpSpLocks/>
              </p:cNvGrpSpPr>
              <p:nvPr/>
            </p:nvGrpSpPr>
            <p:grpSpPr bwMode="auto">
              <a:xfrm>
                <a:off x="7141312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83" name="Straight Connector 1898"/>
                <p:cNvCxnSpPr/>
                <p:nvPr/>
              </p:nvCxnSpPr>
              <p:spPr bwMode="auto">
                <a:xfrm>
                  <a:off x="4785423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4" name="Straight Connector 1899"/>
                <p:cNvCxnSpPr/>
                <p:nvPr/>
              </p:nvCxnSpPr>
              <p:spPr bwMode="auto">
                <a:xfrm rot="16200000">
                  <a:off x="4785423" y="286780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3" name="Group 1758"/>
              <p:cNvGrpSpPr>
                <a:grpSpLocks/>
              </p:cNvGrpSpPr>
              <p:nvPr/>
            </p:nvGrpSpPr>
            <p:grpSpPr bwMode="auto">
              <a:xfrm>
                <a:off x="6959883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81" name="Straight Connector 1896"/>
                <p:cNvCxnSpPr/>
                <p:nvPr/>
              </p:nvCxnSpPr>
              <p:spPr bwMode="auto">
                <a:xfrm>
                  <a:off x="4785894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2" name="Straight Connector 1897"/>
                <p:cNvCxnSpPr/>
                <p:nvPr/>
              </p:nvCxnSpPr>
              <p:spPr bwMode="auto">
                <a:xfrm rot="16200000">
                  <a:off x="4780339" y="2873358"/>
                  <a:ext cx="0" cy="7778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4" name="Group 1759"/>
              <p:cNvGrpSpPr>
                <a:grpSpLocks/>
              </p:cNvGrpSpPr>
              <p:nvPr/>
            </p:nvGrpSpPr>
            <p:grpSpPr bwMode="auto">
              <a:xfrm>
                <a:off x="6912280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79" name="Straight Connector 1894"/>
                <p:cNvCxnSpPr/>
                <p:nvPr/>
              </p:nvCxnSpPr>
              <p:spPr bwMode="auto">
                <a:xfrm>
                  <a:off x="4785877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0" name="Straight Connector 1895"/>
                <p:cNvCxnSpPr/>
                <p:nvPr/>
              </p:nvCxnSpPr>
              <p:spPr bwMode="auto">
                <a:xfrm rot="16200000">
                  <a:off x="4779528" y="2874152"/>
                  <a:ext cx="0" cy="7619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5" name="Group 1760"/>
              <p:cNvGrpSpPr>
                <a:grpSpLocks/>
              </p:cNvGrpSpPr>
              <p:nvPr/>
            </p:nvGrpSpPr>
            <p:grpSpPr bwMode="auto">
              <a:xfrm>
                <a:off x="6838192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77" name="Straight Connector 1892"/>
                <p:cNvCxnSpPr/>
                <p:nvPr/>
              </p:nvCxnSpPr>
              <p:spPr bwMode="auto">
                <a:xfrm>
                  <a:off x="4785362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8" name="Straight Connector 1893"/>
                <p:cNvCxnSpPr/>
                <p:nvPr/>
              </p:nvCxnSpPr>
              <p:spPr bwMode="auto">
                <a:xfrm rot="16200000">
                  <a:off x="4785362" y="286780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6" name="Group 1761"/>
              <p:cNvGrpSpPr>
                <a:grpSpLocks/>
              </p:cNvGrpSpPr>
              <p:nvPr/>
            </p:nvGrpSpPr>
            <p:grpSpPr bwMode="auto">
              <a:xfrm>
                <a:off x="6827905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75" name="Straight Connector 1890"/>
                <p:cNvCxnSpPr/>
                <p:nvPr/>
              </p:nvCxnSpPr>
              <p:spPr bwMode="auto">
                <a:xfrm>
                  <a:off x="4786124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6" name="Straight Connector 1891"/>
                <p:cNvCxnSpPr/>
                <p:nvPr/>
              </p:nvCxnSpPr>
              <p:spPr bwMode="auto">
                <a:xfrm rot="16200000">
                  <a:off x="4785331" y="2868597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7" name="Group 1762"/>
              <p:cNvGrpSpPr>
                <a:grpSpLocks/>
              </p:cNvGrpSpPr>
              <p:nvPr/>
            </p:nvGrpSpPr>
            <p:grpSpPr bwMode="auto">
              <a:xfrm>
                <a:off x="6822622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73" name="Straight Connector 1888"/>
                <p:cNvCxnSpPr/>
                <p:nvPr/>
              </p:nvCxnSpPr>
              <p:spPr bwMode="auto">
                <a:xfrm>
                  <a:off x="4785059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4" name="Straight Connector 1889"/>
                <p:cNvCxnSpPr/>
                <p:nvPr/>
              </p:nvCxnSpPr>
              <p:spPr bwMode="auto">
                <a:xfrm rot="16200000">
                  <a:off x="4774741" y="2857485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8" name="Group 1763"/>
              <p:cNvGrpSpPr>
                <a:grpSpLocks/>
              </p:cNvGrpSpPr>
              <p:nvPr/>
            </p:nvGrpSpPr>
            <p:grpSpPr bwMode="auto">
              <a:xfrm>
                <a:off x="6813704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71" name="Straight Connector 1886"/>
                <p:cNvCxnSpPr/>
                <p:nvPr/>
              </p:nvCxnSpPr>
              <p:spPr bwMode="auto">
                <a:xfrm>
                  <a:off x="4786038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2" name="Straight Connector 1887"/>
                <p:cNvCxnSpPr/>
                <p:nvPr/>
              </p:nvCxnSpPr>
              <p:spPr bwMode="auto">
                <a:xfrm rot="16200000">
                  <a:off x="4785246" y="2868596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9" name="Group 1764"/>
              <p:cNvGrpSpPr>
                <a:grpSpLocks/>
              </p:cNvGrpSpPr>
              <p:nvPr/>
            </p:nvGrpSpPr>
            <p:grpSpPr bwMode="auto">
              <a:xfrm>
                <a:off x="6808692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69" name="Straight Connector 1884"/>
                <p:cNvCxnSpPr/>
                <p:nvPr/>
              </p:nvCxnSpPr>
              <p:spPr bwMode="auto">
                <a:xfrm>
                  <a:off x="4786289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0" name="Straight Connector 1885"/>
                <p:cNvCxnSpPr/>
                <p:nvPr/>
              </p:nvCxnSpPr>
              <p:spPr bwMode="auto">
                <a:xfrm rot="16200000">
                  <a:off x="4785496" y="2868597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0" name="Group 1765"/>
              <p:cNvGrpSpPr>
                <a:grpSpLocks/>
              </p:cNvGrpSpPr>
              <p:nvPr/>
            </p:nvGrpSpPr>
            <p:grpSpPr bwMode="auto">
              <a:xfrm>
                <a:off x="6801852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67" name="Straight Connector 1882"/>
                <p:cNvCxnSpPr/>
                <p:nvPr/>
              </p:nvCxnSpPr>
              <p:spPr bwMode="auto">
                <a:xfrm>
                  <a:off x="4785193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8" name="Straight Connector 1883"/>
                <p:cNvCxnSpPr/>
                <p:nvPr/>
              </p:nvCxnSpPr>
              <p:spPr bwMode="auto">
                <a:xfrm rot="16200000">
                  <a:off x="4785193" y="286780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1" name="Group 1766"/>
              <p:cNvGrpSpPr>
                <a:grpSpLocks/>
              </p:cNvGrpSpPr>
              <p:nvPr/>
            </p:nvGrpSpPr>
            <p:grpSpPr bwMode="auto">
              <a:xfrm>
                <a:off x="6794531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65" name="Straight Connector 1880"/>
                <p:cNvCxnSpPr/>
                <p:nvPr/>
              </p:nvCxnSpPr>
              <p:spPr bwMode="auto">
                <a:xfrm>
                  <a:off x="4786163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6" name="Straight Connector 1881"/>
                <p:cNvCxnSpPr/>
                <p:nvPr/>
              </p:nvCxnSpPr>
              <p:spPr bwMode="auto">
                <a:xfrm rot="16200000">
                  <a:off x="4785371" y="2868596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2" name="Group 1767"/>
              <p:cNvGrpSpPr>
                <a:grpSpLocks/>
              </p:cNvGrpSpPr>
              <p:nvPr/>
            </p:nvGrpSpPr>
            <p:grpSpPr bwMode="auto">
              <a:xfrm>
                <a:off x="6789454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63" name="Straight Connector 1878"/>
                <p:cNvCxnSpPr/>
                <p:nvPr/>
              </p:nvCxnSpPr>
              <p:spPr bwMode="auto">
                <a:xfrm>
                  <a:off x="4784892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4" name="Straight Connector 1879"/>
                <p:cNvCxnSpPr/>
                <p:nvPr/>
              </p:nvCxnSpPr>
              <p:spPr bwMode="auto">
                <a:xfrm rot="16200000">
                  <a:off x="4774575" y="2857485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3" name="Group 1768"/>
              <p:cNvGrpSpPr>
                <a:grpSpLocks/>
              </p:cNvGrpSpPr>
              <p:nvPr/>
            </p:nvGrpSpPr>
            <p:grpSpPr bwMode="auto">
              <a:xfrm>
                <a:off x="6773011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61" name="Straight Connector 1876"/>
                <p:cNvCxnSpPr/>
                <p:nvPr/>
              </p:nvCxnSpPr>
              <p:spPr bwMode="auto">
                <a:xfrm>
                  <a:off x="4785462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2" name="Straight Connector 1877"/>
                <p:cNvCxnSpPr/>
                <p:nvPr/>
              </p:nvCxnSpPr>
              <p:spPr bwMode="auto">
                <a:xfrm rot="16200000">
                  <a:off x="4785462" y="2867803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4" name="Group 1769"/>
              <p:cNvGrpSpPr>
                <a:grpSpLocks/>
              </p:cNvGrpSpPr>
              <p:nvPr/>
            </p:nvGrpSpPr>
            <p:grpSpPr bwMode="auto">
              <a:xfrm>
                <a:off x="6767653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59" name="Straight Connector 1874"/>
                <p:cNvCxnSpPr/>
                <p:nvPr/>
              </p:nvCxnSpPr>
              <p:spPr bwMode="auto">
                <a:xfrm>
                  <a:off x="4786057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0" name="Straight Connector 1875"/>
                <p:cNvCxnSpPr/>
                <p:nvPr/>
              </p:nvCxnSpPr>
              <p:spPr bwMode="auto">
                <a:xfrm rot="16200000">
                  <a:off x="4785264" y="2868597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5" name="Group 1770"/>
              <p:cNvGrpSpPr>
                <a:grpSpLocks/>
              </p:cNvGrpSpPr>
              <p:nvPr/>
            </p:nvGrpSpPr>
            <p:grpSpPr bwMode="auto">
              <a:xfrm>
                <a:off x="6760673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57" name="Straight Connector 1872"/>
                <p:cNvCxnSpPr/>
                <p:nvPr/>
              </p:nvCxnSpPr>
              <p:spPr bwMode="auto">
                <a:xfrm>
                  <a:off x="4785101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8" name="Straight Connector 1873"/>
                <p:cNvCxnSpPr/>
                <p:nvPr/>
              </p:nvCxnSpPr>
              <p:spPr bwMode="auto">
                <a:xfrm rot="16200000">
                  <a:off x="4774784" y="2857485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6" name="Group 1771"/>
              <p:cNvGrpSpPr>
                <a:grpSpLocks/>
              </p:cNvGrpSpPr>
              <p:nvPr/>
            </p:nvGrpSpPr>
            <p:grpSpPr bwMode="auto">
              <a:xfrm>
                <a:off x="6753118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55" name="Straight Connector 1870"/>
                <p:cNvCxnSpPr/>
                <p:nvPr/>
              </p:nvCxnSpPr>
              <p:spPr bwMode="auto">
                <a:xfrm>
                  <a:off x="4786306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6" name="Straight Connector 1871"/>
                <p:cNvCxnSpPr/>
                <p:nvPr/>
              </p:nvCxnSpPr>
              <p:spPr bwMode="auto">
                <a:xfrm rot="16200000">
                  <a:off x="4785514" y="2868596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7" name="Group 1772"/>
              <p:cNvGrpSpPr>
                <a:grpSpLocks/>
              </p:cNvGrpSpPr>
              <p:nvPr/>
            </p:nvGrpSpPr>
            <p:grpSpPr bwMode="auto">
              <a:xfrm>
                <a:off x="6743540" y="3803415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53" name="Straight Connector 1868"/>
                <p:cNvCxnSpPr/>
                <p:nvPr/>
              </p:nvCxnSpPr>
              <p:spPr bwMode="auto">
                <a:xfrm>
                  <a:off x="4786360" y="2867469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4" name="Straight Connector 1869"/>
                <p:cNvCxnSpPr/>
                <p:nvPr/>
              </p:nvCxnSpPr>
              <p:spPr bwMode="auto">
                <a:xfrm rot="16200000">
                  <a:off x="4785568" y="2868596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8" name="Group 1773"/>
              <p:cNvGrpSpPr>
                <a:grpSpLocks/>
              </p:cNvGrpSpPr>
              <p:nvPr/>
            </p:nvGrpSpPr>
            <p:grpSpPr bwMode="auto">
              <a:xfrm>
                <a:off x="6683419" y="377469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51" name="Straight Connector 1866"/>
                <p:cNvCxnSpPr/>
                <p:nvPr/>
              </p:nvCxnSpPr>
              <p:spPr bwMode="auto">
                <a:xfrm>
                  <a:off x="4786162" y="286740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2" name="Straight Connector 1867"/>
                <p:cNvCxnSpPr/>
                <p:nvPr/>
              </p:nvCxnSpPr>
              <p:spPr bwMode="auto">
                <a:xfrm rot="16200000">
                  <a:off x="4785370" y="2868530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9" name="Group 1774"/>
              <p:cNvGrpSpPr>
                <a:grpSpLocks/>
              </p:cNvGrpSpPr>
              <p:nvPr/>
            </p:nvGrpSpPr>
            <p:grpSpPr bwMode="auto">
              <a:xfrm>
                <a:off x="6635901" y="377469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49" name="Straight Connector 1864"/>
                <p:cNvCxnSpPr/>
                <p:nvPr/>
              </p:nvCxnSpPr>
              <p:spPr bwMode="auto">
                <a:xfrm>
                  <a:off x="4786060" y="286740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0" name="Straight Connector 1865"/>
                <p:cNvCxnSpPr/>
                <p:nvPr/>
              </p:nvCxnSpPr>
              <p:spPr bwMode="auto">
                <a:xfrm rot="16200000">
                  <a:off x="4785268" y="2868530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0" name="Group 1775"/>
              <p:cNvGrpSpPr>
                <a:grpSpLocks/>
              </p:cNvGrpSpPr>
              <p:nvPr/>
            </p:nvGrpSpPr>
            <p:grpSpPr bwMode="auto">
              <a:xfrm>
                <a:off x="6599183" y="3734047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47" name="Straight Connector 1862"/>
                <p:cNvCxnSpPr/>
                <p:nvPr/>
              </p:nvCxnSpPr>
              <p:spPr bwMode="auto">
                <a:xfrm>
                  <a:off x="4786270" y="286806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8" name="Straight Connector 1863"/>
                <p:cNvCxnSpPr/>
                <p:nvPr/>
              </p:nvCxnSpPr>
              <p:spPr bwMode="auto">
                <a:xfrm rot="16200000">
                  <a:off x="4785477" y="286919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1" name="Group 1776"/>
              <p:cNvGrpSpPr>
                <a:grpSpLocks/>
              </p:cNvGrpSpPr>
              <p:nvPr/>
            </p:nvGrpSpPr>
            <p:grpSpPr bwMode="auto">
              <a:xfrm>
                <a:off x="6475216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45" name="Straight Connector 1860"/>
                <p:cNvCxnSpPr/>
                <p:nvPr/>
              </p:nvCxnSpPr>
              <p:spPr bwMode="auto">
                <a:xfrm>
                  <a:off x="4786425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6" name="Straight Connector 1861"/>
                <p:cNvCxnSpPr/>
                <p:nvPr/>
              </p:nvCxnSpPr>
              <p:spPr bwMode="auto">
                <a:xfrm rot="16200000">
                  <a:off x="4785631" y="2868629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2" name="Group 1777"/>
              <p:cNvGrpSpPr>
                <a:grpSpLocks/>
              </p:cNvGrpSpPr>
              <p:nvPr/>
            </p:nvGrpSpPr>
            <p:grpSpPr bwMode="auto">
              <a:xfrm>
                <a:off x="6417754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43" name="Straight Connector 1858"/>
                <p:cNvCxnSpPr/>
                <p:nvPr/>
              </p:nvCxnSpPr>
              <p:spPr bwMode="auto">
                <a:xfrm>
                  <a:off x="4785155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4" name="Straight Connector 1859"/>
                <p:cNvCxnSpPr/>
                <p:nvPr/>
              </p:nvCxnSpPr>
              <p:spPr bwMode="auto">
                <a:xfrm rot="16200000">
                  <a:off x="4774838" y="2857517"/>
                  <a:ext cx="0" cy="10952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63" name="Line 454"/>
              <p:cNvSpPr>
                <a:spLocks noChangeShapeType="1"/>
              </p:cNvSpPr>
              <p:nvPr/>
            </p:nvSpPr>
            <p:spPr bwMode="auto">
              <a:xfrm>
                <a:off x="6451863" y="3688132"/>
                <a:ext cx="0" cy="10715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Arial"/>
                  <a:cs typeface="Arial" charset="0"/>
                </a:endParaRPr>
              </a:p>
            </p:txBody>
          </p:sp>
          <p:grpSp>
            <p:nvGrpSpPr>
              <p:cNvPr id="264" name="Group 1779"/>
              <p:cNvGrpSpPr>
                <a:grpSpLocks/>
              </p:cNvGrpSpPr>
              <p:nvPr/>
            </p:nvGrpSpPr>
            <p:grpSpPr bwMode="auto">
              <a:xfrm>
                <a:off x="6408036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41" name="Straight Connector 1856"/>
                <p:cNvCxnSpPr/>
                <p:nvPr/>
              </p:nvCxnSpPr>
              <p:spPr bwMode="auto">
                <a:xfrm>
                  <a:off x="4785349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1857"/>
                <p:cNvCxnSpPr/>
                <p:nvPr/>
              </p:nvCxnSpPr>
              <p:spPr bwMode="auto">
                <a:xfrm rot="16200000">
                  <a:off x="4785349" y="2867835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5" name="Group 1780"/>
              <p:cNvGrpSpPr>
                <a:grpSpLocks/>
              </p:cNvGrpSpPr>
              <p:nvPr/>
            </p:nvGrpSpPr>
            <p:grpSpPr bwMode="auto">
              <a:xfrm>
                <a:off x="6403715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39" name="Straight Connector 1854"/>
                <p:cNvCxnSpPr/>
                <p:nvPr/>
              </p:nvCxnSpPr>
              <p:spPr bwMode="auto">
                <a:xfrm>
                  <a:off x="4784909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0" name="Straight Connector 1855"/>
                <p:cNvCxnSpPr/>
                <p:nvPr/>
              </p:nvCxnSpPr>
              <p:spPr bwMode="auto">
                <a:xfrm rot="16200000">
                  <a:off x="4774591" y="2857517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6" name="Group 1781"/>
              <p:cNvGrpSpPr>
                <a:grpSpLocks/>
              </p:cNvGrpSpPr>
              <p:nvPr/>
            </p:nvGrpSpPr>
            <p:grpSpPr bwMode="auto">
              <a:xfrm>
                <a:off x="6396156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37" name="Straight Connector 1852"/>
                <p:cNvCxnSpPr/>
                <p:nvPr/>
              </p:nvCxnSpPr>
              <p:spPr bwMode="auto">
                <a:xfrm>
                  <a:off x="4786118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8" name="Straight Connector 1853"/>
                <p:cNvCxnSpPr/>
                <p:nvPr/>
              </p:nvCxnSpPr>
              <p:spPr bwMode="auto">
                <a:xfrm rot="16200000">
                  <a:off x="4785325" y="2868629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7" name="Group 1782"/>
              <p:cNvGrpSpPr>
                <a:grpSpLocks/>
              </p:cNvGrpSpPr>
              <p:nvPr/>
            </p:nvGrpSpPr>
            <p:grpSpPr bwMode="auto">
              <a:xfrm>
                <a:off x="6298960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35" name="Straight Connector 1850"/>
                <p:cNvCxnSpPr/>
                <p:nvPr/>
              </p:nvCxnSpPr>
              <p:spPr bwMode="auto">
                <a:xfrm>
                  <a:off x="4784900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1851"/>
                <p:cNvCxnSpPr/>
                <p:nvPr/>
              </p:nvCxnSpPr>
              <p:spPr bwMode="auto">
                <a:xfrm rot="16200000">
                  <a:off x="4774582" y="2857517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8" name="Group 1783"/>
              <p:cNvGrpSpPr>
                <a:grpSpLocks/>
              </p:cNvGrpSpPr>
              <p:nvPr/>
            </p:nvGrpSpPr>
            <p:grpSpPr bwMode="auto">
              <a:xfrm>
                <a:off x="6136971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33" name="Straight Connector 1848"/>
                <p:cNvCxnSpPr/>
                <p:nvPr/>
              </p:nvCxnSpPr>
              <p:spPr bwMode="auto">
                <a:xfrm>
                  <a:off x="4784981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4" name="Straight Connector 1849"/>
                <p:cNvCxnSpPr/>
                <p:nvPr/>
              </p:nvCxnSpPr>
              <p:spPr bwMode="auto">
                <a:xfrm rot="16200000">
                  <a:off x="4774663" y="2857517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9" name="Group 1784"/>
              <p:cNvGrpSpPr>
                <a:grpSpLocks/>
              </p:cNvGrpSpPr>
              <p:nvPr/>
            </p:nvGrpSpPr>
            <p:grpSpPr bwMode="auto">
              <a:xfrm>
                <a:off x="6117531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31" name="Straight Connector 1846"/>
                <p:cNvCxnSpPr/>
                <p:nvPr/>
              </p:nvCxnSpPr>
              <p:spPr bwMode="auto">
                <a:xfrm>
                  <a:off x="4785373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2" name="Straight Connector 1847"/>
                <p:cNvCxnSpPr/>
                <p:nvPr/>
              </p:nvCxnSpPr>
              <p:spPr bwMode="auto">
                <a:xfrm rot="16200000">
                  <a:off x="4785373" y="2867835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0" name="Group 1785"/>
              <p:cNvGrpSpPr>
                <a:grpSpLocks/>
              </p:cNvGrpSpPr>
              <p:nvPr/>
            </p:nvGrpSpPr>
            <p:grpSpPr bwMode="auto">
              <a:xfrm>
                <a:off x="6098937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29" name="Straight Connector 1844"/>
                <p:cNvCxnSpPr/>
                <p:nvPr/>
              </p:nvCxnSpPr>
              <p:spPr bwMode="auto">
                <a:xfrm>
                  <a:off x="4786504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0" name="Straight Connector 1845"/>
                <p:cNvCxnSpPr/>
                <p:nvPr/>
              </p:nvCxnSpPr>
              <p:spPr bwMode="auto">
                <a:xfrm rot="16200000">
                  <a:off x="4785711" y="2868628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1" name="Group 1786"/>
              <p:cNvGrpSpPr>
                <a:grpSpLocks/>
              </p:cNvGrpSpPr>
              <p:nvPr/>
            </p:nvGrpSpPr>
            <p:grpSpPr bwMode="auto">
              <a:xfrm>
                <a:off x="6056199" y="369623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27" name="Straight Connector 1842"/>
                <p:cNvCxnSpPr/>
                <p:nvPr/>
              </p:nvCxnSpPr>
              <p:spPr bwMode="auto">
                <a:xfrm>
                  <a:off x="4786385" y="2867501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8" name="Straight Connector 1843"/>
                <p:cNvCxnSpPr/>
                <p:nvPr/>
              </p:nvCxnSpPr>
              <p:spPr bwMode="auto">
                <a:xfrm rot="16200000">
                  <a:off x="4785591" y="2868629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2" name="Group 1787"/>
              <p:cNvGrpSpPr>
                <a:grpSpLocks/>
              </p:cNvGrpSpPr>
              <p:nvPr/>
            </p:nvGrpSpPr>
            <p:grpSpPr bwMode="auto">
              <a:xfrm>
                <a:off x="5812990" y="364331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25" name="Straight Connector 1840"/>
                <p:cNvCxnSpPr/>
                <p:nvPr/>
              </p:nvCxnSpPr>
              <p:spPr bwMode="auto">
                <a:xfrm>
                  <a:off x="4785145" y="2867638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6" name="Straight Connector 1841"/>
                <p:cNvCxnSpPr/>
                <p:nvPr/>
              </p:nvCxnSpPr>
              <p:spPr bwMode="auto">
                <a:xfrm rot="16200000">
                  <a:off x="4774827" y="2857654"/>
                  <a:ext cx="0" cy="10952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3" name="Group 1788"/>
              <p:cNvGrpSpPr>
                <a:grpSpLocks/>
              </p:cNvGrpSpPr>
              <p:nvPr/>
            </p:nvGrpSpPr>
            <p:grpSpPr bwMode="auto">
              <a:xfrm>
                <a:off x="5750377" y="3618830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23" name="Straight Connector 1838"/>
                <p:cNvCxnSpPr/>
                <p:nvPr/>
              </p:nvCxnSpPr>
              <p:spPr bwMode="auto">
                <a:xfrm>
                  <a:off x="4785851" y="286813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" name="Straight Connector 1839"/>
                <p:cNvCxnSpPr/>
                <p:nvPr/>
              </p:nvCxnSpPr>
              <p:spPr bwMode="auto">
                <a:xfrm rot="16200000">
                  <a:off x="4777915" y="2876408"/>
                  <a:ext cx="0" cy="7301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4" name="Group 1789"/>
              <p:cNvGrpSpPr>
                <a:grpSpLocks/>
              </p:cNvGrpSpPr>
              <p:nvPr/>
            </p:nvGrpSpPr>
            <p:grpSpPr bwMode="auto">
              <a:xfrm>
                <a:off x="5640649" y="360191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21" name="Straight Connector 1836"/>
                <p:cNvCxnSpPr/>
                <p:nvPr/>
              </p:nvCxnSpPr>
              <p:spPr bwMode="auto">
                <a:xfrm>
                  <a:off x="4786053" y="286746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2" name="Straight Connector 1837"/>
                <p:cNvCxnSpPr/>
                <p:nvPr/>
              </p:nvCxnSpPr>
              <p:spPr bwMode="auto">
                <a:xfrm rot="16200000">
                  <a:off x="4785260" y="2868590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5" name="Group 1790"/>
              <p:cNvGrpSpPr>
                <a:grpSpLocks/>
              </p:cNvGrpSpPr>
              <p:nvPr/>
            </p:nvGrpSpPr>
            <p:grpSpPr bwMode="auto">
              <a:xfrm>
                <a:off x="5455111" y="360191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19" name="Straight Connector 1834"/>
                <p:cNvCxnSpPr/>
                <p:nvPr/>
              </p:nvCxnSpPr>
              <p:spPr bwMode="auto">
                <a:xfrm>
                  <a:off x="4785872" y="286746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0" name="Straight Connector 1835"/>
                <p:cNvCxnSpPr/>
                <p:nvPr/>
              </p:nvCxnSpPr>
              <p:spPr bwMode="auto">
                <a:xfrm rot="16200000">
                  <a:off x="4778730" y="2874938"/>
                  <a:ext cx="0" cy="7460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6" name="Group 1791"/>
              <p:cNvGrpSpPr>
                <a:grpSpLocks/>
              </p:cNvGrpSpPr>
              <p:nvPr/>
            </p:nvGrpSpPr>
            <p:grpSpPr bwMode="auto">
              <a:xfrm>
                <a:off x="5414978" y="358520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17" name="Straight Connector 1832"/>
                <p:cNvCxnSpPr/>
                <p:nvPr/>
              </p:nvCxnSpPr>
              <p:spPr bwMode="auto">
                <a:xfrm>
                  <a:off x="4786322" y="2868182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8" name="Straight Connector 1833"/>
                <p:cNvCxnSpPr/>
                <p:nvPr/>
              </p:nvCxnSpPr>
              <p:spPr bwMode="auto">
                <a:xfrm rot="16200000">
                  <a:off x="4785529" y="2869310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7" name="Group 1792"/>
              <p:cNvGrpSpPr>
                <a:grpSpLocks/>
              </p:cNvGrpSpPr>
              <p:nvPr/>
            </p:nvGrpSpPr>
            <p:grpSpPr bwMode="auto">
              <a:xfrm>
                <a:off x="5376697" y="3556773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15" name="Straight Connector 1830"/>
                <p:cNvCxnSpPr/>
                <p:nvPr/>
              </p:nvCxnSpPr>
              <p:spPr bwMode="auto">
                <a:xfrm>
                  <a:off x="4786507" y="2867824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6" name="Straight Connector 1831"/>
                <p:cNvCxnSpPr/>
                <p:nvPr/>
              </p:nvCxnSpPr>
              <p:spPr bwMode="auto">
                <a:xfrm rot="16200000">
                  <a:off x="4785713" y="2868951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8" name="Group 1793"/>
              <p:cNvGrpSpPr>
                <a:grpSpLocks/>
              </p:cNvGrpSpPr>
              <p:nvPr/>
            </p:nvGrpSpPr>
            <p:grpSpPr bwMode="auto">
              <a:xfrm>
                <a:off x="5156390" y="354313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13" name="Straight Connector 1828"/>
                <p:cNvCxnSpPr/>
                <p:nvPr/>
              </p:nvCxnSpPr>
              <p:spPr bwMode="auto">
                <a:xfrm>
                  <a:off x="4786174" y="2867071"/>
                  <a:ext cx="0" cy="1103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" name="Straight Connector 1829"/>
                <p:cNvCxnSpPr/>
                <p:nvPr/>
              </p:nvCxnSpPr>
              <p:spPr bwMode="auto">
                <a:xfrm rot="16200000">
                  <a:off x="4785382" y="2868198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9" name="Group 1794"/>
              <p:cNvGrpSpPr>
                <a:grpSpLocks/>
              </p:cNvGrpSpPr>
              <p:nvPr/>
            </p:nvGrpSpPr>
            <p:grpSpPr bwMode="auto">
              <a:xfrm>
                <a:off x="5027877" y="3459512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11" name="Straight Connector 1826"/>
                <p:cNvCxnSpPr/>
                <p:nvPr/>
              </p:nvCxnSpPr>
              <p:spPr bwMode="auto">
                <a:xfrm>
                  <a:off x="4786113" y="2867528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1827"/>
                <p:cNvCxnSpPr/>
                <p:nvPr/>
              </p:nvCxnSpPr>
              <p:spPr bwMode="auto">
                <a:xfrm rot="16200000">
                  <a:off x="4785320" y="2868656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0" name="Group 1795"/>
              <p:cNvGrpSpPr>
                <a:grpSpLocks/>
              </p:cNvGrpSpPr>
              <p:nvPr/>
            </p:nvGrpSpPr>
            <p:grpSpPr bwMode="auto">
              <a:xfrm>
                <a:off x="4935003" y="3452264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09" name="Straight Connector 1824"/>
                <p:cNvCxnSpPr/>
                <p:nvPr/>
              </p:nvCxnSpPr>
              <p:spPr bwMode="auto">
                <a:xfrm>
                  <a:off x="4785335" y="2868380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0" name="Straight Connector 1825"/>
                <p:cNvCxnSpPr/>
                <p:nvPr/>
              </p:nvCxnSpPr>
              <p:spPr bwMode="auto">
                <a:xfrm rot="16200000">
                  <a:off x="4785335" y="2868714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1" name="Group 1796"/>
              <p:cNvGrpSpPr>
                <a:grpSpLocks/>
              </p:cNvGrpSpPr>
              <p:nvPr/>
            </p:nvGrpSpPr>
            <p:grpSpPr bwMode="auto">
              <a:xfrm>
                <a:off x="4875607" y="3433168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07" name="Straight Connector 1822"/>
                <p:cNvCxnSpPr/>
                <p:nvPr/>
              </p:nvCxnSpPr>
              <p:spPr bwMode="auto">
                <a:xfrm>
                  <a:off x="4785999" y="2868285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8" name="Straight Connector 1823"/>
                <p:cNvCxnSpPr/>
                <p:nvPr/>
              </p:nvCxnSpPr>
              <p:spPr bwMode="auto">
                <a:xfrm rot="16200000">
                  <a:off x="4785206" y="2869413"/>
                  <a:ext cx="0" cy="873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2" name="Group 1797"/>
              <p:cNvGrpSpPr>
                <a:grpSpLocks/>
              </p:cNvGrpSpPr>
              <p:nvPr/>
            </p:nvGrpSpPr>
            <p:grpSpPr bwMode="auto">
              <a:xfrm>
                <a:off x="4815979" y="3428479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05" name="Straight Connector 1820"/>
                <p:cNvCxnSpPr/>
                <p:nvPr/>
              </p:nvCxnSpPr>
              <p:spPr bwMode="auto">
                <a:xfrm>
                  <a:off x="4785309" y="2868176"/>
                  <a:ext cx="0" cy="879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6" name="Straight Connector 1821"/>
                <p:cNvCxnSpPr/>
                <p:nvPr/>
              </p:nvCxnSpPr>
              <p:spPr bwMode="auto">
                <a:xfrm rot="16200000">
                  <a:off x="4785309" y="2868510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3" name="Group 1798"/>
              <p:cNvGrpSpPr>
                <a:grpSpLocks/>
              </p:cNvGrpSpPr>
              <p:nvPr/>
            </p:nvGrpSpPr>
            <p:grpSpPr bwMode="auto">
              <a:xfrm>
                <a:off x="4742550" y="340821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03" name="Straight Connector 1818"/>
                <p:cNvCxnSpPr/>
                <p:nvPr/>
              </p:nvCxnSpPr>
              <p:spPr bwMode="auto">
                <a:xfrm>
                  <a:off x="4785720" y="286765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4" name="Straight Connector 1819"/>
                <p:cNvCxnSpPr/>
                <p:nvPr/>
              </p:nvCxnSpPr>
              <p:spPr bwMode="auto">
                <a:xfrm rot="16200000">
                  <a:off x="4785720" y="2867987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4" name="Group 1799"/>
              <p:cNvGrpSpPr>
                <a:grpSpLocks/>
              </p:cNvGrpSpPr>
              <p:nvPr/>
            </p:nvGrpSpPr>
            <p:grpSpPr bwMode="auto">
              <a:xfrm>
                <a:off x="4732829" y="340821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301" name="Straight Connector 1816"/>
                <p:cNvCxnSpPr/>
                <p:nvPr/>
              </p:nvCxnSpPr>
              <p:spPr bwMode="auto">
                <a:xfrm>
                  <a:off x="4785917" y="286765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" name="Straight Connector 1817"/>
                <p:cNvCxnSpPr/>
                <p:nvPr/>
              </p:nvCxnSpPr>
              <p:spPr bwMode="auto">
                <a:xfrm rot="16200000">
                  <a:off x="4781156" y="2872749"/>
                  <a:ext cx="0" cy="7936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5" name="Group 1800"/>
              <p:cNvGrpSpPr>
                <a:grpSpLocks/>
              </p:cNvGrpSpPr>
              <p:nvPr/>
            </p:nvGrpSpPr>
            <p:grpSpPr bwMode="auto">
              <a:xfrm>
                <a:off x="4727873" y="340821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299" name="Straight Connector 1814"/>
                <p:cNvCxnSpPr/>
                <p:nvPr/>
              </p:nvCxnSpPr>
              <p:spPr bwMode="auto">
                <a:xfrm>
                  <a:off x="4786110" y="286765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Straight Connector 1815"/>
                <p:cNvCxnSpPr/>
                <p:nvPr/>
              </p:nvCxnSpPr>
              <p:spPr bwMode="auto">
                <a:xfrm rot="16200000">
                  <a:off x="4785318" y="2868780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6" name="Group 1801"/>
              <p:cNvGrpSpPr>
                <a:grpSpLocks/>
              </p:cNvGrpSpPr>
              <p:nvPr/>
            </p:nvGrpSpPr>
            <p:grpSpPr bwMode="auto">
              <a:xfrm>
                <a:off x="4718356" y="340821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297" name="Straight Connector 1812"/>
                <p:cNvCxnSpPr/>
                <p:nvPr/>
              </p:nvCxnSpPr>
              <p:spPr bwMode="auto">
                <a:xfrm>
                  <a:off x="4786103" y="286765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Straight Connector 1813"/>
                <p:cNvCxnSpPr/>
                <p:nvPr/>
              </p:nvCxnSpPr>
              <p:spPr bwMode="auto">
                <a:xfrm rot="16200000">
                  <a:off x="4785311" y="2868780"/>
                  <a:ext cx="0" cy="8730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7" name="Group 1802"/>
              <p:cNvGrpSpPr>
                <a:grpSpLocks/>
              </p:cNvGrpSpPr>
              <p:nvPr/>
            </p:nvGrpSpPr>
            <p:grpSpPr bwMode="auto">
              <a:xfrm>
                <a:off x="4711114" y="340821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295" name="Straight Connector 1810"/>
                <p:cNvCxnSpPr/>
                <p:nvPr/>
              </p:nvCxnSpPr>
              <p:spPr bwMode="auto">
                <a:xfrm>
                  <a:off x="4785410" y="286765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" name="Straight Connector 1811"/>
                <p:cNvCxnSpPr/>
                <p:nvPr/>
              </p:nvCxnSpPr>
              <p:spPr bwMode="auto">
                <a:xfrm rot="16200000">
                  <a:off x="4785410" y="2867987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8" name="Group 1803"/>
              <p:cNvGrpSpPr>
                <a:grpSpLocks/>
              </p:cNvGrpSpPr>
              <p:nvPr/>
            </p:nvGrpSpPr>
            <p:grpSpPr bwMode="auto">
              <a:xfrm>
                <a:off x="4701532" y="3408211"/>
                <a:ext cx="88106" cy="88106"/>
                <a:chOff x="4741522" y="2867605"/>
                <a:chExt cx="88106" cy="88106"/>
              </a:xfrm>
            </p:grpSpPr>
            <p:cxnSp>
              <p:nvCxnSpPr>
                <p:cNvPr id="291" name="Straight Connector 1806"/>
                <p:cNvCxnSpPr/>
                <p:nvPr/>
              </p:nvCxnSpPr>
              <p:spPr bwMode="auto">
                <a:xfrm>
                  <a:off x="4785468" y="286765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2" name="Straight Connector 1807"/>
                <p:cNvCxnSpPr/>
                <p:nvPr/>
              </p:nvCxnSpPr>
              <p:spPr bwMode="auto">
                <a:xfrm rot="16200000">
                  <a:off x="4785468" y="2867987"/>
                  <a:ext cx="0" cy="8889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" name="Straight Connector 1808"/>
                <p:cNvCxnSpPr/>
                <p:nvPr/>
              </p:nvCxnSpPr>
              <p:spPr bwMode="auto">
                <a:xfrm>
                  <a:off x="4772769" y="286765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" name="Straight Connector 1809"/>
                <p:cNvCxnSpPr/>
                <p:nvPr/>
              </p:nvCxnSpPr>
              <p:spPr bwMode="auto">
                <a:xfrm>
                  <a:off x="4779118" y="2867653"/>
                  <a:ext cx="0" cy="8796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89" name="Freeform 753"/>
              <p:cNvSpPr>
                <a:spLocks/>
              </p:cNvSpPr>
              <p:nvPr/>
            </p:nvSpPr>
            <p:spPr bwMode="auto">
              <a:xfrm>
                <a:off x="1185235" y="1014283"/>
                <a:ext cx="7270135" cy="3299897"/>
              </a:xfrm>
              <a:custGeom>
                <a:avLst/>
                <a:gdLst>
                  <a:gd name="T0" fmla="*/ 2147483647 w 3366"/>
                  <a:gd name="T1" fmla="*/ 2147483647 h 1693"/>
                  <a:gd name="T2" fmla="*/ 2147483647 w 3366"/>
                  <a:gd name="T3" fmla="*/ 2147483647 h 1693"/>
                  <a:gd name="T4" fmla="*/ 2147483647 w 3366"/>
                  <a:gd name="T5" fmla="*/ 2147483647 h 1693"/>
                  <a:gd name="T6" fmla="*/ 2147483647 w 3366"/>
                  <a:gd name="T7" fmla="*/ 2147483647 h 1693"/>
                  <a:gd name="T8" fmla="*/ 2147483647 w 3366"/>
                  <a:gd name="T9" fmla="*/ 2147483647 h 1693"/>
                  <a:gd name="T10" fmla="*/ 2147483647 w 3366"/>
                  <a:gd name="T11" fmla="*/ 2147483647 h 1693"/>
                  <a:gd name="T12" fmla="*/ 2147483647 w 3366"/>
                  <a:gd name="T13" fmla="*/ 2147483647 h 1693"/>
                  <a:gd name="T14" fmla="*/ 2147483647 w 3366"/>
                  <a:gd name="T15" fmla="*/ 2147483647 h 1693"/>
                  <a:gd name="T16" fmla="*/ 2147483647 w 3366"/>
                  <a:gd name="T17" fmla="*/ 2147483647 h 1693"/>
                  <a:gd name="T18" fmla="*/ 2147483647 w 3366"/>
                  <a:gd name="T19" fmla="*/ 2147483647 h 1693"/>
                  <a:gd name="T20" fmla="*/ 2147483647 w 3366"/>
                  <a:gd name="T21" fmla="*/ 2147483647 h 1693"/>
                  <a:gd name="T22" fmla="*/ 2147483647 w 3366"/>
                  <a:gd name="T23" fmla="*/ 2147483647 h 1693"/>
                  <a:gd name="T24" fmla="*/ 2147483647 w 3366"/>
                  <a:gd name="T25" fmla="*/ 2147483647 h 1693"/>
                  <a:gd name="T26" fmla="*/ 2147483647 w 3366"/>
                  <a:gd name="T27" fmla="*/ 2147483647 h 1693"/>
                  <a:gd name="T28" fmla="*/ 2147483647 w 3366"/>
                  <a:gd name="T29" fmla="*/ 2147483647 h 1693"/>
                  <a:gd name="T30" fmla="*/ 2147483647 w 3366"/>
                  <a:gd name="T31" fmla="*/ 2147483647 h 1693"/>
                  <a:gd name="T32" fmla="*/ 2147483647 w 3366"/>
                  <a:gd name="T33" fmla="*/ 2147483647 h 1693"/>
                  <a:gd name="T34" fmla="*/ 2147483647 w 3366"/>
                  <a:gd name="T35" fmla="*/ 2147483647 h 1693"/>
                  <a:gd name="T36" fmla="*/ 2147483647 w 3366"/>
                  <a:gd name="T37" fmla="*/ 2147483647 h 1693"/>
                  <a:gd name="T38" fmla="*/ 2147483647 w 3366"/>
                  <a:gd name="T39" fmla="*/ 2147483647 h 1693"/>
                  <a:gd name="T40" fmla="*/ 2147483647 w 3366"/>
                  <a:gd name="T41" fmla="*/ 2147483647 h 1693"/>
                  <a:gd name="T42" fmla="*/ 2147483647 w 3366"/>
                  <a:gd name="T43" fmla="*/ 2147483647 h 1693"/>
                  <a:gd name="T44" fmla="*/ 2147483647 w 3366"/>
                  <a:gd name="T45" fmla="*/ 2147483647 h 1693"/>
                  <a:gd name="T46" fmla="*/ 2147483647 w 3366"/>
                  <a:gd name="T47" fmla="*/ 2147483647 h 1693"/>
                  <a:gd name="T48" fmla="*/ 2147483647 w 3366"/>
                  <a:gd name="T49" fmla="*/ 2147483647 h 1693"/>
                  <a:gd name="T50" fmla="*/ 2147483647 w 3366"/>
                  <a:gd name="T51" fmla="*/ 2147483647 h 1693"/>
                  <a:gd name="T52" fmla="*/ 2147483647 w 3366"/>
                  <a:gd name="T53" fmla="*/ 2147483647 h 1693"/>
                  <a:gd name="T54" fmla="*/ 2147483647 w 3366"/>
                  <a:gd name="T55" fmla="*/ 2147483647 h 1693"/>
                  <a:gd name="T56" fmla="*/ 2147483647 w 3366"/>
                  <a:gd name="T57" fmla="*/ 2147483647 h 1693"/>
                  <a:gd name="T58" fmla="*/ 2147483647 w 3366"/>
                  <a:gd name="T59" fmla="*/ 2147483647 h 1693"/>
                  <a:gd name="T60" fmla="*/ 2147483647 w 3366"/>
                  <a:gd name="T61" fmla="*/ 2147483647 h 1693"/>
                  <a:gd name="T62" fmla="*/ 2147483647 w 3366"/>
                  <a:gd name="T63" fmla="*/ 2147483647 h 1693"/>
                  <a:gd name="T64" fmla="*/ 2147483647 w 3366"/>
                  <a:gd name="T65" fmla="*/ 2147483647 h 1693"/>
                  <a:gd name="T66" fmla="*/ 2147483647 w 3366"/>
                  <a:gd name="T67" fmla="*/ 2147483647 h 1693"/>
                  <a:gd name="T68" fmla="*/ 2147483647 w 3366"/>
                  <a:gd name="T69" fmla="*/ 2147483647 h 1693"/>
                  <a:gd name="T70" fmla="*/ 2147483647 w 3366"/>
                  <a:gd name="T71" fmla="*/ 2147483647 h 1693"/>
                  <a:gd name="T72" fmla="*/ 2147483647 w 3366"/>
                  <a:gd name="T73" fmla="*/ 2147483647 h 1693"/>
                  <a:gd name="T74" fmla="*/ 2147483647 w 3366"/>
                  <a:gd name="T75" fmla="*/ 2147483647 h 1693"/>
                  <a:gd name="T76" fmla="*/ 2147483647 w 3366"/>
                  <a:gd name="T77" fmla="*/ 2147483647 h 1693"/>
                  <a:gd name="T78" fmla="*/ 2147483647 w 3366"/>
                  <a:gd name="T79" fmla="*/ 2147483647 h 1693"/>
                  <a:gd name="T80" fmla="*/ 2147483647 w 3366"/>
                  <a:gd name="T81" fmla="*/ 2147483647 h 1693"/>
                  <a:gd name="T82" fmla="*/ 2147483647 w 3366"/>
                  <a:gd name="T83" fmla="*/ 2147483647 h 1693"/>
                  <a:gd name="T84" fmla="*/ 2147483647 w 3366"/>
                  <a:gd name="T85" fmla="*/ 2147483647 h 1693"/>
                  <a:gd name="T86" fmla="*/ 2147483647 w 3366"/>
                  <a:gd name="T87" fmla="*/ 2147483647 h 1693"/>
                  <a:gd name="T88" fmla="*/ 2147483647 w 3366"/>
                  <a:gd name="T89" fmla="*/ 2147483647 h 1693"/>
                  <a:gd name="T90" fmla="*/ 2147483647 w 3366"/>
                  <a:gd name="T91" fmla="*/ 2147483647 h 1693"/>
                  <a:gd name="T92" fmla="*/ 2147483647 w 3366"/>
                  <a:gd name="T93" fmla="*/ 2147483647 h 1693"/>
                  <a:gd name="T94" fmla="*/ 2147483647 w 3366"/>
                  <a:gd name="T95" fmla="*/ 2147483647 h 1693"/>
                  <a:gd name="T96" fmla="*/ 2147483647 w 3366"/>
                  <a:gd name="T97" fmla="*/ 2147483647 h 1693"/>
                  <a:gd name="T98" fmla="*/ 2147483647 w 3366"/>
                  <a:gd name="T99" fmla="*/ 2147483647 h 1693"/>
                  <a:gd name="T100" fmla="*/ 2147483647 w 3366"/>
                  <a:gd name="T101" fmla="*/ 2147483647 h 1693"/>
                  <a:gd name="T102" fmla="*/ 2147483647 w 3366"/>
                  <a:gd name="T103" fmla="*/ 2147483647 h 1693"/>
                  <a:gd name="T104" fmla="*/ 2147483647 w 3366"/>
                  <a:gd name="T105" fmla="*/ 2147483647 h 1693"/>
                  <a:gd name="T106" fmla="*/ 2147483647 w 3366"/>
                  <a:gd name="T107" fmla="*/ 2147483647 h 1693"/>
                  <a:gd name="T108" fmla="*/ 2147483647 w 3366"/>
                  <a:gd name="T109" fmla="*/ 2147483647 h 1693"/>
                  <a:gd name="T110" fmla="*/ 2147483647 w 3366"/>
                  <a:gd name="T111" fmla="*/ 2147483647 h 1693"/>
                  <a:gd name="T112" fmla="*/ 2147483647 w 3366"/>
                  <a:gd name="T113" fmla="*/ 2147483647 h 1693"/>
                  <a:gd name="T114" fmla="*/ 2147483647 w 3366"/>
                  <a:gd name="T115" fmla="*/ 2147483647 h 16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366"/>
                  <a:gd name="T175" fmla="*/ 0 h 1693"/>
                  <a:gd name="T176" fmla="*/ 3366 w 3366"/>
                  <a:gd name="T177" fmla="*/ 1693 h 16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366" h="1693">
                    <a:moveTo>
                      <a:pt x="0" y="0"/>
                    </a:moveTo>
                    <a:lnTo>
                      <a:pt x="145" y="0"/>
                    </a:lnTo>
                    <a:lnTo>
                      <a:pt x="145" y="4"/>
                    </a:lnTo>
                    <a:lnTo>
                      <a:pt x="153" y="4"/>
                    </a:lnTo>
                    <a:lnTo>
                      <a:pt x="153" y="8"/>
                    </a:lnTo>
                    <a:lnTo>
                      <a:pt x="158" y="8"/>
                    </a:lnTo>
                    <a:lnTo>
                      <a:pt x="158" y="32"/>
                    </a:lnTo>
                    <a:lnTo>
                      <a:pt x="162" y="32"/>
                    </a:lnTo>
                    <a:lnTo>
                      <a:pt x="162" y="63"/>
                    </a:lnTo>
                    <a:lnTo>
                      <a:pt x="177" y="63"/>
                    </a:lnTo>
                    <a:lnTo>
                      <a:pt x="177" y="122"/>
                    </a:lnTo>
                    <a:lnTo>
                      <a:pt x="186" y="122"/>
                    </a:lnTo>
                    <a:lnTo>
                      <a:pt x="186" y="163"/>
                    </a:lnTo>
                    <a:lnTo>
                      <a:pt x="194" y="163"/>
                    </a:lnTo>
                    <a:lnTo>
                      <a:pt x="194" y="173"/>
                    </a:lnTo>
                    <a:lnTo>
                      <a:pt x="203" y="173"/>
                    </a:lnTo>
                    <a:lnTo>
                      <a:pt x="203" y="190"/>
                    </a:lnTo>
                    <a:lnTo>
                      <a:pt x="246" y="190"/>
                    </a:lnTo>
                    <a:lnTo>
                      <a:pt x="246" y="201"/>
                    </a:lnTo>
                    <a:lnTo>
                      <a:pt x="277" y="201"/>
                    </a:lnTo>
                    <a:lnTo>
                      <a:pt x="277" y="213"/>
                    </a:lnTo>
                    <a:lnTo>
                      <a:pt x="305" y="213"/>
                    </a:lnTo>
                    <a:lnTo>
                      <a:pt x="305" y="217"/>
                    </a:lnTo>
                    <a:lnTo>
                      <a:pt x="315" y="217"/>
                    </a:lnTo>
                    <a:lnTo>
                      <a:pt x="315" y="228"/>
                    </a:lnTo>
                    <a:lnTo>
                      <a:pt x="324" y="228"/>
                    </a:lnTo>
                    <a:lnTo>
                      <a:pt x="324" y="236"/>
                    </a:lnTo>
                    <a:lnTo>
                      <a:pt x="333" y="236"/>
                    </a:lnTo>
                    <a:lnTo>
                      <a:pt x="333" y="272"/>
                    </a:lnTo>
                    <a:lnTo>
                      <a:pt x="341" y="272"/>
                    </a:lnTo>
                    <a:lnTo>
                      <a:pt x="341" y="344"/>
                    </a:lnTo>
                    <a:lnTo>
                      <a:pt x="352" y="344"/>
                    </a:lnTo>
                    <a:lnTo>
                      <a:pt x="352" y="363"/>
                    </a:lnTo>
                    <a:lnTo>
                      <a:pt x="361" y="363"/>
                    </a:lnTo>
                    <a:lnTo>
                      <a:pt x="361" y="372"/>
                    </a:lnTo>
                    <a:lnTo>
                      <a:pt x="370" y="372"/>
                    </a:lnTo>
                    <a:lnTo>
                      <a:pt x="370" y="376"/>
                    </a:lnTo>
                    <a:lnTo>
                      <a:pt x="376" y="376"/>
                    </a:lnTo>
                    <a:lnTo>
                      <a:pt x="376" y="384"/>
                    </a:lnTo>
                    <a:lnTo>
                      <a:pt x="426" y="384"/>
                    </a:lnTo>
                    <a:lnTo>
                      <a:pt x="426" y="393"/>
                    </a:lnTo>
                    <a:lnTo>
                      <a:pt x="454" y="393"/>
                    </a:lnTo>
                    <a:lnTo>
                      <a:pt x="454" y="399"/>
                    </a:lnTo>
                    <a:lnTo>
                      <a:pt x="478" y="399"/>
                    </a:lnTo>
                    <a:lnTo>
                      <a:pt x="478" y="407"/>
                    </a:lnTo>
                    <a:lnTo>
                      <a:pt x="486" y="407"/>
                    </a:lnTo>
                    <a:lnTo>
                      <a:pt x="486" y="416"/>
                    </a:lnTo>
                    <a:lnTo>
                      <a:pt x="491" y="416"/>
                    </a:lnTo>
                    <a:lnTo>
                      <a:pt x="491" y="431"/>
                    </a:lnTo>
                    <a:lnTo>
                      <a:pt x="501" y="431"/>
                    </a:lnTo>
                    <a:lnTo>
                      <a:pt x="501" y="443"/>
                    </a:lnTo>
                    <a:lnTo>
                      <a:pt x="510" y="443"/>
                    </a:lnTo>
                    <a:lnTo>
                      <a:pt x="510" y="462"/>
                    </a:lnTo>
                    <a:lnTo>
                      <a:pt x="519" y="462"/>
                    </a:lnTo>
                    <a:lnTo>
                      <a:pt x="519" y="486"/>
                    </a:lnTo>
                    <a:lnTo>
                      <a:pt x="542" y="486"/>
                    </a:lnTo>
                    <a:lnTo>
                      <a:pt x="542" y="490"/>
                    </a:lnTo>
                    <a:lnTo>
                      <a:pt x="571" y="490"/>
                    </a:lnTo>
                    <a:lnTo>
                      <a:pt x="571" y="494"/>
                    </a:lnTo>
                    <a:lnTo>
                      <a:pt x="588" y="494"/>
                    </a:lnTo>
                    <a:lnTo>
                      <a:pt x="588" y="502"/>
                    </a:lnTo>
                    <a:lnTo>
                      <a:pt x="607" y="502"/>
                    </a:lnTo>
                    <a:lnTo>
                      <a:pt x="607" y="509"/>
                    </a:lnTo>
                    <a:lnTo>
                      <a:pt x="620" y="509"/>
                    </a:lnTo>
                    <a:lnTo>
                      <a:pt x="620" y="517"/>
                    </a:lnTo>
                    <a:lnTo>
                      <a:pt x="640" y="517"/>
                    </a:lnTo>
                    <a:lnTo>
                      <a:pt x="640" y="532"/>
                    </a:lnTo>
                    <a:lnTo>
                      <a:pt x="648" y="532"/>
                    </a:lnTo>
                    <a:lnTo>
                      <a:pt x="648" y="543"/>
                    </a:lnTo>
                    <a:lnTo>
                      <a:pt x="657" y="543"/>
                    </a:lnTo>
                    <a:lnTo>
                      <a:pt x="657" y="570"/>
                    </a:lnTo>
                    <a:lnTo>
                      <a:pt x="666" y="570"/>
                    </a:lnTo>
                    <a:lnTo>
                      <a:pt x="666" y="633"/>
                    </a:lnTo>
                    <a:lnTo>
                      <a:pt x="685" y="633"/>
                    </a:lnTo>
                    <a:lnTo>
                      <a:pt x="685" y="644"/>
                    </a:lnTo>
                    <a:lnTo>
                      <a:pt x="696" y="644"/>
                    </a:lnTo>
                    <a:lnTo>
                      <a:pt x="696" y="654"/>
                    </a:lnTo>
                    <a:lnTo>
                      <a:pt x="702" y="654"/>
                    </a:lnTo>
                    <a:lnTo>
                      <a:pt x="702" y="661"/>
                    </a:lnTo>
                    <a:lnTo>
                      <a:pt x="713" y="661"/>
                    </a:lnTo>
                    <a:lnTo>
                      <a:pt x="713" y="669"/>
                    </a:lnTo>
                    <a:lnTo>
                      <a:pt x="750" y="669"/>
                    </a:lnTo>
                    <a:lnTo>
                      <a:pt x="750" y="684"/>
                    </a:lnTo>
                    <a:lnTo>
                      <a:pt x="806" y="684"/>
                    </a:lnTo>
                    <a:lnTo>
                      <a:pt x="806" y="701"/>
                    </a:lnTo>
                    <a:lnTo>
                      <a:pt x="815" y="701"/>
                    </a:lnTo>
                    <a:lnTo>
                      <a:pt x="815" y="714"/>
                    </a:lnTo>
                    <a:lnTo>
                      <a:pt x="824" y="714"/>
                    </a:lnTo>
                    <a:lnTo>
                      <a:pt x="824" y="739"/>
                    </a:lnTo>
                    <a:lnTo>
                      <a:pt x="830" y="739"/>
                    </a:lnTo>
                    <a:lnTo>
                      <a:pt x="830" y="747"/>
                    </a:lnTo>
                    <a:lnTo>
                      <a:pt x="834" y="747"/>
                    </a:lnTo>
                    <a:lnTo>
                      <a:pt x="834" y="775"/>
                    </a:lnTo>
                    <a:lnTo>
                      <a:pt x="843" y="775"/>
                    </a:lnTo>
                    <a:lnTo>
                      <a:pt x="843" y="800"/>
                    </a:lnTo>
                    <a:lnTo>
                      <a:pt x="852" y="800"/>
                    </a:lnTo>
                    <a:lnTo>
                      <a:pt x="852" y="811"/>
                    </a:lnTo>
                    <a:lnTo>
                      <a:pt x="862" y="811"/>
                    </a:lnTo>
                    <a:lnTo>
                      <a:pt x="862" y="815"/>
                    </a:lnTo>
                    <a:lnTo>
                      <a:pt x="875" y="815"/>
                    </a:lnTo>
                    <a:lnTo>
                      <a:pt x="875" y="819"/>
                    </a:lnTo>
                    <a:lnTo>
                      <a:pt x="940" y="819"/>
                    </a:lnTo>
                    <a:lnTo>
                      <a:pt x="940" y="834"/>
                    </a:lnTo>
                    <a:lnTo>
                      <a:pt x="975" y="834"/>
                    </a:lnTo>
                    <a:lnTo>
                      <a:pt x="975" y="842"/>
                    </a:lnTo>
                    <a:lnTo>
                      <a:pt x="981" y="842"/>
                    </a:lnTo>
                    <a:lnTo>
                      <a:pt x="981" y="853"/>
                    </a:lnTo>
                    <a:lnTo>
                      <a:pt x="992" y="853"/>
                    </a:lnTo>
                    <a:lnTo>
                      <a:pt x="992" y="863"/>
                    </a:lnTo>
                    <a:lnTo>
                      <a:pt x="1001" y="863"/>
                    </a:lnTo>
                    <a:lnTo>
                      <a:pt x="1001" y="878"/>
                    </a:lnTo>
                    <a:lnTo>
                      <a:pt x="1012" y="878"/>
                    </a:lnTo>
                    <a:lnTo>
                      <a:pt x="1012" y="889"/>
                    </a:lnTo>
                    <a:lnTo>
                      <a:pt x="1020" y="889"/>
                    </a:lnTo>
                    <a:lnTo>
                      <a:pt x="1020" y="899"/>
                    </a:lnTo>
                    <a:lnTo>
                      <a:pt x="1066" y="899"/>
                    </a:lnTo>
                    <a:lnTo>
                      <a:pt x="1066" y="910"/>
                    </a:lnTo>
                    <a:lnTo>
                      <a:pt x="1076" y="910"/>
                    </a:lnTo>
                    <a:lnTo>
                      <a:pt x="1076" y="925"/>
                    </a:lnTo>
                    <a:lnTo>
                      <a:pt x="1126" y="925"/>
                    </a:lnTo>
                    <a:lnTo>
                      <a:pt x="1126" y="933"/>
                    </a:lnTo>
                    <a:lnTo>
                      <a:pt x="1141" y="933"/>
                    </a:lnTo>
                    <a:lnTo>
                      <a:pt x="1141" y="946"/>
                    </a:lnTo>
                    <a:lnTo>
                      <a:pt x="1150" y="946"/>
                    </a:lnTo>
                    <a:lnTo>
                      <a:pt x="1150" y="950"/>
                    </a:lnTo>
                    <a:lnTo>
                      <a:pt x="1159" y="950"/>
                    </a:lnTo>
                    <a:lnTo>
                      <a:pt x="1159" y="956"/>
                    </a:lnTo>
                    <a:lnTo>
                      <a:pt x="1163" y="956"/>
                    </a:lnTo>
                    <a:lnTo>
                      <a:pt x="1163" y="973"/>
                    </a:lnTo>
                    <a:lnTo>
                      <a:pt x="1169" y="973"/>
                    </a:lnTo>
                    <a:lnTo>
                      <a:pt x="1169" y="982"/>
                    </a:lnTo>
                    <a:lnTo>
                      <a:pt x="1178" y="982"/>
                    </a:lnTo>
                    <a:lnTo>
                      <a:pt x="1178" y="992"/>
                    </a:lnTo>
                    <a:lnTo>
                      <a:pt x="1182" y="992"/>
                    </a:lnTo>
                    <a:lnTo>
                      <a:pt x="1182" y="1003"/>
                    </a:lnTo>
                    <a:lnTo>
                      <a:pt x="1206" y="1003"/>
                    </a:lnTo>
                    <a:lnTo>
                      <a:pt x="1206" y="1018"/>
                    </a:lnTo>
                    <a:lnTo>
                      <a:pt x="1228" y="1018"/>
                    </a:lnTo>
                    <a:lnTo>
                      <a:pt x="1228" y="1037"/>
                    </a:lnTo>
                    <a:lnTo>
                      <a:pt x="1260" y="1037"/>
                    </a:lnTo>
                    <a:lnTo>
                      <a:pt x="1260" y="1041"/>
                    </a:lnTo>
                    <a:lnTo>
                      <a:pt x="1269" y="1041"/>
                    </a:lnTo>
                    <a:lnTo>
                      <a:pt x="1269" y="1049"/>
                    </a:lnTo>
                    <a:lnTo>
                      <a:pt x="1288" y="1049"/>
                    </a:lnTo>
                    <a:lnTo>
                      <a:pt x="1288" y="1060"/>
                    </a:lnTo>
                    <a:lnTo>
                      <a:pt x="1297" y="1060"/>
                    </a:lnTo>
                    <a:lnTo>
                      <a:pt x="1297" y="1072"/>
                    </a:lnTo>
                    <a:lnTo>
                      <a:pt x="1308" y="1072"/>
                    </a:lnTo>
                    <a:lnTo>
                      <a:pt x="1308" y="1087"/>
                    </a:lnTo>
                    <a:lnTo>
                      <a:pt x="1316" y="1087"/>
                    </a:lnTo>
                    <a:lnTo>
                      <a:pt x="1316" y="1091"/>
                    </a:lnTo>
                    <a:lnTo>
                      <a:pt x="1321" y="1091"/>
                    </a:lnTo>
                    <a:lnTo>
                      <a:pt x="1321" y="1108"/>
                    </a:lnTo>
                    <a:lnTo>
                      <a:pt x="1325" y="1108"/>
                    </a:lnTo>
                    <a:lnTo>
                      <a:pt x="1325" y="1123"/>
                    </a:lnTo>
                    <a:lnTo>
                      <a:pt x="1340" y="1123"/>
                    </a:lnTo>
                    <a:lnTo>
                      <a:pt x="1340" y="1127"/>
                    </a:lnTo>
                    <a:lnTo>
                      <a:pt x="1362" y="1127"/>
                    </a:lnTo>
                    <a:lnTo>
                      <a:pt x="1362" y="1144"/>
                    </a:lnTo>
                    <a:lnTo>
                      <a:pt x="1368" y="1144"/>
                    </a:lnTo>
                    <a:lnTo>
                      <a:pt x="1368" y="1151"/>
                    </a:lnTo>
                    <a:lnTo>
                      <a:pt x="1459" y="1151"/>
                    </a:lnTo>
                    <a:lnTo>
                      <a:pt x="1459" y="1163"/>
                    </a:lnTo>
                    <a:lnTo>
                      <a:pt x="1463" y="1163"/>
                    </a:lnTo>
                    <a:lnTo>
                      <a:pt x="1463" y="1178"/>
                    </a:lnTo>
                    <a:lnTo>
                      <a:pt x="1479" y="1178"/>
                    </a:lnTo>
                    <a:lnTo>
                      <a:pt x="1479" y="1182"/>
                    </a:lnTo>
                    <a:lnTo>
                      <a:pt x="1483" y="1182"/>
                    </a:lnTo>
                    <a:lnTo>
                      <a:pt x="1483" y="1195"/>
                    </a:lnTo>
                    <a:lnTo>
                      <a:pt x="1530" y="1195"/>
                    </a:lnTo>
                    <a:lnTo>
                      <a:pt x="1530" y="1205"/>
                    </a:lnTo>
                    <a:lnTo>
                      <a:pt x="1543" y="1205"/>
                    </a:lnTo>
                    <a:lnTo>
                      <a:pt x="1543" y="1214"/>
                    </a:lnTo>
                    <a:lnTo>
                      <a:pt x="1552" y="1214"/>
                    </a:lnTo>
                    <a:lnTo>
                      <a:pt x="1552" y="1218"/>
                    </a:lnTo>
                    <a:lnTo>
                      <a:pt x="1576" y="1218"/>
                    </a:lnTo>
                    <a:lnTo>
                      <a:pt x="1576" y="1227"/>
                    </a:lnTo>
                    <a:lnTo>
                      <a:pt x="1589" y="1227"/>
                    </a:lnTo>
                    <a:lnTo>
                      <a:pt x="1589" y="1231"/>
                    </a:lnTo>
                    <a:lnTo>
                      <a:pt x="1645" y="1231"/>
                    </a:lnTo>
                    <a:lnTo>
                      <a:pt x="1645" y="1250"/>
                    </a:lnTo>
                    <a:lnTo>
                      <a:pt x="1667" y="1250"/>
                    </a:lnTo>
                    <a:lnTo>
                      <a:pt x="1667" y="1254"/>
                    </a:lnTo>
                    <a:lnTo>
                      <a:pt x="1682" y="1254"/>
                    </a:lnTo>
                    <a:lnTo>
                      <a:pt x="1682" y="1258"/>
                    </a:lnTo>
                    <a:lnTo>
                      <a:pt x="1701" y="1258"/>
                    </a:lnTo>
                    <a:lnTo>
                      <a:pt x="1701" y="1262"/>
                    </a:lnTo>
                    <a:lnTo>
                      <a:pt x="1729" y="1262"/>
                    </a:lnTo>
                    <a:lnTo>
                      <a:pt x="1729" y="1269"/>
                    </a:lnTo>
                    <a:lnTo>
                      <a:pt x="1766" y="1269"/>
                    </a:lnTo>
                    <a:lnTo>
                      <a:pt x="1766" y="1273"/>
                    </a:lnTo>
                    <a:lnTo>
                      <a:pt x="1799" y="1273"/>
                    </a:lnTo>
                    <a:lnTo>
                      <a:pt x="1799" y="1281"/>
                    </a:lnTo>
                    <a:lnTo>
                      <a:pt x="1807" y="1281"/>
                    </a:lnTo>
                    <a:lnTo>
                      <a:pt x="1807" y="1300"/>
                    </a:lnTo>
                    <a:lnTo>
                      <a:pt x="1812" y="1300"/>
                    </a:lnTo>
                    <a:lnTo>
                      <a:pt x="1812" y="1309"/>
                    </a:lnTo>
                    <a:lnTo>
                      <a:pt x="1822" y="1309"/>
                    </a:lnTo>
                    <a:lnTo>
                      <a:pt x="1822" y="1317"/>
                    </a:lnTo>
                    <a:lnTo>
                      <a:pt x="1863" y="1317"/>
                    </a:lnTo>
                    <a:lnTo>
                      <a:pt x="1863" y="1326"/>
                    </a:lnTo>
                    <a:lnTo>
                      <a:pt x="1965" y="1326"/>
                    </a:lnTo>
                    <a:lnTo>
                      <a:pt x="1965" y="1341"/>
                    </a:lnTo>
                    <a:lnTo>
                      <a:pt x="1980" y="1341"/>
                    </a:lnTo>
                    <a:lnTo>
                      <a:pt x="1980" y="1345"/>
                    </a:lnTo>
                    <a:lnTo>
                      <a:pt x="1980" y="1349"/>
                    </a:lnTo>
                    <a:lnTo>
                      <a:pt x="2127" y="1349"/>
                    </a:lnTo>
                    <a:lnTo>
                      <a:pt x="2127" y="1357"/>
                    </a:lnTo>
                    <a:lnTo>
                      <a:pt x="2151" y="1357"/>
                    </a:lnTo>
                    <a:lnTo>
                      <a:pt x="2151" y="1368"/>
                    </a:lnTo>
                    <a:lnTo>
                      <a:pt x="2164" y="1368"/>
                    </a:lnTo>
                    <a:lnTo>
                      <a:pt x="2164" y="1372"/>
                    </a:lnTo>
                    <a:lnTo>
                      <a:pt x="2196" y="1372"/>
                    </a:lnTo>
                    <a:lnTo>
                      <a:pt x="2196" y="1385"/>
                    </a:lnTo>
                    <a:lnTo>
                      <a:pt x="2261" y="1385"/>
                    </a:lnTo>
                    <a:lnTo>
                      <a:pt x="2261" y="1391"/>
                    </a:lnTo>
                    <a:lnTo>
                      <a:pt x="2268" y="1391"/>
                    </a:lnTo>
                    <a:lnTo>
                      <a:pt x="2268" y="1398"/>
                    </a:lnTo>
                    <a:lnTo>
                      <a:pt x="2495" y="1398"/>
                    </a:lnTo>
                    <a:lnTo>
                      <a:pt x="2495" y="1417"/>
                    </a:lnTo>
                    <a:lnTo>
                      <a:pt x="2536" y="1417"/>
                    </a:lnTo>
                    <a:lnTo>
                      <a:pt x="2536" y="1436"/>
                    </a:lnTo>
                    <a:lnTo>
                      <a:pt x="2568" y="1436"/>
                    </a:lnTo>
                    <a:lnTo>
                      <a:pt x="2568" y="1452"/>
                    </a:lnTo>
                    <a:lnTo>
                      <a:pt x="2804" y="1452"/>
                    </a:lnTo>
                    <a:lnTo>
                      <a:pt x="2804" y="1499"/>
                    </a:lnTo>
                    <a:lnTo>
                      <a:pt x="2860" y="1499"/>
                    </a:lnTo>
                    <a:lnTo>
                      <a:pt x="2860" y="1543"/>
                    </a:lnTo>
                    <a:lnTo>
                      <a:pt x="2916" y="1543"/>
                    </a:lnTo>
                    <a:lnTo>
                      <a:pt x="2916" y="1590"/>
                    </a:lnTo>
                    <a:lnTo>
                      <a:pt x="3197" y="1590"/>
                    </a:lnTo>
                    <a:lnTo>
                      <a:pt x="3197" y="1693"/>
                    </a:lnTo>
                    <a:lnTo>
                      <a:pt x="3366" y="1693"/>
                    </a:lnTo>
                  </a:path>
                </a:pathLst>
              </a:custGeom>
              <a:noFill/>
              <a:ln w="25400" cap="flat">
                <a:solidFill>
                  <a:srgbClr val="0000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Freeform 754"/>
              <p:cNvSpPr>
                <a:spLocks/>
              </p:cNvSpPr>
              <p:nvPr/>
            </p:nvSpPr>
            <p:spPr bwMode="auto">
              <a:xfrm>
                <a:off x="1185235" y="1014283"/>
                <a:ext cx="6868399" cy="3440235"/>
              </a:xfrm>
              <a:custGeom>
                <a:avLst/>
                <a:gdLst>
                  <a:gd name="T0" fmla="*/ 2147483647 w 3180"/>
                  <a:gd name="T1" fmla="*/ 2147483647 h 1765"/>
                  <a:gd name="T2" fmla="*/ 2147483647 w 3180"/>
                  <a:gd name="T3" fmla="*/ 2147483647 h 1765"/>
                  <a:gd name="T4" fmla="*/ 2147483647 w 3180"/>
                  <a:gd name="T5" fmla="*/ 2147483647 h 1765"/>
                  <a:gd name="T6" fmla="*/ 2147483647 w 3180"/>
                  <a:gd name="T7" fmla="*/ 2147483647 h 1765"/>
                  <a:gd name="T8" fmla="*/ 2147483647 w 3180"/>
                  <a:gd name="T9" fmla="*/ 2147483647 h 1765"/>
                  <a:gd name="T10" fmla="*/ 2147483647 w 3180"/>
                  <a:gd name="T11" fmla="*/ 2147483647 h 1765"/>
                  <a:gd name="T12" fmla="*/ 2147483647 w 3180"/>
                  <a:gd name="T13" fmla="*/ 2147483647 h 1765"/>
                  <a:gd name="T14" fmla="*/ 2147483647 w 3180"/>
                  <a:gd name="T15" fmla="*/ 2147483647 h 1765"/>
                  <a:gd name="T16" fmla="*/ 2147483647 w 3180"/>
                  <a:gd name="T17" fmla="*/ 2147483647 h 1765"/>
                  <a:gd name="T18" fmla="*/ 2147483647 w 3180"/>
                  <a:gd name="T19" fmla="*/ 2147483647 h 1765"/>
                  <a:gd name="T20" fmla="*/ 2147483647 w 3180"/>
                  <a:gd name="T21" fmla="*/ 2147483647 h 1765"/>
                  <a:gd name="T22" fmla="*/ 2147483647 w 3180"/>
                  <a:gd name="T23" fmla="*/ 2147483647 h 1765"/>
                  <a:gd name="T24" fmla="*/ 2147483647 w 3180"/>
                  <a:gd name="T25" fmla="*/ 2147483647 h 1765"/>
                  <a:gd name="T26" fmla="*/ 2147483647 w 3180"/>
                  <a:gd name="T27" fmla="*/ 2147483647 h 1765"/>
                  <a:gd name="T28" fmla="*/ 2147483647 w 3180"/>
                  <a:gd name="T29" fmla="*/ 2147483647 h 1765"/>
                  <a:gd name="T30" fmla="*/ 2147483647 w 3180"/>
                  <a:gd name="T31" fmla="*/ 2147483647 h 1765"/>
                  <a:gd name="T32" fmla="*/ 2147483647 w 3180"/>
                  <a:gd name="T33" fmla="*/ 2147483647 h 1765"/>
                  <a:gd name="T34" fmla="*/ 2147483647 w 3180"/>
                  <a:gd name="T35" fmla="*/ 2147483647 h 1765"/>
                  <a:gd name="T36" fmla="*/ 2147483647 w 3180"/>
                  <a:gd name="T37" fmla="*/ 2147483647 h 1765"/>
                  <a:gd name="T38" fmla="*/ 2147483647 w 3180"/>
                  <a:gd name="T39" fmla="*/ 2147483647 h 1765"/>
                  <a:gd name="T40" fmla="*/ 2147483647 w 3180"/>
                  <a:gd name="T41" fmla="*/ 2147483647 h 1765"/>
                  <a:gd name="T42" fmla="*/ 2147483647 w 3180"/>
                  <a:gd name="T43" fmla="*/ 2147483647 h 1765"/>
                  <a:gd name="T44" fmla="*/ 2147483647 w 3180"/>
                  <a:gd name="T45" fmla="*/ 2147483647 h 1765"/>
                  <a:gd name="T46" fmla="*/ 2147483647 w 3180"/>
                  <a:gd name="T47" fmla="*/ 2147483647 h 1765"/>
                  <a:gd name="T48" fmla="*/ 2147483647 w 3180"/>
                  <a:gd name="T49" fmla="*/ 2147483647 h 1765"/>
                  <a:gd name="T50" fmla="*/ 2147483647 w 3180"/>
                  <a:gd name="T51" fmla="*/ 2147483647 h 1765"/>
                  <a:gd name="T52" fmla="*/ 2147483647 w 3180"/>
                  <a:gd name="T53" fmla="*/ 2147483647 h 1765"/>
                  <a:gd name="T54" fmla="*/ 2147483647 w 3180"/>
                  <a:gd name="T55" fmla="*/ 2147483647 h 1765"/>
                  <a:gd name="T56" fmla="*/ 2147483647 w 3180"/>
                  <a:gd name="T57" fmla="*/ 2147483647 h 1765"/>
                  <a:gd name="T58" fmla="*/ 2147483647 w 3180"/>
                  <a:gd name="T59" fmla="*/ 2147483647 h 1765"/>
                  <a:gd name="T60" fmla="*/ 2147483647 w 3180"/>
                  <a:gd name="T61" fmla="*/ 2147483647 h 1765"/>
                  <a:gd name="T62" fmla="*/ 2147483647 w 3180"/>
                  <a:gd name="T63" fmla="*/ 2147483647 h 1765"/>
                  <a:gd name="T64" fmla="*/ 2147483647 w 3180"/>
                  <a:gd name="T65" fmla="*/ 2147483647 h 1765"/>
                  <a:gd name="T66" fmla="*/ 2147483647 w 3180"/>
                  <a:gd name="T67" fmla="*/ 2147483647 h 1765"/>
                  <a:gd name="T68" fmla="*/ 2147483647 w 3180"/>
                  <a:gd name="T69" fmla="*/ 2147483647 h 1765"/>
                  <a:gd name="T70" fmla="*/ 2147483647 w 3180"/>
                  <a:gd name="T71" fmla="*/ 2147483647 h 1765"/>
                  <a:gd name="T72" fmla="*/ 2147483647 w 3180"/>
                  <a:gd name="T73" fmla="*/ 2147483647 h 1765"/>
                  <a:gd name="T74" fmla="*/ 2147483647 w 3180"/>
                  <a:gd name="T75" fmla="*/ 2147483647 h 1765"/>
                  <a:gd name="T76" fmla="*/ 2147483647 w 3180"/>
                  <a:gd name="T77" fmla="*/ 2147483647 h 1765"/>
                  <a:gd name="T78" fmla="*/ 2147483647 w 3180"/>
                  <a:gd name="T79" fmla="*/ 2147483647 h 1765"/>
                  <a:gd name="T80" fmla="*/ 2147483647 w 3180"/>
                  <a:gd name="T81" fmla="*/ 2147483647 h 1765"/>
                  <a:gd name="T82" fmla="*/ 2147483647 w 3180"/>
                  <a:gd name="T83" fmla="*/ 2147483647 h 1765"/>
                  <a:gd name="T84" fmla="*/ 2147483647 w 3180"/>
                  <a:gd name="T85" fmla="*/ 2147483647 h 1765"/>
                  <a:gd name="T86" fmla="*/ 2147483647 w 3180"/>
                  <a:gd name="T87" fmla="*/ 2147483647 h 1765"/>
                  <a:gd name="T88" fmla="*/ 2147483647 w 3180"/>
                  <a:gd name="T89" fmla="*/ 2147483647 h 1765"/>
                  <a:gd name="T90" fmla="*/ 2147483647 w 3180"/>
                  <a:gd name="T91" fmla="*/ 2147483647 h 1765"/>
                  <a:gd name="T92" fmla="*/ 2147483647 w 3180"/>
                  <a:gd name="T93" fmla="*/ 2147483647 h 1765"/>
                  <a:gd name="T94" fmla="*/ 2147483647 w 3180"/>
                  <a:gd name="T95" fmla="*/ 2147483647 h 1765"/>
                  <a:gd name="T96" fmla="*/ 2147483647 w 3180"/>
                  <a:gd name="T97" fmla="*/ 2147483647 h 17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80"/>
                  <a:gd name="T148" fmla="*/ 0 h 1765"/>
                  <a:gd name="T149" fmla="*/ 3180 w 3180"/>
                  <a:gd name="T150" fmla="*/ 1765 h 17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80" h="1765">
                    <a:moveTo>
                      <a:pt x="0" y="0"/>
                    </a:moveTo>
                    <a:lnTo>
                      <a:pt x="26" y="0"/>
                    </a:lnTo>
                    <a:lnTo>
                      <a:pt x="26" y="11"/>
                    </a:lnTo>
                    <a:lnTo>
                      <a:pt x="130" y="11"/>
                    </a:lnTo>
                    <a:lnTo>
                      <a:pt x="130" y="21"/>
                    </a:lnTo>
                    <a:lnTo>
                      <a:pt x="147" y="21"/>
                    </a:lnTo>
                    <a:lnTo>
                      <a:pt x="147" y="27"/>
                    </a:lnTo>
                    <a:lnTo>
                      <a:pt x="166" y="27"/>
                    </a:lnTo>
                    <a:lnTo>
                      <a:pt x="166" y="46"/>
                    </a:lnTo>
                    <a:lnTo>
                      <a:pt x="175" y="46"/>
                    </a:lnTo>
                    <a:lnTo>
                      <a:pt x="175" y="72"/>
                    </a:lnTo>
                    <a:lnTo>
                      <a:pt x="186" y="72"/>
                    </a:lnTo>
                    <a:lnTo>
                      <a:pt x="186" y="99"/>
                    </a:lnTo>
                    <a:lnTo>
                      <a:pt x="194" y="99"/>
                    </a:lnTo>
                    <a:lnTo>
                      <a:pt x="194" y="154"/>
                    </a:lnTo>
                    <a:lnTo>
                      <a:pt x="205" y="154"/>
                    </a:lnTo>
                    <a:lnTo>
                      <a:pt x="205" y="165"/>
                    </a:lnTo>
                    <a:lnTo>
                      <a:pt x="214" y="165"/>
                    </a:lnTo>
                    <a:lnTo>
                      <a:pt x="214" y="179"/>
                    </a:lnTo>
                    <a:lnTo>
                      <a:pt x="223" y="179"/>
                    </a:lnTo>
                    <a:lnTo>
                      <a:pt x="223" y="190"/>
                    </a:lnTo>
                    <a:lnTo>
                      <a:pt x="266" y="190"/>
                    </a:lnTo>
                    <a:lnTo>
                      <a:pt x="266" y="207"/>
                    </a:lnTo>
                    <a:lnTo>
                      <a:pt x="290" y="207"/>
                    </a:lnTo>
                    <a:lnTo>
                      <a:pt x="290" y="209"/>
                    </a:lnTo>
                    <a:lnTo>
                      <a:pt x="315" y="209"/>
                    </a:lnTo>
                    <a:lnTo>
                      <a:pt x="315" y="264"/>
                    </a:lnTo>
                    <a:lnTo>
                      <a:pt x="324" y="264"/>
                    </a:lnTo>
                    <a:lnTo>
                      <a:pt x="324" y="289"/>
                    </a:lnTo>
                    <a:lnTo>
                      <a:pt x="335" y="289"/>
                    </a:lnTo>
                    <a:lnTo>
                      <a:pt x="335" y="359"/>
                    </a:lnTo>
                    <a:lnTo>
                      <a:pt x="341" y="359"/>
                    </a:lnTo>
                    <a:lnTo>
                      <a:pt x="341" y="388"/>
                    </a:lnTo>
                    <a:lnTo>
                      <a:pt x="357" y="388"/>
                    </a:lnTo>
                    <a:lnTo>
                      <a:pt x="357" y="399"/>
                    </a:lnTo>
                    <a:lnTo>
                      <a:pt x="370" y="399"/>
                    </a:lnTo>
                    <a:lnTo>
                      <a:pt x="370" y="416"/>
                    </a:lnTo>
                    <a:lnTo>
                      <a:pt x="404" y="416"/>
                    </a:lnTo>
                    <a:lnTo>
                      <a:pt x="404" y="426"/>
                    </a:lnTo>
                    <a:lnTo>
                      <a:pt x="415" y="426"/>
                    </a:lnTo>
                    <a:lnTo>
                      <a:pt x="415" y="443"/>
                    </a:lnTo>
                    <a:lnTo>
                      <a:pt x="426" y="443"/>
                    </a:lnTo>
                    <a:lnTo>
                      <a:pt x="426" y="452"/>
                    </a:lnTo>
                    <a:lnTo>
                      <a:pt x="454" y="452"/>
                    </a:lnTo>
                    <a:lnTo>
                      <a:pt x="454" y="460"/>
                    </a:lnTo>
                    <a:lnTo>
                      <a:pt x="482" y="460"/>
                    </a:lnTo>
                    <a:lnTo>
                      <a:pt x="482" y="475"/>
                    </a:lnTo>
                    <a:lnTo>
                      <a:pt x="491" y="475"/>
                    </a:lnTo>
                    <a:lnTo>
                      <a:pt x="491" y="517"/>
                    </a:lnTo>
                    <a:lnTo>
                      <a:pt x="497" y="517"/>
                    </a:lnTo>
                    <a:lnTo>
                      <a:pt x="497" y="570"/>
                    </a:lnTo>
                    <a:lnTo>
                      <a:pt x="506" y="570"/>
                    </a:lnTo>
                    <a:lnTo>
                      <a:pt x="506" y="602"/>
                    </a:lnTo>
                    <a:lnTo>
                      <a:pt x="510" y="602"/>
                    </a:lnTo>
                    <a:lnTo>
                      <a:pt x="510" y="652"/>
                    </a:lnTo>
                    <a:lnTo>
                      <a:pt x="519" y="652"/>
                    </a:lnTo>
                    <a:lnTo>
                      <a:pt x="519" y="661"/>
                    </a:lnTo>
                    <a:lnTo>
                      <a:pt x="527" y="661"/>
                    </a:lnTo>
                    <a:lnTo>
                      <a:pt x="527" y="680"/>
                    </a:lnTo>
                    <a:lnTo>
                      <a:pt x="538" y="680"/>
                    </a:lnTo>
                    <a:lnTo>
                      <a:pt x="538" y="690"/>
                    </a:lnTo>
                    <a:lnTo>
                      <a:pt x="555" y="690"/>
                    </a:lnTo>
                    <a:lnTo>
                      <a:pt x="555" y="699"/>
                    </a:lnTo>
                    <a:lnTo>
                      <a:pt x="564" y="699"/>
                    </a:lnTo>
                    <a:lnTo>
                      <a:pt x="564" y="705"/>
                    </a:lnTo>
                    <a:lnTo>
                      <a:pt x="590" y="705"/>
                    </a:lnTo>
                    <a:lnTo>
                      <a:pt x="590" y="716"/>
                    </a:lnTo>
                    <a:lnTo>
                      <a:pt x="640" y="716"/>
                    </a:lnTo>
                    <a:lnTo>
                      <a:pt x="640" y="733"/>
                    </a:lnTo>
                    <a:lnTo>
                      <a:pt x="648" y="733"/>
                    </a:lnTo>
                    <a:lnTo>
                      <a:pt x="648" y="760"/>
                    </a:lnTo>
                    <a:lnTo>
                      <a:pt x="657" y="760"/>
                    </a:lnTo>
                    <a:lnTo>
                      <a:pt x="657" y="766"/>
                    </a:lnTo>
                    <a:lnTo>
                      <a:pt x="668" y="766"/>
                    </a:lnTo>
                    <a:lnTo>
                      <a:pt x="668" y="832"/>
                    </a:lnTo>
                    <a:lnTo>
                      <a:pt x="677" y="832"/>
                    </a:lnTo>
                    <a:lnTo>
                      <a:pt x="677" y="851"/>
                    </a:lnTo>
                    <a:lnTo>
                      <a:pt x="685" y="851"/>
                    </a:lnTo>
                    <a:lnTo>
                      <a:pt x="685" y="866"/>
                    </a:lnTo>
                    <a:lnTo>
                      <a:pt x="696" y="866"/>
                    </a:lnTo>
                    <a:lnTo>
                      <a:pt x="696" y="906"/>
                    </a:lnTo>
                    <a:lnTo>
                      <a:pt x="715" y="906"/>
                    </a:lnTo>
                    <a:lnTo>
                      <a:pt x="715" y="914"/>
                    </a:lnTo>
                    <a:lnTo>
                      <a:pt x="724" y="914"/>
                    </a:lnTo>
                    <a:lnTo>
                      <a:pt x="724" y="923"/>
                    </a:lnTo>
                    <a:lnTo>
                      <a:pt x="741" y="923"/>
                    </a:lnTo>
                    <a:lnTo>
                      <a:pt x="741" y="931"/>
                    </a:lnTo>
                    <a:lnTo>
                      <a:pt x="759" y="931"/>
                    </a:lnTo>
                    <a:lnTo>
                      <a:pt x="759" y="942"/>
                    </a:lnTo>
                    <a:lnTo>
                      <a:pt x="769" y="942"/>
                    </a:lnTo>
                    <a:lnTo>
                      <a:pt x="769" y="954"/>
                    </a:lnTo>
                    <a:lnTo>
                      <a:pt x="778" y="954"/>
                    </a:lnTo>
                    <a:lnTo>
                      <a:pt x="778" y="961"/>
                    </a:lnTo>
                    <a:lnTo>
                      <a:pt x="798" y="961"/>
                    </a:lnTo>
                    <a:lnTo>
                      <a:pt x="798" y="969"/>
                    </a:lnTo>
                    <a:lnTo>
                      <a:pt x="804" y="969"/>
                    </a:lnTo>
                    <a:lnTo>
                      <a:pt x="804" y="980"/>
                    </a:lnTo>
                    <a:lnTo>
                      <a:pt x="819" y="980"/>
                    </a:lnTo>
                    <a:lnTo>
                      <a:pt x="819" y="984"/>
                    </a:lnTo>
                    <a:lnTo>
                      <a:pt x="826" y="984"/>
                    </a:lnTo>
                    <a:lnTo>
                      <a:pt x="826" y="1009"/>
                    </a:lnTo>
                    <a:lnTo>
                      <a:pt x="834" y="1009"/>
                    </a:lnTo>
                    <a:lnTo>
                      <a:pt x="834" y="1034"/>
                    </a:lnTo>
                    <a:lnTo>
                      <a:pt x="843" y="1034"/>
                    </a:lnTo>
                    <a:lnTo>
                      <a:pt x="843" y="1053"/>
                    </a:lnTo>
                    <a:lnTo>
                      <a:pt x="849" y="1053"/>
                    </a:lnTo>
                    <a:lnTo>
                      <a:pt x="849" y="1060"/>
                    </a:lnTo>
                    <a:lnTo>
                      <a:pt x="880" y="1060"/>
                    </a:lnTo>
                    <a:lnTo>
                      <a:pt x="880" y="1068"/>
                    </a:lnTo>
                    <a:lnTo>
                      <a:pt x="893" y="1068"/>
                    </a:lnTo>
                    <a:lnTo>
                      <a:pt x="893" y="1077"/>
                    </a:lnTo>
                    <a:lnTo>
                      <a:pt x="908" y="1077"/>
                    </a:lnTo>
                    <a:lnTo>
                      <a:pt x="908" y="1091"/>
                    </a:lnTo>
                    <a:lnTo>
                      <a:pt x="916" y="1091"/>
                    </a:lnTo>
                    <a:lnTo>
                      <a:pt x="916" y="1100"/>
                    </a:lnTo>
                    <a:lnTo>
                      <a:pt x="973" y="1100"/>
                    </a:lnTo>
                    <a:lnTo>
                      <a:pt x="973" y="1119"/>
                    </a:lnTo>
                    <a:lnTo>
                      <a:pt x="981" y="1119"/>
                    </a:lnTo>
                    <a:lnTo>
                      <a:pt x="981" y="1125"/>
                    </a:lnTo>
                    <a:lnTo>
                      <a:pt x="988" y="1125"/>
                    </a:lnTo>
                    <a:lnTo>
                      <a:pt x="988" y="1142"/>
                    </a:lnTo>
                    <a:lnTo>
                      <a:pt x="996" y="1142"/>
                    </a:lnTo>
                    <a:lnTo>
                      <a:pt x="996" y="1174"/>
                    </a:lnTo>
                    <a:lnTo>
                      <a:pt x="1001" y="1174"/>
                    </a:lnTo>
                    <a:lnTo>
                      <a:pt x="1001" y="1191"/>
                    </a:lnTo>
                    <a:lnTo>
                      <a:pt x="1012" y="1191"/>
                    </a:lnTo>
                    <a:lnTo>
                      <a:pt x="1012" y="1195"/>
                    </a:lnTo>
                    <a:lnTo>
                      <a:pt x="1020" y="1195"/>
                    </a:lnTo>
                    <a:lnTo>
                      <a:pt x="1020" y="1210"/>
                    </a:lnTo>
                    <a:lnTo>
                      <a:pt x="1029" y="1210"/>
                    </a:lnTo>
                    <a:lnTo>
                      <a:pt x="1029" y="1218"/>
                    </a:lnTo>
                    <a:lnTo>
                      <a:pt x="1035" y="1218"/>
                    </a:lnTo>
                    <a:lnTo>
                      <a:pt x="1035" y="1222"/>
                    </a:lnTo>
                    <a:lnTo>
                      <a:pt x="1057" y="1222"/>
                    </a:lnTo>
                    <a:lnTo>
                      <a:pt x="1057" y="1235"/>
                    </a:lnTo>
                    <a:lnTo>
                      <a:pt x="1113" y="1235"/>
                    </a:lnTo>
                    <a:lnTo>
                      <a:pt x="1113" y="1239"/>
                    </a:lnTo>
                    <a:lnTo>
                      <a:pt x="1139" y="1239"/>
                    </a:lnTo>
                    <a:lnTo>
                      <a:pt x="1139" y="1252"/>
                    </a:lnTo>
                    <a:lnTo>
                      <a:pt x="1150" y="1252"/>
                    </a:lnTo>
                    <a:lnTo>
                      <a:pt x="1150" y="1296"/>
                    </a:lnTo>
                    <a:lnTo>
                      <a:pt x="1159" y="1296"/>
                    </a:lnTo>
                    <a:lnTo>
                      <a:pt x="1159" y="1324"/>
                    </a:lnTo>
                    <a:lnTo>
                      <a:pt x="1178" y="1324"/>
                    </a:lnTo>
                    <a:lnTo>
                      <a:pt x="1178" y="1336"/>
                    </a:lnTo>
                    <a:lnTo>
                      <a:pt x="1185" y="1336"/>
                    </a:lnTo>
                    <a:lnTo>
                      <a:pt x="1185" y="1345"/>
                    </a:lnTo>
                    <a:lnTo>
                      <a:pt x="1215" y="1345"/>
                    </a:lnTo>
                    <a:lnTo>
                      <a:pt x="1215" y="1353"/>
                    </a:lnTo>
                    <a:lnTo>
                      <a:pt x="1299" y="1353"/>
                    </a:lnTo>
                    <a:lnTo>
                      <a:pt x="1299" y="1360"/>
                    </a:lnTo>
                    <a:lnTo>
                      <a:pt x="1306" y="1360"/>
                    </a:lnTo>
                    <a:lnTo>
                      <a:pt x="1306" y="1381"/>
                    </a:lnTo>
                    <a:lnTo>
                      <a:pt x="1316" y="1381"/>
                    </a:lnTo>
                    <a:lnTo>
                      <a:pt x="1316" y="1408"/>
                    </a:lnTo>
                    <a:lnTo>
                      <a:pt x="1325" y="1408"/>
                    </a:lnTo>
                    <a:lnTo>
                      <a:pt x="1325" y="1412"/>
                    </a:lnTo>
                    <a:lnTo>
                      <a:pt x="1345" y="1412"/>
                    </a:lnTo>
                    <a:lnTo>
                      <a:pt x="1345" y="1421"/>
                    </a:lnTo>
                    <a:lnTo>
                      <a:pt x="1377" y="1421"/>
                    </a:lnTo>
                    <a:lnTo>
                      <a:pt x="1377" y="1433"/>
                    </a:lnTo>
                    <a:lnTo>
                      <a:pt x="1450" y="1433"/>
                    </a:lnTo>
                    <a:lnTo>
                      <a:pt x="1450" y="1459"/>
                    </a:lnTo>
                    <a:lnTo>
                      <a:pt x="1483" y="1459"/>
                    </a:lnTo>
                    <a:lnTo>
                      <a:pt x="1483" y="1490"/>
                    </a:lnTo>
                    <a:lnTo>
                      <a:pt x="1494" y="1490"/>
                    </a:lnTo>
                    <a:lnTo>
                      <a:pt x="1494" y="1505"/>
                    </a:lnTo>
                    <a:lnTo>
                      <a:pt x="1502" y="1505"/>
                    </a:lnTo>
                    <a:lnTo>
                      <a:pt x="1502" y="1522"/>
                    </a:lnTo>
                    <a:lnTo>
                      <a:pt x="1585" y="1522"/>
                    </a:lnTo>
                    <a:lnTo>
                      <a:pt x="1585" y="1545"/>
                    </a:lnTo>
                    <a:lnTo>
                      <a:pt x="1623" y="1545"/>
                    </a:lnTo>
                    <a:lnTo>
                      <a:pt x="1623" y="1554"/>
                    </a:lnTo>
                    <a:lnTo>
                      <a:pt x="1725" y="1554"/>
                    </a:lnTo>
                    <a:lnTo>
                      <a:pt x="1725" y="1571"/>
                    </a:lnTo>
                    <a:lnTo>
                      <a:pt x="1751" y="1571"/>
                    </a:lnTo>
                    <a:lnTo>
                      <a:pt x="1751" y="1577"/>
                    </a:lnTo>
                    <a:lnTo>
                      <a:pt x="1799" y="1577"/>
                    </a:lnTo>
                    <a:lnTo>
                      <a:pt x="1799" y="1583"/>
                    </a:lnTo>
                    <a:lnTo>
                      <a:pt x="1827" y="1583"/>
                    </a:lnTo>
                    <a:lnTo>
                      <a:pt x="1827" y="1602"/>
                    </a:lnTo>
                    <a:lnTo>
                      <a:pt x="1853" y="1602"/>
                    </a:lnTo>
                    <a:lnTo>
                      <a:pt x="1853" y="1611"/>
                    </a:lnTo>
                    <a:lnTo>
                      <a:pt x="1898" y="1611"/>
                    </a:lnTo>
                    <a:lnTo>
                      <a:pt x="1898" y="1626"/>
                    </a:lnTo>
                    <a:lnTo>
                      <a:pt x="1965" y="1626"/>
                    </a:lnTo>
                    <a:lnTo>
                      <a:pt x="1965" y="1661"/>
                    </a:lnTo>
                    <a:lnTo>
                      <a:pt x="2136" y="1661"/>
                    </a:lnTo>
                    <a:lnTo>
                      <a:pt x="2136" y="1680"/>
                    </a:lnTo>
                    <a:lnTo>
                      <a:pt x="2309" y="1680"/>
                    </a:lnTo>
                    <a:lnTo>
                      <a:pt x="2309" y="1697"/>
                    </a:lnTo>
                    <a:lnTo>
                      <a:pt x="2456" y="1697"/>
                    </a:lnTo>
                    <a:lnTo>
                      <a:pt x="2456" y="1718"/>
                    </a:lnTo>
                    <a:lnTo>
                      <a:pt x="2934" y="1718"/>
                    </a:lnTo>
                    <a:lnTo>
                      <a:pt x="2934" y="1765"/>
                    </a:lnTo>
                    <a:lnTo>
                      <a:pt x="3180" y="1765"/>
                    </a:lnTo>
                  </a:path>
                </a:pathLst>
              </a:custGeom>
              <a:noFill/>
              <a:ln w="25400" cap="flat">
                <a:solidFill>
                  <a:srgbClr val="BE1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803" name="Table 8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9896536"/>
              </p:ext>
            </p:extLst>
          </p:nvPr>
        </p:nvGraphicFramePr>
        <p:xfrm>
          <a:off x="4548798" y="2534977"/>
          <a:ext cx="4470399" cy="1682750"/>
        </p:xfrm>
        <a:graphic>
          <a:graphicData uri="http://schemas.openxmlformats.org/drawingml/2006/table">
            <a:tbl>
              <a:tblPr/>
              <a:tblGrid>
                <a:gridCol w="1463337"/>
                <a:gridCol w="1591974"/>
                <a:gridCol w="1415088"/>
              </a:tblGrid>
              <a:tr h="54261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29" marR="27429" marT="27458" marB="274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Médiane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mois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L="27429" marR="27429" marT="27458" marB="274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d’événements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29" marR="27429" marT="27458" marB="2745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764">
                <a:tc>
                  <a:txBody>
                    <a:bodyPr/>
                    <a:lstStyle/>
                    <a:p>
                      <a:pPr marL="5715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Cap + Lap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29" marR="27429" marT="27458" marB="2745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6.4</a:t>
                      </a:r>
                    </a:p>
                  </a:txBody>
                  <a:tcPr marL="27429" marR="27429" marT="27458" marB="2745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304</a:t>
                      </a:r>
                    </a:p>
                  </a:txBody>
                  <a:tcPr marL="27429" marR="27429" marT="27458" marB="2745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764">
                <a:tc>
                  <a:txBody>
                    <a:bodyPr/>
                    <a:lstStyle/>
                    <a:p>
                      <a:pPr marL="5715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T-DM1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29" marR="27429" marT="27458" marB="274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9.6</a:t>
                      </a:r>
                    </a:p>
                  </a:txBody>
                  <a:tcPr marL="27429" marR="27429" marT="27458" marB="274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265</a:t>
                      </a:r>
                    </a:p>
                  </a:txBody>
                  <a:tcPr marL="27429" marR="27429" marT="27458" marB="274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61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rPr>
                        <a:t>HR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rPr>
                        <a:t>s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rPr>
                        <a:t>tratifié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rPr>
                        <a:t> =0.650 (IC95%,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rPr>
                        <a:t>0.55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  <a:cs typeface="Arial" charset="0"/>
                        </a:rPr>
                        <a:t>, 0.77) </a:t>
                      </a:r>
                      <a:r>
                        <a:rPr lang="en-GB" sz="1600" b="1" i="1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  <a:cs typeface="Arial" charset="0"/>
                        </a:rPr>
                        <a:t>P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  <a:cs typeface="Arial" charset="0"/>
                        </a:rPr>
                        <a:t>&lt;0.0001</a:t>
                      </a:r>
                    </a:p>
                  </a:txBody>
                  <a:tcPr marL="27429" marR="27429" marT="27458" marB="2745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39" marR="27439" marT="27457" marB="2745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39" marR="27439" marT="27457" marB="2745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4" name="ZoneTexte 803"/>
          <p:cNvSpPr txBox="1"/>
          <p:nvPr/>
        </p:nvSpPr>
        <p:spPr>
          <a:xfrm>
            <a:off x="4067944" y="64886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Verma et al. NEJM2012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6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792088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Après la première ligne…</a:t>
            </a:r>
            <a:br>
              <a:rPr lang="en-US" dirty="0" smtClean="0"/>
            </a:br>
            <a:r>
              <a:rPr lang="en-US" dirty="0" smtClean="0"/>
              <a:t>depuis 2014</a:t>
            </a:r>
            <a:endParaRPr lang="en-US" dirty="0"/>
          </a:p>
        </p:txBody>
      </p:sp>
      <p:sp>
        <p:nvSpPr>
          <p:cNvPr id="804" name="TextBox 1626"/>
          <p:cNvSpPr txBox="1">
            <a:spLocks noChangeArrowheads="1"/>
          </p:cNvSpPr>
          <p:nvPr/>
        </p:nvSpPr>
        <p:spPr bwMode="auto">
          <a:xfrm>
            <a:off x="3638550" y="6135266"/>
            <a:ext cx="1936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Temps (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mois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)</a:t>
            </a:r>
          </a:p>
        </p:txBody>
      </p:sp>
      <p:sp>
        <p:nvSpPr>
          <p:cNvPr id="805" name="TextBox 1783"/>
          <p:cNvSpPr txBox="1">
            <a:spLocks noChangeArrowheads="1"/>
          </p:cNvSpPr>
          <p:nvPr/>
        </p:nvSpPr>
        <p:spPr bwMode="auto">
          <a:xfrm>
            <a:off x="2740025" y="3074566"/>
            <a:ext cx="766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78.4%</a:t>
            </a:r>
          </a:p>
        </p:txBody>
      </p:sp>
      <p:sp>
        <p:nvSpPr>
          <p:cNvPr id="806" name="TextBox 1784"/>
          <p:cNvSpPr txBox="1">
            <a:spLocks noChangeArrowheads="1"/>
          </p:cNvSpPr>
          <p:nvPr/>
        </p:nvSpPr>
        <p:spPr bwMode="auto">
          <a:xfrm>
            <a:off x="5689600" y="3187278"/>
            <a:ext cx="766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rPr>
              <a:t>64.7%</a:t>
            </a:r>
          </a:p>
        </p:txBody>
      </p:sp>
      <p:sp>
        <p:nvSpPr>
          <p:cNvPr id="807" name="TextBox 1785"/>
          <p:cNvSpPr txBox="1">
            <a:spLocks noChangeArrowheads="1"/>
          </p:cNvSpPr>
          <p:nvPr/>
        </p:nvSpPr>
        <p:spPr bwMode="auto">
          <a:xfrm>
            <a:off x="5130800" y="4050878"/>
            <a:ext cx="766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</a:rPr>
              <a:t>51.8%</a:t>
            </a:r>
          </a:p>
        </p:txBody>
      </p:sp>
      <p:sp>
        <p:nvSpPr>
          <p:cNvPr id="808" name="TextBox 1786"/>
          <p:cNvSpPr txBox="1">
            <a:spLocks noChangeArrowheads="1"/>
          </p:cNvSpPr>
          <p:nvPr/>
        </p:nvSpPr>
        <p:spPr bwMode="auto">
          <a:xfrm>
            <a:off x="3263900" y="2412578"/>
            <a:ext cx="765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rPr>
              <a:t>85.2%</a:t>
            </a:r>
          </a:p>
        </p:txBody>
      </p:sp>
      <p:cxnSp>
        <p:nvCxnSpPr>
          <p:cNvPr id="809" name="Straight Connector 118"/>
          <p:cNvCxnSpPr/>
          <p:nvPr/>
        </p:nvCxnSpPr>
        <p:spPr>
          <a:xfrm flipH="1" flipV="1">
            <a:off x="5803900" y="3503191"/>
            <a:ext cx="1588" cy="2286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ysDash"/>
          </a:ln>
          <a:effectLst/>
        </p:spPr>
      </p:cxnSp>
      <p:cxnSp>
        <p:nvCxnSpPr>
          <p:cNvPr id="810" name="Straight Connector 119"/>
          <p:cNvCxnSpPr/>
          <p:nvPr/>
        </p:nvCxnSpPr>
        <p:spPr>
          <a:xfrm flipV="1">
            <a:off x="3421063" y="2791991"/>
            <a:ext cx="0" cy="300355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ysDash"/>
          </a:ln>
          <a:effectLst/>
        </p:spPr>
      </p:cxnSp>
      <p:sp>
        <p:nvSpPr>
          <p:cNvPr id="811" name="Freeform 6"/>
          <p:cNvSpPr>
            <a:spLocks/>
          </p:cNvSpPr>
          <p:nvPr/>
        </p:nvSpPr>
        <p:spPr bwMode="auto">
          <a:xfrm>
            <a:off x="985044" y="2293516"/>
            <a:ext cx="7177088" cy="3505200"/>
          </a:xfrm>
          <a:custGeom>
            <a:avLst/>
            <a:gdLst>
              <a:gd name="T0" fmla="*/ 0 w 4866"/>
              <a:gd name="T1" fmla="*/ 0 h 2289"/>
              <a:gd name="T2" fmla="*/ 0 w 4866"/>
              <a:gd name="T3" fmla="*/ 2147483647 h 2289"/>
              <a:gd name="T4" fmla="*/ 2147483647 w 4866"/>
              <a:gd name="T5" fmla="*/ 2147483647 h 2289"/>
              <a:gd name="T6" fmla="*/ 0 60000 65536"/>
              <a:gd name="T7" fmla="*/ 0 60000 65536"/>
              <a:gd name="T8" fmla="*/ 0 60000 65536"/>
              <a:gd name="T9" fmla="*/ 0 w 4866"/>
              <a:gd name="T10" fmla="*/ 0 h 2289"/>
              <a:gd name="T11" fmla="*/ 4866 w 4866"/>
              <a:gd name="T12" fmla="*/ 2289 h 22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6" h="2289">
                <a:moveTo>
                  <a:pt x="0" y="0"/>
                </a:moveTo>
                <a:lnTo>
                  <a:pt x="0" y="2289"/>
                </a:lnTo>
                <a:lnTo>
                  <a:pt x="4866" y="2289"/>
                </a:lnTo>
              </a:path>
            </a:pathLst>
          </a:cu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2" name="Line 13"/>
          <p:cNvSpPr>
            <a:spLocks noChangeShapeType="1"/>
          </p:cNvSpPr>
          <p:nvPr/>
        </p:nvSpPr>
        <p:spPr bwMode="auto">
          <a:xfrm>
            <a:off x="8181975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13" name="Line 14"/>
          <p:cNvSpPr>
            <a:spLocks noChangeShapeType="1"/>
          </p:cNvSpPr>
          <p:nvPr/>
        </p:nvSpPr>
        <p:spPr bwMode="auto">
          <a:xfrm>
            <a:off x="7785100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14" name="Line 15"/>
          <p:cNvSpPr>
            <a:spLocks noChangeShapeType="1"/>
          </p:cNvSpPr>
          <p:nvPr/>
        </p:nvSpPr>
        <p:spPr bwMode="auto">
          <a:xfrm>
            <a:off x="7388225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15" name="Line 16"/>
          <p:cNvSpPr>
            <a:spLocks noChangeShapeType="1"/>
          </p:cNvSpPr>
          <p:nvPr/>
        </p:nvSpPr>
        <p:spPr bwMode="auto">
          <a:xfrm>
            <a:off x="6994525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16" name="Line 17"/>
          <p:cNvSpPr>
            <a:spLocks noChangeShapeType="1"/>
          </p:cNvSpPr>
          <p:nvPr/>
        </p:nvSpPr>
        <p:spPr bwMode="auto">
          <a:xfrm>
            <a:off x="6597650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17" name="Line 18"/>
          <p:cNvSpPr>
            <a:spLocks noChangeShapeType="1"/>
          </p:cNvSpPr>
          <p:nvPr/>
        </p:nvSpPr>
        <p:spPr bwMode="auto">
          <a:xfrm>
            <a:off x="6199188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18" name="Line 19"/>
          <p:cNvSpPr>
            <a:spLocks noChangeShapeType="1"/>
          </p:cNvSpPr>
          <p:nvPr/>
        </p:nvSpPr>
        <p:spPr bwMode="auto">
          <a:xfrm>
            <a:off x="5802313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19" name="Line 20"/>
          <p:cNvSpPr>
            <a:spLocks noChangeShapeType="1"/>
          </p:cNvSpPr>
          <p:nvPr/>
        </p:nvSpPr>
        <p:spPr bwMode="auto">
          <a:xfrm>
            <a:off x="5408613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0" name="Line 21"/>
          <p:cNvSpPr>
            <a:spLocks noChangeShapeType="1"/>
          </p:cNvSpPr>
          <p:nvPr/>
        </p:nvSpPr>
        <p:spPr bwMode="auto">
          <a:xfrm>
            <a:off x="5011738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1" name="Line 22"/>
          <p:cNvSpPr>
            <a:spLocks noChangeShapeType="1"/>
          </p:cNvSpPr>
          <p:nvPr/>
        </p:nvSpPr>
        <p:spPr bwMode="auto">
          <a:xfrm>
            <a:off x="4613275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2" name="Line 23"/>
          <p:cNvSpPr>
            <a:spLocks noChangeShapeType="1"/>
          </p:cNvSpPr>
          <p:nvPr/>
        </p:nvSpPr>
        <p:spPr bwMode="auto">
          <a:xfrm>
            <a:off x="4216400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3" name="Line 24"/>
          <p:cNvSpPr>
            <a:spLocks noChangeShapeType="1"/>
          </p:cNvSpPr>
          <p:nvPr/>
        </p:nvSpPr>
        <p:spPr bwMode="auto">
          <a:xfrm>
            <a:off x="3819525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4" name="Line 25"/>
          <p:cNvSpPr>
            <a:spLocks noChangeShapeType="1"/>
          </p:cNvSpPr>
          <p:nvPr/>
        </p:nvSpPr>
        <p:spPr bwMode="auto">
          <a:xfrm>
            <a:off x="3425825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5" name="Line 26"/>
          <p:cNvSpPr>
            <a:spLocks noChangeShapeType="1"/>
          </p:cNvSpPr>
          <p:nvPr/>
        </p:nvSpPr>
        <p:spPr bwMode="auto">
          <a:xfrm>
            <a:off x="3030538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6" name="Line 27"/>
          <p:cNvSpPr>
            <a:spLocks noChangeShapeType="1"/>
          </p:cNvSpPr>
          <p:nvPr/>
        </p:nvSpPr>
        <p:spPr bwMode="auto">
          <a:xfrm>
            <a:off x="2632075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7" name="Line 28"/>
          <p:cNvSpPr>
            <a:spLocks noChangeShapeType="1"/>
          </p:cNvSpPr>
          <p:nvPr/>
        </p:nvSpPr>
        <p:spPr bwMode="auto">
          <a:xfrm>
            <a:off x="2235200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8" name="Line 29"/>
          <p:cNvSpPr>
            <a:spLocks noChangeShapeType="1"/>
          </p:cNvSpPr>
          <p:nvPr/>
        </p:nvSpPr>
        <p:spPr bwMode="auto">
          <a:xfrm>
            <a:off x="1841500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29" name="Line 30"/>
          <p:cNvSpPr>
            <a:spLocks noChangeShapeType="1"/>
          </p:cNvSpPr>
          <p:nvPr/>
        </p:nvSpPr>
        <p:spPr bwMode="auto">
          <a:xfrm>
            <a:off x="1444625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30" name="Line 31"/>
          <p:cNvSpPr>
            <a:spLocks noChangeShapeType="1"/>
          </p:cNvSpPr>
          <p:nvPr/>
        </p:nvSpPr>
        <p:spPr bwMode="auto">
          <a:xfrm>
            <a:off x="1047750" y="5798716"/>
            <a:ext cx="0" cy="920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31" name="Line 7"/>
          <p:cNvSpPr>
            <a:spLocks noChangeShapeType="1"/>
          </p:cNvSpPr>
          <p:nvPr/>
        </p:nvSpPr>
        <p:spPr bwMode="auto">
          <a:xfrm>
            <a:off x="928688" y="2307803"/>
            <a:ext cx="90487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32" name="Line 8"/>
          <p:cNvSpPr>
            <a:spLocks noChangeShapeType="1"/>
          </p:cNvSpPr>
          <p:nvPr/>
        </p:nvSpPr>
        <p:spPr bwMode="auto">
          <a:xfrm>
            <a:off x="928688" y="3006303"/>
            <a:ext cx="90487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33" name="Line 9"/>
          <p:cNvSpPr>
            <a:spLocks noChangeShapeType="1"/>
          </p:cNvSpPr>
          <p:nvPr/>
        </p:nvSpPr>
        <p:spPr bwMode="auto">
          <a:xfrm>
            <a:off x="928688" y="3703216"/>
            <a:ext cx="90487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34" name="Line 10"/>
          <p:cNvSpPr>
            <a:spLocks noChangeShapeType="1"/>
          </p:cNvSpPr>
          <p:nvPr/>
        </p:nvSpPr>
        <p:spPr bwMode="auto">
          <a:xfrm>
            <a:off x="928688" y="4401716"/>
            <a:ext cx="90487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35" name="Line 11"/>
          <p:cNvSpPr>
            <a:spLocks noChangeShapeType="1"/>
          </p:cNvSpPr>
          <p:nvPr/>
        </p:nvSpPr>
        <p:spPr bwMode="auto">
          <a:xfrm>
            <a:off x="928688" y="5100216"/>
            <a:ext cx="90487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36" name="Line 12"/>
          <p:cNvSpPr>
            <a:spLocks noChangeShapeType="1"/>
          </p:cNvSpPr>
          <p:nvPr/>
        </p:nvSpPr>
        <p:spPr bwMode="auto">
          <a:xfrm>
            <a:off x="928688" y="5798716"/>
            <a:ext cx="90487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37" name="Line 34"/>
          <p:cNvSpPr>
            <a:spLocks noChangeShapeType="1"/>
          </p:cNvSpPr>
          <p:nvPr/>
        </p:nvSpPr>
        <p:spPr bwMode="auto">
          <a:xfrm>
            <a:off x="2370138" y="24030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38" name="Line 35"/>
          <p:cNvSpPr>
            <a:spLocks noChangeShapeType="1"/>
          </p:cNvSpPr>
          <p:nvPr/>
        </p:nvSpPr>
        <p:spPr bwMode="auto">
          <a:xfrm>
            <a:off x="2324100" y="24490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39" name="Line 36"/>
          <p:cNvSpPr>
            <a:spLocks noChangeShapeType="1"/>
          </p:cNvSpPr>
          <p:nvPr/>
        </p:nvSpPr>
        <p:spPr bwMode="auto">
          <a:xfrm>
            <a:off x="2538413" y="24475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0" name="Line 37"/>
          <p:cNvSpPr>
            <a:spLocks noChangeShapeType="1"/>
          </p:cNvSpPr>
          <p:nvPr/>
        </p:nvSpPr>
        <p:spPr bwMode="auto">
          <a:xfrm>
            <a:off x="2492375" y="24935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1" name="Line 38"/>
          <p:cNvSpPr>
            <a:spLocks noChangeShapeType="1"/>
          </p:cNvSpPr>
          <p:nvPr/>
        </p:nvSpPr>
        <p:spPr bwMode="auto">
          <a:xfrm>
            <a:off x="2544763" y="24475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2" name="Line 39"/>
          <p:cNvSpPr>
            <a:spLocks noChangeShapeType="1"/>
          </p:cNvSpPr>
          <p:nvPr/>
        </p:nvSpPr>
        <p:spPr bwMode="auto">
          <a:xfrm>
            <a:off x="2498725" y="24935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3" name="Line 40"/>
          <p:cNvSpPr>
            <a:spLocks noChangeShapeType="1"/>
          </p:cNvSpPr>
          <p:nvPr/>
        </p:nvSpPr>
        <p:spPr bwMode="auto">
          <a:xfrm>
            <a:off x="2552700" y="24475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4" name="Line 41"/>
          <p:cNvSpPr>
            <a:spLocks noChangeShapeType="1"/>
          </p:cNvSpPr>
          <p:nvPr/>
        </p:nvSpPr>
        <p:spPr bwMode="auto">
          <a:xfrm>
            <a:off x="2506663" y="24935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5" name="Line 42"/>
          <p:cNvSpPr>
            <a:spLocks noChangeShapeType="1"/>
          </p:cNvSpPr>
          <p:nvPr/>
        </p:nvSpPr>
        <p:spPr bwMode="auto">
          <a:xfrm>
            <a:off x="2579688" y="24617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6" name="Line 43"/>
          <p:cNvSpPr>
            <a:spLocks noChangeShapeType="1"/>
          </p:cNvSpPr>
          <p:nvPr/>
        </p:nvSpPr>
        <p:spPr bwMode="auto">
          <a:xfrm>
            <a:off x="2533650" y="25094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7" name="Line 44"/>
          <p:cNvSpPr>
            <a:spLocks noChangeShapeType="1"/>
          </p:cNvSpPr>
          <p:nvPr/>
        </p:nvSpPr>
        <p:spPr bwMode="auto">
          <a:xfrm>
            <a:off x="1060450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8" name="Line 45"/>
          <p:cNvSpPr>
            <a:spLocks noChangeShapeType="1"/>
          </p:cNvSpPr>
          <p:nvPr/>
        </p:nvSpPr>
        <p:spPr bwMode="auto">
          <a:xfrm>
            <a:off x="1016000" y="23078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49" name="Line 46"/>
          <p:cNvSpPr>
            <a:spLocks noChangeShapeType="1"/>
          </p:cNvSpPr>
          <p:nvPr/>
        </p:nvSpPr>
        <p:spPr bwMode="auto">
          <a:xfrm>
            <a:off x="1071563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0" name="Line 47"/>
          <p:cNvSpPr>
            <a:spLocks noChangeShapeType="1"/>
          </p:cNvSpPr>
          <p:nvPr/>
        </p:nvSpPr>
        <p:spPr bwMode="auto">
          <a:xfrm>
            <a:off x="1025525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1" name="Line 48"/>
          <p:cNvSpPr>
            <a:spLocks noChangeShapeType="1"/>
          </p:cNvSpPr>
          <p:nvPr/>
        </p:nvSpPr>
        <p:spPr bwMode="auto">
          <a:xfrm>
            <a:off x="1077913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2" name="Line 49"/>
          <p:cNvSpPr>
            <a:spLocks noChangeShapeType="1"/>
          </p:cNvSpPr>
          <p:nvPr/>
        </p:nvSpPr>
        <p:spPr bwMode="auto">
          <a:xfrm>
            <a:off x="1033463" y="23078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3" name="Line 50"/>
          <p:cNvSpPr>
            <a:spLocks noChangeShapeType="1"/>
          </p:cNvSpPr>
          <p:nvPr/>
        </p:nvSpPr>
        <p:spPr bwMode="auto">
          <a:xfrm>
            <a:off x="1089025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4" name="Line 51"/>
          <p:cNvSpPr>
            <a:spLocks noChangeShapeType="1"/>
          </p:cNvSpPr>
          <p:nvPr/>
        </p:nvSpPr>
        <p:spPr bwMode="auto">
          <a:xfrm>
            <a:off x="1042988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5" name="Line 52"/>
          <p:cNvSpPr>
            <a:spLocks noChangeShapeType="1"/>
          </p:cNvSpPr>
          <p:nvPr/>
        </p:nvSpPr>
        <p:spPr bwMode="auto">
          <a:xfrm>
            <a:off x="1144588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6" name="Line 53"/>
          <p:cNvSpPr>
            <a:spLocks noChangeShapeType="1"/>
          </p:cNvSpPr>
          <p:nvPr/>
        </p:nvSpPr>
        <p:spPr bwMode="auto">
          <a:xfrm>
            <a:off x="1098550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7" name="Line 54"/>
          <p:cNvSpPr>
            <a:spLocks noChangeShapeType="1"/>
          </p:cNvSpPr>
          <p:nvPr/>
        </p:nvSpPr>
        <p:spPr bwMode="auto">
          <a:xfrm>
            <a:off x="1173163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8" name="Line 55"/>
          <p:cNvSpPr>
            <a:spLocks noChangeShapeType="1"/>
          </p:cNvSpPr>
          <p:nvPr/>
        </p:nvSpPr>
        <p:spPr bwMode="auto">
          <a:xfrm>
            <a:off x="1127125" y="23078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59" name="Line 56"/>
          <p:cNvSpPr>
            <a:spLocks noChangeShapeType="1"/>
          </p:cNvSpPr>
          <p:nvPr/>
        </p:nvSpPr>
        <p:spPr bwMode="auto">
          <a:xfrm>
            <a:off x="1179513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0" name="Line 57"/>
          <p:cNvSpPr>
            <a:spLocks noChangeShapeType="1"/>
          </p:cNvSpPr>
          <p:nvPr/>
        </p:nvSpPr>
        <p:spPr bwMode="auto">
          <a:xfrm>
            <a:off x="1133475" y="23078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1" name="Line 58"/>
          <p:cNvSpPr>
            <a:spLocks noChangeShapeType="1"/>
          </p:cNvSpPr>
          <p:nvPr/>
        </p:nvSpPr>
        <p:spPr bwMode="auto">
          <a:xfrm>
            <a:off x="1185863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2" name="Line 59"/>
          <p:cNvSpPr>
            <a:spLocks noChangeShapeType="1"/>
          </p:cNvSpPr>
          <p:nvPr/>
        </p:nvSpPr>
        <p:spPr bwMode="auto">
          <a:xfrm>
            <a:off x="1139825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3" name="Line 60"/>
          <p:cNvSpPr>
            <a:spLocks noChangeShapeType="1"/>
          </p:cNvSpPr>
          <p:nvPr/>
        </p:nvSpPr>
        <p:spPr bwMode="auto">
          <a:xfrm>
            <a:off x="1243013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4" name="Line 61"/>
          <p:cNvSpPr>
            <a:spLocks noChangeShapeType="1"/>
          </p:cNvSpPr>
          <p:nvPr/>
        </p:nvSpPr>
        <p:spPr bwMode="auto">
          <a:xfrm>
            <a:off x="1196975" y="23078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5" name="Line 62"/>
          <p:cNvSpPr>
            <a:spLocks noChangeShapeType="1"/>
          </p:cNvSpPr>
          <p:nvPr/>
        </p:nvSpPr>
        <p:spPr bwMode="auto">
          <a:xfrm>
            <a:off x="1255713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6" name="Line 63"/>
          <p:cNvSpPr>
            <a:spLocks noChangeShapeType="1"/>
          </p:cNvSpPr>
          <p:nvPr/>
        </p:nvSpPr>
        <p:spPr bwMode="auto">
          <a:xfrm>
            <a:off x="1209675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7" name="Line 64"/>
          <p:cNvSpPr>
            <a:spLocks noChangeShapeType="1"/>
          </p:cNvSpPr>
          <p:nvPr/>
        </p:nvSpPr>
        <p:spPr bwMode="auto">
          <a:xfrm>
            <a:off x="1270000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8" name="Line 65"/>
          <p:cNvSpPr>
            <a:spLocks noChangeShapeType="1"/>
          </p:cNvSpPr>
          <p:nvPr/>
        </p:nvSpPr>
        <p:spPr bwMode="auto">
          <a:xfrm>
            <a:off x="1223963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9" name="Line 66"/>
          <p:cNvSpPr>
            <a:spLocks noChangeShapeType="1"/>
          </p:cNvSpPr>
          <p:nvPr/>
        </p:nvSpPr>
        <p:spPr bwMode="auto">
          <a:xfrm>
            <a:off x="1255713" y="22776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0" name="Line 67"/>
          <p:cNvSpPr>
            <a:spLocks noChangeShapeType="1"/>
          </p:cNvSpPr>
          <p:nvPr/>
        </p:nvSpPr>
        <p:spPr bwMode="auto">
          <a:xfrm>
            <a:off x="1209675" y="23236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1" name="Line 68"/>
          <p:cNvSpPr>
            <a:spLocks noChangeShapeType="1"/>
          </p:cNvSpPr>
          <p:nvPr/>
        </p:nvSpPr>
        <p:spPr bwMode="auto">
          <a:xfrm>
            <a:off x="1284288" y="22776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2" name="Line 69"/>
          <p:cNvSpPr>
            <a:spLocks noChangeShapeType="1"/>
          </p:cNvSpPr>
          <p:nvPr/>
        </p:nvSpPr>
        <p:spPr bwMode="auto">
          <a:xfrm>
            <a:off x="1238250" y="232367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3" name="Line 70"/>
          <p:cNvSpPr>
            <a:spLocks noChangeShapeType="1"/>
          </p:cNvSpPr>
          <p:nvPr/>
        </p:nvSpPr>
        <p:spPr bwMode="auto">
          <a:xfrm>
            <a:off x="1298575" y="22776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4" name="Line 71"/>
          <p:cNvSpPr>
            <a:spLocks noChangeShapeType="1"/>
          </p:cNvSpPr>
          <p:nvPr/>
        </p:nvSpPr>
        <p:spPr bwMode="auto">
          <a:xfrm>
            <a:off x="1252538" y="23236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5" name="Line 72"/>
          <p:cNvSpPr>
            <a:spLocks noChangeShapeType="1"/>
          </p:cNvSpPr>
          <p:nvPr/>
        </p:nvSpPr>
        <p:spPr bwMode="auto">
          <a:xfrm>
            <a:off x="1327150" y="22951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6" name="Line 73"/>
          <p:cNvSpPr>
            <a:spLocks noChangeShapeType="1"/>
          </p:cNvSpPr>
          <p:nvPr/>
        </p:nvSpPr>
        <p:spPr bwMode="auto">
          <a:xfrm>
            <a:off x="1279525" y="23411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7" name="Line 74"/>
          <p:cNvSpPr>
            <a:spLocks noChangeShapeType="1"/>
          </p:cNvSpPr>
          <p:nvPr/>
        </p:nvSpPr>
        <p:spPr bwMode="auto">
          <a:xfrm>
            <a:off x="1352550" y="22951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8" name="Line 75"/>
          <p:cNvSpPr>
            <a:spLocks noChangeShapeType="1"/>
          </p:cNvSpPr>
          <p:nvPr/>
        </p:nvSpPr>
        <p:spPr bwMode="auto">
          <a:xfrm>
            <a:off x="1309688" y="23411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9" name="Line 76"/>
          <p:cNvSpPr>
            <a:spLocks noChangeShapeType="1"/>
          </p:cNvSpPr>
          <p:nvPr/>
        </p:nvSpPr>
        <p:spPr bwMode="auto">
          <a:xfrm>
            <a:off x="1368425" y="2306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0" name="Line 77"/>
          <p:cNvSpPr>
            <a:spLocks noChangeShapeType="1"/>
          </p:cNvSpPr>
          <p:nvPr/>
        </p:nvSpPr>
        <p:spPr bwMode="auto">
          <a:xfrm>
            <a:off x="1320800" y="23522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1" name="Line 78"/>
          <p:cNvSpPr>
            <a:spLocks noChangeShapeType="1"/>
          </p:cNvSpPr>
          <p:nvPr/>
        </p:nvSpPr>
        <p:spPr bwMode="auto">
          <a:xfrm>
            <a:off x="1374775" y="2306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2" name="Line 79"/>
          <p:cNvSpPr>
            <a:spLocks noChangeShapeType="1"/>
          </p:cNvSpPr>
          <p:nvPr/>
        </p:nvSpPr>
        <p:spPr bwMode="auto">
          <a:xfrm>
            <a:off x="1328738" y="23522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3" name="Line 80"/>
          <p:cNvSpPr>
            <a:spLocks noChangeShapeType="1"/>
          </p:cNvSpPr>
          <p:nvPr/>
        </p:nvSpPr>
        <p:spPr bwMode="auto">
          <a:xfrm>
            <a:off x="1381125" y="2306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4" name="Line 81"/>
          <p:cNvSpPr>
            <a:spLocks noChangeShapeType="1"/>
          </p:cNvSpPr>
          <p:nvPr/>
        </p:nvSpPr>
        <p:spPr bwMode="auto">
          <a:xfrm>
            <a:off x="1335088" y="23522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5" name="Line 82"/>
          <p:cNvSpPr>
            <a:spLocks noChangeShapeType="1"/>
          </p:cNvSpPr>
          <p:nvPr/>
        </p:nvSpPr>
        <p:spPr bwMode="auto">
          <a:xfrm>
            <a:off x="1409700" y="2306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6" name="Line 83"/>
          <p:cNvSpPr>
            <a:spLocks noChangeShapeType="1"/>
          </p:cNvSpPr>
          <p:nvPr/>
        </p:nvSpPr>
        <p:spPr bwMode="auto">
          <a:xfrm>
            <a:off x="1363663" y="235225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7" name="Line 84"/>
          <p:cNvSpPr>
            <a:spLocks noChangeShapeType="1"/>
          </p:cNvSpPr>
          <p:nvPr/>
        </p:nvSpPr>
        <p:spPr bwMode="auto">
          <a:xfrm>
            <a:off x="1450975" y="2306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8" name="Line 85"/>
          <p:cNvSpPr>
            <a:spLocks noChangeShapeType="1"/>
          </p:cNvSpPr>
          <p:nvPr/>
        </p:nvSpPr>
        <p:spPr bwMode="auto">
          <a:xfrm>
            <a:off x="1404938" y="23522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89" name="Line 86"/>
          <p:cNvSpPr>
            <a:spLocks noChangeShapeType="1"/>
          </p:cNvSpPr>
          <p:nvPr/>
        </p:nvSpPr>
        <p:spPr bwMode="auto">
          <a:xfrm>
            <a:off x="1311275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0" name="Line 87"/>
          <p:cNvSpPr>
            <a:spLocks noChangeShapeType="1"/>
          </p:cNvSpPr>
          <p:nvPr/>
        </p:nvSpPr>
        <p:spPr bwMode="auto">
          <a:xfrm>
            <a:off x="1265238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1" name="Line 88"/>
          <p:cNvSpPr>
            <a:spLocks noChangeShapeType="1"/>
          </p:cNvSpPr>
          <p:nvPr/>
        </p:nvSpPr>
        <p:spPr bwMode="auto">
          <a:xfrm>
            <a:off x="1322388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2" name="Line 89"/>
          <p:cNvSpPr>
            <a:spLocks noChangeShapeType="1"/>
          </p:cNvSpPr>
          <p:nvPr/>
        </p:nvSpPr>
        <p:spPr bwMode="auto">
          <a:xfrm>
            <a:off x="1276350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3" name="Line 90"/>
          <p:cNvSpPr>
            <a:spLocks noChangeShapeType="1"/>
          </p:cNvSpPr>
          <p:nvPr/>
        </p:nvSpPr>
        <p:spPr bwMode="auto">
          <a:xfrm>
            <a:off x="1331913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4" name="Line 91"/>
          <p:cNvSpPr>
            <a:spLocks noChangeShapeType="1"/>
          </p:cNvSpPr>
          <p:nvPr/>
        </p:nvSpPr>
        <p:spPr bwMode="auto">
          <a:xfrm>
            <a:off x="1285875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5" name="Line 92"/>
          <p:cNvSpPr>
            <a:spLocks noChangeShapeType="1"/>
          </p:cNvSpPr>
          <p:nvPr/>
        </p:nvSpPr>
        <p:spPr bwMode="auto">
          <a:xfrm>
            <a:off x="1343025" y="22617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6" name="Line 93"/>
          <p:cNvSpPr>
            <a:spLocks noChangeShapeType="1"/>
          </p:cNvSpPr>
          <p:nvPr/>
        </p:nvSpPr>
        <p:spPr bwMode="auto">
          <a:xfrm>
            <a:off x="1296988" y="23078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7" name="Line 94"/>
          <p:cNvSpPr>
            <a:spLocks noChangeShapeType="1"/>
          </p:cNvSpPr>
          <p:nvPr/>
        </p:nvSpPr>
        <p:spPr bwMode="auto">
          <a:xfrm>
            <a:off x="1604963" y="226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8" name="Line 95"/>
          <p:cNvSpPr>
            <a:spLocks noChangeShapeType="1"/>
          </p:cNvSpPr>
          <p:nvPr/>
        </p:nvSpPr>
        <p:spPr bwMode="auto">
          <a:xfrm>
            <a:off x="1558925" y="23157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99" name="Line 96"/>
          <p:cNvSpPr>
            <a:spLocks noChangeShapeType="1"/>
          </p:cNvSpPr>
          <p:nvPr/>
        </p:nvSpPr>
        <p:spPr bwMode="auto">
          <a:xfrm>
            <a:off x="1604963" y="23268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0" name="Line 97"/>
          <p:cNvSpPr>
            <a:spLocks noChangeShapeType="1"/>
          </p:cNvSpPr>
          <p:nvPr/>
        </p:nvSpPr>
        <p:spPr bwMode="auto">
          <a:xfrm>
            <a:off x="1558925" y="23760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1" name="Line 98"/>
          <p:cNvSpPr>
            <a:spLocks noChangeShapeType="1"/>
          </p:cNvSpPr>
          <p:nvPr/>
        </p:nvSpPr>
        <p:spPr bwMode="auto">
          <a:xfrm>
            <a:off x="1631950" y="226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2" name="Line 99"/>
          <p:cNvSpPr>
            <a:spLocks noChangeShapeType="1"/>
          </p:cNvSpPr>
          <p:nvPr/>
        </p:nvSpPr>
        <p:spPr bwMode="auto">
          <a:xfrm>
            <a:off x="1587500" y="23157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3" name="Line 100"/>
          <p:cNvSpPr>
            <a:spLocks noChangeShapeType="1"/>
          </p:cNvSpPr>
          <p:nvPr/>
        </p:nvSpPr>
        <p:spPr bwMode="auto">
          <a:xfrm>
            <a:off x="1646238" y="23427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4" name="Line 101"/>
          <p:cNvSpPr>
            <a:spLocks noChangeShapeType="1"/>
          </p:cNvSpPr>
          <p:nvPr/>
        </p:nvSpPr>
        <p:spPr bwMode="auto">
          <a:xfrm>
            <a:off x="1600200" y="23903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5" name="Line 102"/>
          <p:cNvSpPr>
            <a:spLocks noChangeShapeType="1"/>
          </p:cNvSpPr>
          <p:nvPr/>
        </p:nvSpPr>
        <p:spPr bwMode="auto">
          <a:xfrm>
            <a:off x="1701800" y="2358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6" name="Line 103"/>
          <p:cNvSpPr>
            <a:spLocks noChangeShapeType="1"/>
          </p:cNvSpPr>
          <p:nvPr/>
        </p:nvSpPr>
        <p:spPr bwMode="auto">
          <a:xfrm>
            <a:off x="1657350" y="24030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7" name="Line 104"/>
          <p:cNvSpPr>
            <a:spLocks noChangeShapeType="1"/>
          </p:cNvSpPr>
          <p:nvPr/>
        </p:nvSpPr>
        <p:spPr bwMode="auto">
          <a:xfrm>
            <a:off x="1658938" y="226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8" name="Line 105"/>
          <p:cNvSpPr>
            <a:spLocks noChangeShapeType="1"/>
          </p:cNvSpPr>
          <p:nvPr/>
        </p:nvSpPr>
        <p:spPr bwMode="auto">
          <a:xfrm>
            <a:off x="1614488" y="23157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09" name="Line 106"/>
          <p:cNvSpPr>
            <a:spLocks noChangeShapeType="1"/>
          </p:cNvSpPr>
          <p:nvPr/>
        </p:nvSpPr>
        <p:spPr bwMode="auto">
          <a:xfrm>
            <a:off x="1701800" y="226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0" name="Line 107"/>
          <p:cNvSpPr>
            <a:spLocks noChangeShapeType="1"/>
          </p:cNvSpPr>
          <p:nvPr/>
        </p:nvSpPr>
        <p:spPr bwMode="auto">
          <a:xfrm>
            <a:off x="1657350" y="23157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1" name="Line 108"/>
          <p:cNvSpPr>
            <a:spLocks noChangeShapeType="1"/>
          </p:cNvSpPr>
          <p:nvPr/>
        </p:nvSpPr>
        <p:spPr bwMode="auto">
          <a:xfrm>
            <a:off x="1743075" y="226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2" name="Line 109"/>
          <p:cNvSpPr>
            <a:spLocks noChangeShapeType="1"/>
          </p:cNvSpPr>
          <p:nvPr/>
        </p:nvSpPr>
        <p:spPr bwMode="auto">
          <a:xfrm>
            <a:off x="1698625" y="23157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3" name="Line 110"/>
          <p:cNvSpPr>
            <a:spLocks noChangeShapeType="1"/>
          </p:cNvSpPr>
          <p:nvPr/>
        </p:nvSpPr>
        <p:spPr bwMode="auto">
          <a:xfrm>
            <a:off x="1757363" y="22839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4" name="Line 111"/>
          <p:cNvSpPr>
            <a:spLocks noChangeShapeType="1"/>
          </p:cNvSpPr>
          <p:nvPr/>
        </p:nvSpPr>
        <p:spPr bwMode="auto">
          <a:xfrm>
            <a:off x="1711325" y="23300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5" name="Line 112"/>
          <p:cNvSpPr>
            <a:spLocks noChangeShapeType="1"/>
          </p:cNvSpPr>
          <p:nvPr/>
        </p:nvSpPr>
        <p:spPr bwMode="auto">
          <a:xfrm>
            <a:off x="1868488" y="23141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6" name="Line 113"/>
          <p:cNvSpPr>
            <a:spLocks noChangeShapeType="1"/>
          </p:cNvSpPr>
          <p:nvPr/>
        </p:nvSpPr>
        <p:spPr bwMode="auto">
          <a:xfrm>
            <a:off x="1824038" y="23601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7" name="Line 114"/>
          <p:cNvSpPr>
            <a:spLocks noChangeShapeType="1"/>
          </p:cNvSpPr>
          <p:nvPr/>
        </p:nvSpPr>
        <p:spPr bwMode="auto">
          <a:xfrm>
            <a:off x="1925638" y="23141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8" name="Line 115"/>
          <p:cNvSpPr>
            <a:spLocks noChangeShapeType="1"/>
          </p:cNvSpPr>
          <p:nvPr/>
        </p:nvSpPr>
        <p:spPr bwMode="auto">
          <a:xfrm>
            <a:off x="1879600" y="23601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19" name="Line 116"/>
          <p:cNvSpPr>
            <a:spLocks noChangeShapeType="1"/>
          </p:cNvSpPr>
          <p:nvPr/>
        </p:nvSpPr>
        <p:spPr bwMode="auto">
          <a:xfrm>
            <a:off x="2063750" y="23443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0" name="Line 117"/>
          <p:cNvSpPr>
            <a:spLocks noChangeShapeType="1"/>
          </p:cNvSpPr>
          <p:nvPr/>
        </p:nvSpPr>
        <p:spPr bwMode="auto">
          <a:xfrm>
            <a:off x="2017713" y="23903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1" name="Line 118"/>
          <p:cNvSpPr>
            <a:spLocks noChangeShapeType="1"/>
          </p:cNvSpPr>
          <p:nvPr/>
        </p:nvSpPr>
        <p:spPr bwMode="auto">
          <a:xfrm>
            <a:off x="2147888" y="2358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2" name="Line 119"/>
          <p:cNvSpPr>
            <a:spLocks noChangeShapeType="1"/>
          </p:cNvSpPr>
          <p:nvPr/>
        </p:nvSpPr>
        <p:spPr bwMode="auto">
          <a:xfrm>
            <a:off x="2101850" y="24030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3" name="Line 120"/>
          <p:cNvSpPr>
            <a:spLocks noChangeShapeType="1"/>
          </p:cNvSpPr>
          <p:nvPr/>
        </p:nvSpPr>
        <p:spPr bwMode="auto">
          <a:xfrm>
            <a:off x="2155825" y="2358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4" name="Line 121"/>
          <p:cNvSpPr>
            <a:spLocks noChangeShapeType="1"/>
          </p:cNvSpPr>
          <p:nvPr/>
        </p:nvSpPr>
        <p:spPr bwMode="auto">
          <a:xfrm>
            <a:off x="2109788" y="240305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5" name="Line 122"/>
          <p:cNvSpPr>
            <a:spLocks noChangeShapeType="1"/>
          </p:cNvSpPr>
          <p:nvPr/>
        </p:nvSpPr>
        <p:spPr bwMode="auto">
          <a:xfrm>
            <a:off x="2160588" y="2358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6" name="Line 123"/>
          <p:cNvSpPr>
            <a:spLocks noChangeShapeType="1"/>
          </p:cNvSpPr>
          <p:nvPr/>
        </p:nvSpPr>
        <p:spPr bwMode="auto">
          <a:xfrm>
            <a:off x="2116138" y="24030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7" name="Line 124"/>
          <p:cNvSpPr>
            <a:spLocks noChangeShapeType="1"/>
          </p:cNvSpPr>
          <p:nvPr/>
        </p:nvSpPr>
        <p:spPr bwMode="auto">
          <a:xfrm>
            <a:off x="2078038" y="24221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8" name="Line 125"/>
          <p:cNvSpPr>
            <a:spLocks noChangeShapeType="1"/>
          </p:cNvSpPr>
          <p:nvPr/>
        </p:nvSpPr>
        <p:spPr bwMode="auto">
          <a:xfrm>
            <a:off x="2033588" y="24681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29" name="Line 126"/>
          <p:cNvSpPr>
            <a:spLocks noChangeShapeType="1"/>
          </p:cNvSpPr>
          <p:nvPr/>
        </p:nvSpPr>
        <p:spPr bwMode="auto">
          <a:xfrm>
            <a:off x="2119313" y="2433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0" name="Line 127"/>
          <p:cNvSpPr>
            <a:spLocks noChangeShapeType="1"/>
          </p:cNvSpPr>
          <p:nvPr/>
        </p:nvSpPr>
        <p:spPr bwMode="auto">
          <a:xfrm>
            <a:off x="2074863" y="247925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1" name="Line 128"/>
          <p:cNvSpPr>
            <a:spLocks noChangeShapeType="1"/>
          </p:cNvSpPr>
          <p:nvPr/>
        </p:nvSpPr>
        <p:spPr bwMode="auto">
          <a:xfrm>
            <a:off x="2160588" y="24411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2" name="Line 129"/>
          <p:cNvSpPr>
            <a:spLocks noChangeShapeType="1"/>
          </p:cNvSpPr>
          <p:nvPr/>
        </p:nvSpPr>
        <p:spPr bwMode="auto">
          <a:xfrm>
            <a:off x="2116138" y="24856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3" name="Line 130"/>
          <p:cNvSpPr>
            <a:spLocks noChangeShapeType="1"/>
          </p:cNvSpPr>
          <p:nvPr/>
        </p:nvSpPr>
        <p:spPr bwMode="auto">
          <a:xfrm>
            <a:off x="2314575" y="25300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4" name="Line 131"/>
          <p:cNvSpPr>
            <a:spLocks noChangeShapeType="1"/>
          </p:cNvSpPr>
          <p:nvPr/>
        </p:nvSpPr>
        <p:spPr bwMode="auto">
          <a:xfrm>
            <a:off x="2270125" y="25745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5" name="Line 132"/>
          <p:cNvSpPr>
            <a:spLocks noChangeShapeType="1"/>
          </p:cNvSpPr>
          <p:nvPr/>
        </p:nvSpPr>
        <p:spPr bwMode="auto">
          <a:xfrm>
            <a:off x="2413000" y="258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6" name="Line 133"/>
          <p:cNvSpPr>
            <a:spLocks noChangeShapeType="1"/>
          </p:cNvSpPr>
          <p:nvPr/>
        </p:nvSpPr>
        <p:spPr bwMode="auto">
          <a:xfrm>
            <a:off x="2366963" y="26268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7" name="Line 134"/>
          <p:cNvSpPr>
            <a:spLocks noChangeShapeType="1"/>
          </p:cNvSpPr>
          <p:nvPr/>
        </p:nvSpPr>
        <p:spPr bwMode="auto">
          <a:xfrm>
            <a:off x="2468563" y="258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8" name="Line 135"/>
          <p:cNvSpPr>
            <a:spLocks noChangeShapeType="1"/>
          </p:cNvSpPr>
          <p:nvPr/>
        </p:nvSpPr>
        <p:spPr bwMode="auto">
          <a:xfrm>
            <a:off x="2422525" y="26268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9" name="Line 136"/>
          <p:cNvSpPr>
            <a:spLocks noChangeShapeType="1"/>
          </p:cNvSpPr>
          <p:nvPr/>
        </p:nvSpPr>
        <p:spPr bwMode="auto">
          <a:xfrm>
            <a:off x="2565400" y="26332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0" name="Line 137"/>
          <p:cNvSpPr>
            <a:spLocks noChangeShapeType="1"/>
          </p:cNvSpPr>
          <p:nvPr/>
        </p:nvSpPr>
        <p:spPr bwMode="auto">
          <a:xfrm>
            <a:off x="2520950" y="267927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1" name="Line 138"/>
          <p:cNvSpPr>
            <a:spLocks noChangeShapeType="1"/>
          </p:cNvSpPr>
          <p:nvPr/>
        </p:nvSpPr>
        <p:spPr bwMode="auto">
          <a:xfrm>
            <a:off x="2649538" y="26792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2" name="Line 139"/>
          <p:cNvSpPr>
            <a:spLocks noChangeShapeType="1"/>
          </p:cNvSpPr>
          <p:nvPr/>
        </p:nvSpPr>
        <p:spPr bwMode="auto">
          <a:xfrm>
            <a:off x="2603500" y="27237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3" name="Line 140"/>
          <p:cNvSpPr>
            <a:spLocks noChangeShapeType="1"/>
          </p:cNvSpPr>
          <p:nvPr/>
        </p:nvSpPr>
        <p:spPr bwMode="auto">
          <a:xfrm>
            <a:off x="2692400" y="26935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4" name="Line 141"/>
          <p:cNvSpPr>
            <a:spLocks noChangeShapeType="1"/>
          </p:cNvSpPr>
          <p:nvPr/>
        </p:nvSpPr>
        <p:spPr bwMode="auto">
          <a:xfrm>
            <a:off x="2646363" y="27380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5" name="Line 142"/>
          <p:cNvSpPr>
            <a:spLocks noChangeShapeType="1"/>
          </p:cNvSpPr>
          <p:nvPr/>
        </p:nvSpPr>
        <p:spPr bwMode="auto">
          <a:xfrm>
            <a:off x="2697163" y="26935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6" name="Line 143"/>
          <p:cNvSpPr>
            <a:spLocks noChangeShapeType="1"/>
          </p:cNvSpPr>
          <p:nvPr/>
        </p:nvSpPr>
        <p:spPr bwMode="auto">
          <a:xfrm>
            <a:off x="2652713" y="27380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7" name="Line 144"/>
          <p:cNvSpPr>
            <a:spLocks noChangeShapeType="1"/>
          </p:cNvSpPr>
          <p:nvPr/>
        </p:nvSpPr>
        <p:spPr bwMode="auto">
          <a:xfrm>
            <a:off x="2705100" y="26935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8" name="Line 145"/>
          <p:cNvSpPr>
            <a:spLocks noChangeShapeType="1"/>
          </p:cNvSpPr>
          <p:nvPr/>
        </p:nvSpPr>
        <p:spPr bwMode="auto">
          <a:xfrm>
            <a:off x="2659063" y="2738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9" name="Line 146"/>
          <p:cNvSpPr>
            <a:spLocks noChangeShapeType="1"/>
          </p:cNvSpPr>
          <p:nvPr/>
        </p:nvSpPr>
        <p:spPr bwMode="auto">
          <a:xfrm>
            <a:off x="2733675" y="27205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0" name="Line 147"/>
          <p:cNvSpPr>
            <a:spLocks noChangeShapeType="1"/>
          </p:cNvSpPr>
          <p:nvPr/>
        </p:nvSpPr>
        <p:spPr bwMode="auto">
          <a:xfrm>
            <a:off x="2687638" y="27650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1" name="Line 148"/>
          <p:cNvSpPr>
            <a:spLocks noChangeShapeType="1"/>
          </p:cNvSpPr>
          <p:nvPr/>
        </p:nvSpPr>
        <p:spPr bwMode="auto">
          <a:xfrm>
            <a:off x="2801938" y="27380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2" name="Line 149"/>
          <p:cNvSpPr>
            <a:spLocks noChangeShapeType="1"/>
          </p:cNvSpPr>
          <p:nvPr/>
        </p:nvSpPr>
        <p:spPr bwMode="auto">
          <a:xfrm>
            <a:off x="2757488" y="27824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3" name="Line 150"/>
          <p:cNvSpPr>
            <a:spLocks noChangeShapeType="1"/>
          </p:cNvSpPr>
          <p:nvPr/>
        </p:nvSpPr>
        <p:spPr bwMode="auto">
          <a:xfrm>
            <a:off x="2809875" y="27380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4" name="Line 151"/>
          <p:cNvSpPr>
            <a:spLocks noChangeShapeType="1"/>
          </p:cNvSpPr>
          <p:nvPr/>
        </p:nvSpPr>
        <p:spPr bwMode="auto">
          <a:xfrm>
            <a:off x="2763838" y="27824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5" name="Line 152"/>
          <p:cNvSpPr>
            <a:spLocks noChangeShapeType="1"/>
          </p:cNvSpPr>
          <p:nvPr/>
        </p:nvSpPr>
        <p:spPr bwMode="auto">
          <a:xfrm>
            <a:off x="2817813" y="27380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6" name="Line 153"/>
          <p:cNvSpPr>
            <a:spLocks noChangeShapeType="1"/>
          </p:cNvSpPr>
          <p:nvPr/>
        </p:nvSpPr>
        <p:spPr bwMode="auto">
          <a:xfrm>
            <a:off x="2770188" y="27824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7" name="Line 154"/>
          <p:cNvSpPr>
            <a:spLocks noChangeShapeType="1"/>
          </p:cNvSpPr>
          <p:nvPr/>
        </p:nvSpPr>
        <p:spPr bwMode="auto">
          <a:xfrm>
            <a:off x="2900363" y="27602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8" name="Line 155"/>
          <p:cNvSpPr>
            <a:spLocks noChangeShapeType="1"/>
          </p:cNvSpPr>
          <p:nvPr/>
        </p:nvSpPr>
        <p:spPr bwMode="auto">
          <a:xfrm>
            <a:off x="2854325" y="28062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59" name="Line 156"/>
          <p:cNvSpPr>
            <a:spLocks noChangeShapeType="1"/>
          </p:cNvSpPr>
          <p:nvPr/>
        </p:nvSpPr>
        <p:spPr bwMode="auto">
          <a:xfrm>
            <a:off x="2967038" y="27935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0" name="Line 157"/>
          <p:cNvSpPr>
            <a:spLocks noChangeShapeType="1"/>
          </p:cNvSpPr>
          <p:nvPr/>
        </p:nvSpPr>
        <p:spPr bwMode="auto">
          <a:xfrm>
            <a:off x="2921000" y="28396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1" name="Line 158"/>
          <p:cNvSpPr>
            <a:spLocks noChangeShapeType="1"/>
          </p:cNvSpPr>
          <p:nvPr/>
        </p:nvSpPr>
        <p:spPr bwMode="auto">
          <a:xfrm>
            <a:off x="2976563" y="27935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2" name="Line 159"/>
          <p:cNvSpPr>
            <a:spLocks noChangeShapeType="1"/>
          </p:cNvSpPr>
          <p:nvPr/>
        </p:nvSpPr>
        <p:spPr bwMode="auto">
          <a:xfrm>
            <a:off x="2930525" y="28396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3" name="Line 160"/>
          <p:cNvSpPr>
            <a:spLocks noChangeShapeType="1"/>
          </p:cNvSpPr>
          <p:nvPr/>
        </p:nvSpPr>
        <p:spPr bwMode="auto">
          <a:xfrm>
            <a:off x="2984500" y="28046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4" name="Line 161"/>
          <p:cNvSpPr>
            <a:spLocks noChangeShapeType="1"/>
          </p:cNvSpPr>
          <p:nvPr/>
        </p:nvSpPr>
        <p:spPr bwMode="auto">
          <a:xfrm>
            <a:off x="2938463" y="28507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5" name="Line 162"/>
          <p:cNvSpPr>
            <a:spLocks noChangeShapeType="1"/>
          </p:cNvSpPr>
          <p:nvPr/>
        </p:nvSpPr>
        <p:spPr bwMode="auto">
          <a:xfrm>
            <a:off x="2997200" y="281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6" name="Line 163"/>
          <p:cNvSpPr>
            <a:spLocks noChangeShapeType="1"/>
          </p:cNvSpPr>
          <p:nvPr/>
        </p:nvSpPr>
        <p:spPr bwMode="auto">
          <a:xfrm>
            <a:off x="2952750" y="28650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7" name="Line 164"/>
          <p:cNvSpPr>
            <a:spLocks noChangeShapeType="1"/>
          </p:cNvSpPr>
          <p:nvPr/>
        </p:nvSpPr>
        <p:spPr bwMode="auto">
          <a:xfrm>
            <a:off x="3011488" y="281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8" name="Line 165"/>
          <p:cNvSpPr>
            <a:spLocks noChangeShapeType="1"/>
          </p:cNvSpPr>
          <p:nvPr/>
        </p:nvSpPr>
        <p:spPr bwMode="auto">
          <a:xfrm>
            <a:off x="2967038" y="28650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69" name="Line 166"/>
          <p:cNvSpPr>
            <a:spLocks noChangeShapeType="1"/>
          </p:cNvSpPr>
          <p:nvPr/>
        </p:nvSpPr>
        <p:spPr bwMode="auto">
          <a:xfrm>
            <a:off x="3005138" y="281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0" name="Line 167"/>
          <p:cNvSpPr>
            <a:spLocks noChangeShapeType="1"/>
          </p:cNvSpPr>
          <p:nvPr/>
        </p:nvSpPr>
        <p:spPr bwMode="auto">
          <a:xfrm>
            <a:off x="2959100" y="2865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1" name="Line 168"/>
          <p:cNvSpPr>
            <a:spLocks noChangeShapeType="1"/>
          </p:cNvSpPr>
          <p:nvPr/>
        </p:nvSpPr>
        <p:spPr bwMode="auto">
          <a:xfrm>
            <a:off x="3025775" y="281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2" name="Line 169"/>
          <p:cNvSpPr>
            <a:spLocks noChangeShapeType="1"/>
          </p:cNvSpPr>
          <p:nvPr/>
        </p:nvSpPr>
        <p:spPr bwMode="auto">
          <a:xfrm>
            <a:off x="2979738" y="2865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3" name="Line 170"/>
          <p:cNvSpPr>
            <a:spLocks noChangeShapeType="1"/>
          </p:cNvSpPr>
          <p:nvPr/>
        </p:nvSpPr>
        <p:spPr bwMode="auto">
          <a:xfrm>
            <a:off x="3068638" y="28491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4" name="Line 171"/>
          <p:cNvSpPr>
            <a:spLocks noChangeShapeType="1"/>
          </p:cNvSpPr>
          <p:nvPr/>
        </p:nvSpPr>
        <p:spPr bwMode="auto">
          <a:xfrm>
            <a:off x="3022600" y="28935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5" name="Line 172"/>
          <p:cNvSpPr>
            <a:spLocks noChangeShapeType="1"/>
          </p:cNvSpPr>
          <p:nvPr/>
        </p:nvSpPr>
        <p:spPr bwMode="auto">
          <a:xfrm>
            <a:off x="3078163" y="2866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6" name="Line 173"/>
          <p:cNvSpPr>
            <a:spLocks noChangeShapeType="1"/>
          </p:cNvSpPr>
          <p:nvPr/>
        </p:nvSpPr>
        <p:spPr bwMode="auto">
          <a:xfrm>
            <a:off x="3032125" y="29126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7" name="Line 174"/>
          <p:cNvSpPr>
            <a:spLocks noChangeShapeType="1"/>
          </p:cNvSpPr>
          <p:nvPr/>
        </p:nvSpPr>
        <p:spPr bwMode="auto">
          <a:xfrm>
            <a:off x="3089275" y="2866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8" name="Line 175"/>
          <p:cNvSpPr>
            <a:spLocks noChangeShapeType="1"/>
          </p:cNvSpPr>
          <p:nvPr/>
        </p:nvSpPr>
        <p:spPr bwMode="auto">
          <a:xfrm>
            <a:off x="3043238" y="29126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79" name="Line 176"/>
          <p:cNvSpPr>
            <a:spLocks noChangeShapeType="1"/>
          </p:cNvSpPr>
          <p:nvPr/>
        </p:nvSpPr>
        <p:spPr bwMode="auto">
          <a:xfrm>
            <a:off x="3095625" y="2866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0" name="Line 177"/>
          <p:cNvSpPr>
            <a:spLocks noChangeShapeType="1"/>
          </p:cNvSpPr>
          <p:nvPr/>
        </p:nvSpPr>
        <p:spPr bwMode="auto">
          <a:xfrm>
            <a:off x="3049588" y="29126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1" name="Line 178"/>
          <p:cNvSpPr>
            <a:spLocks noChangeShapeType="1"/>
          </p:cNvSpPr>
          <p:nvPr/>
        </p:nvSpPr>
        <p:spPr bwMode="auto">
          <a:xfrm>
            <a:off x="3109913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2" name="Line 179"/>
          <p:cNvSpPr>
            <a:spLocks noChangeShapeType="1"/>
          </p:cNvSpPr>
          <p:nvPr/>
        </p:nvSpPr>
        <p:spPr bwMode="auto">
          <a:xfrm>
            <a:off x="3063875" y="29396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3" name="Line 180"/>
          <p:cNvSpPr>
            <a:spLocks noChangeShapeType="1"/>
          </p:cNvSpPr>
          <p:nvPr/>
        </p:nvSpPr>
        <p:spPr bwMode="auto">
          <a:xfrm>
            <a:off x="3136900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4" name="Line 181"/>
          <p:cNvSpPr>
            <a:spLocks noChangeShapeType="1"/>
          </p:cNvSpPr>
          <p:nvPr/>
        </p:nvSpPr>
        <p:spPr bwMode="auto">
          <a:xfrm>
            <a:off x="3092450" y="29396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5" name="Line 182"/>
          <p:cNvSpPr>
            <a:spLocks noChangeShapeType="1"/>
          </p:cNvSpPr>
          <p:nvPr/>
        </p:nvSpPr>
        <p:spPr bwMode="auto">
          <a:xfrm>
            <a:off x="3148013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6" name="Line 183"/>
          <p:cNvSpPr>
            <a:spLocks noChangeShapeType="1"/>
          </p:cNvSpPr>
          <p:nvPr/>
        </p:nvSpPr>
        <p:spPr bwMode="auto">
          <a:xfrm>
            <a:off x="3101975" y="29396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7" name="Line 184"/>
          <p:cNvSpPr>
            <a:spLocks noChangeShapeType="1"/>
          </p:cNvSpPr>
          <p:nvPr/>
        </p:nvSpPr>
        <p:spPr bwMode="auto">
          <a:xfrm>
            <a:off x="3154363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8" name="Line 185"/>
          <p:cNvSpPr>
            <a:spLocks noChangeShapeType="1"/>
          </p:cNvSpPr>
          <p:nvPr/>
        </p:nvSpPr>
        <p:spPr bwMode="auto">
          <a:xfrm>
            <a:off x="3109913" y="29396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89" name="Line 186"/>
          <p:cNvSpPr>
            <a:spLocks noChangeShapeType="1"/>
          </p:cNvSpPr>
          <p:nvPr/>
        </p:nvSpPr>
        <p:spPr bwMode="auto">
          <a:xfrm>
            <a:off x="3165475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0" name="Line 187"/>
          <p:cNvSpPr>
            <a:spLocks noChangeShapeType="1"/>
          </p:cNvSpPr>
          <p:nvPr/>
        </p:nvSpPr>
        <p:spPr bwMode="auto">
          <a:xfrm>
            <a:off x="3119438" y="29396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1" name="Line 188"/>
          <p:cNvSpPr>
            <a:spLocks noChangeShapeType="1"/>
          </p:cNvSpPr>
          <p:nvPr/>
        </p:nvSpPr>
        <p:spPr bwMode="auto">
          <a:xfrm>
            <a:off x="3178175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2" name="Line 189"/>
          <p:cNvSpPr>
            <a:spLocks noChangeShapeType="1"/>
          </p:cNvSpPr>
          <p:nvPr/>
        </p:nvSpPr>
        <p:spPr bwMode="auto">
          <a:xfrm>
            <a:off x="3133725" y="29697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3" name="Line 190"/>
          <p:cNvSpPr>
            <a:spLocks noChangeShapeType="1"/>
          </p:cNvSpPr>
          <p:nvPr/>
        </p:nvSpPr>
        <p:spPr bwMode="auto">
          <a:xfrm>
            <a:off x="3189288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4" name="Line 191"/>
          <p:cNvSpPr>
            <a:spLocks noChangeShapeType="1"/>
          </p:cNvSpPr>
          <p:nvPr/>
        </p:nvSpPr>
        <p:spPr bwMode="auto">
          <a:xfrm>
            <a:off x="3143250" y="2969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5" name="Line 192"/>
          <p:cNvSpPr>
            <a:spLocks noChangeShapeType="1"/>
          </p:cNvSpPr>
          <p:nvPr/>
        </p:nvSpPr>
        <p:spPr bwMode="auto">
          <a:xfrm>
            <a:off x="3198813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6" name="Line 193"/>
          <p:cNvSpPr>
            <a:spLocks noChangeShapeType="1"/>
          </p:cNvSpPr>
          <p:nvPr/>
        </p:nvSpPr>
        <p:spPr bwMode="auto">
          <a:xfrm>
            <a:off x="3154363" y="2969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7" name="Line 194"/>
          <p:cNvSpPr>
            <a:spLocks noChangeShapeType="1"/>
          </p:cNvSpPr>
          <p:nvPr/>
        </p:nvSpPr>
        <p:spPr bwMode="auto">
          <a:xfrm>
            <a:off x="3209925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8" name="Line 195"/>
          <p:cNvSpPr>
            <a:spLocks noChangeShapeType="1"/>
          </p:cNvSpPr>
          <p:nvPr/>
        </p:nvSpPr>
        <p:spPr bwMode="auto">
          <a:xfrm>
            <a:off x="3165475" y="29697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9" name="Line 196"/>
          <p:cNvSpPr>
            <a:spLocks noChangeShapeType="1"/>
          </p:cNvSpPr>
          <p:nvPr/>
        </p:nvSpPr>
        <p:spPr bwMode="auto">
          <a:xfrm>
            <a:off x="3221038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0" name="Line 197"/>
          <p:cNvSpPr>
            <a:spLocks noChangeShapeType="1"/>
          </p:cNvSpPr>
          <p:nvPr/>
        </p:nvSpPr>
        <p:spPr bwMode="auto">
          <a:xfrm>
            <a:off x="3175000" y="2969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1" name="Line 198"/>
          <p:cNvSpPr>
            <a:spLocks noChangeShapeType="1"/>
          </p:cNvSpPr>
          <p:nvPr/>
        </p:nvSpPr>
        <p:spPr bwMode="auto">
          <a:xfrm>
            <a:off x="3232150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2" name="Line 199"/>
          <p:cNvSpPr>
            <a:spLocks noChangeShapeType="1"/>
          </p:cNvSpPr>
          <p:nvPr/>
        </p:nvSpPr>
        <p:spPr bwMode="auto">
          <a:xfrm>
            <a:off x="3186113" y="2969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3" name="Line 200"/>
          <p:cNvSpPr>
            <a:spLocks noChangeShapeType="1"/>
          </p:cNvSpPr>
          <p:nvPr/>
        </p:nvSpPr>
        <p:spPr bwMode="auto">
          <a:xfrm>
            <a:off x="3241675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4" name="Line 201"/>
          <p:cNvSpPr>
            <a:spLocks noChangeShapeType="1"/>
          </p:cNvSpPr>
          <p:nvPr/>
        </p:nvSpPr>
        <p:spPr bwMode="auto">
          <a:xfrm>
            <a:off x="3197225" y="2969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5" name="Line 202"/>
          <p:cNvSpPr>
            <a:spLocks noChangeShapeType="1"/>
          </p:cNvSpPr>
          <p:nvPr/>
        </p:nvSpPr>
        <p:spPr bwMode="auto">
          <a:xfrm>
            <a:off x="3255963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6" name="Line 203"/>
          <p:cNvSpPr>
            <a:spLocks noChangeShapeType="1"/>
          </p:cNvSpPr>
          <p:nvPr/>
        </p:nvSpPr>
        <p:spPr bwMode="auto">
          <a:xfrm>
            <a:off x="3209925" y="29697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7" name="Line 204"/>
          <p:cNvSpPr>
            <a:spLocks noChangeShapeType="1"/>
          </p:cNvSpPr>
          <p:nvPr/>
        </p:nvSpPr>
        <p:spPr bwMode="auto">
          <a:xfrm>
            <a:off x="3265488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8" name="Line 205"/>
          <p:cNvSpPr>
            <a:spLocks noChangeShapeType="1"/>
          </p:cNvSpPr>
          <p:nvPr/>
        </p:nvSpPr>
        <p:spPr bwMode="auto">
          <a:xfrm>
            <a:off x="3219450" y="2969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9" name="Line 207"/>
          <p:cNvSpPr>
            <a:spLocks noChangeShapeType="1"/>
          </p:cNvSpPr>
          <p:nvPr/>
        </p:nvSpPr>
        <p:spPr bwMode="auto">
          <a:xfrm>
            <a:off x="3276600" y="292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0" name="Line 208"/>
          <p:cNvSpPr>
            <a:spLocks noChangeShapeType="1"/>
          </p:cNvSpPr>
          <p:nvPr/>
        </p:nvSpPr>
        <p:spPr bwMode="auto">
          <a:xfrm>
            <a:off x="3230563" y="2969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1" name="Line 209"/>
          <p:cNvSpPr>
            <a:spLocks noChangeShapeType="1"/>
          </p:cNvSpPr>
          <p:nvPr/>
        </p:nvSpPr>
        <p:spPr bwMode="auto">
          <a:xfrm>
            <a:off x="3276600" y="2941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2" name="Line 210"/>
          <p:cNvSpPr>
            <a:spLocks noChangeShapeType="1"/>
          </p:cNvSpPr>
          <p:nvPr/>
        </p:nvSpPr>
        <p:spPr bwMode="auto">
          <a:xfrm>
            <a:off x="3230563" y="29872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3" name="Line 211"/>
          <p:cNvSpPr>
            <a:spLocks noChangeShapeType="1"/>
          </p:cNvSpPr>
          <p:nvPr/>
        </p:nvSpPr>
        <p:spPr bwMode="auto">
          <a:xfrm>
            <a:off x="3290888" y="2941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4" name="Line 212"/>
          <p:cNvSpPr>
            <a:spLocks noChangeShapeType="1"/>
          </p:cNvSpPr>
          <p:nvPr/>
        </p:nvSpPr>
        <p:spPr bwMode="auto">
          <a:xfrm>
            <a:off x="3244850" y="29872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5" name="Line 213"/>
          <p:cNvSpPr>
            <a:spLocks noChangeShapeType="1"/>
          </p:cNvSpPr>
          <p:nvPr/>
        </p:nvSpPr>
        <p:spPr bwMode="auto">
          <a:xfrm>
            <a:off x="3290888" y="2957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6" name="Line 214"/>
          <p:cNvSpPr>
            <a:spLocks noChangeShapeType="1"/>
          </p:cNvSpPr>
          <p:nvPr/>
        </p:nvSpPr>
        <p:spPr bwMode="auto">
          <a:xfrm>
            <a:off x="3244850" y="30031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7" name="Line 215"/>
          <p:cNvSpPr>
            <a:spLocks noChangeShapeType="1"/>
          </p:cNvSpPr>
          <p:nvPr/>
        </p:nvSpPr>
        <p:spPr bwMode="auto">
          <a:xfrm>
            <a:off x="3303588" y="2957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8" name="Line 216"/>
          <p:cNvSpPr>
            <a:spLocks noChangeShapeType="1"/>
          </p:cNvSpPr>
          <p:nvPr/>
        </p:nvSpPr>
        <p:spPr bwMode="auto">
          <a:xfrm>
            <a:off x="3259138" y="30031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19" name="Line 217"/>
          <p:cNvSpPr>
            <a:spLocks noChangeShapeType="1"/>
          </p:cNvSpPr>
          <p:nvPr/>
        </p:nvSpPr>
        <p:spPr bwMode="auto">
          <a:xfrm>
            <a:off x="3319463" y="2957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0" name="Line 218"/>
          <p:cNvSpPr>
            <a:spLocks noChangeShapeType="1"/>
          </p:cNvSpPr>
          <p:nvPr/>
        </p:nvSpPr>
        <p:spPr bwMode="auto">
          <a:xfrm>
            <a:off x="3273425" y="30031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1" name="Line 219"/>
          <p:cNvSpPr>
            <a:spLocks noChangeShapeType="1"/>
          </p:cNvSpPr>
          <p:nvPr/>
        </p:nvSpPr>
        <p:spPr bwMode="auto">
          <a:xfrm>
            <a:off x="3332163" y="2957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2" name="Line 220"/>
          <p:cNvSpPr>
            <a:spLocks noChangeShapeType="1"/>
          </p:cNvSpPr>
          <p:nvPr/>
        </p:nvSpPr>
        <p:spPr bwMode="auto">
          <a:xfrm>
            <a:off x="3286125" y="30031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3" name="Line 221"/>
          <p:cNvSpPr>
            <a:spLocks noChangeShapeType="1"/>
          </p:cNvSpPr>
          <p:nvPr/>
        </p:nvSpPr>
        <p:spPr bwMode="auto">
          <a:xfrm>
            <a:off x="3375025" y="29824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4" name="Line 222"/>
          <p:cNvSpPr>
            <a:spLocks noChangeShapeType="1"/>
          </p:cNvSpPr>
          <p:nvPr/>
        </p:nvSpPr>
        <p:spPr bwMode="auto">
          <a:xfrm>
            <a:off x="3328988" y="30269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5" name="Line 223"/>
          <p:cNvSpPr>
            <a:spLocks noChangeShapeType="1"/>
          </p:cNvSpPr>
          <p:nvPr/>
        </p:nvSpPr>
        <p:spPr bwMode="auto">
          <a:xfrm>
            <a:off x="3384550" y="29904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6" name="Line 224"/>
          <p:cNvSpPr>
            <a:spLocks noChangeShapeType="1"/>
          </p:cNvSpPr>
          <p:nvPr/>
        </p:nvSpPr>
        <p:spPr bwMode="auto">
          <a:xfrm>
            <a:off x="3338513" y="30348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7" name="Line 225"/>
          <p:cNvSpPr>
            <a:spLocks noChangeShapeType="1"/>
          </p:cNvSpPr>
          <p:nvPr/>
        </p:nvSpPr>
        <p:spPr bwMode="auto">
          <a:xfrm>
            <a:off x="3395663" y="29904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8" name="Line 226"/>
          <p:cNvSpPr>
            <a:spLocks noChangeShapeType="1"/>
          </p:cNvSpPr>
          <p:nvPr/>
        </p:nvSpPr>
        <p:spPr bwMode="auto">
          <a:xfrm>
            <a:off x="3349625" y="30348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29" name="Line 227"/>
          <p:cNvSpPr>
            <a:spLocks noChangeShapeType="1"/>
          </p:cNvSpPr>
          <p:nvPr/>
        </p:nvSpPr>
        <p:spPr bwMode="auto">
          <a:xfrm>
            <a:off x="3402013" y="29904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0" name="Line 228"/>
          <p:cNvSpPr>
            <a:spLocks noChangeShapeType="1"/>
          </p:cNvSpPr>
          <p:nvPr/>
        </p:nvSpPr>
        <p:spPr bwMode="auto">
          <a:xfrm>
            <a:off x="3355975" y="30348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1" name="Line 229"/>
          <p:cNvSpPr>
            <a:spLocks noChangeShapeType="1"/>
          </p:cNvSpPr>
          <p:nvPr/>
        </p:nvSpPr>
        <p:spPr bwMode="auto">
          <a:xfrm>
            <a:off x="3402013" y="30110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2" name="Line 230"/>
          <p:cNvSpPr>
            <a:spLocks noChangeShapeType="1"/>
          </p:cNvSpPr>
          <p:nvPr/>
        </p:nvSpPr>
        <p:spPr bwMode="auto">
          <a:xfrm>
            <a:off x="3355975" y="30539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3" name="Line 231"/>
          <p:cNvSpPr>
            <a:spLocks noChangeShapeType="1"/>
          </p:cNvSpPr>
          <p:nvPr/>
        </p:nvSpPr>
        <p:spPr bwMode="auto">
          <a:xfrm>
            <a:off x="3416300" y="30110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4" name="Line 232"/>
          <p:cNvSpPr>
            <a:spLocks noChangeShapeType="1"/>
          </p:cNvSpPr>
          <p:nvPr/>
        </p:nvSpPr>
        <p:spPr bwMode="auto">
          <a:xfrm>
            <a:off x="3370263" y="30539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5" name="Line 233"/>
          <p:cNvSpPr>
            <a:spLocks noChangeShapeType="1"/>
          </p:cNvSpPr>
          <p:nvPr/>
        </p:nvSpPr>
        <p:spPr bwMode="auto">
          <a:xfrm>
            <a:off x="3419475" y="3015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6" name="Line 234"/>
          <p:cNvSpPr>
            <a:spLocks noChangeShapeType="1"/>
          </p:cNvSpPr>
          <p:nvPr/>
        </p:nvSpPr>
        <p:spPr bwMode="auto">
          <a:xfrm>
            <a:off x="3375025" y="30618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7" name="Line 235"/>
          <p:cNvSpPr>
            <a:spLocks noChangeShapeType="1"/>
          </p:cNvSpPr>
          <p:nvPr/>
        </p:nvSpPr>
        <p:spPr bwMode="auto">
          <a:xfrm>
            <a:off x="3433763" y="3015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8" name="Line 236"/>
          <p:cNvSpPr>
            <a:spLocks noChangeShapeType="1"/>
          </p:cNvSpPr>
          <p:nvPr/>
        </p:nvSpPr>
        <p:spPr bwMode="auto">
          <a:xfrm>
            <a:off x="3387725" y="30618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39" name="Line 237"/>
          <p:cNvSpPr>
            <a:spLocks noChangeShapeType="1"/>
          </p:cNvSpPr>
          <p:nvPr/>
        </p:nvSpPr>
        <p:spPr bwMode="auto">
          <a:xfrm>
            <a:off x="3446463" y="3015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0" name="Line 238"/>
          <p:cNvSpPr>
            <a:spLocks noChangeShapeType="1"/>
          </p:cNvSpPr>
          <p:nvPr/>
        </p:nvSpPr>
        <p:spPr bwMode="auto">
          <a:xfrm>
            <a:off x="3402013" y="30618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1" name="Line 239"/>
          <p:cNvSpPr>
            <a:spLocks noChangeShapeType="1"/>
          </p:cNvSpPr>
          <p:nvPr/>
        </p:nvSpPr>
        <p:spPr bwMode="auto">
          <a:xfrm>
            <a:off x="3457575" y="3015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2" name="Line 240"/>
          <p:cNvSpPr>
            <a:spLocks noChangeShapeType="1"/>
          </p:cNvSpPr>
          <p:nvPr/>
        </p:nvSpPr>
        <p:spPr bwMode="auto">
          <a:xfrm>
            <a:off x="3413125" y="30618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3" name="Line 241"/>
          <p:cNvSpPr>
            <a:spLocks noChangeShapeType="1"/>
          </p:cNvSpPr>
          <p:nvPr/>
        </p:nvSpPr>
        <p:spPr bwMode="auto">
          <a:xfrm>
            <a:off x="3471863" y="3015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4" name="Line 242"/>
          <p:cNvSpPr>
            <a:spLocks noChangeShapeType="1"/>
          </p:cNvSpPr>
          <p:nvPr/>
        </p:nvSpPr>
        <p:spPr bwMode="auto">
          <a:xfrm>
            <a:off x="3425825" y="30618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5" name="Line 243"/>
          <p:cNvSpPr>
            <a:spLocks noChangeShapeType="1"/>
          </p:cNvSpPr>
          <p:nvPr/>
        </p:nvSpPr>
        <p:spPr bwMode="auto">
          <a:xfrm>
            <a:off x="3471863" y="30285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6" name="Line 244"/>
          <p:cNvSpPr>
            <a:spLocks noChangeShapeType="1"/>
          </p:cNvSpPr>
          <p:nvPr/>
        </p:nvSpPr>
        <p:spPr bwMode="auto">
          <a:xfrm>
            <a:off x="3425825" y="30761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7" name="Line 245"/>
          <p:cNvSpPr>
            <a:spLocks noChangeShapeType="1"/>
          </p:cNvSpPr>
          <p:nvPr/>
        </p:nvSpPr>
        <p:spPr bwMode="auto">
          <a:xfrm>
            <a:off x="3500438" y="30571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8" name="Line 246"/>
          <p:cNvSpPr>
            <a:spLocks noChangeShapeType="1"/>
          </p:cNvSpPr>
          <p:nvPr/>
        </p:nvSpPr>
        <p:spPr bwMode="auto">
          <a:xfrm>
            <a:off x="3454400" y="31031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49" name="Line 247"/>
          <p:cNvSpPr>
            <a:spLocks noChangeShapeType="1"/>
          </p:cNvSpPr>
          <p:nvPr/>
        </p:nvSpPr>
        <p:spPr bwMode="auto">
          <a:xfrm>
            <a:off x="3513138" y="30571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0" name="Line 248"/>
          <p:cNvSpPr>
            <a:spLocks noChangeShapeType="1"/>
          </p:cNvSpPr>
          <p:nvPr/>
        </p:nvSpPr>
        <p:spPr bwMode="auto">
          <a:xfrm>
            <a:off x="3467100" y="31031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1" name="Line 249"/>
          <p:cNvSpPr>
            <a:spLocks noChangeShapeType="1"/>
          </p:cNvSpPr>
          <p:nvPr/>
        </p:nvSpPr>
        <p:spPr bwMode="auto">
          <a:xfrm>
            <a:off x="3541713" y="3068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2" name="Line 250"/>
          <p:cNvSpPr>
            <a:spLocks noChangeShapeType="1"/>
          </p:cNvSpPr>
          <p:nvPr/>
        </p:nvSpPr>
        <p:spPr bwMode="auto">
          <a:xfrm>
            <a:off x="3495675" y="31142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3" name="Line 251"/>
          <p:cNvSpPr>
            <a:spLocks noChangeShapeType="1"/>
          </p:cNvSpPr>
          <p:nvPr/>
        </p:nvSpPr>
        <p:spPr bwMode="auto">
          <a:xfrm>
            <a:off x="3554413" y="30840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4" name="Line 252"/>
          <p:cNvSpPr>
            <a:spLocks noChangeShapeType="1"/>
          </p:cNvSpPr>
          <p:nvPr/>
        </p:nvSpPr>
        <p:spPr bwMode="auto">
          <a:xfrm>
            <a:off x="3508375" y="31285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5" name="Line 253"/>
          <p:cNvSpPr>
            <a:spLocks noChangeShapeType="1"/>
          </p:cNvSpPr>
          <p:nvPr/>
        </p:nvSpPr>
        <p:spPr bwMode="auto">
          <a:xfrm>
            <a:off x="3582988" y="31015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6" name="Line 254"/>
          <p:cNvSpPr>
            <a:spLocks noChangeShapeType="1"/>
          </p:cNvSpPr>
          <p:nvPr/>
        </p:nvSpPr>
        <p:spPr bwMode="auto">
          <a:xfrm>
            <a:off x="3536950" y="31475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7" name="Line 255"/>
          <p:cNvSpPr>
            <a:spLocks noChangeShapeType="1"/>
          </p:cNvSpPr>
          <p:nvPr/>
        </p:nvSpPr>
        <p:spPr bwMode="auto">
          <a:xfrm>
            <a:off x="3625850" y="31460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8" name="Line 256"/>
          <p:cNvSpPr>
            <a:spLocks noChangeShapeType="1"/>
          </p:cNvSpPr>
          <p:nvPr/>
        </p:nvSpPr>
        <p:spPr bwMode="auto">
          <a:xfrm>
            <a:off x="3579813" y="319045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59" name="Line 257"/>
          <p:cNvSpPr>
            <a:spLocks noChangeShapeType="1"/>
          </p:cNvSpPr>
          <p:nvPr/>
        </p:nvSpPr>
        <p:spPr bwMode="auto">
          <a:xfrm>
            <a:off x="3638550" y="31618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0" name="Line 258"/>
          <p:cNvSpPr>
            <a:spLocks noChangeShapeType="1"/>
          </p:cNvSpPr>
          <p:nvPr/>
        </p:nvSpPr>
        <p:spPr bwMode="auto">
          <a:xfrm>
            <a:off x="3592513" y="32063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1" name="Line 259"/>
          <p:cNvSpPr>
            <a:spLocks noChangeShapeType="1"/>
          </p:cNvSpPr>
          <p:nvPr/>
        </p:nvSpPr>
        <p:spPr bwMode="auto">
          <a:xfrm>
            <a:off x="3652838" y="31745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2" name="Line 260"/>
          <p:cNvSpPr>
            <a:spLocks noChangeShapeType="1"/>
          </p:cNvSpPr>
          <p:nvPr/>
        </p:nvSpPr>
        <p:spPr bwMode="auto">
          <a:xfrm>
            <a:off x="3606800" y="32206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3" name="Line 261"/>
          <p:cNvSpPr>
            <a:spLocks noChangeShapeType="1"/>
          </p:cNvSpPr>
          <p:nvPr/>
        </p:nvSpPr>
        <p:spPr bwMode="auto">
          <a:xfrm>
            <a:off x="3659188" y="31745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4" name="Line 262"/>
          <p:cNvSpPr>
            <a:spLocks noChangeShapeType="1"/>
          </p:cNvSpPr>
          <p:nvPr/>
        </p:nvSpPr>
        <p:spPr bwMode="auto">
          <a:xfrm>
            <a:off x="3613150" y="32206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5" name="Line 263"/>
          <p:cNvSpPr>
            <a:spLocks noChangeShapeType="1"/>
          </p:cNvSpPr>
          <p:nvPr/>
        </p:nvSpPr>
        <p:spPr bwMode="auto">
          <a:xfrm>
            <a:off x="3667125" y="31745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6" name="Line 264"/>
          <p:cNvSpPr>
            <a:spLocks noChangeShapeType="1"/>
          </p:cNvSpPr>
          <p:nvPr/>
        </p:nvSpPr>
        <p:spPr bwMode="auto">
          <a:xfrm>
            <a:off x="3621088" y="32206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7" name="Line 265"/>
          <p:cNvSpPr>
            <a:spLocks noChangeShapeType="1"/>
          </p:cNvSpPr>
          <p:nvPr/>
        </p:nvSpPr>
        <p:spPr bwMode="auto">
          <a:xfrm>
            <a:off x="3694113" y="32047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8" name="Line 266"/>
          <p:cNvSpPr>
            <a:spLocks noChangeShapeType="1"/>
          </p:cNvSpPr>
          <p:nvPr/>
        </p:nvSpPr>
        <p:spPr bwMode="auto">
          <a:xfrm>
            <a:off x="3649663" y="32507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69" name="Line 267"/>
          <p:cNvSpPr>
            <a:spLocks noChangeShapeType="1"/>
          </p:cNvSpPr>
          <p:nvPr/>
        </p:nvSpPr>
        <p:spPr bwMode="auto">
          <a:xfrm>
            <a:off x="3722688" y="32047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0" name="Line 268"/>
          <p:cNvSpPr>
            <a:spLocks noChangeShapeType="1"/>
          </p:cNvSpPr>
          <p:nvPr/>
        </p:nvSpPr>
        <p:spPr bwMode="auto">
          <a:xfrm>
            <a:off x="3676650" y="32507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1" name="Line 269"/>
          <p:cNvSpPr>
            <a:spLocks noChangeShapeType="1"/>
          </p:cNvSpPr>
          <p:nvPr/>
        </p:nvSpPr>
        <p:spPr bwMode="auto">
          <a:xfrm>
            <a:off x="3733800" y="32110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2" name="Line 270"/>
          <p:cNvSpPr>
            <a:spLocks noChangeShapeType="1"/>
          </p:cNvSpPr>
          <p:nvPr/>
        </p:nvSpPr>
        <p:spPr bwMode="auto">
          <a:xfrm>
            <a:off x="3687763" y="32587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3" name="Line 271"/>
          <p:cNvSpPr>
            <a:spLocks noChangeShapeType="1"/>
          </p:cNvSpPr>
          <p:nvPr/>
        </p:nvSpPr>
        <p:spPr bwMode="auto">
          <a:xfrm>
            <a:off x="3743325" y="32110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4" name="Line 272"/>
          <p:cNvSpPr>
            <a:spLocks noChangeShapeType="1"/>
          </p:cNvSpPr>
          <p:nvPr/>
        </p:nvSpPr>
        <p:spPr bwMode="auto">
          <a:xfrm>
            <a:off x="3697288" y="32587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5" name="Line 273"/>
          <p:cNvSpPr>
            <a:spLocks noChangeShapeType="1"/>
          </p:cNvSpPr>
          <p:nvPr/>
        </p:nvSpPr>
        <p:spPr bwMode="auto">
          <a:xfrm>
            <a:off x="3751263" y="32110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6" name="Line 274"/>
          <p:cNvSpPr>
            <a:spLocks noChangeShapeType="1"/>
          </p:cNvSpPr>
          <p:nvPr/>
        </p:nvSpPr>
        <p:spPr bwMode="auto">
          <a:xfrm>
            <a:off x="3705225" y="32587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7" name="Line 275"/>
          <p:cNvSpPr>
            <a:spLocks noChangeShapeType="1"/>
          </p:cNvSpPr>
          <p:nvPr/>
        </p:nvSpPr>
        <p:spPr bwMode="auto">
          <a:xfrm>
            <a:off x="3751263" y="32206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8" name="Line 276"/>
          <p:cNvSpPr>
            <a:spLocks noChangeShapeType="1"/>
          </p:cNvSpPr>
          <p:nvPr/>
        </p:nvSpPr>
        <p:spPr bwMode="auto">
          <a:xfrm>
            <a:off x="3705225" y="32666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79" name="Line 277"/>
          <p:cNvSpPr>
            <a:spLocks noChangeShapeType="1"/>
          </p:cNvSpPr>
          <p:nvPr/>
        </p:nvSpPr>
        <p:spPr bwMode="auto">
          <a:xfrm>
            <a:off x="3778250" y="32349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0" name="Line 278"/>
          <p:cNvSpPr>
            <a:spLocks noChangeShapeType="1"/>
          </p:cNvSpPr>
          <p:nvPr/>
        </p:nvSpPr>
        <p:spPr bwMode="auto">
          <a:xfrm>
            <a:off x="3732213" y="32809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1" name="Line 279"/>
          <p:cNvSpPr>
            <a:spLocks noChangeShapeType="1"/>
          </p:cNvSpPr>
          <p:nvPr/>
        </p:nvSpPr>
        <p:spPr bwMode="auto">
          <a:xfrm>
            <a:off x="3789363" y="32428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2" name="Line 280"/>
          <p:cNvSpPr>
            <a:spLocks noChangeShapeType="1"/>
          </p:cNvSpPr>
          <p:nvPr/>
        </p:nvSpPr>
        <p:spPr bwMode="auto">
          <a:xfrm>
            <a:off x="3744913" y="32888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3" name="Line 281"/>
          <p:cNvSpPr>
            <a:spLocks noChangeShapeType="1"/>
          </p:cNvSpPr>
          <p:nvPr/>
        </p:nvSpPr>
        <p:spPr bwMode="auto">
          <a:xfrm>
            <a:off x="3798888" y="32428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4" name="Line 282"/>
          <p:cNvSpPr>
            <a:spLocks noChangeShapeType="1"/>
          </p:cNvSpPr>
          <p:nvPr/>
        </p:nvSpPr>
        <p:spPr bwMode="auto">
          <a:xfrm>
            <a:off x="3754438" y="32888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5" name="Line 283"/>
          <p:cNvSpPr>
            <a:spLocks noChangeShapeType="1"/>
          </p:cNvSpPr>
          <p:nvPr/>
        </p:nvSpPr>
        <p:spPr bwMode="auto">
          <a:xfrm>
            <a:off x="3810000" y="32428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6" name="Line 284"/>
          <p:cNvSpPr>
            <a:spLocks noChangeShapeType="1"/>
          </p:cNvSpPr>
          <p:nvPr/>
        </p:nvSpPr>
        <p:spPr bwMode="auto">
          <a:xfrm>
            <a:off x="3763963" y="32888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7" name="Line 285"/>
          <p:cNvSpPr>
            <a:spLocks noChangeShapeType="1"/>
          </p:cNvSpPr>
          <p:nvPr/>
        </p:nvSpPr>
        <p:spPr bwMode="auto">
          <a:xfrm>
            <a:off x="3819525" y="32428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8" name="Line 286"/>
          <p:cNvSpPr>
            <a:spLocks noChangeShapeType="1"/>
          </p:cNvSpPr>
          <p:nvPr/>
        </p:nvSpPr>
        <p:spPr bwMode="auto">
          <a:xfrm>
            <a:off x="3775075" y="328887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89" name="Line 287"/>
          <p:cNvSpPr>
            <a:spLocks noChangeShapeType="1"/>
          </p:cNvSpPr>
          <p:nvPr/>
        </p:nvSpPr>
        <p:spPr bwMode="auto">
          <a:xfrm>
            <a:off x="3848100" y="3258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0" name="Line 288"/>
          <p:cNvSpPr>
            <a:spLocks noChangeShapeType="1"/>
          </p:cNvSpPr>
          <p:nvPr/>
        </p:nvSpPr>
        <p:spPr bwMode="auto">
          <a:xfrm>
            <a:off x="3802063" y="3303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1" name="Line 289"/>
          <p:cNvSpPr>
            <a:spLocks noChangeShapeType="1"/>
          </p:cNvSpPr>
          <p:nvPr/>
        </p:nvSpPr>
        <p:spPr bwMode="auto">
          <a:xfrm>
            <a:off x="3876675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2" name="Line 290"/>
          <p:cNvSpPr>
            <a:spLocks noChangeShapeType="1"/>
          </p:cNvSpPr>
          <p:nvPr/>
        </p:nvSpPr>
        <p:spPr bwMode="auto">
          <a:xfrm>
            <a:off x="3830638" y="33111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3" name="Line 291"/>
          <p:cNvSpPr>
            <a:spLocks noChangeShapeType="1"/>
          </p:cNvSpPr>
          <p:nvPr/>
        </p:nvSpPr>
        <p:spPr bwMode="auto">
          <a:xfrm>
            <a:off x="3886200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4" name="Line 292"/>
          <p:cNvSpPr>
            <a:spLocks noChangeShapeType="1"/>
          </p:cNvSpPr>
          <p:nvPr/>
        </p:nvSpPr>
        <p:spPr bwMode="auto">
          <a:xfrm>
            <a:off x="3840163" y="33111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5" name="Line 293"/>
          <p:cNvSpPr>
            <a:spLocks noChangeShapeType="1"/>
          </p:cNvSpPr>
          <p:nvPr/>
        </p:nvSpPr>
        <p:spPr bwMode="auto">
          <a:xfrm>
            <a:off x="3892550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6" name="Line 294"/>
          <p:cNvSpPr>
            <a:spLocks noChangeShapeType="1"/>
          </p:cNvSpPr>
          <p:nvPr/>
        </p:nvSpPr>
        <p:spPr bwMode="auto">
          <a:xfrm>
            <a:off x="3848100" y="33111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7" name="Line 295"/>
          <p:cNvSpPr>
            <a:spLocks noChangeShapeType="1"/>
          </p:cNvSpPr>
          <p:nvPr/>
        </p:nvSpPr>
        <p:spPr bwMode="auto">
          <a:xfrm>
            <a:off x="3903663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8" name="Line 296"/>
          <p:cNvSpPr>
            <a:spLocks noChangeShapeType="1"/>
          </p:cNvSpPr>
          <p:nvPr/>
        </p:nvSpPr>
        <p:spPr bwMode="auto">
          <a:xfrm>
            <a:off x="3857625" y="33111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99" name="Line 297"/>
          <p:cNvSpPr>
            <a:spLocks noChangeShapeType="1"/>
          </p:cNvSpPr>
          <p:nvPr/>
        </p:nvSpPr>
        <p:spPr bwMode="auto">
          <a:xfrm>
            <a:off x="3930650" y="32872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0" name="Line 298"/>
          <p:cNvSpPr>
            <a:spLocks noChangeShapeType="1"/>
          </p:cNvSpPr>
          <p:nvPr/>
        </p:nvSpPr>
        <p:spPr bwMode="auto">
          <a:xfrm>
            <a:off x="3886200" y="33333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1" name="Line 299"/>
          <p:cNvSpPr>
            <a:spLocks noChangeShapeType="1"/>
          </p:cNvSpPr>
          <p:nvPr/>
        </p:nvSpPr>
        <p:spPr bwMode="auto">
          <a:xfrm>
            <a:off x="4002088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2" name="Line 300"/>
          <p:cNvSpPr>
            <a:spLocks noChangeShapeType="1"/>
          </p:cNvSpPr>
          <p:nvPr/>
        </p:nvSpPr>
        <p:spPr bwMode="auto">
          <a:xfrm>
            <a:off x="3956050" y="3353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3" name="Line 301"/>
          <p:cNvSpPr>
            <a:spLocks noChangeShapeType="1"/>
          </p:cNvSpPr>
          <p:nvPr/>
        </p:nvSpPr>
        <p:spPr bwMode="auto">
          <a:xfrm>
            <a:off x="4011613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4" name="Line 302"/>
          <p:cNvSpPr>
            <a:spLocks noChangeShapeType="1"/>
          </p:cNvSpPr>
          <p:nvPr/>
        </p:nvSpPr>
        <p:spPr bwMode="auto">
          <a:xfrm>
            <a:off x="3965575" y="3353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5" name="Line 303"/>
          <p:cNvSpPr>
            <a:spLocks noChangeShapeType="1"/>
          </p:cNvSpPr>
          <p:nvPr/>
        </p:nvSpPr>
        <p:spPr bwMode="auto">
          <a:xfrm>
            <a:off x="4019550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6" name="Line 304"/>
          <p:cNvSpPr>
            <a:spLocks noChangeShapeType="1"/>
          </p:cNvSpPr>
          <p:nvPr/>
        </p:nvSpPr>
        <p:spPr bwMode="auto">
          <a:xfrm>
            <a:off x="3973513" y="33539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7" name="Line 305"/>
          <p:cNvSpPr>
            <a:spLocks noChangeShapeType="1"/>
          </p:cNvSpPr>
          <p:nvPr/>
        </p:nvSpPr>
        <p:spPr bwMode="auto">
          <a:xfrm>
            <a:off x="4029075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8" name="Line 306"/>
          <p:cNvSpPr>
            <a:spLocks noChangeShapeType="1"/>
          </p:cNvSpPr>
          <p:nvPr/>
        </p:nvSpPr>
        <p:spPr bwMode="auto">
          <a:xfrm>
            <a:off x="3983038" y="3353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09" name="Line 307"/>
          <p:cNvSpPr>
            <a:spLocks noChangeShapeType="1"/>
          </p:cNvSpPr>
          <p:nvPr/>
        </p:nvSpPr>
        <p:spPr bwMode="auto">
          <a:xfrm>
            <a:off x="4057650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0" name="Line 308"/>
          <p:cNvSpPr>
            <a:spLocks noChangeShapeType="1"/>
          </p:cNvSpPr>
          <p:nvPr/>
        </p:nvSpPr>
        <p:spPr bwMode="auto">
          <a:xfrm>
            <a:off x="4011613" y="33539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1" name="Line 309"/>
          <p:cNvSpPr>
            <a:spLocks noChangeShapeType="1"/>
          </p:cNvSpPr>
          <p:nvPr/>
        </p:nvSpPr>
        <p:spPr bwMode="auto">
          <a:xfrm>
            <a:off x="4070350" y="33174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2" name="Line 310"/>
          <p:cNvSpPr>
            <a:spLocks noChangeShapeType="1"/>
          </p:cNvSpPr>
          <p:nvPr/>
        </p:nvSpPr>
        <p:spPr bwMode="auto">
          <a:xfrm>
            <a:off x="4025900" y="33619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3" name="Line 311"/>
          <p:cNvSpPr>
            <a:spLocks noChangeShapeType="1"/>
          </p:cNvSpPr>
          <p:nvPr/>
        </p:nvSpPr>
        <p:spPr bwMode="auto">
          <a:xfrm>
            <a:off x="4098925" y="33301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4" name="Line 312"/>
          <p:cNvSpPr>
            <a:spLocks noChangeShapeType="1"/>
          </p:cNvSpPr>
          <p:nvPr/>
        </p:nvSpPr>
        <p:spPr bwMode="auto">
          <a:xfrm>
            <a:off x="4052888" y="33761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5" name="Line 313"/>
          <p:cNvSpPr>
            <a:spLocks noChangeShapeType="1"/>
          </p:cNvSpPr>
          <p:nvPr/>
        </p:nvSpPr>
        <p:spPr bwMode="auto">
          <a:xfrm>
            <a:off x="4111625" y="33301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6" name="Line 314"/>
          <p:cNvSpPr>
            <a:spLocks noChangeShapeType="1"/>
          </p:cNvSpPr>
          <p:nvPr/>
        </p:nvSpPr>
        <p:spPr bwMode="auto">
          <a:xfrm>
            <a:off x="4067175" y="33761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7" name="Line 315"/>
          <p:cNvSpPr>
            <a:spLocks noChangeShapeType="1"/>
          </p:cNvSpPr>
          <p:nvPr/>
        </p:nvSpPr>
        <p:spPr bwMode="auto">
          <a:xfrm>
            <a:off x="4140200" y="33380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8" name="Line 316"/>
          <p:cNvSpPr>
            <a:spLocks noChangeShapeType="1"/>
          </p:cNvSpPr>
          <p:nvPr/>
        </p:nvSpPr>
        <p:spPr bwMode="auto">
          <a:xfrm>
            <a:off x="4094163" y="33841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19" name="Line 317"/>
          <p:cNvSpPr>
            <a:spLocks noChangeShapeType="1"/>
          </p:cNvSpPr>
          <p:nvPr/>
        </p:nvSpPr>
        <p:spPr bwMode="auto">
          <a:xfrm>
            <a:off x="4154488" y="33539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0" name="Line 318"/>
          <p:cNvSpPr>
            <a:spLocks noChangeShapeType="1"/>
          </p:cNvSpPr>
          <p:nvPr/>
        </p:nvSpPr>
        <p:spPr bwMode="auto">
          <a:xfrm>
            <a:off x="4110038" y="34000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1" name="Line 319"/>
          <p:cNvSpPr>
            <a:spLocks noChangeShapeType="1"/>
          </p:cNvSpPr>
          <p:nvPr/>
        </p:nvSpPr>
        <p:spPr bwMode="auto">
          <a:xfrm>
            <a:off x="4165600" y="33539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2" name="Line 320"/>
          <p:cNvSpPr>
            <a:spLocks noChangeShapeType="1"/>
          </p:cNvSpPr>
          <p:nvPr/>
        </p:nvSpPr>
        <p:spPr bwMode="auto">
          <a:xfrm>
            <a:off x="4119563" y="34000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3" name="Line 321"/>
          <p:cNvSpPr>
            <a:spLocks noChangeShapeType="1"/>
          </p:cNvSpPr>
          <p:nvPr/>
        </p:nvSpPr>
        <p:spPr bwMode="auto">
          <a:xfrm>
            <a:off x="4175125" y="33539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4" name="Line 322"/>
          <p:cNvSpPr>
            <a:spLocks noChangeShapeType="1"/>
          </p:cNvSpPr>
          <p:nvPr/>
        </p:nvSpPr>
        <p:spPr bwMode="auto">
          <a:xfrm>
            <a:off x="4130675" y="34000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5" name="Line 323"/>
          <p:cNvSpPr>
            <a:spLocks noChangeShapeType="1"/>
          </p:cNvSpPr>
          <p:nvPr/>
        </p:nvSpPr>
        <p:spPr bwMode="auto">
          <a:xfrm>
            <a:off x="4186238" y="33539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6" name="Line 324"/>
          <p:cNvSpPr>
            <a:spLocks noChangeShapeType="1"/>
          </p:cNvSpPr>
          <p:nvPr/>
        </p:nvSpPr>
        <p:spPr bwMode="auto">
          <a:xfrm>
            <a:off x="4140200" y="34000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7" name="Line 325"/>
          <p:cNvSpPr>
            <a:spLocks noChangeShapeType="1"/>
          </p:cNvSpPr>
          <p:nvPr/>
        </p:nvSpPr>
        <p:spPr bwMode="auto">
          <a:xfrm>
            <a:off x="4195763" y="33539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8" name="Line 326"/>
          <p:cNvSpPr>
            <a:spLocks noChangeShapeType="1"/>
          </p:cNvSpPr>
          <p:nvPr/>
        </p:nvSpPr>
        <p:spPr bwMode="auto">
          <a:xfrm>
            <a:off x="4151313" y="34000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29" name="Line 327"/>
          <p:cNvSpPr>
            <a:spLocks noChangeShapeType="1"/>
          </p:cNvSpPr>
          <p:nvPr/>
        </p:nvSpPr>
        <p:spPr bwMode="auto">
          <a:xfrm>
            <a:off x="4224338" y="33761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0" name="Line 328"/>
          <p:cNvSpPr>
            <a:spLocks noChangeShapeType="1"/>
          </p:cNvSpPr>
          <p:nvPr/>
        </p:nvSpPr>
        <p:spPr bwMode="auto">
          <a:xfrm>
            <a:off x="4178300" y="34222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1" name="Line 329"/>
          <p:cNvSpPr>
            <a:spLocks noChangeShapeType="1"/>
          </p:cNvSpPr>
          <p:nvPr/>
        </p:nvSpPr>
        <p:spPr bwMode="auto">
          <a:xfrm>
            <a:off x="4294188" y="33904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2" name="Line 330"/>
          <p:cNvSpPr>
            <a:spLocks noChangeShapeType="1"/>
          </p:cNvSpPr>
          <p:nvPr/>
        </p:nvSpPr>
        <p:spPr bwMode="auto">
          <a:xfrm>
            <a:off x="4248150" y="34365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3" name="Line 331"/>
          <p:cNvSpPr>
            <a:spLocks noChangeShapeType="1"/>
          </p:cNvSpPr>
          <p:nvPr/>
        </p:nvSpPr>
        <p:spPr bwMode="auto">
          <a:xfrm>
            <a:off x="4308475" y="33904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4" name="Line 332"/>
          <p:cNvSpPr>
            <a:spLocks noChangeShapeType="1"/>
          </p:cNvSpPr>
          <p:nvPr/>
        </p:nvSpPr>
        <p:spPr bwMode="auto">
          <a:xfrm>
            <a:off x="4262438" y="34365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5" name="Line 333"/>
          <p:cNvSpPr>
            <a:spLocks noChangeShapeType="1"/>
          </p:cNvSpPr>
          <p:nvPr/>
        </p:nvSpPr>
        <p:spPr bwMode="auto">
          <a:xfrm>
            <a:off x="4308475" y="3412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6" name="Line 334"/>
          <p:cNvSpPr>
            <a:spLocks noChangeShapeType="1"/>
          </p:cNvSpPr>
          <p:nvPr/>
        </p:nvSpPr>
        <p:spPr bwMode="auto">
          <a:xfrm>
            <a:off x="4262438" y="34587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7" name="Line 335"/>
          <p:cNvSpPr>
            <a:spLocks noChangeShapeType="1"/>
          </p:cNvSpPr>
          <p:nvPr/>
        </p:nvSpPr>
        <p:spPr bwMode="auto">
          <a:xfrm>
            <a:off x="4321175" y="3412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8" name="Line 336"/>
          <p:cNvSpPr>
            <a:spLocks noChangeShapeType="1"/>
          </p:cNvSpPr>
          <p:nvPr/>
        </p:nvSpPr>
        <p:spPr bwMode="auto">
          <a:xfrm>
            <a:off x="4276725" y="34587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39" name="Line 337"/>
          <p:cNvSpPr>
            <a:spLocks noChangeShapeType="1"/>
          </p:cNvSpPr>
          <p:nvPr/>
        </p:nvSpPr>
        <p:spPr bwMode="auto">
          <a:xfrm>
            <a:off x="4332288" y="3412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0" name="Line 338"/>
          <p:cNvSpPr>
            <a:spLocks noChangeShapeType="1"/>
          </p:cNvSpPr>
          <p:nvPr/>
        </p:nvSpPr>
        <p:spPr bwMode="auto">
          <a:xfrm>
            <a:off x="4286250" y="34587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1" name="Line 339"/>
          <p:cNvSpPr>
            <a:spLocks noChangeShapeType="1"/>
          </p:cNvSpPr>
          <p:nvPr/>
        </p:nvSpPr>
        <p:spPr bwMode="auto">
          <a:xfrm>
            <a:off x="4332288" y="34285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2" name="Line 340"/>
          <p:cNvSpPr>
            <a:spLocks noChangeShapeType="1"/>
          </p:cNvSpPr>
          <p:nvPr/>
        </p:nvSpPr>
        <p:spPr bwMode="auto">
          <a:xfrm>
            <a:off x="4286250" y="34746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3" name="Line 341"/>
          <p:cNvSpPr>
            <a:spLocks noChangeShapeType="1"/>
          </p:cNvSpPr>
          <p:nvPr/>
        </p:nvSpPr>
        <p:spPr bwMode="auto">
          <a:xfrm>
            <a:off x="4341813" y="34285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4" name="Line 342"/>
          <p:cNvSpPr>
            <a:spLocks noChangeShapeType="1"/>
          </p:cNvSpPr>
          <p:nvPr/>
        </p:nvSpPr>
        <p:spPr bwMode="auto">
          <a:xfrm>
            <a:off x="4295775" y="34746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5" name="Line 343"/>
          <p:cNvSpPr>
            <a:spLocks noChangeShapeType="1"/>
          </p:cNvSpPr>
          <p:nvPr/>
        </p:nvSpPr>
        <p:spPr bwMode="auto">
          <a:xfrm>
            <a:off x="4349750" y="34285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6" name="Line 344"/>
          <p:cNvSpPr>
            <a:spLocks noChangeShapeType="1"/>
          </p:cNvSpPr>
          <p:nvPr/>
        </p:nvSpPr>
        <p:spPr bwMode="auto">
          <a:xfrm>
            <a:off x="4303713" y="34746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7" name="Line 345"/>
          <p:cNvSpPr>
            <a:spLocks noChangeShapeType="1"/>
          </p:cNvSpPr>
          <p:nvPr/>
        </p:nvSpPr>
        <p:spPr bwMode="auto">
          <a:xfrm>
            <a:off x="4378325" y="34285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8" name="Line 346"/>
          <p:cNvSpPr>
            <a:spLocks noChangeShapeType="1"/>
          </p:cNvSpPr>
          <p:nvPr/>
        </p:nvSpPr>
        <p:spPr bwMode="auto">
          <a:xfrm>
            <a:off x="4332288" y="34746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49" name="Line 347"/>
          <p:cNvSpPr>
            <a:spLocks noChangeShapeType="1"/>
          </p:cNvSpPr>
          <p:nvPr/>
        </p:nvSpPr>
        <p:spPr bwMode="auto">
          <a:xfrm>
            <a:off x="4391025" y="34508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0" name="Line 348"/>
          <p:cNvSpPr>
            <a:spLocks noChangeShapeType="1"/>
          </p:cNvSpPr>
          <p:nvPr/>
        </p:nvSpPr>
        <p:spPr bwMode="auto">
          <a:xfrm>
            <a:off x="4343400" y="34968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1" name="Line 349"/>
          <p:cNvSpPr>
            <a:spLocks noChangeShapeType="1"/>
          </p:cNvSpPr>
          <p:nvPr/>
        </p:nvSpPr>
        <p:spPr bwMode="auto">
          <a:xfrm>
            <a:off x="4398963" y="34508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2" name="Line 350"/>
          <p:cNvSpPr>
            <a:spLocks noChangeShapeType="1"/>
          </p:cNvSpPr>
          <p:nvPr/>
        </p:nvSpPr>
        <p:spPr bwMode="auto">
          <a:xfrm>
            <a:off x="4354513" y="34968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3" name="Line 351"/>
          <p:cNvSpPr>
            <a:spLocks noChangeShapeType="1"/>
          </p:cNvSpPr>
          <p:nvPr/>
        </p:nvSpPr>
        <p:spPr bwMode="auto">
          <a:xfrm>
            <a:off x="4408488" y="34508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4" name="Line 352"/>
          <p:cNvSpPr>
            <a:spLocks noChangeShapeType="1"/>
          </p:cNvSpPr>
          <p:nvPr/>
        </p:nvSpPr>
        <p:spPr bwMode="auto">
          <a:xfrm>
            <a:off x="4362450" y="34968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5" name="Line 353"/>
          <p:cNvSpPr>
            <a:spLocks noChangeShapeType="1"/>
          </p:cNvSpPr>
          <p:nvPr/>
        </p:nvSpPr>
        <p:spPr bwMode="auto">
          <a:xfrm>
            <a:off x="4419600" y="34508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6" name="Line 354"/>
          <p:cNvSpPr>
            <a:spLocks noChangeShapeType="1"/>
          </p:cNvSpPr>
          <p:nvPr/>
        </p:nvSpPr>
        <p:spPr bwMode="auto">
          <a:xfrm>
            <a:off x="4373563" y="34968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7" name="Line 355"/>
          <p:cNvSpPr>
            <a:spLocks noChangeShapeType="1"/>
          </p:cNvSpPr>
          <p:nvPr/>
        </p:nvSpPr>
        <p:spPr bwMode="auto">
          <a:xfrm>
            <a:off x="4462463" y="34730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8" name="Line 356"/>
          <p:cNvSpPr>
            <a:spLocks noChangeShapeType="1"/>
          </p:cNvSpPr>
          <p:nvPr/>
        </p:nvSpPr>
        <p:spPr bwMode="auto">
          <a:xfrm>
            <a:off x="4414838" y="35174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59" name="Line 357"/>
          <p:cNvSpPr>
            <a:spLocks noChangeShapeType="1"/>
          </p:cNvSpPr>
          <p:nvPr/>
        </p:nvSpPr>
        <p:spPr bwMode="auto">
          <a:xfrm>
            <a:off x="4467225" y="34730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0" name="Line 358"/>
          <p:cNvSpPr>
            <a:spLocks noChangeShapeType="1"/>
          </p:cNvSpPr>
          <p:nvPr/>
        </p:nvSpPr>
        <p:spPr bwMode="auto">
          <a:xfrm>
            <a:off x="4421188" y="35174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1" name="Line 359"/>
          <p:cNvSpPr>
            <a:spLocks noChangeShapeType="1"/>
          </p:cNvSpPr>
          <p:nvPr/>
        </p:nvSpPr>
        <p:spPr bwMode="auto">
          <a:xfrm>
            <a:off x="4475163" y="34730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2" name="Line 360"/>
          <p:cNvSpPr>
            <a:spLocks noChangeShapeType="1"/>
          </p:cNvSpPr>
          <p:nvPr/>
        </p:nvSpPr>
        <p:spPr bwMode="auto">
          <a:xfrm>
            <a:off x="4429125" y="35174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3" name="Line 361"/>
          <p:cNvSpPr>
            <a:spLocks noChangeShapeType="1"/>
          </p:cNvSpPr>
          <p:nvPr/>
        </p:nvSpPr>
        <p:spPr bwMode="auto">
          <a:xfrm>
            <a:off x="4503738" y="35000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4" name="Line 362"/>
          <p:cNvSpPr>
            <a:spLocks noChangeShapeType="1"/>
          </p:cNvSpPr>
          <p:nvPr/>
        </p:nvSpPr>
        <p:spPr bwMode="auto">
          <a:xfrm>
            <a:off x="4457700" y="35476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5" name="Line 363"/>
          <p:cNvSpPr>
            <a:spLocks noChangeShapeType="1"/>
          </p:cNvSpPr>
          <p:nvPr/>
        </p:nvSpPr>
        <p:spPr bwMode="auto">
          <a:xfrm>
            <a:off x="4559300" y="353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6" name="Line 364"/>
          <p:cNvSpPr>
            <a:spLocks noChangeShapeType="1"/>
          </p:cNvSpPr>
          <p:nvPr/>
        </p:nvSpPr>
        <p:spPr bwMode="auto">
          <a:xfrm>
            <a:off x="4513263" y="35857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7" name="Line 365"/>
          <p:cNvSpPr>
            <a:spLocks noChangeShapeType="1"/>
          </p:cNvSpPr>
          <p:nvPr/>
        </p:nvSpPr>
        <p:spPr bwMode="auto">
          <a:xfrm>
            <a:off x="4572000" y="353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8" name="Line 366"/>
          <p:cNvSpPr>
            <a:spLocks noChangeShapeType="1"/>
          </p:cNvSpPr>
          <p:nvPr/>
        </p:nvSpPr>
        <p:spPr bwMode="auto">
          <a:xfrm>
            <a:off x="4525963" y="35857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69" name="Line 367"/>
          <p:cNvSpPr>
            <a:spLocks noChangeShapeType="1"/>
          </p:cNvSpPr>
          <p:nvPr/>
        </p:nvSpPr>
        <p:spPr bwMode="auto">
          <a:xfrm>
            <a:off x="4600575" y="353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0" name="Line 368"/>
          <p:cNvSpPr>
            <a:spLocks noChangeShapeType="1"/>
          </p:cNvSpPr>
          <p:nvPr/>
        </p:nvSpPr>
        <p:spPr bwMode="auto">
          <a:xfrm>
            <a:off x="4554538" y="35857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1" name="Line 369"/>
          <p:cNvSpPr>
            <a:spLocks noChangeShapeType="1"/>
          </p:cNvSpPr>
          <p:nvPr/>
        </p:nvSpPr>
        <p:spPr bwMode="auto">
          <a:xfrm>
            <a:off x="4656138" y="353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2" name="Line 370"/>
          <p:cNvSpPr>
            <a:spLocks noChangeShapeType="1"/>
          </p:cNvSpPr>
          <p:nvPr/>
        </p:nvSpPr>
        <p:spPr bwMode="auto">
          <a:xfrm>
            <a:off x="4610100" y="35857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3" name="Line 371"/>
          <p:cNvSpPr>
            <a:spLocks noChangeShapeType="1"/>
          </p:cNvSpPr>
          <p:nvPr/>
        </p:nvSpPr>
        <p:spPr bwMode="auto">
          <a:xfrm>
            <a:off x="4684713" y="3539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4" name="Line 372"/>
          <p:cNvSpPr>
            <a:spLocks noChangeShapeType="1"/>
          </p:cNvSpPr>
          <p:nvPr/>
        </p:nvSpPr>
        <p:spPr bwMode="auto">
          <a:xfrm>
            <a:off x="4638675" y="35857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5" name="Line 373"/>
          <p:cNvSpPr>
            <a:spLocks noChangeShapeType="1"/>
          </p:cNvSpPr>
          <p:nvPr/>
        </p:nvSpPr>
        <p:spPr bwMode="auto">
          <a:xfrm>
            <a:off x="4694238" y="3550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6" name="Line 374"/>
          <p:cNvSpPr>
            <a:spLocks noChangeShapeType="1"/>
          </p:cNvSpPr>
          <p:nvPr/>
        </p:nvSpPr>
        <p:spPr bwMode="auto">
          <a:xfrm>
            <a:off x="4649788" y="35968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7" name="Line 375"/>
          <p:cNvSpPr>
            <a:spLocks noChangeShapeType="1"/>
          </p:cNvSpPr>
          <p:nvPr/>
        </p:nvSpPr>
        <p:spPr bwMode="auto">
          <a:xfrm>
            <a:off x="4705350" y="3550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8" name="Line 376"/>
          <p:cNvSpPr>
            <a:spLocks noChangeShapeType="1"/>
          </p:cNvSpPr>
          <p:nvPr/>
        </p:nvSpPr>
        <p:spPr bwMode="auto">
          <a:xfrm>
            <a:off x="4659313" y="35968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79" name="Line 377"/>
          <p:cNvSpPr>
            <a:spLocks noChangeShapeType="1"/>
          </p:cNvSpPr>
          <p:nvPr/>
        </p:nvSpPr>
        <p:spPr bwMode="auto">
          <a:xfrm>
            <a:off x="4713288" y="3550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0" name="Line 378"/>
          <p:cNvSpPr>
            <a:spLocks noChangeShapeType="1"/>
          </p:cNvSpPr>
          <p:nvPr/>
        </p:nvSpPr>
        <p:spPr bwMode="auto">
          <a:xfrm>
            <a:off x="4665663" y="35968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1" name="Line 379"/>
          <p:cNvSpPr>
            <a:spLocks noChangeShapeType="1"/>
          </p:cNvSpPr>
          <p:nvPr/>
        </p:nvSpPr>
        <p:spPr bwMode="auto">
          <a:xfrm>
            <a:off x="3429000" y="30110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2" name="Line 380"/>
          <p:cNvSpPr>
            <a:spLocks noChangeShapeType="1"/>
          </p:cNvSpPr>
          <p:nvPr/>
        </p:nvSpPr>
        <p:spPr bwMode="auto">
          <a:xfrm>
            <a:off x="3382963" y="30539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3" name="Line 381"/>
          <p:cNvSpPr>
            <a:spLocks noChangeShapeType="1"/>
          </p:cNvSpPr>
          <p:nvPr/>
        </p:nvSpPr>
        <p:spPr bwMode="auto">
          <a:xfrm>
            <a:off x="2925763" y="25665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4" name="Line 382"/>
          <p:cNvSpPr>
            <a:spLocks noChangeShapeType="1"/>
          </p:cNvSpPr>
          <p:nvPr/>
        </p:nvSpPr>
        <p:spPr bwMode="auto">
          <a:xfrm>
            <a:off x="2881313" y="26126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5" name="Line 383"/>
          <p:cNvSpPr>
            <a:spLocks noChangeShapeType="1"/>
          </p:cNvSpPr>
          <p:nvPr/>
        </p:nvSpPr>
        <p:spPr bwMode="auto">
          <a:xfrm>
            <a:off x="2935288" y="25665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6" name="Line 384"/>
          <p:cNvSpPr>
            <a:spLocks noChangeShapeType="1"/>
          </p:cNvSpPr>
          <p:nvPr/>
        </p:nvSpPr>
        <p:spPr bwMode="auto">
          <a:xfrm>
            <a:off x="2889250" y="26126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7" name="Line 385"/>
          <p:cNvSpPr>
            <a:spLocks noChangeShapeType="1"/>
          </p:cNvSpPr>
          <p:nvPr/>
        </p:nvSpPr>
        <p:spPr bwMode="auto">
          <a:xfrm>
            <a:off x="2943225" y="25665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8" name="Line 386"/>
          <p:cNvSpPr>
            <a:spLocks noChangeShapeType="1"/>
          </p:cNvSpPr>
          <p:nvPr/>
        </p:nvSpPr>
        <p:spPr bwMode="auto">
          <a:xfrm>
            <a:off x="2895600" y="26126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89" name="Line 387"/>
          <p:cNvSpPr>
            <a:spLocks noChangeShapeType="1"/>
          </p:cNvSpPr>
          <p:nvPr/>
        </p:nvSpPr>
        <p:spPr bwMode="auto">
          <a:xfrm>
            <a:off x="2984500" y="258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0" name="Line 388"/>
          <p:cNvSpPr>
            <a:spLocks noChangeShapeType="1"/>
          </p:cNvSpPr>
          <p:nvPr/>
        </p:nvSpPr>
        <p:spPr bwMode="auto">
          <a:xfrm>
            <a:off x="2938463" y="26268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1" name="Line 389"/>
          <p:cNvSpPr>
            <a:spLocks noChangeShapeType="1"/>
          </p:cNvSpPr>
          <p:nvPr/>
        </p:nvSpPr>
        <p:spPr bwMode="auto">
          <a:xfrm>
            <a:off x="3011488" y="25951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2" name="Line 390"/>
          <p:cNvSpPr>
            <a:spLocks noChangeShapeType="1"/>
          </p:cNvSpPr>
          <p:nvPr/>
        </p:nvSpPr>
        <p:spPr bwMode="auto">
          <a:xfrm>
            <a:off x="2967038" y="26380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3" name="Line 391"/>
          <p:cNvSpPr>
            <a:spLocks noChangeShapeType="1"/>
          </p:cNvSpPr>
          <p:nvPr/>
        </p:nvSpPr>
        <p:spPr bwMode="auto">
          <a:xfrm>
            <a:off x="3025775" y="25967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4" name="Line 392"/>
          <p:cNvSpPr>
            <a:spLocks noChangeShapeType="1"/>
          </p:cNvSpPr>
          <p:nvPr/>
        </p:nvSpPr>
        <p:spPr bwMode="auto">
          <a:xfrm>
            <a:off x="2979738" y="26427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5" name="Line 393"/>
          <p:cNvSpPr>
            <a:spLocks noChangeShapeType="1"/>
          </p:cNvSpPr>
          <p:nvPr/>
        </p:nvSpPr>
        <p:spPr bwMode="auto">
          <a:xfrm>
            <a:off x="3068638" y="261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6" name="Line 394"/>
          <p:cNvSpPr>
            <a:spLocks noChangeShapeType="1"/>
          </p:cNvSpPr>
          <p:nvPr/>
        </p:nvSpPr>
        <p:spPr bwMode="auto">
          <a:xfrm>
            <a:off x="3022600" y="26649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7" name="Line 395"/>
          <p:cNvSpPr>
            <a:spLocks noChangeShapeType="1"/>
          </p:cNvSpPr>
          <p:nvPr/>
        </p:nvSpPr>
        <p:spPr bwMode="auto">
          <a:xfrm>
            <a:off x="3095625" y="26253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8" name="Line 396"/>
          <p:cNvSpPr>
            <a:spLocks noChangeShapeType="1"/>
          </p:cNvSpPr>
          <p:nvPr/>
        </p:nvSpPr>
        <p:spPr bwMode="auto">
          <a:xfrm>
            <a:off x="3049588" y="26729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99" name="Line 397"/>
          <p:cNvSpPr>
            <a:spLocks noChangeShapeType="1"/>
          </p:cNvSpPr>
          <p:nvPr/>
        </p:nvSpPr>
        <p:spPr bwMode="auto">
          <a:xfrm>
            <a:off x="3106738" y="26316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0" name="Line 398"/>
          <p:cNvSpPr>
            <a:spLocks noChangeShapeType="1"/>
          </p:cNvSpPr>
          <p:nvPr/>
        </p:nvSpPr>
        <p:spPr bwMode="auto">
          <a:xfrm>
            <a:off x="3060700" y="267927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1" name="Line 399"/>
          <p:cNvSpPr>
            <a:spLocks noChangeShapeType="1"/>
          </p:cNvSpPr>
          <p:nvPr/>
        </p:nvSpPr>
        <p:spPr bwMode="auto">
          <a:xfrm>
            <a:off x="3116263" y="26316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2" name="Line 400"/>
          <p:cNvSpPr>
            <a:spLocks noChangeShapeType="1"/>
          </p:cNvSpPr>
          <p:nvPr/>
        </p:nvSpPr>
        <p:spPr bwMode="auto">
          <a:xfrm>
            <a:off x="3071813" y="26792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3" name="Line 401"/>
          <p:cNvSpPr>
            <a:spLocks noChangeShapeType="1"/>
          </p:cNvSpPr>
          <p:nvPr/>
        </p:nvSpPr>
        <p:spPr bwMode="auto">
          <a:xfrm>
            <a:off x="3122613" y="26316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4" name="Line 402"/>
          <p:cNvSpPr>
            <a:spLocks noChangeShapeType="1"/>
          </p:cNvSpPr>
          <p:nvPr/>
        </p:nvSpPr>
        <p:spPr bwMode="auto">
          <a:xfrm>
            <a:off x="3078163" y="26792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5" name="Line 403"/>
          <p:cNvSpPr>
            <a:spLocks noChangeShapeType="1"/>
          </p:cNvSpPr>
          <p:nvPr/>
        </p:nvSpPr>
        <p:spPr bwMode="auto">
          <a:xfrm>
            <a:off x="3151188" y="26316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6" name="Line 404"/>
          <p:cNvSpPr>
            <a:spLocks noChangeShapeType="1"/>
          </p:cNvSpPr>
          <p:nvPr/>
        </p:nvSpPr>
        <p:spPr bwMode="auto">
          <a:xfrm>
            <a:off x="3105150" y="267927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7" name="Line 405"/>
          <p:cNvSpPr>
            <a:spLocks noChangeShapeType="1"/>
          </p:cNvSpPr>
          <p:nvPr/>
        </p:nvSpPr>
        <p:spPr bwMode="auto">
          <a:xfrm>
            <a:off x="3175000" y="26649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8" name="Line 406"/>
          <p:cNvSpPr>
            <a:spLocks noChangeShapeType="1"/>
          </p:cNvSpPr>
          <p:nvPr/>
        </p:nvSpPr>
        <p:spPr bwMode="auto">
          <a:xfrm>
            <a:off x="3130550" y="27094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09" name="Line 408"/>
          <p:cNvSpPr>
            <a:spLocks noChangeShapeType="1"/>
          </p:cNvSpPr>
          <p:nvPr/>
        </p:nvSpPr>
        <p:spPr bwMode="auto">
          <a:xfrm>
            <a:off x="3182938" y="26649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0" name="Line 409"/>
          <p:cNvSpPr>
            <a:spLocks noChangeShapeType="1"/>
          </p:cNvSpPr>
          <p:nvPr/>
        </p:nvSpPr>
        <p:spPr bwMode="auto">
          <a:xfrm>
            <a:off x="3136900" y="27094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1" name="Line 410"/>
          <p:cNvSpPr>
            <a:spLocks noChangeShapeType="1"/>
          </p:cNvSpPr>
          <p:nvPr/>
        </p:nvSpPr>
        <p:spPr bwMode="auto">
          <a:xfrm>
            <a:off x="3194050" y="26713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2" name="Line 411"/>
          <p:cNvSpPr>
            <a:spLocks noChangeShapeType="1"/>
          </p:cNvSpPr>
          <p:nvPr/>
        </p:nvSpPr>
        <p:spPr bwMode="auto">
          <a:xfrm>
            <a:off x="3148013" y="27157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3" name="Line 412"/>
          <p:cNvSpPr>
            <a:spLocks noChangeShapeType="1"/>
          </p:cNvSpPr>
          <p:nvPr/>
        </p:nvSpPr>
        <p:spPr bwMode="auto">
          <a:xfrm>
            <a:off x="3221038" y="26935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4" name="Line 413"/>
          <p:cNvSpPr>
            <a:spLocks noChangeShapeType="1"/>
          </p:cNvSpPr>
          <p:nvPr/>
        </p:nvSpPr>
        <p:spPr bwMode="auto">
          <a:xfrm>
            <a:off x="3173413" y="27380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5" name="Line 414"/>
          <p:cNvSpPr>
            <a:spLocks noChangeShapeType="1"/>
          </p:cNvSpPr>
          <p:nvPr/>
        </p:nvSpPr>
        <p:spPr bwMode="auto">
          <a:xfrm>
            <a:off x="3227388" y="26935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6" name="Line 415"/>
          <p:cNvSpPr>
            <a:spLocks noChangeShapeType="1"/>
          </p:cNvSpPr>
          <p:nvPr/>
        </p:nvSpPr>
        <p:spPr bwMode="auto">
          <a:xfrm>
            <a:off x="3184525" y="27380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7" name="Line 416"/>
          <p:cNvSpPr>
            <a:spLocks noChangeShapeType="1"/>
          </p:cNvSpPr>
          <p:nvPr/>
        </p:nvSpPr>
        <p:spPr bwMode="auto">
          <a:xfrm>
            <a:off x="3238500" y="26935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8" name="Line 417"/>
          <p:cNvSpPr>
            <a:spLocks noChangeShapeType="1"/>
          </p:cNvSpPr>
          <p:nvPr/>
        </p:nvSpPr>
        <p:spPr bwMode="auto">
          <a:xfrm>
            <a:off x="3192463" y="2738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19" name="Line 418"/>
          <p:cNvSpPr>
            <a:spLocks noChangeShapeType="1"/>
          </p:cNvSpPr>
          <p:nvPr/>
        </p:nvSpPr>
        <p:spPr bwMode="auto">
          <a:xfrm>
            <a:off x="3248025" y="26935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0" name="Line 419"/>
          <p:cNvSpPr>
            <a:spLocks noChangeShapeType="1"/>
          </p:cNvSpPr>
          <p:nvPr/>
        </p:nvSpPr>
        <p:spPr bwMode="auto">
          <a:xfrm>
            <a:off x="3203575" y="27380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1" name="Line 420"/>
          <p:cNvSpPr>
            <a:spLocks noChangeShapeType="1"/>
          </p:cNvSpPr>
          <p:nvPr/>
        </p:nvSpPr>
        <p:spPr bwMode="auto">
          <a:xfrm>
            <a:off x="3248025" y="27046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2" name="Line 421"/>
          <p:cNvSpPr>
            <a:spLocks noChangeShapeType="1"/>
          </p:cNvSpPr>
          <p:nvPr/>
        </p:nvSpPr>
        <p:spPr bwMode="auto">
          <a:xfrm>
            <a:off x="3203575" y="27538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3" name="Line 422"/>
          <p:cNvSpPr>
            <a:spLocks noChangeShapeType="1"/>
          </p:cNvSpPr>
          <p:nvPr/>
        </p:nvSpPr>
        <p:spPr bwMode="auto">
          <a:xfrm>
            <a:off x="3276600" y="27046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4" name="Line 423"/>
          <p:cNvSpPr>
            <a:spLocks noChangeShapeType="1"/>
          </p:cNvSpPr>
          <p:nvPr/>
        </p:nvSpPr>
        <p:spPr bwMode="auto">
          <a:xfrm>
            <a:off x="3230563" y="27538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5" name="Line 424"/>
          <p:cNvSpPr>
            <a:spLocks noChangeShapeType="1"/>
          </p:cNvSpPr>
          <p:nvPr/>
        </p:nvSpPr>
        <p:spPr bwMode="auto">
          <a:xfrm>
            <a:off x="3290888" y="27046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6" name="Line 425"/>
          <p:cNvSpPr>
            <a:spLocks noChangeShapeType="1"/>
          </p:cNvSpPr>
          <p:nvPr/>
        </p:nvSpPr>
        <p:spPr bwMode="auto">
          <a:xfrm>
            <a:off x="3244850" y="27538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7" name="Line 426"/>
          <p:cNvSpPr>
            <a:spLocks noChangeShapeType="1"/>
          </p:cNvSpPr>
          <p:nvPr/>
        </p:nvSpPr>
        <p:spPr bwMode="auto">
          <a:xfrm>
            <a:off x="3290888" y="27221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8" name="Line 427"/>
          <p:cNvSpPr>
            <a:spLocks noChangeShapeType="1"/>
          </p:cNvSpPr>
          <p:nvPr/>
        </p:nvSpPr>
        <p:spPr bwMode="auto">
          <a:xfrm>
            <a:off x="3244850" y="27681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29" name="Line 428"/>
          <p:cNvSpPr>
            <a:spLocks noChangeShapeType="1"/>
          </p:cNvSpPr>
          <p:nvPr/>
        </p:nvSpPr>
        <p:spPr bwMode="auto">
          <a:xfrm>
            <a:off x="3303588" y="27221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0" name="Line 429"/>
          <p:cNvSpPr>
            <a:spLocks noChangeShapeType="1"/>
          </p:cNvSpPr>
          <p:nvPr/>
        </p:nvSpPr>
        <p:spPr bwMode="auto">
          <a:xfrm>
            <a:off x="3259138" y="27681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1" name="Line 430"/>
          <p:cNvSpPr>
            <a:spLocks noChangeShapeType="1"/>
          </p:cNvSpPr>
          <p:nvPr/>
        </p:nvSpPr>
        <p:spPr bwMode="auto">
          <a:xfrm>
            <a:off x="3319463" y="27221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2" name="Line 431"/>
          <p:cNvSpPr>
            <a:spLocks noChangeShapeType="1"/>
          </p:cNvSpPr>
          <p:nvPr/>
        </p:nvSpPr>
        <p:spPr bwMode="auto">
          <a:xfrm>
            <a:off x="3273425" y="276817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3" name="Line 432"/>
          <p:cNvSpPr>
            <a:spLocks noChangeShapeType="1"/>
          </p:cNvSpPr>
          <p:nvPr/>
        </p:nvSpPr>
        <p:spPr bwMode="auto">
          <a:xfrm>
            <a:off x="3319463" y="27332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4" name="Line 433"/>
          <p:cNvSpPr>
            <a:spLocks noChangeShapeType="1"/>
          </p:cNvSpPr>
          <p:nvPr/>
        </p:nvSpPr>
        <p:spPr bwMode="auto">
          <a:xfrm>
            <a:off x="3273425" y="27792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5" name="Line 434"/>
          <p:cNvSpPr>
            <a:spLocks noChangeShapeType="1"/>
          </p:cNvSpPr>
          <p:nvPr/>
        </p:nvSpPr>
        <p:spPr bwMode="auto">
          <a:xfrm>
            <a:off x="3328988" y="27332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6" name="Line 435"/>
          <p:cNvSpPr>
            <a:spLocks noChangeShapeType="1"/>
          </p:cNvSpPr>
          <p:nvPr/>
        </p:nvSpPr>
        <p:spPr bwMode="auto">
          <a:xfrm>
            <a:off x="3282950" y="27792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7" name="Line 436"/>
          <p:cNvSpPr>
            <a:spLocks noChangeShapeType="1"/>
          </p:cNvSpPr>
          <p:nvPr/>
        </p:nvSpPr>
        <p:spPr bwMode="auto">
          <a:xfrm>
            <a:off x="3341688" y="27332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8" name="Line 437"/>
          <p:cNvSpPr>
            <a:spLocks noChangeShapeType="1"/>
          </p:cNvSpPr>
          <p:nvPr/>
        </p:nvSpPr>
        <p:spPr bwMode="auto">
          <a:xfrm>
            <a:off x="3297238" y="27792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39" name="Line 438"/>
          <p:cNvSpPr>
            <a:spLocks noChangeShapeType="1"/>
          </p:cNvSpPr>
          <p:nvPr/>
        </p:nvSpPr>
        <p:spPr bwMode="auto">
          <a:xfrm>
            <a:off x="3352800" y="27332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0" name="Line 439"/>
          <p:cNvSpPr>
            <a:spLocks noChangeShapeType="1"/>
          </p:cNvSpPr>
          <p:nvPr/>
        </p:nvSpPr>
        <p:spPr bwMode="auto">
          <a:xfrm>
            <a:off x="3306763" y="27792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1" name="Line 440"/>
          <p:cNvSpPr>
            <a:spLocks noChangeShapeType="1"/>
          </p:cNvSpPr>
          <p:nvPr/>
        </p:nvSpPr>
        <p:spPr bwMode="auto">
          <a:xfrm>
            <a:off x="3360738" y="2750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2" name="Line 441"/>
          <p:cNvSpPr>
            <a:spLocks noChangeShapeType="1"/>
          </p:cNvSpPr>
          <p:nvPr/>
        </p:nvSpPr>
        <p:spPr bwMode="auto">
          <a:xfrm>
            <a:off x="3314700" y="27951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3" name="Line 442"/>
          <p:cNvSpPr>
            <a:spLocks noChangeShapeType="1"/>
          </p:cNvSpPr>
          <p:nvPr/>
        </p:nvSpPr>
        <p:spPr bwMode="auto">
          <a:xfrm>
            <a:off x="3367088" y="2750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4" name="Line 443"/>
          <p:cNvSpPr>
            <a:spLocks noChangeShapeType="1"/>
          </p:cNvSpPr>
          <p:nvPr/>
        </p:nvSpPr>
        <p:spPr bwMode="auto">
          <a:xfrm>
            <a:off x="3322638" y="2795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5" name="Line 444"/>
          <p:cNvSpPr>
            <a:spLocks noChangeShapeType="1"/>
          </p:cNvSpPr>
          <p:nvPr/>
        </p:nvSpPr>
        <p:spPr bwMode="auto">
          <a:xfrm>
            <a:off x="3378200" y="2750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6" name="Line 445"/>
          <p:cNvSpPr>
            <a:spLocks noChangeShapeType="1"/>
          </p:cNvSpPr>
          <p:nvPr/>
        </p:nvSpPr>
        <p:spPr bwMode="auto">
          <a:xfrm>
            <a:off x="3332163" y="2795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7" name="Line 446"/>
          <p:cNvSpPr>
            <a:spLocks noChangeShapeType="1"/>
          </p:cNvSpPr>
          <p:nvPr/>
        </p:nvSpPr>
        <p:spPr bwMode="auto">
          <a:xfrm>
            <a:off x="3387725" y="2750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8" name="Line 447"/>
          <p:cNvSpPr>
            <a:spLocks noChangeShapeType="1"/>
          </p:cNvSpPr>
          <p:nvPr/>
        </p:nvSpPr>
        <p:spPr bwMode="auto">
          <a:xfrm>
            <a:off x="3341688" y="2795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49" name="Line 448"/>
          <p:cNvSpPr>
            <a:spLocks noChangeShapeType="1"/>
          </p:cNvSpPr>
          <p:nvPr/>
        </p:nvSpPr>
        <p:spPr bwMode="auto">
          <a:xfrm>
            <a:off x="3387725" y="27602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0" name="Line 449"/>
          <p:cNvSpPr>
            <a:spLocks noChangeShapeType="1"/>
          </p:cNvSpPr>
          <p:nvPr/>
        </p:nvSpPr>
        <p:spPr bwMode="auto">
          <a:xfrm>
            <a:off x="3341688" y="28062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1" name="Line 450"/>
          <p:cNvSpPr>
            <a:spLocks noChangeShapeType="1"/>
          </p:cNvSpPr>
          <p:nvPr/>
        </p:nvSpPr>
        <p:spPr bwMode="auto">
          <a:xfrm>
            <a:off x="3416300" y="27602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2" name="Line 451"/>
          <p:cNvSpPr>
            <a:spLocks noChangeShapeType="1"/>
          </p:cNvSpPr>
          <p:nvPr/>
        </p:nvSpPr>
        <p:spPr bwMode="auto">
          <a:xfrm>
            <a:off x="3370263" y="28062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3" name="Line 452"/>
          <p:cNvSpPr>
            <a:spLocks noChangeShapeType="1"/>
          </p:cNvSpPr>
          <p:nvPr/>
        </p:nvSpPr>
        <p:spPr bwMode="auto">
          <a:xfrm>
            <a:off x="3516313" y="2796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4" name="Line 453"/>
          <p:cNvSpPr>
            <a:spLocks noChangeShapeType="1"/>
          </p:cNvSpPr>
          <p:nvPr/>
        </p:nvSpPr>
        <p:spPr bwMode="auto">
          <a:xfrm>
            <a:off x="3468688" y="2842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5" name="Line 454"/>
          <p:cNvSpPr>
            <a:spLocks noChangeShapeType="1"/>
          </p:cNvSpPr>
          <p:nvPr/>
        </p:nvSpPr>
        <p:spPr bwMode="auto">
          <a:xfrm>
            <a:off x="3527425" y="2796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6" name="Line 455"/>
          <p:cNvSpPr>
            <a:spLocks noChangeShapeType="1"/>
          </p:cNvSpPr>
          <p:nvPr/>
        </p:nvSpPr>
        <p:spPr bwMode="auto">
          <a:xfrm>
            <a:off x="3481388" y="2842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7" name="Line 456"/>
          <p:cNvSpPr>
            <a:spLocks noChangeShapeType="1"/>
          </p:cNvSpPr>
          <p:nvPr/>
        </p:nvSpPr>
        <p:spPr bwMode="auto">
          <a:xfrm>
            <a:off x="3541713" y="2796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8" name="Line 457"/>
          <p:cNvSpPr>
            <a:spLocks noChangeShapeType="1"/>
          </p:cNvSpPr>
          <p:nvPr/>
        </p:nvSpPr>
        <p:spPr bwMode="auto">
          <a:xfrm>
            <a:off x="3495675" y="2842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59" name="Line 458"/>
          <p:cNvSpPr>
            <a:spLocks noChangeShapeType="1"/>
          </p:cNvSpPr>
          <p:nvPr/>
        </p:nvSpPr>
        <p:spPr bwMode="auto">
          <a:xfrm>
            <a:off x="3541713" y="28062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0" name="Line 459"/>
          <p:cNvSpPr>
            <a:spLocks noChangeShapeType="1"/>
          </p:cNvSpPr>
          <p:nvPr/>
        </p:nvSpPr>
        <p:spPr bwMode="auto">
          <a:xfrm>
            <a:off x="3495675" y="28507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1" name="Line 460"/>
          <p:cNvSpPr>
            <a:spLocks noChangeShapeType="1"/>
          </p:cNvSpPr>
          <p:nvPr/>
        </p:nvSpPr>
        <p:spPr bwMode="auto">
          <a:xfrm>
            <a:off x="3551238" y="28062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2" name="Line 461"/>
          <p:cNvSpPr>
            <a:spLocks noChangeShapeType="1"/>
          </p:cNvSpPr>
          <p:nvPr/>
        </p:nvSpPr>
        <p:spPr bwMode="auto">
          <a:xfrm>
            <a:off x="3505200" y="28507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3" name="Line 462"/>
          <p:cNvSpPr>
            <a:spLocks noChangeShapeType="1"/>
          </p:cNvSpPr>
          <p:nvPr/>
        </p:nvSpPr>
        <p:spPr bwMode="auto">
          <a:xfrm>
            <a:off x="3559175" y="28062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4" name="Line 463"/>
          <p:cNvSpPr>
            <a:spLocks noChangeShapeType="1"/>
          </p:cNvSpPr>
          <p:nvPr/>
        </p:nvSpPr>
        <p:spPr bwMode="auto">
          <a:xfrm>
            <a:off x="3514725" y="28507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5" name="Line 464"/>
          <p:cNvSpPr>
            <a:spLocks noChangeShapeType="1"/>
          </p:cNvSpPr>
          <p:nvPr/>
        </p:nvSpPr>
        <p:spPr bwMode="auto">
          <a:xfrm>
            <a:off x="3570288" y="28062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6" name="Line 465"/>
          <p:cNvSpPr>
            <a:spLocks noChangeShapeType="1"/>
          </p:cNvSpPr>
          <p:nvPr/>
        </p:nvSpPr>
        <p:spPr bwMode="auto">
          <a:xfrm>
            <a:off x="3524250" y="28507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7" name="Line 466"/>
          <p:cNvSpPr>
            <a:spLocks noChangeShapeType="1"/>
          </p:cNvSpPr>
          <p:nvPr/>
        </p:nvSpPr>
        <p:spPr bwMode="auto">
          <a:xfrm>
            <a:off x="3597275" y="28062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8" name="Line 467"/>
          <p:cNvSpPr>
            <a:spLocks noChangeShapeType="1"/>
          </p:cNvSpPr>
          <p:nvPr/>
        </p:nvSpPr>
        <p:spPr bwMode="auto">
          <a:xfrm>
            <a:off x="3551238" y="28507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69" name="Line 468"/>
          <p:cNvSpPr>
            <a:spLocks noChangeShapeType="1"/>
          </p:cNvSpPr>
          <p:nvPr/>
        </p:nvSpPr>
        <p:spPr bwMode="auto">
          <a:xfrm>
            <a:off x="3608388" y="28237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0" name="Line 469"/>
          <p:cNvSpPr>
            <a:spLocks noChangeShapeType="1"/>
          </p:cNvSpPr>
          <p:nvPr/>
        </p:nvSpPr>
        <p:spPr bwMode="auto">
          <a:xfrm>
            <a:off x="3562350" y="28681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1" name="Line 470"/>
          <p:cNvSpPr>
            <a:spLocks noChangeShapeType="1"/>
          </p:cNvSpPr>
          <p:nvPr/>
        </p:nvSpPr>
        <p:spPr bwMode="auto">
          <a:xfrm>
            <a:off x="3617913" y="28237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2" name="Line 471"/>
          <p:cNvSpPr>
            <a:spLocks noChangeShapeType="1"/>
          </p:cNvSpPr>
          <p:nvPr/>
        </p:nvSpPr>
        <p:spPr bwMode="auto">
          <a:xfrm>
            <a:off x="3571875" y="28681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3" name="Line 472"/>
          <p:cNvSpPr>
            <a:spLocks noChangeShapeType="1"/>
          </p:cNvSpPr>
          <p:nvPr/>
        </p:nvSpPr>
        <p:spPr bwMode="auto">
          <a:xfrm>
            <a:off x="3625850" y="28237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4" name="Line 473"/>
          <p:cNvSpPr>
            <a:spLocks noChangeShapeType="1"/>
          </p:cNvSpPr>
          <p:nvPr/>
        </p:nvSpPr>
        <p:spPr bwMode="auto">
          <a:xfrm>
            <a:off x="3581400" y="28681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5" name="Line 474"/>
          <p:cNvSpPr>
            <a:spLocks noChangeShapeType="1"/>
          </p:cNvSpPr>
          <p:nvPr/>
        </p:nvSpPr>
        <p:spPr bwMode="auto">
          <a:xfrm>
            <a:off x="3625850" y="28348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6" name="Line 475"/>
          <p:cNvSpPr>
            <a:spLocks noChangeShapeType="1"/>
          </p:cNvSpPr>
          <p:nvPr/>
        </p:nvSpPr>
        <p:spPr bwMode="auto">
          <a:xfrm>
            <a:off x="3581400" y="28793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7" name="Line 476"/>
          <p:cNvSpPr>
            <a:spLocks noChangeShapeType="1"/>
          </p:cNvSpPr>
          <p:nvPr/>
        </p:nvSpPr>
        <p:spPr bwMode="auto">
          <a:xfrm>
            <a:off x="3652838" y="28491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8" name="Line 477"/>
          <p:cNvSpPr>
            <a:spLocks noChangeShapeType="1"/>
          </p:cNvSpPr>
          <p:nvPr/>
        </p:nvSpPr>
        <p:spPr bwMode="auto">
          <a:xfrm>
            <a:off x="3606800" y="28935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79" name="Line 478"/>
          <p:cNvSpPr>
            <a:spLocks noChangeShapeType="1"/>
          </p:cNvSpPr>
          <p:nvPr/>
        </p:nvSpPr>
        <p:spPr bwMode="auto">
          <a:xfrm>
            <a:off x="3667125" y="28634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0" name="Line 479"/>
          <p:cNvSpPr>
            <a:spLocks noChangeShapeType="1"/>
          </p:cNvSpPr>
          <p:nvPr/>
        </p:nvSpPr>
        <p:spPr bwMode="auto">
          <a:xfrm>
            <a:off x="3621088" y="29094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1" name="Line 480"/>
          <p:cNvSpPr>
            <a:spLocks noChangeShapeType="1"/>
          </p:cNvSpPr>
          <p:nvPr/>
        </p:nvSpPr>
        <p:spPr bwMode="auto">
          <a:xfrm>
            <a:off x="3676650" y="28634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2" name="Line 481"/>
          <p:cNvSpPr>
            <a:spLocks noChangeShapeType="1"/>
          </p:cNvSpPr>
          <p:nvPr/>
        </p:nvSpPr>
        <p:spPr bwMode="auto">
          <a:xfrm>
            <a:off x="3632200" y="29094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3" name="Line 482"/>
          <p:cNvSpPr>
            <a:spLocks noChangeShapeType="1"/>
          </p:cNvSpPr>
          <p:nvPr/>
        </p:nvSpPr>
        <p:spPr bwMode="auto">
          <a:xfrm>
            <a:off x="3687763" y="28634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4" name="Line 483"/>
          <p:cNvSpPr>
            <a:spLocks noChangeShapeType="1"/>
          </p:cNvSpPr>
          <p:nvPr/>
        </p:nvSpPr>
        <p:spPr bwMode="auto">
          <a:xfrm>
            <a:off x="3641725" y="29094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5" name="Line 484"/>
          <p:cNvSpPr>
            <a:spLocks noChangeShapeType="1"/>
          </p:cNvSpPr>
          <p:nvPr/>
        </p:nvSpPr>
        <p:spPr bwMode="auto">
          <a:xfrm>
            <a:off x="3697288" y="28634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6" name="Line 485"/>
          <p:cNvSpPr>
            <a:spLocks noChangeShapeType="1"/>
          </p:cNvSpPr>
          <p:nvPr/>
        </p:nvSpPr>
        <p:spPr bwMode="auto">
          <a:xfrm>
            <a:off x="3652838" y="29094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7" name="Line 486"/>
          <p:cNvSpPr>
            <a:spLocks noChangeShapeType="1"/>
          </p:cNvSpPr>
          <p:nvPr/>
        </p:nvSpPr>
        <p:spPr bwMode="auto">
          <a:xfrm>
            <a:off x="3708400" y="28634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8" name="Line 487"/>
          <p:cNvSpPr>
            <a:spLocks noChangeShapeType="1"/>
          </p:cNvSpPr>
          <p:nvPr/>
        </p:nvSpPr>
        <p:spPr bwMode="auto">
          <a:xfrm>
            <a:off x="3662363" y="29094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89" name="Line 488"/>
          <p:cNvSpPr>
            <a:spLocks noChangeShapeType="1"/>
          </p:cNvSpPr>
          <p:nvPr/>
        </p:nvSpPr>
        <p:spPr bwMode="auto">
          <a:xfrm>
            <a:off x="3708400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0" name="Line 489"/>
          <p:cNvSpPr>
            <a:spLocks noChangeShapeType="1"/>
          </p:cNvSpPr>
          <p:nvPr/>
        </p:nvSpPr>
        <p:spPr bwMode="auto">
          <a:xfrm>
            <a:off x="3662363" y="29396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1" name="Line 490"/>
          <p:cNvSpPr>
            <a:spLocks noChangeShapeType="1"/>
          </p:cNvSpPr>
          <p:nvPr/>
        </p:nvSpPr>
        <p:spPr bwMode="auto">
          <a:xfrm>
            <a:off x="3716338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2" name="Line 491"/>
          <p:cNvSpPr>
            <a:spLocks noChangeShapeType="1"/>
          </p:cNvSpPr>
          <p:nvPr/>
        </p:nvSpPr>
        <p:spPr bwMode="auto">
          <a:xfrm>
            <a:off x="3671888" y="29396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3" name="Line 492"/>
          <p:cNvSpPr>
            <a:spLocks noChangeShapeType="1"/>
          </p:cNvSpPr>
          <p:nvPr/>
        </p:nvSpPr>
        <p:spPr bwMode="auto">
          <a:xfrm>
            <a:off x="3725863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4" name="Line 493"/>
          <p:cNvSpPr>
            <a:spLocks noChangeShapeType="1"/>
          </p:cNvSpPr>
          <p:nvPr/>
        </p:nvSpPr>
        <p:spPr bwMode="auto">
          <a:xfrm>
            <a:off x="3679825" y="29396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5" name="Line 494"/>
          <p:cNvSpPr>
            <a:spLocks noChangeShapeType="1"/>
          </p:cNvSpPr>
          <p:nvPr/>
        </p:nvSpPr>
        <p:spPr bwMode="auto">
          <a:xfrm>
            <a:off x="3736975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6" name="Line 495"/>
          <p:cNvSpPr>
            <a:spLocks noChangeShapeType="1"/>
          </p:cNvSpPr>
          <p:nvPr/>
        </p:nvSpPr>
        <p:spPr bwMode="auto">
          <a:xfrm>
            <a:off x="3690938" y="29396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7" name="Line 496"/>
          <p:cNvSpPr>
            <a:spLocks noChangeShapeType="1"/>
          </p:cNvSpPr>
          <p:nvPr/>
        </p:nvSpPr>
        <p:spPr bwMode="auto">
          <a:xfrm>
            <a:off x="3763963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8" name="Line 497"/>
          <p:cNvSpPr>
            <a:spLocks noChangeShapeType="1"/>
          </p:cNvSpPr>
          <p:nvPr/>
        </p:nvSpPr>
        <p:spPr bwMode="auto">
          <a:xfrm>
            <a:off x="3717925" y="29396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99" name="Line 498"/>
          <p:cNvSpPr>
            <a:spLocks noChangeShapeType="1"/>
          </p:cNvSpPr>
          <p:nvPr/>
        </p:nvSpPr>
        <p:spPr bwMode="auto">
          <a:xfrm>
            <a:off x="3792538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0" name="Line 499"/>
          <p:cNvSpPr>
            <a:spLocks noChangeShapeType="1"/>
          </p:cNvSpPr>
          <p:nvPr/>
        </p:nvSpPr>
        <p:spPr bwMode="auto">
          <a:xfrm>
            <a:off x="3744913" y="29396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1" name="Line 500"/>
          <p:cNvSpPr>
            <a:spLocks noChangeShapeType="1"/>
          </p:cNvSpPr>
          <p:nvPr/>
        </p:nvSpPr>
        <p:spPr bwMode="auto">
          <a:xfrm>
            <a:off x="3802063" y="28935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2" name="Line 501"/>
          <p:cNvSpPr>
            <a:spLocks noChangeShapeType="1"/>
          </p:cNvSpPr>
          <p:nvPr/>
        </p:nvSpPr>
        <p:spPr bwMode="auto">
          <a:xfrm>
            <a:off x="3757613" y="29396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3" name="Line 502"/>
          <p:cNvSpPr>
            <a:spLocks noChangeShapeType="1"/>
          </p:cNvSpPr>
          <p:nvPr/>
        </p:nvSpPr>
        <p:spPr bwMode="auto">
          <a:xfrm>
            <a:off x="3817938" y="29078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4" name="Line 503"/>
          <p:cNvSpPr>
            <a:spLocks noChangeShapeType="1"/>
          </p:cNvSpPr>
          <p:nvPr/>
        </p:nvSpPr>
        <p:spPr bwMode="auto">
          <a:xfrm>
            <a:off x="3770313" y="29539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5" name="Line 504"/>
          <p:cNvSpPr>
            <a:spLocks noChangeShapeType="1"/>
          </p:cNvSpPr>
          <p:nvPr/>
        </p:nvSpPr>
        <p:spPr bwMode="auto">
          <a:xfrm>
            <a:off x="3827463" y="29078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6" name="Line 505"/>
          <p:cNvSpPr>
            <a:spLocks noChangeShapeType="1"/>
          </p:cNvSpPr>
          <p:nvPr/>
        </p:nvSpPr>
        <p:spPr bwMode="auto">
          <a:xfrm>
            <a:off x="3781425" y="29539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7" name="Line 506"/>
          <p:cNvSpPr>
            <a:spLocks noChangeShapeType="1"/>
          </p:cNvSpPr>
          <p:nvPr/>
        </p:nvSpPr>
        <p:spPr bwMode="auto">
          <a:xfrm>
            <a:off x="3838575" y="29078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8" name="Line 507"/>
          <p:cNvSpPr>
            <a:spLocks noChangeShapeType="1"/>
          </p:cNvSpPr>
          <p:nvPr/>
        </p:nvSpPr>
        <p:spPr bwMode="auto">
          <a:xfrm>
            <a:off x="3792538" y="29539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09" name="Line 508"/>
          <p:cNvSpPr>
            <a:spLocks noChangeShapeType="1"/>
          </p:cNvSpPr>
          <p:nvPr/>
        </p:nvSpPr>
        <p:spPr bwMode="auto">
          <a:xfrm>
            <a:off x="3848100" y="29078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0" name="Line 509"/>
          <p:cNvSpPr>
            <a:spLocks noChangeShapeType="1"/>
          </p:cNvSpPr>
          <p:nvPr/>
        </p:nvSpPr>
        <p:spPr bwMode="auto">
          <a:xfrm>
            <a:off x="3802063" y="29539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1" name="Line 510"/>
          <p:cNvSpPr>
            <a:spLocks noChangeShapeType="1"/>
          </p:cNvSpPr>
          <p:nvPr/>
        </p:nvSpPr>
        <p:spPr bwMode="auto">
          <a:xfrm>
            <a:off x="3876675" y="2915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2" name="Line 511"/>
          <p:cNvSpPr>
            <a:spLocks noChangeShapeType="1"/>
          </p:cNvSpPr>
          <p:nvPr/>
        </p:nvSpPr>
        <p:spPr bwMode="auto">
          <a:xfrm>
            <a:off x="3830638" y="29618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3" name="Line 512"/>
          <p:cNvSpPr>
            <a:spLocks noChangeShapeType="1"/>
          </p:cNvSpPr>
          <p:nvPr/>
        </p:nvSpPr>
        <p:spPr bwMode="auto">
          <a:xfrm>
            <a:off x="3886200" y="2938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4" name="Line 513"/>
          <p:cNvSpPr>
            <a:spLocks noChangeShapeType="1"/>
          </p:cNvSpPr>
          <p:nvPr/>
        </p:nvSpPr>
        <p:spPr bwMode="auto">
          <a:xfrm>
            <a:off x="3840163" y="29840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5" name="Line 514"/>
          <p:cNvSpPr>
            <a:spLocks noChangeShapeType="1"/>
          </p:cNvSpPr>
          <p:nvPr/>
        </p:nvSpPr>
        <p:spPr bwMode="auto">
          <a:xfrm>
            <a:off x="3897313" y="2938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6" name="Line 515"/>
          <p:cNvSpPr>
            <a:spLocks noChangeShapeType="1"/>
          </p:cNvSpPr>
          <p:nvPr/>
        </p:nvSpPr>
        <p:spPr bwMode="auto">
          <a:xfrm>
            <a:off x="3851275" y="29840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7" name="Line 516"/>
          <p:cNvSpPr>
            <a:spLocks noChangeShapeType="1"/>
          </p:cNvSpPr>
          <p:nvPr/>
        </p:nvSpPr>
        <p:spPr bwMode="auto">
          <a:xfrm>
            <a:off x="3903663" y="2938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8" name="Line 517"/>
          <p:cNvSpPr>
            <a:spLocks noChangeShapeType="1"/>
          </p:cNvSpPr>
          <p:nvPr/>
        </p:nvSpPr>
        <p:spPr bwMode="auto">
          <a:xfrm>
            <a:off x="3857625" y="29840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19" name="Line 518"/>
          <p:cNvSpPr>
            <a:spLocks noChangeShapeType="1"/>
          </p:cNvSpPr>
          <p:nvPr/>
        </p:nvSpPr>
        <p:spPr bwMode="auto">
          <a:xfrm>
            <a:off x="3930650" y="29682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0" name="Line 519"/>
          <p:cNvSpPr>
            <a:spLocks noChangeShapeType="1"/>
          </p:cNvSpPr>
          <p:nvPr/>
        </p:nvSpPr>
        <p:spPr bwMode="auto">
          <a:xfrm>
            <a:off x="3886200" y="30142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1" name="Line 520"/>
          <p:cNvSpPr>
            <a:spLocks noChangeShapeType="1"/>
          </p:cNvSpPr>
          <p:nvPr/>
        </p:nvSpPr>
        <p:spPr bwMode="auto">
          <a:xfrm>
            <a:off x="3938588" y="29682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2" name="Line 521"/>
          <p:cNvSpPr>
            <a:spLocks noChangeShapeType="1"/>
          </p:cNvSpPr>
          <p:nvPr/>
        </p:nvSpPr>
        <p:spPr bwMode="auto">
          <a:xfrm>
            <a:off x="3892550" y="30142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3" name="Line 522"/>
          <p:cNvSpPr>
            <a:spLocks noChangeShapeType="1"/>
          </p:cNvSpPr>
          <p:nvPr/>
        </p:nvSpPr>
        <p:spPr bwMode="auto">
          <a:xfrm>
            <a:off x="3944938" y="29682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4" name="Line 523"/>
          <p:cNvSpPr>
            <a:spLocks noChangeShapeType="1"/>
          </p:cNvSpPr>
          <p:nvPr/>
        </p:nvSpPr>
        <p:spPr bwMode="auto">
          <a:xfrm>
            <a:off x="3900488" y="30142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5" name="Line 524"/>
          <p:cNvSpPr>
            <a:spLocks noChangeShapeType="1"/>
          </p:cNvSpPr>
          <p:nvPr/>
        </p:nvSpPr>
        <p:spPr bwMode="auto">
          <a:xfrm>
            <a:off x="3959225" y="29793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6" name="Line 525"/>
          <p:cNvSpPr>
            <a:spLocks noChangeShapeType="1"/>
          </p:cNvSpPr>
          <p:nvPr/>
        </p:nvSpPr>
        <p:spPr bwMode="auto">
          <a:xfrm>
            <a:off x="3913188" y="30253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7" name="Line 526"/>
          <p:cNvSpPr>
            <a:spLocks noChangeShapeType="1"/>
          </p:cNvSpPr>
          <p:nvPr/>
        </p:nvSpPr>
        <p:spPr bwMode="auto">
          <a:xfrm>
            <a:off x="3968750" y="29904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8" name="Line 527"/>
          <p:cNvSpPr>
            <a:spLocks noChangeShapeType="1"/>
          </p:cNvSpPr>
          <p:nvPr/>
        </p:nvSpPr>
        <p:spPr bwMode="auto">
          <a:xfrm>
            <a:off x="3924300" y="30348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29" name="Line 528"/>
          <p:cNvSpPr>
            <a:spLocks noChangeShapeType="1"/>
          </p:cNvSpPr>
          <p:nvPr/>
        </p:nvSpPr>
        <p:spPr bwMode="auto">
          <a:xfrm>
            <a:off x="3981450" y="29904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0" name="Line 529"/>
          <p:cNvSpPr>
            <a:spLocks noChangeShapeType="1"/>
          </p:cNvSpPr>
          <p:nvPr/>
        </p:nvSpPr>
        <p:spPr bwMode="auto">
          <a:xfrm>
            <a:off x="3933825" y="30348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1" name="Line 530"/>
          <p:cNvSpPr>
            <a:spLocks noChangeShapeType="1"/>
          </p:cNvSpPr>
          <p:nvPr/>
        </p:nvSpPr>
        <p:spPr bwMode="auto">
          <a:xfrm>
            <a:off x="3990975" y="29904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2" name="Line 531"/>
          <p:cNvSpPr>
            <a:spLocks noChangeShapeType="1"/>
          </p:cNvSpPr>
          <p:nvPr/>
        </p:nvSpPr>
        <p:spPr bwMode="auto">
          <a:xfrm>
            <a:off x="3944938" y="30348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3" name="Line 532"/>
          <p:cNvSpPr>
            <a:spLocks noChangeShapeType="1"/>
          </p:cNvSpPr>
          <p:nvPr/>
        </p:nvSpPr>
        <p:spPr bwMode="auto">
          <a:xfrm>
            <a:off x="4002088" y="29904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4" name="Line 533"/>
          <p:cNvSpPr>
            <a:spLocks noChangeShapeType="1"/>
          </p:cNvSpPr>
          <p:nvPr/>
        </p:nvSpPr>
        <p:spPr bwMode="auto">
          <a:xfrm>
            <a:off x="3956050" y="30348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5" name="Line 534"/>
          <p:cNvSpPr>
            <a:spLocks noChangeShapeType="1"/>
          </p:cNvSpPr>
          <p:nvPr/>
        </p:nvSpPr>
        <p:spPr bwMode="auto">
          <a:xfrm>
            <a:off x="4043363" y="29983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6" name="Line 535"/>
          <p:cNvSpPr>
            <a:spLocks noChangeShapeType="1"/>
          </p:cNvSpPr>
          <p:nvPr/>
        </p:nvSpPr>
        <p:spPr bwMode="auto">
          <a:xfrm>
            <a:off x="3997325" y="30428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7" name="Line 536"/>
          <p:cNvSpPr>
            <a:spLocks noChangeShapeType="1"/>
          </p:cNvSpPr>
          <p:nvPr/>
        </p:nvSpPr>
        <p:spPr bwMode="auto">
          <a:xfrm>
            <a:off x="4052888" y="29983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8" name="Line 537"/>
          <p:cNvSpPr>
            <a:spLocks noChangeShapeType="1"/>
          </p:cNvSpPr>
          <p:nvPr/>
        </p:nvSpPr>
        <p:spPr bwMode="auto">
          <a:xfrm>
            <a:off x="4006850" y="30428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39" name="Line 538"/>
          <p:cNvSpPr>
            <a:spLocks noChangeShapeType="1"/>
          </p:cNvSpPr>
          <p:nvPr/>
        </p:nvSpPr>
        <p:spPr bwMode="auto">
          <a:xfrm>
            <a:off x="4060825" y="29983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0" name="Line 539"/>
          <p:cNvSpPr>
            <a:spLocks noChangeShapeType="1"/>
          </p:cNvSpPr>
          <p:nvPr/>
        </p:nvSpPr>
        <p:spPr bwMode="auto">
          <a:xfrm>
            <a:off x="4014788" y="30428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1" name="Line 540"/>
          <p:cNvSpPr>
            <a:spLocks noChangeShapeType="1"/>
          </p:cNvSpPr>
          <p:nvPr/>
        </p:nvSpPr>
        <p:spPr bwMode="auto">
          <a:xfrm>
            <a:off x="4070350" y="29983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2" name="Line 541"/>
          <p:cNvSpPr>
            <a:spLocks noChangeShapeType="1"/>
          </p:cNvSpPr>
          <p:nvPr/>
        </p:nvSpPr>
        <p:spPr bwMode="auto">
          <a:xfrm>
            <a:off x="4025900" y="30428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3" name="Line 542"/>
          <p:cNvSpPr>
            <a:spLocks noChangeShapeType="1"/>
          </p:cNvSpPr>
          <p:nvPr/>
        </p:nvSpPr>
        <p:spPr bwMode="auto">
          <a:xfrm>
            <a:off x="4098925" y="30190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4" name="Line 543"/>
          <p:cNvSpPr>
            <a:spLocks noChangeShapeType="1"/>
          </p:cNvSpPr>
          <p:nvPr/>
        </p:nvSpPr>
        <p:spPr bwMode="auto">
          <a:xfrm>
            <a:off x="4052888" y="30650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5" name="Line 544"/>
          <p:cNvSpPr>
            <a:spLocks noChangeShapeType="1"/>
          </p:cNvSpPr>
          <p:nvPr/>
        </p:nvSpPr>
        <p:spPr bwMode="auto">
          <a:xfrm>
            <a:off x="4106863" y="30190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6" name="Line 545"/>
          <p:cNvSpPr>
            <a:spLocks noChangeShapeType="1"/>
          </p:cNvSpPr>
          <p:nvPr/>
        </p:nvSpPr>
        <p:spPr bwMode="auto">
          <a:xfrm>
            <a:off x="4062413" y="30650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7" name="Line 546"/>
          <p:cNvSpPr>
            <a:spLocks noChangeShapeType="1"/>
          </p:cNvSpPr>
          <p:nvPr/>
        </p:nvSpPr>
        <p:spPr bwMode="auto">
          <a:xfrm>
            <a:off x="4116388" y="30190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8" name="Line 547"/>
          <p:cNvSpPr>
            <a:spLocks noChangeShapeType="1"/>
          </p:cNvSpPr>
          <p:nvPr/>
        </p:nvSpPr>
        <p:spPr bwMode="auto">
          <a:xfrm>
            <a:off x="4070350" y="30650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49" name="Line 548"/>
          <p:cNvSpPr>
            <a:spLocks noChangeShapeType="1"/>
          </p:cNvSpPr>
          <p:nvPr/>
        </p:nvSpPr>
        <p:spPr bwMode="auto">
          <a:xfrm>
            <a:off x="4127500" y="30190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0" name="Line 549"/>
          <p:cNvSpPr>
            <a:spLocks noChangeShapeType="1"/>
          </p:cNvSpPr>
          <p:nvPr/>
        </p:nvSpPr>
        <p:spPr bwMode="auto">
          <a:xfrm>
            <a:off x="4081463" y="30650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1" name="Line 550"/>
          <p:cNvSpPr>
            <a:spLocks noChangeShapeType="1"/>
          </p:cNvSpPr>
          <p:nvPr/>
        </p:nvSpPr>
        <p:spPr bwMode="auto">
          <a:xfrm>
            <a:off x="4137025" y="30348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2" name="Line 551"/>
          <p:cNvSpPr>
            <a:spLocks noChangeShapeType="1"/>
          </p:cNvSpPr>
          <p:nvPr/>
        </p:nvSpPr>
        <p:spPr bwMode="auto">
          <a:xfrm>
            <a:off x="4092575" y="30793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3" name="Line 552"/>
          <p:cNvSpPr>
            <a:spLocks noChangeShapeType="1"/>
          </p:cNvSpPr>
          <p:nvPr/>
        </p:nvSpPr>
        <p:spPr bwMode="auto">
          <a:xfrm>
            <a:off x="4148138" y="30348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4" name="Line 553"/>
          <p:cNvSpPr>
            <a:spLocks noChangeShapeType="1"/>
          </p:cNvSpPr>
          <p:nvPr/>
        </p:nvSpPr>
        <p:spPr bwMode="auto">
          <a:xfrm>
            <a:off x="4102100" y="30793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5" name="Line 554"/>
          <p:cNvSpPr>
            <a:spLocks noChangeShapeType="1"/>
          </p:cNvSpPr>
          <p:nvPr/>
        </p:nvSpPr>
        <p:spPr bwMode="auto">
          <a:xfrm>
            <a:off x="4154488" y="30348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6" name="Line 555"/>
          <p:cNvSpPr>
            <a:spLocks noChangeShapeType="1"/>
          </p:cNvSpPr>
          <p:nvPr/>
        </p:nvSpPr>
        <p:spPr bwMode="auto">
          <a:xfrm>
            <a:off x="4110038" y="30793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7" name="Line 556"/>
          <p:cNvSpPr>
            <a:spLocks noChangeShapeType="1"/>
          </p:cNvSpPr>
          <p:nvPr/>
        </p:nvSpPr>
        <p:spPr bwMode="auto">
          <a:xfrm>
            <a:off x="4165600" y="30571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8" name="Line 557"/>
          <p:cNvSpPr>
            <a:spLocks noChangeShapeType="1"/>
          </p:cNvSpPr>
          <p:nvPr/>
        </p:nvSpPr>
        <p:spPr bwMode="auto">
          <a:xfrm>
            <a:off x="4119563" y="31031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59" name="Line 558"/>
          <p:cNvSpPr>
            <a:spLocks noChangeShapeType="1"/>
          </p:cNvSpPr>
          <p:nvPr/>
        </p:nvSpPr>
        <p:spPr bwMode="auto">
          <a:xfrm>
            <a:off x="4175125" y="30571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0" name="Line 559"/>
          <p:cNvSpPr>
            <a:spLocks noChangeShapeType="1"/>
          </p:cNvSpPr>
          <p:nvPr/>
        </p:nvSpPr>
        <p:spPr bwMode="auto">
          <a:xfrm>
            <a:off x="4130675" y="31031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1" name="Line 560"/>
          <p:cNvSpPr>
            <a:spLocks noChangeShapeType="1"/>
          </p:cNvSpPr>
          <p:nvPr/>
        </p:nvSpPr>
        <p:spPr bwMode="auto">
          <a:xfrm>
            <a:off x="4189413" y="30571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2" name="Line 561"/>
          <p:cNvSpPr>
            <a:spLocks noChangeShapeType="1"/>
          </p:cNvSpPr>
          <p:nvPr/>
        </p:nvSpPr>
        <p:spPr bwMode="auto">
          <a:xfrm>
            <a:off x="4143375" y="31031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3" name="Line 562"/>
          <p:cNvSpPr>
            <a:spLocks noChangeShapeType="1"/>
          </p:cNvSpPr>
          <p:nvPr/>
        </p:nvSpPr>
        <p:spPr bwMode="auto">
          <a:xfrm>
            <a:off x="4198938" y="30571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4" name="Line 563"/>
          <p:cNvSpPr>
            <a:spLocks noChangeShapeType="1"/>
          </p:cNvSpPr>
          <p:nvPr/>
        </p:nvSpPr>
        <p:spPr bwMode="auto">
          <a:xfrm>
            <a:off x="4152900" y="31031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5" name="Line 564"/>
          <p:cNvSpPr>
            <a:spLocks noChangeShapeType="1"/>
          </p:cNvSpPr>
          <p:nvPr/>
        </p:nvSpPr>
        <p:spPr bwMode="auto">
          <a:xfrm>
            <a:off x="4214813" y="30571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6" name="Line 565"/>
          <p:cNvSpPr>
            <a:spLocks noChangeShapeType="1"/>
          </p:cNvSpPr>
          <p:nvPr/>
        </p:nvSpPr>
        <p:spPr bwMode="auto">
          <a:xfrm>
            <a:off x="4168775" y="31031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7" name="Line 566"/>
          <p:cNvSpPr>
            <a:spLocks noChangeShapeType="1"/>
          </p:cNvSpPr>
          <p:nvPr/>
        </p:nvSpPr>
        <p:spPr bwMode="auto">
          <a:xfrm>
            <a:off x="4224338" y="30571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8" name="Line 567"/>
          <p:cNvSpPr>
            <a:spLocks noChangeShapeType="1"/>
          </p:cNvSpPr>
          <p:nvPr/>
        </p:nvSpPr>
        <p:spPr bwMode="auto">
          <a:xfrm>
            <a:off x="4178300" y="31031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69" name="Line 568"/>
          <p:cNvSpPr>
            <a:spLocks noChangeShapeType="1"/>
          </p:cNvSpPr>
          <p:nvPr/>
        </p:nvSpPr>
        <p:spPr bwMode="auto">
          <a:xfrm>
            <a:off x="4252913" y="30713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0" name="Line 569"/>
          <p:cNvSpPr>
            <a:spLocks noChangeShapeType="1"/>
          </p:cNvSpPr>
          <p:nvPr/>
        </p:nvSpPr>
        <p:spPr bwMode="auto">
          <a:xfrm>
            <a:off x="4206875" y="31174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1" name="Line 570"/>
          <p:cNvSpPr>
            <a:spLocks noChangeShapeType="1"/>
          </p:cNvSpPr>
          <p:nvPr/>
        </p:nvSpPr>
        <p:spPr bwMode="auto">
          <a:xfrm>
            <a:off x="4279900" y="30793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2" name="Line 571"/>
          <p:cNvSpPr>
            <a:spLocks noChangeShapeType="1"/>
          </p:cNvSpPr>
          <p:nvPr/>
        </p:nvSpPr>
        <p:spPr bwMode="auto">
          <a:xfrm>
            <a:off x="4235450" y="31253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3" name="Line 572"/>
          <p:cNvSpPr>
            <a:spLocks noChangeShapeType="1"/>
          </p:cNvSpPr>
          <p:nvPr/>
        </p:nvSpPr>
        <p:spPr bwMode="auto">
          <a:xfrm>
            <a:off x="4286250" y="30793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4" name="Line 573"/>
          <p:cNvSpPr>
            <a:spLocks noChangeShapeType="1"/>
          </p:cNvSpPr>
          <p:nvPr/>
        </p:nvSpPr>
        <p:spPr bwMode="auto">
          <a:xfrm>
            <a:off x="4241800" y="31253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5" name="Line 574"/>
          <p:cNvSpPr>
            <a:spLocks noChangeShapeType="1"/>
          </p:cNvSpPr>
          <p:nvPr/>
        </p:nvSpPr>
        <p:spPr bwMode="auto">
          <a:xfrm>
            <a:off x="4294188" y="30793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6" name="Line 575"/>
          <p:cNvSpPr>
            <a:spLocks noChangeShapeType="1"/>
          </p:cNvSpPr>
          <p:nvPr/>
        </p:nvSpPr>
        <p:spPr bwMode="auto">
          <a:xfrm>
            <a:off x="4248150" y="31253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7" name="Line 576"/>
          <p:cNvSpPr>
            <a:spLocks noChangeShapeType="1"/>
          </p:cNvSpPr>
          <p:nvPr/>
        </p:nvSpPr>
        <p:spPr bwMode="auto">
          <a:xfrm>
            <a:off x="4349750" y="30872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8" name="Line 577"/>
          <p:cNvSpPr>
            <a:spLocks noChangeShapeType="1"/>
          </p:cNvSpPr>
          <p:nvPr/>
        </p:nvSpPr>
        <p:spPr bwMode="auto">
          <a:xfrm>
            <a:off x="4303713" y="31333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79" name="Line 578"/>
          <p:cNvSpPr>
            <a:spLocks noChangeShapeType="1"/>
          </p:cNvSpPr>
          <p:nvPr/>
        </p:nvSpPr>
        <p:spPr bwMode="auto">
          <a:xfrm>
            <a:off x="4359275" y="30872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0" name="Line 579"/>
          <p:cNvSpPr>
            <a:spLocks noChangeShapeType="1"/>
          </p:cNvSpPr>
          <p:nvPr/>
        </p:nvSpPr>
        <p:spPr bwMode="auto">
          <a:xfrm>
            <a:off x="4314825" y="31333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1" name="Line 580"/>
          <p:cNvSpPr>
            <a:spLocks noChangeShapeType="1"/>
          </p:cNvSpPr>
          <p:nvPr/>
        </p:nvSpPr>
        <p:spPr bwMode="auto">
          <a:xfrm>
            <a:off x="4370388" y="30872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2" name="Line 581"/>
          <p:cNvSpPr>
            <a:spLocks noChangeShapeType="1"/>
          </p:cNvSpPr>
          <p:nvPr/>
        </p:nvSpPr>
        <p:spPr bwMode="auto">
          <a:xfrm>
            <a:off x="4322763" y="31333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3" name="Line 582"/>
          <p:cNvSpPr>
            <a:spLocks noChangeShapeType="1"/>
          </p:cNvSpPr>
          <p:nvPr/>
        </p:nvSpPr>
        <p:spPr bwMode="auto">
          <a:xfrm>
            <a:off x="4378325" y="30872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4" name="Line 583"/>
          <p:cNvSpPr>
            <a:spLocks noChangeShapeType="1"/>
          </p:cNvSpPr>
          <p:nvPr/>
        </p:nvSpPr>
        <p:spPr bwMode="auto">
          <a:xfrm>
            <a:off x="4332288" y="31333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5" name="Line 584"/>
          <p:cNvSpPr>
            <a:spLocks noChangeShapeType="1"/>
          </p:cNvSpPr>
          <p:nvPr/>
        </p:nvSpPr>
        <p:spPr bwMode="auto">
          <a:xfrm>
            <a:off x="4378325" y="30999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6" name="Line 585"/>
          <p:cNvSpPr>
            <a:spLocks noChangeShapeType="1"/>
          </p:cNvSpPr>
          <p:nvPr/>
        </p:nvSpPr>
        <p:spPr bwMode="auto">
          <a:xfrm>
            <a:off x="4332288" y="31475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7" name="Line 586"/>
          <p:cNvSpPr>
            <a:spLocks noChangeShapeType="1"/>
          </p:cNvSpPr>
          <p:nvPr/>
        </p:nvSpPr>
        <p:spPr bwMode="auto">
          <a:xfrm>
            <a:off x="4391025" y="30999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8" name="Line 587"/>
          <p:cNvSpPr>
            <a:spLocks noChangeShapeType="1"/>
          </p:cNvSpPr>
          <p:nvPr/>
        </p:nvSpPr>
        <p:spPr bwMode="auto">
          <a:xfrm>
            <a:off x="4344988" y="31475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89" name="Line 588"/>
          <p:cNvSpPr>
            <a:spLocks noChangeShapeType="1"/>
          </p:cNvSpPr>
          <p:nvPr/>
        </p:nvSpPr>
        <p:spPr bwMode="auto">
          <a:xfrm>
            <a:off x="4405313" y="30999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0" name="Line 589"/>
          <p:cNvSpPr>
            <a:spLocks noChangeShapeType="1"/>
          </p:cNvSpPr>
          <p:nvPr/>
        </p:nvSpPr>
        <p:spPr bwMode="auto">
          <a:xfrm>
            <a:off x="4359275" y="31475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1" name="Line 590"/>
          <p:cNvSpPr>
            <a:spLocks noChangeShapeType="1"/>
          </p:cNvSpPr>
          <p:nvPr/>
        </p:nvSpPr>
        <p:spPr bwMode="auto">
          <a:xfrm>
            <a:off x="4419600" y="30999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2" name="Line 591"/>
          <p:cNvSpPr>
            <a:spLocks noChangeShapeType="1"/>
          </p:cNvSpPr>
          <p:nvPr/>
        </p:nvSpPr>
        <p:spPr bwMode="auto">
          <a:xfrm>
            <a:off x="4373563" y="31475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3" name="Line 592"/>
          <p:cNvSpPr>
            <a:spLocks noChangeShapeType="1"/>
          </p:cNvSpPr>
          <p:nvPr/>
        </p:nvSpPr>
        <p:spPr bwMode="auto">
          <a:xfrm>
            <a:off x="4429125" y="31047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4" name="Line 593"/>
          <p:cNvSpPr>
            <a:spLocks noChangeShapeType="1"/>
          </p:cNvSpPr>
          <p:nvPr/>
        </p:nvSpPr>
        <p:spPr bwMode="auto">
          <a:xfrm>
            <a:off x="4384675" y="31507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5" name="Line 594"/>
          <p:cNvSpPr>
            <a:spLocks noChangeShapeType="1"/>
          </p:cNvSpPr>
          <p:nvPr/>
        </p:nvSpPr>
        <p:spPr bwMode="auto">
          <a:xfrm>
            <a:off x="4440238" y="31047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6" name="Line 595"/>
          <p:cNvSpPr>
            <a:spLocks noChangeShapeType="1"/>
          </p:cNvSpPr>
          <p:nvPr/>
        </p:nvSpPr>
        <p:spPr bwMode="auto">
          <a:xfrm>
            <a:off x="4394200" y="31507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7" name="Line 596"/>
          <p:cNvSpPr>
            <a:spLocks noChangeShapeType="1"/>
          </p:cNvSpPr>
          <p:nvPr/>
        </p:nvSpPr>
        <p:spPr bwMode="auto">
          <a:xfrm>
            <a:off x="4446588" y="31047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8" name="Line 597"/>
          <p:cNvSpPr>
            <a:spLocks noChangeShapeType="1"/>
          </p:cNvSpPr>
          <p:nvPr/>
        </p:nvSpPr>
        <p:spPr bwMode="auto">
          <a:xfrm>
            <a:off x="4400550" y="31507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399" name="Line 598"/>
          <p:cNvSpPr>
            <a:spLocks noChangeShapeType="1"/>
          </p:cNvSpPr>
          <p:nvPr/>
        </p:nvSpPr>
        <p:spPr bwMode="auto">
          <a:xfrm>
            <a:off x="4462463" y="3123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0" name="Line 599"/>
          <p:cNvSpPr>
            <a:spLocks noChangeShapeType="1"/>
          </p:cNvSpPr>
          <p:nvPr/>
        </p:nvSpPr>
        <p:spPr bwMode="auto">
          <a:xfrm>
            <a:off x="4414838" y="31698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1" name="Line 600"/>
          <p:cNvSpPr>
            <a:spLocks noChangeShapeType="1"/>
          </p:cNvSpPr>
          <p:nvPr/>
        </p:nvSpPr>
        <p:spPr bwMode="auto">
          <a:xfrm>
            <a:off x="4471988" y="3123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2" name="Line 601"/>
          <p:cNvSpPr>
            <a:spLocks noChangeShapeType="1"/>
          </p:cNvSpPr>
          <p:nvPr/>
        </p:nvSpPr>
        <p:spPr bwMode="auto">
          <a:xfrm>
            <a:off x="4425950" y="31698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3" name="Line 602"/>
          <p:cNvSpPr>
            <a:spLocks noChangeShapeType="1"/>
          </p:cNvSpPr>
          <p:nvPr/>
        </p:nvSpPr>
        <p:spPr bwMode="auto">
          <a:xfrm>
            <a:off x="4483100" y="3123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4" name="Line 603"/>
          <p:cNvSpPr>
            <a:spLocks noChangeShapeType="1"/>
          </p:cNvSpPr>
          <p:nvPr/>
        </p:nvSpPr>
        <p:spPr bwMode="auto">
          <a:xfrm>
            <a:off x="4433888" y="31698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5" name="Line 604"/>
          <p:cNvSpPr>
            <a:spLocks noChangeShapeType="1"/>
          </p:cNvSpPr>
          <p:nvPr/>
        </p:nvSpPr>
        <p:spPr bwMode="auto">
          <a:xfrm>
            <a:off x="4487863" y="3123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6" name="Line 605"/>
          <p:cNvSpPr>
            <a:spLocks noChangeShapeType="1"/>
          </p:cNvSpPr>
          <p:nvPr/>
        </p:nvSpPr>
        <p:spPr bwMode="auto">
          <a:xfrm>
            <a:off x="4443413" y="31698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7" name="Line 606"/>
          <p:cNvSpPr>
            <a:spLocks noChangeShapeType="1"/>
          </p:cNvSpPr>
          <p:nvPr/>
        </p:nvSpPr>
        <p:spPr bwMode="auto">
          <a:xfrm>
            <a:off x="4503738" y="3136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8" name="Line 607"/>
          <p:cNvSpPr>
            <a:spLocks noChangeShapeType="1"/>
          </p:cNvSpPr>
          <p:nvPr/>
        </p:nvSpPr>
        <p:spPr bwMode="auto">
          <a:xfrm>
            <a:off x="4457700" y="31856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09" name="Line 609"/>
          <p:cNvSpPr>
            <a:spLocks noChangeShapeType="1"/>
          </p:cNvSpPr>
          <p:nvPr/>
        </p:nvSpPr>
        <p:spPr bwMode="auto">
          <a:xfrm>
            <a:off x="4513263" y="3136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0" name="Line 610"/>
          <p:cNvSpPr>
            <a:spLocks noChangeShapeType="1"/>
          </p:cNvSpPr>
          <p:nvPr/>
        </p:nvSpPr>
        <p:spPr bwMode="auto">
          <a:xfrm>
            <a:off x="4467225" y="31856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1" name="Line 611"/>
          <p:cNvSpPr>
            <a:spLocks noChangeShapeType="1"/>
          </p:cNvSpPr>
          <p:nvPr/>
        </p:nvSpPr>
        <p:spPr bwMode="auto">
          <a:xfrm>
            <a:off x="4525963" y="3136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2" name="Line 612"/>
          <p:cNvSpPr>
            <a:spLocks noChangeShapeType="1"/>
          </p:cNvSpPr>
          <p:nvPr/>
        </p:nvSpPr>
        <p:spPr bwMode="auto">
          <a:xfrm>
            <a:off x="4481513" y="31856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3" name="Line 613"/>
          <p:cNvSpPr>
            <a:spLocks noChangeShapeType="1"/>
          </p:cNvSpPr>
          <p:nvPr/>
        </p:nvSpPr>
        <p:spPr bwMode="auto">
          <a:xfrm>
            <a:off x="4537075" y="3136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4" name="Line 614"/>
          <p:cNvSpPr>
            <a:spLocks noChangeShapeType="1"/>
          </p:cNvSpPr>
          <p:nvPr/>
        </p:nvSpPr>
        <p:spPr bwMode="auto">
          <a:xfrm>
            <a:off x="4492625" y="31856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5" name="Line 615"/>
          <p:cNvSpPr>
            <a:spLocks noChangeShapeType="1"/>
          </p:cNvSpPr>
          <p:nvPr/>
        </p:nvSpPr>
        <p:spPr bwMode="auto">
          <a:xfrm>
            <a:off x="4548188" y="3136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6" name="Line 616"/>
          <p:cNvSpPr>
            <a:spLocks noChangeShapeType="1"/>
          </p:cNvSpPr>
          <p:nvPr/>
        </p:nvSpPr>
        <p:spPr bwMode="auto">
          <a:xfrm>
            <a:off x="4505325" y="31856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7" name="Line 617"/>
          <p:cNvSpPr>
            <a:spLocks noChangeShapeType="1"/>
          </p:cNvSpPr>
          <p:nvPr/>
        </p:nvSpPr>
        <p:spPr bwMode="auto">
          <a:xfrm>
            <a:off x="4562475" y="3136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8" name="Line 618"/>
          <p:cNvSpPr>
            <a:spLocks noChangeShapeType="1"/>
          </p:cNvSpPr>
          <p:nvPr/>
        </p:nvSpPr>
        <p:spPr bwMode="auto">
          <a:xfrm>
            <a:off x="4516438" y="31856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19" name="Line 619"/>
          <p:cNvSpPr>
            <a:spLocks noChangeShapeType="1"/>
          </p:cNvSpPr>
          <p:nvPr/>
        </p:nvSpPr>
        <p:spPr bwMode="auto">
          <a:xfrm>
            <a:off x="4572000" y="3136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0" name="Line 620"/>
          <p:cNvSpPr>
            <a:spLocks noChangeShapeType="1"/>
          </p:cNvSpPr>
          <p:nvPr/>
        </p:nvSpPr>
        <p:spPr bwMode="auto">
          <a:xfrm>
            <a:off x="4525963" y="31856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1" name="Line 621"/>
          <p:cNvSpPr>
            <a:spLocks noChangeShapeType="1"/>
          </p:cNvSpPr>
          <p:nvPr/>
        </p:nvSpPr>
        <p:spPr bwMode="auto">
          <a:xfrm>
            <a:off x="4613275" y="31460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2" name="Line 622"/>
          <p:cNvSpPr>
            <a:spLocks noChangeShapeType="1"/>
          </p:cNvSpPr>
          <p:nvPr/>
        </p:nvSpPr>
        <p:spPr bwMode="auto">
          <a:xfrm>
            <a:off x="4568825" y="31904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3" name="Line 623"/>
          <p:cNvSpPr>
            <a:spLocks noChangeShapeType="1"/>
          </p:cNvSpPr>
          <p:nvPr/>
        </p:nvSpPr>
        <p:spPr bwMode="auto">
          <a:xfrm>
            <a:off x="4641850" y="31618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4" name="Line 624"/>
          <p:cNvSpPr>
            <a:spLocks noChangeShapeType="1"/>
          </p:cNvSpPr>
          <p:nvPr/>
        </p:nvSpPr>
        <p:spPr bwMode="auto">
          <a:xfrm>
            <a:off x="4595813" y="32063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5" name="Line 625"/>
          <p:cNvSpPr>
            <a:spLocks noChangeShapeType="1"/>
          </p:cNvSpPr>
          <p:nvPr/>
        </p:nvSpPr>
        <p:spPr bwMode="auto">
          <a:xfrm>
            <a:off x="4670425" y="31618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6" name="Line 626"/>
          <p:cNvSpPr>
            <a:spLocks noChangeShapeType="1"/>
          </p:cNvSpPr>
          <p:nvPr/>
        </p:nvSpPr>
        <p:spPr bwMode="auto">
          <a:xfrm>
            <a:off x="4624388" y="32063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7" name="Line 627"/>
          <p:cNvSpPr>
            <a:spLocks noChangeShapeType="1"/>
          </p:cNvSpPr>
          <p:nvPr/>
        </p:nvSpPr>
        <p:spPr bwMode="auto">
          <a:xfrm>
            <a:off x="4679950" y="31618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8" name="Line 628"/>
          <p:cNvSpPr>
            <a:spLocks noChangeShapeType="1"/>
          </p:cNvSpPr>
          <p:nvPr/>
        </p:nvSpPr>
        <p:spPr bwMode="auto">
          <a:xfrm>
            <a:off x="4633913" y="32063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29" name="Line 629"/>
          <p:cNvSpPr>
            <a:spLocks noChangeShapeType="1"/>
          </p:cNvSpPr>
          <p:nvPr/>
        </p:nvSpPr>
        <p:spPr bwMode="auto">
          <a:xfrm>
            <a:off x="4687888" y="31618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0" name="Line 630"/>
          <p:cNvSpPr>
            <a:spLocks noChangeShapeType="1"/>
          </p:cNvSpPr>
          <p:nvPr/>
        </p:nvSpPr>
        <p:spPr bwMode="auto">
          <a:xfrm>
            <a:off x="4643438" y="32063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1" name="Line 631"/>
          <p:cNvSpPr>
            <a:spLocks noChangeShapeType="1"/>
          </p:cNvSpPr>
          <p:nvPr/>
        </p:nvSpPr>
        <p:spPr bwMode="auto">
          <a:xfrm>
            <a:off x="4697413" y="31618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2" name="Line 632"/>
          <p:cNvSpPr>
            <a:spLocks noChangeShapeType="1"/>
          </p:cNvSpPr>
          <p:nvPr/>
        </p:nvSpPr>
        <p:spPr bwMode="auto">
          <a:xfrm>
            <a:off x="4651375" y="32063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3" name="Line 633"/>
          <p:cNvSpPr>
            <a:spLocks noChangeShapeType="1"/>
          </p:cNvSpPr>
          <p:nvPr/>
        </p:nvSpPr>
        <p:spPr bwMode="auto">
          <a:xfrm>
            <a:off x="4738688" y="31904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4" name="Line 634"/>
          <p:cNvSpPr>
            <a:spLocks noChangeShapeType="1"/>
          </p:cNvSpPr>
          <p:nvPr/>
        </p:nvSpPr>
        <p:spPr bwMode="auto">
          <a:xfrm>
            <a:off x="4694238" y="32364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5" name="Line 635"/>
          <p:cNvSpPr>
            <a:spLocks noChangeShapeType="1"/>
          </p:cNvSpPr>
          <p:nvPr/>
        </p:nvSpPr>
        <p:spPr bwMode="auto">
          <a:xfrm>
            <a:off x="4746625" y="31904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6" name="Line 636"/>
          <p:cNvSpPr>
            <a:spLocks noChangeShapeType="1"/>
          </p:cNvSpPr>
          <p:nvPr/>
        </p:nvSpPr>
        <p:spPr bwMode="auto">
          <a:xfrm>
            <a:off x="4700588" y="32364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7" name="Line 637"/>
          <p:cNvSpPr>
            <a:spLocks noChangeShapeType="1"/>
          </p:cNvSpPr>
          <p:nvPr/>
        </p:nvSpPr>
        <p:spPr bwMode="auto">
          <a:xfrm>
            <a:off x="4754563" y="31904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8" name="Line 638"/>
          <p:cNvSpPr>
            <a:spLocks noChangeShapeType="1"/>
          </p:cNvSpPr>
          <p:nvPr/>
        </p:nvSpPr>
        <p:spPr bwMode="auto">
          <a:xfrm>
            <a:off x="4708525" y="32364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39" name="Line 639"/>
          <p:cNvSpPr>
            <a:spLocks noChangeShapeType="1"/>
          </p:cNvSpPr>
          <p:nvPr/>
        </p:nvSpPr>
        <p:spPr bwMode="auto">
          <a:xfrm>
            <a:off x="4738688" y="35841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0" name="Line 640"/>
          <p:cNvSpPr>
            <a:spLocks noChangeShapeType="1"/>
          </p:cNvSpPr>
          <p:nvPr/>
        </p:nvSpPr>
        <p:spPr bwMode="auto">
          <a:xfrm>
            <a:off x="4694238" y="36301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1" name="Line 641"/>
          <p:cNvSpPr>
            <a:spLocks noChangeShapeType="1"/>
          </p:cNvSpPr>
          <p:nvPr/>
        </p:nvSpPr>
        <p:spPr bwMode="auto">
          <a:xfrm>
            <a:off x="4746625" y="35841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2" name="Line 642"/>
          <p:cNvSpPr>
            <a:spLocks noChangeShapeType="1"/>
          </p:cNvSpPr>
          <p:nvPr/>
        </p:nvSpPr>
        <p:spPr bwMode="auto">
          <a:xfrm>
            <a:off x="4700588" y="36301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3" name="Line 643"/>
          <p:cNvSpPr>
            <a:spLocks noChangeShapeType="1"/>
          </p:cNvSpPr>
          <p:nvPr/>
        </p:nvSpPr>
        <p:spPr bwMode="auto">
          <a:xfrm>
            <a:off x="4754563" y="35841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4" name="Line 644"/>
          <p:cNvSpPr>
            <a:spLocks noChangeShapeType="1"/>
          </p:cNvSpPr>
          <p:nvPr/>
        </p:nvSpPr>
        <p:spPr bwMode="auto">
          <a:xfrm>
            <a:off x="4708525" y="36301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5" name="Line 645"/>
          <p:cNvSpPr>
            <a:spLocks noChangeShapeType="1"/>
          </p:cNvSpPr>
          <p:nvPr/>
        </p:nvSpPr>
        <p:spPr bwMode="auto">
          <a:xfrm>
            <a:off x="4781550" y="35841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6" name="Line 646"/>
          <p:cNvSpPr>
            <a:spLocks noChangeShapeType="1"/>
          </p:cNvSpPr>
          <p:nvPr/>
        </p:nvSpPr>
        <p:spPr bwMode="auto">
          <a:xfrm>
            <a:off x="4735513" y="36301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7" name="Line 647"/>
          <p:cNvSpPr>
            <a:spLocks noChangeShapeType="1"/>
          </p:cNvSpPr>
          <p:nvPr/>
        </p:nvSpPr>
        <p:spPr bwMode="auto">
          <a:xfrm>
            <a:off x="4789488" y="35841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8" name="Line 648"/>
          <p:cNvSpPr>
            <a:spLocks noChangeShapeType="1"/>
          </p:cNvSpPr>
          <p:nvPr/>
        </p:nvSpPr>
        <p:spPr bwMode="auto">
          <a:xfrm>
            <a:off x="4743450" y="36301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49" name="Line 649"/>
          <p:cNvSpPr>
            <a:spLocks noChangeShapeType="1"/>
          </p:cNvSpPr>
          <p:nvPr/>
        </p:nvSpPr>
        <p:spPr bwMode="auto">
          <a:xfrm>
            <a:off x="4795838" y="35841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0" name="Line 650"/>
          <p:cNvSpPr>
            <a:spLocks noChangeShapeType="1"/>
          </p:cNvSpPr>
          <p:nvPr/>
        </p:nvSpPr>
        <p:spPr bwMode="auto">
          <a:xfrm>
            <a:off x="4749800" y="36301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1" name="Line 651"/>
          <p:cNvSpPr>
            <a:spLocks noChangeShapeType="1"/>
          </p:cNvSpPr>
          <p:nvPr/>
        </p:nvSpPr>
        <p:spPr bwMode="auto">
          <a:xfrm>
            <a:off x="4810125" y="35984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2" name="Line 652"/>
          <p:cNvSpPr>
            <a:spLocks noChangeShapeType="1"/>
          </p:cNvSpPr>
          <p:nvPr/>
        </p:nvSpPr>
        <p:spPr bwMode="auto">
          <a:xfrm>
            <a:off x="4764088" y="36460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3" name="Line 653"/>
          <p:cNvSpPr>
            <a:spLocks noChangeShapeType="1"/>
          </p:cNvSpPr>
          <p:nvPr/>
        </p:nvSpPr>
        <p:spPr bwMode="auto">
          <a:xfrm>
            <a:off x="4816475" y="35984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4" name="Line 654"/>
          <p:cNvSpPr>
            <a:spLocks noChangeShapeType="1"/>
          </p:cNvSpPr>
          <p:nvPr/>
        </p:nvSpPr>
        <p:spPr bwMode="auto">
          <a:xfrm>
            <a:off x="4770438" y="36460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5" name="Line 655"/>
          <p:cNvSpPr>
            <a:spLocks noChangeShapeType="1"/>
          </p:cNvSpPr>
          <p:nvPr/>
        </p:nvSpPr>
        <p:spPr bwMode="auto">
          <a:xfrm>
            <a:off x="4822825" y="35984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6" name="Line 656"/>
          <p:cNvSpPr>
            <a:spLocks noChangeShapeType="1"/>
          </p:cNvSpPr>
          <p:nvPr/>
        </p:nvSpPr>
        <p:spPr bwMode="auto">
          <a:xfrm>
            <a:off x="4776788" y="36460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7" name="Line 657"/>
          <p:cNvSpPr>
            <a:spLocks noChangeShapeType="1"/>
          </p:cNvSpPr>
          <p:nvPr/>
        </p:nvSpPr>
        <p:spPr bwMode="auto">
          <a:xfrm>
            <a:off x="4878388" y="3631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8" name="Line 658"/>
          <p:cNvSpPr>
            <a:spLocks noChangeShapeType="1"/>
          </p:cNvSpPr>
          <p:nvPr/>
        </p:nvSpPr>
        <p:spPr bwMode="auto">
          <a:xfrm>
            <a:off x="4832350" y="36730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9" name="Line 659"/>
          <p:cNvSpPr>
            <a:spLocks noChangeShapeType="1"/>
          </p:cNvSpPr>
          <p:nvPr/>
        </p:nvSpPr>
        <p:spPr bwMode="auto">
          <a:xfrm>
            <a:off x="4886325" y="3631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0" name="Line 660"/>
          <p:cNvSpPr>
            <a:spLocks noChangeShapeType="1"/>
          </p:cNvSpPr>
          <p:nvPr/>
        </p:nvSpPr>
        <p:spPr bwMode="auto">
          <a:xfrm>
            <a:off x="4841875" y="36730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1" name="Line 661"/>
          <p:cNvSpPr>
            <a:spLocks noChangeShapeType="1"/>
          </p:cNvSpPr>
          <p:nvPr/>
        </p:nvSpPr>
        <p:spPr bwMode="auto">
          <a:xfrm>
            <a:off x="4897438" y="3631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2" name="Line 662"/>
          <p:cNvSpPr>
            <a:spLocks noChangeShapeType="1"/>
          </p:cNvSpPr>
          <p:nvPr/>
        </p:nvSpPr>
        <p:spPr bwMode="auto">
          <a:xfrm>
            <a:off x="4851400" y="36730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3" name="Line 663"/>
          <p:cNvSpPr>
            <a:spLocks noChangeShapeType="1"/>
          </p:cNvSpPr>
          <p:nvPr/>
        </p:nvSpPr>
        <p:spPr bwMode="auto">
          <a:xfrm>
            <a:off x="4906963" y="3631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4" name="Line 664"/>
          <p:cNvSpPr>
            <a:spLocks noChangeShapeType="1"/>
          </p:cNvSpPr>
          <p:nvPr/>
        </p:nvSpPr>
        <p:spPr bwMode="auto">
          <a:xfrm>
            <a:off x="4860925" y="36730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5" name="Line 665"/>
          <p:cNvSpPr>
            <a:spLocks noChangeShapeType="1"/>
          </p:cNvSpPr>
          <p:nvPr/>
        </p:nvSpPr>
        <p:spPr bwMode="auto">
          <a:xfrm>
            <a:off x="4962525" y="3631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6" name="Line 666"/>
          <p:cNvSpPr>
            <a:spLocks noChangeShapeType="1"/>
          </p:cNvSpPr>
          <p:nvPr/>
        </p:nvSpPr>
        <p:spPr bwMode="auto">
          <a:xfrm>
            <a:off x="4918075" y="36730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7" name="Line 667"/>
          <p:cNvSpPr>
            <a:spLocks noChangeShapeType="1"/>
          </p:cNvSpPr>
          <p:nvPr/>
        </p:nvSpPr>
        <p:spPr bwMode="auto">
          <a:xfrm>
            <a:off x="4968875" y="3631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8" name="Line 668"/>
          <p:cNvSpPr>
            <a:spLocks noChangeShapeType="1"/>
          </p:cNvSpPr>
          <p:nvPr/>
        </p:nvSpPr>
        <p:spPr bwMode="auto">
          <a:xfrm>
            <a:off x="4924425" y="36730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69" name="Line 669"/>
          <p:cNvSpPr>
            <a:spLocks noChangeShapeType="1"/>
          </p:cNvSpPr>
          <p:nvPr/>
        </p:nvSpPr>
        <p:spPr bwMode="auto">
          <a:xfrm>
            <a:off x="4976813" y="3631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0" name="Line 670"/>
          <p:cNvSpPr>
            <a:spLocks noChangeShapeType="1"/>
          </p:cNvSpPr>
          <p:nvPr/>
        </p:nvSpPr>
        <p:spPr bwMode="auto">
          <a:xfrm>
            <a:off x="4930775" y="36730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1" name="Line 671"/>
          <p:cNvSpPr>
            <a:spLocks noChangeShapeType="1"/>
          </p:cNvSpPr>
          <p:nvPr/>
        </p:nvSpPr>
        <p:spPr bwMode="auto">
          <a:xfrm>
            <a:off x="5032375" y="3644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2" name="Line 672"/>
          <p:cNvSpPr>
            <a:spLocks noChangeShapeType="1"/>
          </p:cNvSpPr>
          <p:nvPr/>
        </p:nvSpPr>
        <p:spPr bwMode="auto">
          <a:xfrm>
            <a:off x="4986338" y="36889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3" name="Line 673"/>
          <p:cNvSpPr>
            <a:spLocks noChangeShapeType="1"/>
          </p:cNvSpPr>
          <p:nvPr/>
        </p:nvSpPr>
        <p:spPr bwMode="auto">
          <a:xfrm>
            <a:off x="5073650" y="3644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4" name="Line 674"/>
          <p:cNvSpPr>
            <a:spLocks noChangeShapeType="1"/>
          </p:cNvSpPr>
          <p:nvPr/>
        </p:nvSpPr>
        <p:spPr bwMode="auto">
          <a:xfrm>
            <a:off x="5027613" y="36889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5" name="Line 675"/>
          <p:cNvSpPr>
            <a:spLocks noChangeShapeType="1"/>
          </p:cNvSpPr>
          <p:nvPr/>
        </p:nvSpPr>
        <p:spPr bwMode="auto">
          <a:xfrm>
            <a:off x="5087938" y="36714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6" name="Line 676"/>
          <p:cNvSpPr>
            <a:spLocks noChangeShapeType="1"/>
          </p:cNvSpPr>
          <p:nvPr/>
        </p:nvSpPr>
        <p:spPr bwMode="auto">
          <a:xfrm>
            <a:off x="5043488" y="37143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7" name="Line 677"/>
          <p:cNvSpPr>
            <a:spLocks noChangeShapeType="1"/>
          </p:cNvSpPr>
          <p:nvPr/>
        </p:nvSpPr>
        <p:spPr bwMode="auto">
          <a:xfrm>
            <a:off x="5102225" y="36952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8" name="Line 678"/>
          <p:cNvSpPr>
            <a:spLocks noChangeShapeType="1"/>
          </p:cNvSpPr>
          <p:nvPr/>
        </p:nvSpPr>
        <p:spPr bwMode="auto">
          <a:xfrm>
            <a:off x="5056188" y="37413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79" name="Line 679"/>
          <p:cNvSpPr>
            <a:spLocks noChangeShapeType="1"/>
          </p:cNvSpPr>
          <p:nvPr/>
        </p:nvSpPr>
        <p:spPr bwMode="auto">
          <a:xfrm>
            <a:off x="5108575" y="36952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0" name="Line 680"/>
          <p:cNvSpPr>
            <a:spLocks noChangeShapeType="1"/>
          </p:cNvSpPr>
          <p:nvPr/>
        </p:nvSpPr>
        <p:spPr bwMode="auto">
          <a:xfrm>
            <a:off x="5064125" y="37413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1" name="Line 681"/>
          <p:cNvSpPr>
            <a:spLocks noChangeShapeType="1"/>
          </p:cNvSpPr>
          <p:nvPr/>
        </p:nvSpPr>
        <p:spPr bwMode="auto">
          <a:xfrm>
            <a:off x="5116513" y="36952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2" name="Line 682"/>
          <p:cNvSpPr>
            <a:spLocks noChangeShapeType="1"/>
          </p:cNvSpPr>
          <p:nvPr/>
        </p:nvSpPr>
        <p:spPr bwMode="auto">
          <a:xfrm>
            <a:off x="5070475" y="37413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3" name="Line 683"/>
          <p:cNvSpPr>
            <a:spLocks noChangeShapeType="1"/>
          </p:cNvSpPr>
          <p:nvPr/>
        </p:nvSpPr>
        <p:spPr bwMode="auto">
          <a:xfrm>
            <a:off x="5170488" y="36952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4" name="Line 684"/>
          <p:cNvSpPr>
            <a:spLocks noChangeShapeType="1"/>
          </p:cNvSpPr>
          <p:nvPr/>
        </p:nvSpPr>
        <p:spPr bwMode="auto">
          <a:xfrm>
            <a:off x="5126038" y="37413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5" name="Line 685"/>
          <p:cNvSpPr>
            <a:spLocks noChangeShapeType="1"/>
          </p:cNvSpPr>
          <p:nvPr/>
        </p:nvSpPr>
        <p:spPr bwMode="auto">
          <a:xfrm>
            <a:off x="5178425" y="36952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6" name="Line 686"/>
          <p:cNvSpPr>
            <a:spLocks noChangeShapeType="1"/>
          </p:cNvSpPr>
          <p:nvPr/>
        </p:nvSpPr>
        <p:spPr bwMode="auto">
          <a:xfrm>
            <a:off x="5132388" y="37413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7" name="Line 687"/>
          <p:cNvSpPr>
            <a:spLocks noChangeShapeType="1"/>
          </p:cNvSpPr>
          <p:nvPr/>
        </p:nvSpPr>
        <p:spPr bwMode="auto">
          <a:xfrm>
            <a:off x="5186363" y="36952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8" name="Line 688"/>
          <p:cNvSpPr>
            <a:spLocks noChangeShapeType="1"/>
          </p:cNvSpPr>
          <p:nvPr/>
        </p:nvSpPr>
        <p:spPr bwMode="auto">
          <a:xfrm>
            <a:off x="5140325" y="37413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89" name="Line 689"/>
          <p:cNvSpPr>
            <a:spLocks noChangeShapeType="1"/>
          </p:cNvSpPr>
          <p:nvPr/>
        </p:nvSpPr>
        <p:spPr bwMode="auto">
          <a:xfrm>
            <a:off x="5241925" y="37254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0" name="Line 690"/>
          <p:cNvSpPr>
            <a:spLocks noChangeShapeType="1"/>
          </p:cNvSpPr>
          <p:nvPr/>
        </p:nvSpPr>
        <p:spPr bwMode="auto">
          <a:xfrm>
            <a:off x="5195888" y="37714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1" name="Line 691"/>
          <p:cNvSpPr>
            <a:spLocks noChangeShapeType="1"/>
          </p:cNvSpPr>
          <p:nvPr/>
        </p:nvSpPr>
        <p:spPr bwMode="auto">
          <a:xfrm>
            <a:off x="5253038" y="37254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2" name="Line 692"/>
          <p:cNvSpPr>
            <a:spLocks noChangeShapeType="1"/>
          </p:cNvSpPr>
          <p:nvPr/>
        </p:nvSpPr>
        <p:spPr bwMode="auto">
          <a:xfrm>
            <a:off x="5205413" y="37714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3" name="Line 693"/>
          <p:cNvSpPr>
            <a:spLocks noChangeShapeType="1"/>
          </p:cNvSpPr>
          <p:nvPr/>
        </p:nvSpPr>
        <p:spPr bwMode="auto">
          <a:xfrm>
            <a:off x="5257800" y="37254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4" name="Line 694"/>
          <p:cNvSpPr>
            <a:spLocks noChangeShapeType="1"/>
          </p:cNvSpPr>
          <p:nvPr/>
        </p:nvSpPr>
        <p:spPr bwMode="auto">
          <a:xfrm>
            <a:off x="5214938" y="37714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5" name="Line 695"/>
          <p:cNvSpPr>
            <a:spLocks noChangeShapeType="1"/>
          </p:cNvSpPr>
          <p:nvPr/>
        </p:nvSpPr>
        <p:spPr bwMode="auto">
          <a:xfrm>
            <a:off x="5270500" y="37254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6" name="Line 696"/>
          <p:cNvSpPr>
            <a:spLocks noChangeShapeType="1"/>
          </p:cNvSpPr>
          <p:nvPr/>
        </p:nvSpPr>
        <p:spPr bwMode="auto">
          <a:xfrm>
            <a:off x="5222875" y="37714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7" name="Line 697"/>
          <p:cNvSpPr>
            <a:spLocks noChangeShapeType="1"/>
          </p:cNvSpPr>
          <p:nvPr/>
        </p:nvSpPr>
        <p:spPr bwMode="auto">
          <a:xfrm>
            <a:off x="5295900" y="37254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8" name="Line 698"/>
          <p:cNvSpPr>
            <a:spLocks noChangeShapeType="1"/>
          </p:cNvSpPr>
          <p:nvPr/>
        </p:nvSpPr>
        <p:spPr bwMode="auto">
          <a:xfrm>
            <a:off x="5251450" y="37714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99" name="Line 699"/>
          <p:cNvSpPr>
            <a:spLocks noChangeShapeType="1"/>
          </p:cNvSpPr>
          <p:nvPr/>
        </p:nvSpPr>
        <p:spPr bwMode="auto">
          <a:xfrm>
            <a:off x="5338763" y="37254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0" name="Line 700"/>
          <p:cNvSpPr>
            <a:spLocks noChangeShapeType="1"/>
          </p:cNvSpPr>
          <p:nvPr/>
        </p:nvSpPr>
        <p:spPr bwMode="auto">
          <a:xfrm>
            <a:off x="5294313" y="37714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1" name="Line 701"/>
          <p:cNvSpPr>
            <a:spLocks noChangeShapeType="1"/>
          </p:cNvSpPr>
          <p:nvPr/>
        </p:nvSpPr>
        <p:spPr bwMode="auto">
          <a:xfrm>
            <a:off x="5353050" y="37476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2" name="Line 702"/>
          <p:cNvSpPr>
            <a:spLocks noChangeShapeType="1"/>
          </p:cNvSpPr>
          <p:nvPr/>
        </p:nvSpPr>
        <p:spPr bwMode="auto">
          <a:xfrm>
            <a:off x="5307013" y="37937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3" name="Line 703"/>
          <p:cNvSpPr>
            <a:spLocks noChangeShapeType="1"/>
          </p:cNvSpPr>
          <p:nvPr/>
        </p:nvSpPr>
        <p:spPr bwMode="auto">
          <a:xfrm>
            <a:off x="5380038" y="3761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4" name="Line 704"/>
          <p:cNvSpPr>
            <a:spLocks noChangeShapeType="1"/>
          </p:cNvSpPr>
          <p:nvPr/>
        </p:nvSpPr>
        <p:spPr bwMode="auto">
          <a:xfrm>
            <a:off x="5335588" y="38079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5" name="Line 705"/>
          <p:cNvSpPr>
            <a:spLocks noChangeShapeType="1"/>
          </p:cNvSpPr>
          <p:nvPr/>
        </p:nvSpPr>
        <p:spPr bwMode="auto">
          <a:xfrm>
            <a:off x="5387975" y="3761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6" name="Line 706"/>
          <p:cNvSpPr>
            <a:spLocks noChangeShapeType="1"/>
          </p:cNvSpPr>
          <p:nvPr/>
        </p:nvSpPr>
        <p:spPr bwMode="auto">
          <a:xfrm>
            <a:off x="5341938" y="3807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7" name="Line 707"/>
          <p:cNvSpPr>
            <a:spLocks noChangeShapeType="1"/>
          </p:cNvSpPr>
          <p:nvPr/>
        </p:nvSpPr>
        <p:spPr bwMode="auto">
          <a:xfrm>
            <a:off x="5395913" y="3761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8" name="Line 708"/>
          <p:cNvSpPr>
            <a:spLocks noChangeShapeType="1"/>
          </p:cNvSpPr>
          <p:nvPr/>
        </p:nvSpPr>
        <p:spPr bwMode="auto">
          <a:xfrm>
            <a:off x="5348288" y="3807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09" name="Line 709"/>
          <p:cNvSpPr>
            <a:spLocks noChangeShapeType="1"/>
          </p:cNvSpPr>
          <p:nvPr/>
        </p:nvSpPr>
        <p:spPr bwMode="auto">
          <a:xfrm>
            <a:off x="5418138" y="3761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0" name="Line 710"/>
          <p:cNvSpPr>
            <a:spLocks noChangeShapeType="1"/>
          </p:cNvSpPr>
          <p:nvPr/>
        </p:nvSpPr>
        <p:spPr bwMode="auto">
          <a:xfrm>
            <a:off x="5375275" y="38079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1" name="Line 711"/>
          <p:cNvSpPr>
            <a:spLocks noChangeShapeType="1"/>
          </p:cNvSpPr>
          <p:nvPr/>
        </p:nvSpPr>
        <p:spPr bwMode="auto">
          <a:xfrm>
            <a:off x="5429250" y="3761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2" name="Line 712"/>
          <p:cNvSpPr>
            <a:spLocks noChangeShapeType="1"/>
          </p:cNvSpPr>
          <p:nvPr/>
        </p:nvSpPr>
        <p:spPr bwMode="auto">
          <a:xfrm>
            <a:off x="5383213" y="3807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3" name="Line 713"/>
          <p:cNvSpPr>
            <a:spLocks noChangeShapeType="1"/>
          </p:cNvSpPr>
          <p:nvPr/>
        </p:nvSpPr>
        <p:spPr bwMode="auto">
          <a:xfrm>
            <a:off x="5437188" y="3761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4" name="Line 714"/>
          <p:cNvSpPr>
            <a:spLocks noChangeShapeType="1"/>
          </p:cNvSpPr>
          <p:nvPr/>
        </p:nvSpPr>
        <p:spPr bwMode="auto">
          <a:xfrm>
            <a:off x="5391150" y="38079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5" name="Line 715"/>
          <p:cNvSpPr>
            <a:spLocks noChangeShapeType="1"/>
          </p:cNvSpPr>
          <p:nvPr/>
        </p:nvSpPr>
        <p:spPr bwMode="auto">
          <a:xfrm>
            <a:off x="5478463" y="3761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6" name="Line 716"/>
          <p:cNvSpPr>
            <a:spLocks noChangeShapeType="1"/>
          </p:cNvSpPr>
          <p:nvPr/>
        </p:nvSpPr>
        <p:spPr bwMode="auto">
          <a:xfrm>
            <a:off x="5432425" y="38079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7" name="Line 717"/>
          <p:cNvSpPr>
            <a:spLocks noChangeShapeType="1"/>
          </p:cNvSpPr>
          <p:nvPr/>
        </p:nvSpPr>
        <p:spPr bwMode="auto">
          <a:xfrm>
            <a:off x="5521325" y="3761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8" name="Line 718"/>
          <p:cNvSpPr>
            <a:spLocks noChangeShapeType="1"/>
          </p:cNvSpPr>
          <p:nvPr/>
        </p:nvSpPr>
        <p:spPr bwMode="auto">
          <a:xfrm>
            <a:off x="5473700" y="3807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19" name="Line 719"/>
          <p:cNvSpPr>
            <a:spLocks noChangeShapeType="1"/>
          </p:cNvSpPr>
          <p:nvPr/>
        </p:nvSpPr>
        <p:spPr bwMode="auto">
          <a:xfrm>
            <a:off x="5548313" y="37778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0" name="Line 720"/>
          <p:cNvSpPr>
            <a:spLocks noChangeShapeType="1"/>
          </p:cNvSpPr>
          <p:nvPr/>
        </p:nvSpPr>
        <p:spPr bwMode="auto">
          <a:xfrm>
            <a:off x="5502275" y="38222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1" name="Line 721"/>
          <p:cNvSpPr>
            <a:spLocks noChangeShapeType="1"/>
          </p:cNvSpPr>
          <p:nvPr/>
        </p:nvSpPr>
        <p:spPr bwMode="auto">
          <a:xfrm>
            <a:off x="5562600" y="38365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2" name="Line 722"/>
          <p:cNvSpPr>
            <a:spLocks noChangeShapeType="1"/>
          </p:cNvSpPr>
          <p:nvPr/>
        </p:nvSpPr>
        <p:spPr bwMode="auto">
          <a:xfrm>
            <a:off x="5514975" y="38826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3" name="Line 723"/>
          <p:cNvSpPr>
            <a:spLocks noChangeShapeType="1"/>
          </p:cNvSpPr>
          <p:nvPr/>
        </p:nvSpPr>
        <p:spPr bwMode="auto">
          <a:xfrm>
            <a:off x="5568950" y="38365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4" name="Line 724"/>
          <p:cNvSpPr>
            <a:spLocks noChangeShapeType="1"/>
          </p:cNvSpPr>
          <p:nvPr/>
        </p:nvSpPr>
        <p:spPr bwMode="auto">
          <a:xfrm>
            <a:off x="5522913" y="38826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5" name="Line 725"/>
          <p:cNvSpPr>
            <a:spLocks noChangeShapeType="1"/>
          </p:cNvSpPr>
          <p:nvPr/>
        </p:nvSpPr>
        <p:spPr bwMode="auto">
          <a:xfrm>
            <a:off x="5580063" y="38365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6" name="Line 726"/>
          <p:cNvSpPr>
            <a:spLocks noChangeShapeType="1"/>
          </p:cNvSpPr>
          <p:nvPr/>
        </p:nvSpPr>
        <p:spPr bwMode="auto">
          <a:xfrm>
            <a:off x="5534025" y="38826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7" name="Line 727"/>
          <p:cNvSpPr>
            <a:spLocks noChangeShapeType="1"/>
          </p:cNvSpPr>
          <p:nvPr/>
        </p:nvSpPr>
        <p:spPr bwMode="auto">
          <a:xfrm>
            <a:off x="5589588" y="38365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8" name="Line 728"/>
          <p:cNvSpPr>
            <a:spLocks noChangeShapeType="1"/>
          </p:cNvSpPr>
          <p:nvPr/>
        </p:nvSpPr>
        <p:spPr bwMode="auto">
          <a:xfrm>
            <a:off x="5543550" y="38826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29" name="Line 729"/>
          <p:cNvSpPr>
            <a:spLocks noChangeShapeType="1"/>
          </p:cNvSpPr>
          <p:nvPr/>
        </p:nvSpPr>
        <p:spPr bwMode="auto">
          <a:xfrm>
            <a:off x="5630863" y="38587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0" name="Line 730"/>
          <p:cNvSpPr>
            <a:spLocks noChangeShapeType="1"/>
          </p:cNvSpPr>
          <p:nvPr/>
        </p:nvSpPr>
        <p:spPr bwMode="auto">
          <a:xfrm>
            <a:off x="5584825" y="39048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1" name="Line 731"/>
          <p:cNvSpPr>
            <a:spLocks noChangeShapeType="1"/>
          </p:cNvSpPr>
          <p:nvPr/>
        </p:nvSpPr>
        <p:spPr bwMode="auto">
          <a:xfrm>
            <a:off x="5673725" y="39032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2" name="Line 732"/>
          <p:cNvSpPr>
            <a:spLocks noChangeShapeType="1"/>
          </p:cNvSpPr>
          <p:nvPr/>
        </p:nvSpPr>
        <p:spPr bwMode="auto">
          <a:xfrm>
            <a:off x="5627688" y="39492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3" name="Line 733"/>
          <p:cNvSpPr>
            <a:spLocks noChangeShapeType="1"/>
          </p:cNvSpPr>
          <p:nvPr/>
        </p:nvSpPr>
        <p:spPr bwMode="auto">
          <a:xfrm>
            <a:off x="5715000" y="39032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4" name="Line 734"/>
          <p:cNvSpPr>
            <a:spLocks noChangeShapeType="1"/>
          </p:cNvSpPr>
          <p:nvPr/>
        </p:nvSpPr>
        <p:spPr bwMode="auto">
          <a:xfrm>
            <a:off x="5668963" y="39492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5" name="Line 735"/>
          <p:cNvSpPr>
            <a:spLocks noChangeShapeType="1"/>
          </p:cNvSpPr>
          <p:nvPr/>
        </p:nvSpPr>
        <p:spPr bwMode="auto">
          <a:xfrm>
            <a:off x="5743575" y="3944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6" name="Line 736"/>
          <p:cNvSpPr>
            <a:spLocks noChangeShapeType="1"/>
          </p:cNvSpPr>
          <p:nvPr/>
        </p:nvSpPr>
        <p:spPr bwMode="auto">
          <a:xfrm>
            <a:off x="5697538" y="3988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7" name="Line 737"/>
          <p:cNvSpPr>
            <a:spLocks noChangeShapeType="1"/>
          </p:cNvSpPr>
          <p:nvPr/>
        </p:nvSpPr>
        <p:spPr bwMode="auto">
          <a:xfrm>
            <a:off x="5840413" y="3944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8" name="Line 738"/>
          <p:cNvSpPr>
            <a:spLocks noChangeShapeType="1"/>
          </p:cNvSpPr>
          <p:nvPr/>
        </p:nvSpPr>
        <p:spPr bwMode="auto">
          <a:xfrm>
            <a:off x="5794375" y="3988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39" name="Line 739"/>
          <p:cNvSpPr>
            <a:spLocks noChangeShapeType="1"/>
          </p:cNvSpPr>
          <p:nvPr/>
        </p:nvSpPr>
        <p:spPr bwMode="auto">
          <a:xfrm>
            <a:off x="5851525" y="3944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0" name="Line 740"/>
          <p:cNvSpPr>
            <a:spLocks noChangeShapeType="1"/>
          </p:cNvSpPr>
          <p:nvPr/>
        </p:nvSpPr>
        <p:spPr bwMode="auto">
          <a:xfrm>
            <a:off x="5805488" y="39889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1" name="Line 741"/>
          <p:cNvSpPr>
            <a:spLocks noChangeShapeType="1"/>
          </p:cNvSpPr>
          <p:nvPr/>
        </p:nvSpPr>
        <p:spPr bwMode="auto">
          <a:xfrm>
            <a:off x="5861050" y="3944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2" name="Line 742"/>
          <p:cNvSpPr>
            <a:spLocks noChangeShapeType="1"/>
          </p:cNvSpPr>
          <p:nvPr/>
        </p:nvSpPr>
        <p:spPr bwMode="auto">
          <a:xfrm>
            <a:off x="5815013" y="3988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3" name="Line 743"/>
          <p:cNvSpPr>
            <a:spLocks noChangeShapeType="1"/>
          </p:cNvSpPr>
          <p:nvPr/>
        </p:nvSpPr>
        <p:spPr bwMode="auto">
          <a:xfrm>
            <a:off x="5872163" y="3944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4" name="Line 744"/>
          <p:cNvSpPr>
            <a:spLocks noChangeShapeType="1"/>
          </p:cNvSpPr>
          <p:nvPr/>
        </p:nvSpPr>
        <p:spPr bwMode="auto">
          <a:xfrm>
            <a:off x="5826125" y="39889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5" name="Line 745"/>
          <p:cNvSpPr>
            <a:spLocks noChangeShapeType="1"/>
          </p:cNvSpPr>
          <p:nvPr/>
        </p:nvSpPr>
        <p:spPr bwMode="auto">
          <a:xfrm>
            <a:off x="5881688" y="3944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6" name="Line 746"/>
          <p:cNvSpPr>
            <a:spLocks noChangeShapeType="1"/>
          </p:cNvSpPr>
          <p:nvPr/>
        </p:nvSpPr>
        <p:spPr bwMode="auto">
          <a:xfrm>
            <a:off x="5835650" y="3988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7" name="Line 747"/>
          <p:cNvSpPr>
            <a:spLocks noChangeShapeType="1"/>
          </p:cNvSpPr>
          <p:nvPr/>
        </p:nvSpPr>
        <p:spPr bwMode="auto">
          <a:xfrm>
            <a:off x="5937250" y="39635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8" name="Line 748"/>
          <p:cNvSpPr>
            <a:spLocks noChangeShapeType="1"/>
          </p:cNvSpPr>
          <p:nvPr/>
        </p:nvSpPr>
        <p:spPr bwMode="auto">
          <a:xfrm>
            <a:off x="5892800" y="40080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49" name="Line 749"/>
          <p:cNvSpPr>
            <a:spLocks noChangeShapeType="1"/>
          </p:cNvSpPr>
          <p:nvPr/>
        </p:nvSpPr>
        <p:spPr bwMode="auto">
          <a:xfrm>
            <a:off x="5953125" y="396356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0" name="Line 750"/>
          <p:cNvSpPr>
            <a:spLocks noChangeShapeType="1"/>
          </p:cNvSpPr>
          <p:nvPr/>
        </p:nvSpPr>
        <p:spPr bwMode="auto">
          <a:xfrm>
            <a:off x="5907088" y="40080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1" name="Line 751"/>
          <p:cNvSpPr>
            <a:spLocks noChangeShapeType="1"/>
          </p:cNvSpPr>
          <p:nvPr/>
        </p:nvSpPr>
        <p:spPr bwMode="auto">
          <a:xfrm>
            <a:off x="5965825" y="39842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2" name="Line 752"/>
          <p:cNvSpPr>
            <a:spLocks noChangeShapeType="1"/>
          </p:cNvSpPr>
          <p:nvPr/>
        </p:nvSpPr>
        <p:spPr bwMode="auto">
          <a:xfrm>
            <a:off x="5919788" y="40302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3" name="Line 753"/>
          <p:cNvSpPr>
            <a:spLocks noChangeShapeType="1"/>
          </p:cNvSpPr>
          <p:nvPr/>
        </p:nvSpPr>
        <p:spPr bwMode="auto">
          <a:xfrm>
            <a:off x="6021388" y="40080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4" name="Line 754"/>
          <p:cNvSpPr>
            <a:spLocks noChangeShapeType="1"/>
          </p:cNvSpPr>
          <p:nvPr/>
        </p:nvSpPr>
        <p:spPr bwMode="auto">
          <a:xfrm>
            <a:off x="5976938" y="40524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5" name="Line 755"/>
          <p:cNvSpPr>
            <a:spLocks noChangeShapeType="1"/>
          </p:cNvSpPr>
          <p:nvPr/>
        </p:nvSpPr>
        <p:spPr bwMode="auto">
          <a:xfrm>
            <a:off x="6049963" y="40302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6" name="Line 756"/>
          <p:cNvSpPr>
            <a:spLocks noChangeShapeType="1"/>
          </p:cNvSpPr>
          <p:nvPr/>
        </p:nvSpPr>
        <p:spPr bwMode="auto">
          <a:xfrm>
            <a:off x="6003925" y="40762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7" name="Line 757"/>
          <p:cNvSpPr>
            <a:spLocks noChangeShapeType="1"/>
          </p:cNvSpPr>
          <p:nvPr/>
        </p:nvSpPr>
        <p:spPr bwMode="auto">
          <a:xfrm>
            <a:off x="6062663" y="4058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8" name="Line 758"/>
          <p:cNvSpPr>
            <a:spLocks noChangeShapeType="1"/>
          </p:cNvSpPr>
          <p:nvPr/>
        </p:nvSpPr>
        <p:spPr bwMode="auto">
          <a:xfrm>
            <a:off x="6016625" y="41048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59" name="Line 759"/>
          <p:cNvSpPr>
            <a:spLocks noChangeShapeType="1"/>
          </p:cNvSpPr>
          <p:nvPr/>
        </p:nvSpPr>
        <p:spPr bwMode="auto">
          <a:xfrm>
            <a:off x="6070600" y="4058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0" name="Line 760"/>
          <p:cNvSpPr>
            <a:spLocks noChangeShapeType="1"/>
          </p:cNvSpPr>
          <p:nvPr/>
        </p:nvSpPr>
        <p:spPr bwMode="auto">
          <a:xfrm>
            <a:off x="6024563" y="41048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1" name="Line 761"/>
          <p:cNvSpPr>
            <a:spLocks noChangeShapeType="1"/>
          </p:cNvSpPr>
          <p:nvPr/>
        </p:nvSpPr>
        <p:spPr bwMode="auto">
          <a:xfrm>
            <a:off x="6078538" y="4058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2" name="Line 762"/>
          <p:cNvSpPr>
            <a:spLocks noChangeShapeType="1"/>
          </p:cNvSpPr>
          <p:nvPr/>
        </p:nvSpPr>
        <p:spPr bwMode="auto">
          <a:xfrm>
            <a:off x="6030913" y="41048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3" name="Line 763"/>
          <p:cNvSpPr>
            <a:spLocks noChangeShapeType="1"/>
          </p:cNvSpPr>
          <p:nvPr/>
        </p:nvSpPr>
        <p:spPr bwMode="auto">
          <a:xfrm>
            <a:off x="6103938" y="4058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4" name="Line 764"/>
          <p:cNvSpPr>
            <a:spLocks noChangeShapeType="1"/>
          </p:cNvSpPr>
          <p:nvPr/>
        </p:nvSpPr>
        <p:spPr bwMode="auto">
          <a:xfrm>
            <a:off x="6059488" y="41048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5" name="Line 765"/>
          <p:cNvSpPr>
            <a:spLocks noChangeShapeType="1"/>
          </p:cNvSpPr>
          <p:nvPr/>
        </p:nvSpPr>
        <p:spPr bwMode="auto">
          <a:xfrm>
            <a:off x="6203950" y="4081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6" name="Line 766"/>
          <p:cNvSpPr>
            <a:spLocks noChangeShapeType="1"/>
          </p:cNvSpPr>
          <p:nvPr/>
        </p:nvSpPr>
        <p:spPr bwMode="auto">
          <a:xfrm>
            <a:off x="6156325" y="41286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7" name="Line 767"/>
          <p:cNvSpPr>
            <a:spLocks noChangeShapeType="1"/>
          </p:cNvSpPr>
          <p:nvPr/>
        </p:nvSpPr>
        <p:spPr bwMode="auto">
          <a:xfrm>
            <a:off x="6272213" y="4081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8" name="Line 768"/>
          <p:cNvSpPr>
            <a:spLocks noChangeShapeType="1"/>
          </p:cNvSpPr>
          <p:nvPr/>
        </p:nvSpPr>
        <p:spPr bwMode="auto">
          <a:xfrm>
            <a:off x="6227763" y="41286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69" name="Line 769"/>
          <p:cNvSpPr>
            <a:spLocks noChangeShapeType="1"/>
          </p:cNvSpPr>
          <p:nvPr/>
        </p:nvSpPr>
        <p:spPr bwMode="auto">
          <a:xfrm>
            <a:off x="6300788" y="4081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0" name="Line 770"/>
          <p:cNvSpPr>
            <a:spLocks noChangeShapeType="1"/>
          </p:cNvSpPr>
          <p:nvPr/>
        </p:nvSpPr>
        <p:spPr bwMode="auto">
          <a:xfrm>
            <a:off x="6254750" y="41286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1" name="Line 771"/>
          <p:cNvSpPr>
            <a:spLocks noChangeShapeType="1"/>
          </p:cNvSpPr>
          <p:nvPr/>
        </p:nvSpPr>
        <p:spPr bwMode="auto">
          <a:xfrm>
            <a:off x="6307138" y="4081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2" name="Line 772"/>
          <p:cNvSpPr>
            <a:spLocks noChangeShapeType="1"/>
          </p:cNvSpPr>
          <p:nvPr/>
        </p:nvSpPr>
        <p:spPr bwMode="auto">
          <a:xfrm>
            <a:off x="6261100" y="41286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3" name="Line 773"/>
          <p:cNvSpPr>
            <a:spLocks noChangeShapeType="1"/>
          </p:cNvSpPr>
          <p:nvPr/>
        </p:nvSpPr>
        <p:spPr bwMode="auto">
          <a:xfrm>
            <a:off x="6313488" y="4081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4" name="Line 774"/>
          <p:cNvSpPr>
            <a:spLocks noChangeShapeType="1"/>
          </p:cNvSpPr>
          <p:nvPr/>
        </p:nvSpPr>
        <p:spPr bwMode="auto">
          <a:xfrm>
            <a:off x="6269038" y="41286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5" name="Line 775"/>
          <p:cNvSpPr>
            <a:spLocks noChangeShapeType="1"/>
          </p:cNvSpPr>
          <p:nvPr/>
        </p:nvSpPr>
        <p:spPr bwMode="auto">
          <a:xfrm>
            <a:off x="6356350" y="4081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6" name="Line 776"/>
          <p:cNvSpPr>
            <a:spLocks noChangeShapeType="1"/>
          </p:cNvSpPr>
          <p:nvPr/>
        </p:nvSpPr>
        <p:spPr bwMode="auto">
          <a:xfrm>
            <a:off x="6310313" y="41286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7" name="Line 777"/>
          <p:cNvSpPr>
            <a:spLocks noChangeShapeType="1"/>
          </p:cNvSpPr>
          <p:nvPr/>
        </p:nvSpPr>
        <p:spPr bwMode="auto">
          <a:xfrm>
            <a:off x="6411913" y="411914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8" name="Line 778"/>
          <p:cNvSpPr>
            <a:spLocks noChangeShapeType="1"/>
          </p:cNvSpPr>
          <p:nvPr/>
        </p:nvSpPr>
        <p:spPr bwMode="auto">
          <a:xfrm>
            <a:off x="6365875" y="41635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79" name="Line 779"/>
          <p:cNvSpPr>
            <a:spLocks noChangeShapeType="1"/>
          </p:cNvSpPr>
          <p:nvPr/>
        </p:nvSpPr>
        <p:spPr bwMode="auto">
          <a:xfrm>
            <a:off x="6438900" y="41461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0" name="Line 780"/>
          <p:cNvSpPr>
            <a:spLocks noChangeShapeType="1"/>
          </p:cNvSpPr>
          <p:nvPr/>
        </p:nvSpPr>
        <p:spPr bwMode="auto">
          <a:xfrm>
            <a:off x="6394450" y="419057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1" name="Line 781"/>
          <p:cNvSpPr>
            <a:spLocks noChangeShapeType="1"/>
          </p:cNvSpPr>
          <p:nvPr/>
        </p:nvSpPr>
        <p:spPr bwMode="auto">
          <a:xfrm>
            <a:off x="6508750" y="41461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2" name="Line 782"/>
          <p:cNvSpPr>
            <a:spLocks noChangeShapeType="1"/>
          </p:cNvSpPr>
          <p:nvPr/>
        </p:nvSpPr>
        <p:spPr bwMode="auto">
          <a:xfrm>
            <a:off x="6464300" y="419057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3" name="Line 783"/>
          <p:cNvSpPr>
            <a:spLocks noChangeShapeType="1"/>
          </p:cNvSpPr>
          <p:nvPr/>
        </p:nvSpPr>
        <p:spPr bwMode="auto">
          <a:xfrm>
            <a:off x="6564313" y="41778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4" name="Line 784"/>
          <p:cNvSpPr>
            <a:spLocks noChangeShapeType="1"/>
          </p:cNvSpPr>
          <p:nvPr/>
        </p:nvSpPr>
        <p:spPr bwMode="auto">
          <a:xfrm>
            <a:off x="6519863" y="42239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5" name="Line 785"/>
          <p:cNvSpPr>
            <a:spLocks noChangeShapeType="1"/>
          </p:cNvSpPr>
          <p:nvPr/>
        </p:nvSpPr>
        <p:spPr bwMode="auto">
          <a:xfrm>
            <a:off x="6580188" y="42080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6" name="Line 786"/>
          <p:cNvSpPr>
            <a:spLocks noChangeShapeType="1"/>
          </p:cNvSpPr>
          <p:nvPr/>
        </p:nvSpPr>
        <p:spPr bwMode="auto">
          <a:xfrm>
            <a:off x="6534150" y="425407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7" name="Line 787"/>
          <p:cNvSpPr>
            <a:spLocks noChangeShapeType="1"/>
          </p:cNvSpPr>
          <p:nvPr/>
        </p:nvSpPr>
        <p:spPr bwMode="auto">
          <a:xfrm>
            <a:off x="6602413" y="42382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8" name="Line 788"/>
          <p:cNvSpPr>
            <a:spLocks noChangeShapeType="1"/>
          </p:cNvSpPr>
          <p:nvPr/>
        </p:nvSpPr>
        <p:spPr bwMode="auto">
          <a:xfrm>
            <a:off x="6559550" y="42842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89" name="Line 789"/>
          <p:cNvSpPr>
            <a:spLocks noChangeShapeType="1"/>
          </p:cNvSpPr>
          <p:nvPr/>
        </p:nvSpPr>
        <p:spPr bwMode="auto">
          <a:xfrm>
            <a:off x="6613525" y="42382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0" name="Line 790"/>
          <p:cNvSpPr>
            <a:spLocks noChangeShapeType="1"/>
          </p:cNvSpPr>
          <p:nvPr/>
        </p:nvSpPr>
        <p:spPr bwMode="auto">
          <a:xfrm>
            <a:off x="6567488" y="42842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1" name="Line 791"/>
          <p:cNvSpPr>
            <a:spLocks noChangeShapeType="1"/>
          </p:cNvSpPr>
          <p:nvPr/>
        </p:nvSpPr>
        <p:spPr bwMode="auto">
          <a:xfrm>
            <a:off x="6623050" y="42382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2" name="Line 792"/>
          <p:cNvSpPr>
            <a:spLocks noChangeShapeType="1"/>
          </p:cNvSpPr>
          <p:nvPr/>
        </p:nvSpPr>
        <p:spPr bwMode="auto">
          <a:xfrm>
            <a:off x="6577013" y="42842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3" name="Line 793"/>
          <p:cNvSpPr>
            <a:spLocks noChangeShapeType="1"/>
          </p:cNvSpPr>
          <p:nvPr/>
        </p:nvSpPr>
        <p:spPr bwMode="auto">
          <a:xfrm>
            <a:off x="6673850" y="42445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4" name="Line 794"/>
          <p:cNvSpPr>
            <a:spLocks noChangeShapeType="1"/>
          </p:cNvSpPr>
          <p:nvPr/>
        </p:nvSpPr>
        <p:spPr bwMode="auto">
          <a:xfrm>
            <a:off x="6627813" y="42921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5" name="Line 795"/>
          <p:cNvSpPr>
            <a:spLocks noChangeShapeType="1"/>
          </p:cNvSpPr>
          <p:nvPr/>
        </p:nvSpPr>
        <p:spPr bwMode="auto">
          <a:xfrm>
            <a:off x="6684963" y="42445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6" name="Line 796"/>
          <p:cNvSpPr>
            <a:spLocks noChangeShapeType="1"/>
          </p:cNvSpPr>
          <p:nvPr/>
        </p:nvSpPr>
        <p:spPr bwMode="auto">
          <a:xfrm>
            <a:off x="6637338" y="42921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7" name="Line 797"/>
          <p:cNvSpPr>
            <a:spLocks noChangeShapeType="1"/>
          </p:cNvSpPr>
          <p:nvPr/>
        </p:nvSpPr>
        <p:spPr bwMode="auto">
          <a:xfrm>
            <a:off x="6689725" y="42445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8" name="Line 798"/>
          <p:cNvSpPr>
            <a:spLocks noChangeShapeType="1"/>
          </p:cNvSpPr>
          <p:nvPr/>
        </p:nvSpPr>
        <p:spPr bwMode="auto">
          <a:xfrm>
            <a:off x="6643688" y="42921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99" name="Line 799"/>
          <p:cNvSpPr>
            <a:spLocks noChangeShapeType="1"/>
          </p:cNvSpPr>
          <p:nvPr/>
        </p:nvSpPr>
        <p:spPr bwMode="auto">
          <a:xfrm>
            <a:off x="676116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0" name="Line 800"/>
          <p:cNvSpPr>
            <a:spLocks noChangeShapeType="1"/>
          </p:cNvSpPr>
          <p:nvPr/>
        </p:nvSpPr>
        <p:spPr bwMode="auto">
          <a:xfrm>
            <a:off x="6715125" y="43191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1" name="Line 801"/>
          <p:cNvSpPr>
            <a:spLocks noChangeShapeType="1"/>
          </p:cNvSpPr>
          <p:nvPr/>
        </p:nvSpPr>
        <p:spPr bwMode="auto">
          <a:xfrm>
            <a:off x="6788150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2" name="Line 802"/>
          <p:cNvSpPr>
            <a:spLocks noChangeShapeType="1"/>
          </p:cNvSpPr>
          <p:nvPr/>
        </p:nvSpPr>
        <p:spPr bwMode="auto">
          <a:xfrm>
            <a:off x="6742113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3" name="Line 803"/>
          <p:cNvSpPr>
            <a:spLocks noChangeShapeType="1"/>
          </p:cNvSpPr>
          <p:nvPr/>
        </p:nvSpPr>
        <p:spPr bwMode="auto">
          <a:xfrm>
            <a:off x="6794500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4" name="Line 804"/>
          <p:cNvSpPr>
            <a:spLocks noChangeShapeType="1"/>
          </p:cNvSpPr>
          <p:nvPr/>
        </p:nvSpPr>
        <p:spPr bwMode="auto">
          <a:xfrm>
            <a:off x="6748463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5" name="Line 805"/>
          <p:cNvSpPr>
            <a:spLocks noChangeShapeType="1"/>
          </p:cNvSpPr>
          <p:nvPr/>
        </p:nvSpPr>
        <p:spPr bwMode="auto">
          <a:xfrm>
            <a:off x="6802438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6" name="Line 806"/>
          <p:cNvSpPr>
            <a:spLocks noChangeShapeType="1"/>
          </p:cNvSpPr>
          <p:nvPr/>
        </p:nvSpPr>
        <p:spPr bwMode="auto">
          <a:xfrm>
            <a:off x="6756400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7" name="Line 807"/>
          <p:cNvSpPr>
            <a:spLocks noChangeShapeType="1"/>
          </p:cNvSpPr>
          <p:nvPr/>
        </p:nvSpPr>
        <p:spPr bwMode="auto">
          <a:xfrm>
            <a:off x="683101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8" name="Line 808"/>
          <p:cNvSpPr>
            <a:spLocks noChangeShapeType="1"/>
          </p:cNvSpPr>
          <p:nvPr/>
        </p:nvSpPr>
        <p:spPr bwMode="auto">
          <a:xfrm>
            <a:off x="6784975" y="43191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09" name="Line 810"/>
          <p:cNvSpPr>
            <a:spLocks noChangeShapeType="1"/>
          </p:cNvSpPr>
          <p:nvPr/>
        </p:nvSpPr>
        <p:spPr bwMode="auto">
          <a:xfrm>
            <a:off x="683736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0" name="Line 811"/>
          <p:cNvSpPr>
            <a:spLocks noChangeShapeType="1"/>
          </p:cNvSpPr>
          <p:nvPr/>
        </p:nvSpPr>
        <p:spPr bwMode="auto">
          <a:xfrm>
            <a:off x="6791325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1" name="Line 812"/>
          <p:cNvSpPr>
            <a:spLocks noChangeShapeType="1"/>
          </p:cNvSpPr>
          <p:nvPr/>
        </p:nvSpPr>
        <p:spPr bwMode="auto">
          <a:xfrm>
            <a:off x="684371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2" name="Line 813"/>
          <p:cNvSpPr>
            <a:spLocks noChangeShapeType="1"/>
          </p:cNvSpPr>
          <p:nvPr/>
        </p:nvSpPr>
        <p:spPr bwMode="auto">
          <a:xfrm>
            <a:off x="6797675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3" name="Line 814"/>
          <p:cNvSpPr>
            <a:spLocks noChangeShapeType="1"/>
          </p:cNvSpPr>
          <p:nvPr/>
        </p:nvSpPr>
        <p:spPr bwMode="auto">
          <a:xfrm>
            <a:off x="6899275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4" name="Line 815"/>
          <p:cNvSpPr>
            <a:spLocks noChangeShapeType="1"/>
          </p:cNvSpPr>
          <p:nvPr/>
        </p:nvSpPr>
        <p:spPr bwMode="auto">
          <a:xfrm>
            <a:off x="6853238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5" name="Line 816"/>
          <p:cNvSpPr>
            <a:spLocks noChangeShapeType="1"/>
          </p:cNvSpPr>
          <p:nvPr/>
        </p:nvSpPr>
        <p:spPr bwMode="auto">
          <a:xfrm>
            <a:off x="690721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6" name="Line 817"/>
          <p:cNvSpPr>
            <a:spLocks noChangeShapeType="1"/>
          </p:cNvSpPr>
          <p:nvPr/>
        </p:nvSpPr>
        <p:spPr bwMode="auto">
          <a:xfrm>
            <a:off x="6861175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7" name="Line 818"/>
          <p:cNvSpPr>
            <a:spLocks noChangeShapeType="1"/>
          </p:cNvSpPr>
          <p:nvPr/>
        </p:nvSpPr>
        <p:spPr bwMode="auto">
          <a:xfrm>
            <a:off x="691356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8" name="Line 819"/>
          <p:cNvSpPr>
            <a:spLocks noChangeShapeType="1"/>
          </p:cNvSpPr>
          <p:nvPr/>
        </p:nvSpPr>
        <p:spPr bwMode="auto">
          <a:xfrm>
            <a:off x="6867525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19" name="Line 820"/>
          <p:cNvSpPr>
            <a:spLocks noChangeShapeType="1"/>
          </p:cNvSpPr>
          <p:nvPr/>
        </p:nvSpPr>
        <p:spPr bwMode="auto">
          <a:xfrm>
            <a:off x="7024688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0" name="Line 821"/>
          <p:cNvSpPr>
            <a:spLocks noChangeShapeType="1"/>
          </p:cNvSpPr>
          <p:nvPr/>
        </p:nvSpPr>
        <p:spPr bwMode="auto">
          <a:xfrm>
            <a:off x="6978650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1" name="Line 822"/>
          <p:cNvSpPr>
            <a:spLocks noChangeShapeType="1"/>
          </p:cNvSpPr>
          <p:nvPr/>
        </p:nvSpPr>
        <p:spPr bwMode="auto">
          <a:xfrm>
            <a:off x="706596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2" name="Line 823"/>
          <p:cNvSpPr>
            <a:spLocks noChangeShapeType="1"/>
          </p:cNvSpPr>
          <p:nvPr/>
        </p:nvSpPr>
        <p:spPr bwMode="auto">
          <a:xfrm>
            <a:off x="7021513" y="43191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3" name="Line 824"/>
          <p:cNvSpPr>
            <a:spLocks noChangeShapeType="1"/>
          </p:cNvSpPr>
          <p:nvPr/>
        </p:nvSpPr>
        <p:spPr bwMode="auto">
          <a:xfrm>
            <a:off x="7150100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4" name="Line 825"/>
          <p:cNvSpPr>
            <a:spLocks noChangeShapeType="1"/>
          </p:cNvSpPr>
          <p:nvPr/>
        </p:nvSpPr>
        <p:spPr bwMode="auto">
          <a:xfrm>
            <a:off x="7104063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5" name="Line 826"/>
          <p:cNvSpPr>
            <a:spLocks noChangeShapeType="1"/>
          </p:cNvSpPr>
          <p:nvPr/>
        </p:nvSpPr>
        <p:spPr bwMode="auto">
          <a:xfrm>
            <a:off x="6872288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6" name="Line 827"/>
          <p:cNvSpPr>
            <a:spLocks noChangeShapeType="1"/>
          </p:cNvSpPr>
          <p:nvPr/>
        </p:nvSpPr>
        <p:spPr bwMode="auto">
          <a:xfrm>
            <a:off x="6826250" y="43191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7" name="Line 828"/>
          <p:cNvSpPr>
            <a:spLocks noChangeShapeType="1"/>
          </p:cNvSpPr>
          <p:nvPr/>
        </p:nvSpPr>
        <p:spPr bwMode="auto">
          <a:xfrm>
            <a:off x="4781550" y="31904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8" name="Line 829"/>
          <p:cNvSpPr>
            <a:spLocks noChangeShapeType="1"/>
          </p:cNvSpPr>
          <p:nvPr/>
        </p:nvSpPr>
        <p:spPr bwMode="auto">
          <a:xfrm>
            <a:off x="4735513" y="32364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29" name="Line 830"/>
          <p:cNvSpPr>
            <a:spLocks noChangeShapeType="1"/>
          </p:cNvSpPr>
          <p:nvPr/>
        </p:nvSpPr>
        <p:spPr bwMode="auto">
          <a:xfrm>
            <a:off x="4892675" y="3250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0" name="Line 831"/>
          <p:cNvSpPr>
            <a:spLocks noChangeShapeType="1"/>
          </p:cNvSpPr>
          <p:nvPr/>
        </p:nvSpPr>
        <p:spPr bwMode="auto">
          <a:xfrm>
            <a:off x="4848225" y="32952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1" name="Line 832"/>
          <p:cNvSpPr>
            <a:spLocks noChangeShapeType="1"/>
          </p:cNvSpPr>
          <p:nvPr/>
        </p:nvSpPr>
        <p:spPr bwMode="auto">
          <a:xfrm>
            <a:off x="4919663" y="32507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2" name="Line 833"/>
          <p:cNvSpPr>
            <a:spLocks noChangeShapeType="1"/>
          </p:cNvSpPr>
          <p:nvPr/>
        </p:nvSpPr>
        <p:spPr bwMode="auto">
          <a:xfrm>
            <a:off x="4875213" y="32952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3" name="Line 834"/>
          <p:cNvSpPr>
            <a:spLocks noChangeShapeType="1"/>
          </p:cNvSpPr>
          <p:nvPr/>
        </p:nvSpPr>
        <p:spPr bwMode="auto">
          <a:xfrm>
            <a:off x="4919663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4" name="Line 835"/>
          <p:cNvSpPr>
            <a:spLocks noChangeShapeType="1"/>
          </p:cNvSpPr>
          <p:nvPr/>
        </p:nvSpPr>
        <p:spPr bwMode="auto">
          <a:xfrm>
            <a:off x="4875213" y="33111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5" name="Line 836"/>
          <p:cNvSpPr>
            <a:spLocks noChangeShapeType="1"/>
          </p:cNvSpPr>
          <p:nvPr/>
        </p:nvSpPr>
        <p:spPr bwMode="auto">
          <a:xfrm>
            <a:off x="4930775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6" name="Line 837"/>
          <p:cNvSpPr>
            <a:spLocks noChangeShapeType="1"/>
          </p:cNvSpPr>
          <p:nvPr/>
        </p:nvSpPr>
        <p:spPr bwMode="auto">
          <a:xfrm>
            <a:off x="4886325" y="33111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7" name="Line 838"/>
          <p:cNvSpPr>
            <a:spLocks noChangeShapeType="1"/>
          </p:cNvSpPr>
          <p:nvPr/>
        </p:nvSpPr>
        <p:spPr bwMode="auto">
          <a:xfrm>
            <a:off x="4938713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8" name="Line 839"/>
          <p:cNvSpPr>
            <a:spLocks noChangeShapeType="1"/>
          </p:cNvSpPr>
          <p:nvPr/>
        </p:nvSpPr>
        <p:spPr bwMode="auto">
          <a:xfrm>
            <a:off x="4894263" y="33111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39" name="Line 840"/>
          <p:cNvSpPr>
            <a:spLocks noChangeShapeType="1"/>
          </p:cNvSpPr>
          <p:nvPr/>
        </p:nvSpPr>
        <p:spPr bwMode="auto">
          <a:xfrm>
            <a:off x="4948238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0" name="Line 841"/>
          <p:cNvSpPr>
            <a:spLocks noChangeShapeType="1"/>
          </p:cNvSpPr>
          <p:nvPr/>
        </p:nvSpPr>
        <p:spPr bwMode="auto">
          <a:xfrm>
            <a:off x="4902200" y="33111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1" name="Line 842"/>
          <p:cNvSpPr>
            <a:spLocks noChangeShapeType="1"/>
          </p:cNvSpPr>
          <p:nvPr/>
        </p:nvSpPr>
        <p:spPr bwMode="auto">
          <a:xfrm>
            <a:off x="4976813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2" name="Line 843"/>
          <p:cNvSpPr>
            <a:spLocks noChangeShapeType="1"/>
          </p:cNvSpPr>
          <p:nvPr/>
        </p:nvSpPr>
        <p:spPr bwMode="auto">
          <a:xfrm>
            <a:off x="4932363" y="33111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3" name="Line 844"/>
          <p:cNvSpPr>
            <a:spLocks noChangeShapeType="1"/>
          </p:cNvSpPr>
          <p:nvPr/>
        </p:nvSpPr>
        <p:spPr bwMode="auto">
          <a:xfrm>
            <a:off x="4991100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4" name="Line 845"/>
          <p:cNvSpPr>
            <a:spLocks noChangeShapeType="1"/>
          </p:cNvSpPr>
          <p:nvPr/>
        </p:nvSpPr>
        <p:spPr bwMode="auto">
          <a:xfrm>
            <a:off x="4945063" y="33111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5" name="Line 846"/>
          <p:cNvSpPr>
            <a:spLocks noChangeShapeType="1"/>
          </p:cNvSpPr>
          <p:nvPr/>
        </p:nvSpPr>
        <p:spPr bwMode="auto">
          <a:xfrm>
            <a:off x="5003800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6" name="Line 847"/>
          <p:cNvSpPr>
            <a:spLocks noChangeShapeType="1"/>
          </p:cNvSpPr>
          <p:nvPr/>
        </p:nvSpPr>
        <p:spPr bwMode="auto">
          <a:xfrm>
            <a:off x="4959350" y="331110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7" name="Line 848"/>
          <p:cNvSpPr>
            <a:spLocks noChangeShapeType="1"/>
          </p:cNvSpPr>
          <p:nvPr/>
        </p:nvSpPr>
        <p:spPr bwMode="auto">
          <a:xfrm>
            <a:off x="5018088" y="32650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8" name="Line 849"/>
          <p:cNvSpPr>
            <a:spLocks noChangeShapeType="1"/>
          </p:cNvSpPr>
          <p:nvPr/>
        </p:nvSpPr>
        <p:spPr bwMode="auto">
          <a:xfrm>
            <a:off x="4972050" y="33111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49" name="Line 850"/>
          <p:cNvSpPr>
            <a:spLocks noChangeShapeType="1"/>
          </p:cNvSpPr>
          <p:nvPr/>
        </p:nvSpPr>
        <p:spPr bwMode="auto">
          <a:xfrm>
            <a:off x="5018088" y="32793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0" name="Line 851"/>
          <p:cNvSpPr>
            <a:spLocks noChangeShapeType="1"/>
          </p:cNvSpPr>
          <p:nvPr/>
        </p:nvSpPr>
        <p:spPr bwMode="auto">
          <a:xfrm>
            <a:off x="4972050" y="33253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1" name="Line 852"/>
          <p:cNvSpPr>
            <a:spLocks noChangeShapeType="1"/>
          </p:cNvSpPr>
          <p:nvPr/>
        </p:nvSpPr>
        <p:spPr bwMode="auto">
          <a:xfrm>
            <a:off x="5032375" y="32793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2" name="Line 853"/>
          <p:cNvSpPr>
            <a:spLocks noChangeShapeType="1"/>
          </p:cNvSpPr>
          <p:nvPr/>
        </p:nvSpPr>
        <p:spPr bwMode="auto">
          <a:xfrm>
            <a:off x="4984750" y="33253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3" name="Line 854"/>
          <p:cNvSpPr>
            <a:spLocks noChangeShapeType="1"/>
          </p:cNvSpPr>
          <p:nvPr/>
        </p:nvSpPr>
        <p:spPr bwMode="auto">
          <a:xfrm>
            <a:off x="5060950" y="32793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4" name="Line 855"/>
          <p:cNvSpPr>
            <a:spLocks noChangeShapeType="1"/>
          </p:cNvSpPr>
          <p:nvPr/>
        </p:nvSpPr>
        <p:spPr bwMode="auto">
          <a:xfrm>
            <a:off x="5014913" y="33253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5" name="Line 856"/>
          <p:cNvSpPr>
            <a:spLocks noChangeShapeType="1"/>
          </p:cNvSpPr>
          <p:nvPr/>
        </p:nvSpPr>
        <p:spPr bwMode="auto">
          <a:xfrm>
            <a:off x="5116513" y="32952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6" name="Line 857"/>
          <p:cNvSpPr>
            <a:spLocks noChangeShapeType="1"/>
          </p:cNvSpPr>
          <p:nvPr/>
        </p:nvSpPr>
        <p:spPr bwMode="auto">
          <a:xfrm>
            <a:off x="5070475" y="33412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7" name="Line 858"/>
          <p:cNvSpPr>
            <a:spLocks noChangeShapeType="1"/>
          </p:cNvSpPr>
          <p:nvPr/>
        </p:nvSpPr>
        <p:spPr bwMode="auto">
          <a:xfrm>
            <a:off x="5145088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8" name="Line 859"/>
          <p:cNvSpPr>
            <a:spLocks noChangeShapeType="1"/>
          </p:cNvSpPr>
          <p:nvPr/>
        </p:nvSpPr>
        <p:spPr bwMode="auto">
          <a:xfrm>
            <a:off x="5097463" y="3353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59" name="Line 860"/>
          <p:cNvSpPr>
            <a:spLocks noChangeShapeType="1"/>
          </p:cNvSpPr>
          <p:nvPr/>
        </p:nvSpPr>
        <p:spPr bwMode="auto">
          <a:xfrm>
            <a:off x="5154613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0" name="Line 861"/>
          <p:cNvSpPr>
            <a:spLocks noChangeShapeType="1"/>
          </p:cNvSpPr>
          <p:nvPr/>
        </p:nvSpPr>
        <p:spPr bwMode="auto">
          <a:xfrm>
            <a:off x="5108575" y="3353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1" name="Line 862"/>
          <p:cNvSpPr>
            <a:spLocks noChangeShapeType="1"/>
          </p:cNvSpPr>
          <p:nvPr/>
        </p:nvSpPr>
        <p:spPr bwMode="auto">
          <a:xfrm>
            <a:off x="5165725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2" name="Line 863"/>
          <p:cNvSpPr>
            <a:spLocks noChangeShapeType="1"/>
          </p:cNvSpPr>
          <p:nvPr/>
        </p:nvSpPr>
        <p:spPr bwMode="auto">
          <a:xfrm>
            <a:off x="5119688" y="3353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3" name="Line 864"/>
          <p:cNvSpPr>
            <a:spLocks noChangeShapeType="1"/>
          </p:cNvSpPr>
          <p:nvPr/>
        </p:nvSpPr>
        <p:spPr bwMode="auto">
          <a:xfrm>
            <a:off x="5175250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4" name="Line 865"/>
          <p:cNvSpPr>
            <a:spLocks noChangeShapeType="1"/>
          </p:cNvSpPr>
          <p:nvPr/>
        </p:nvSpPr>
        <p:spPr bwMode="auto">
          <a:xfrm>
            <a:off x="5129213" y="3353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5" name="Line 866"/>
          <p:cNvSpPr>
            <a:spLocks noChangeShapeType="1"/>
          </p:cNvSpPr>
          <p:nvPr/>
        </p:nvSpPr>
        <p:spPr bwMode="auto">
          <a:xfrm>
            <a:off x="5186363" y="3309516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6" name="Line 867"/>
          <p:cNvSpPr>
            <a:spLocks noChangeShapeType="1"/>
          </p:cNvSpPr>
          <p:nvPr/>
        </p:nvSpPr>
        <p:spPr bwMode="auto">
          <a:xfrm>
            <a:off x="5140325" y="33539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7" name="Line 868"/>
          <p:cNvSpPr>
            <a:spLocks noChangeShapeType="1"/>
          </p:cNvSpPr>
          <p:nvPr/>
        </p:nvSpPr>
        <p:spPr bwMode="auto">
          <a:xfrm>
            <a:off x="5270500" y="33253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8" name="Line 869"/>
          <p:cNvSpPr>
            <a:spLocks noChangeShapeType="1"/>
          </p:cNvSpPr>
          <p:nvPr/>
        </p:nvSpPr>
        <p:spPr bwMode="auto">
          <a:xfrm>
            <a:off x="5222875" y="33698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69" name="Line 870"/>
          <p:cNvSpPr>
            <a:spLocks noChangeShapeType="1"/>
          </p:cNvSpPr>
          <p:nvPr/>
        </p:nvSpPr>
        <p:spPr bwMode="auto">
          <a:xfrm>
            <a:off x="5283200" y="33380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0" name="Line 871"/>
          <p:cNvSpPr>
            <a:spLocks noChangeShapeType="1"/>
          </p:cNvSpPr>
          <p:nvPr/>
        </p:nvSpPr>
        <p:spPr bwMode="auto">
          <a:xfrm>
            <a:off x="5237163" y="33841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1" name="Line 872"/>
          <p:cNvSpPr>
            <a:spLocks noChangeShapeType="1"/>
          </p:cNvSpPr>
          <p:nvPr/>
        </p:nvSpPr>
        <p:spPr bwMode="auto">
          <a:xfrm>
            <a:off x="5311775" y="33603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2" name="Line 873"/>
          <p:cNvSpPr>
            <a:spLocks noChangeShapeType="1"/>
          </p:cNvSpPr>
          <p:nvPr/>
        </p:nvSpPr>
        <p:spPr bwMode="auto">
          <a:xfrm>
            <a:off x="5265738" y="340635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3" name="Line 874"/>
          <p:cNvSpPr>
            <a:spLocks noChangeShapeType="1"/>
          </p:cNvSpPr>
          <p:nvPr/>
        </p:nvSpPr>
        <p:spPr bwMode="auto">
          <a:xfrm>
            <a:off x="5353050" y="33650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4" name="Line 875"/>
          <p:cNvSpPr>
            <a:spLocks noChangeShapeType="1"/>
          </p:cNvSpPr>
          <p:nvPr/>
        </p:nvSpPr>
        <p:spPr bwMode="auto">
          <a:xfrm>
            <a:off x="5307013" y="34111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5" name="Line 876"/>
          <p:cNvSpPr>
            <a:spLocks noChangeShapeType="1"/>
          </p:cNvSpPr>
          <p:nvPr/>
        </p:nvSpPr>
        <p:spPr bwMode="auto">
          <a:xfrm>
            <a:off x="5353050" y="33761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6" name="Line 877"/>
          <p:cNvSpPr>
            <a:spLocks noChangeShapeType="1"/>
          </p:cNvSpPr>
          <p:nvPr/>
        </p:nvSpPr>
        <p:spPr bwMode="auto">
          <a:xfrm>
            <a:off x="5307013" y="34222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7" name="Line 878"/>
          <p:cNvSpPr>
            <a:spLocks noChangeShapeType="1"/>
          </p:cNvSpPr>
          <p:nvPr/>
        </p:nvSpPr>
        <p:spPr bwMode="auto">
          <a:xfrm>
            <a:off x="5362575" y="33761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8" name="Line 879"/>
          <p:cNvSpPr>
            <a:spLocks noChangeShapeType="1"/>
          </p:cNvSpPr>
          <p:nvPr/>
        </p:nvSpPr>
        <p:spPr bwMode="auto">
          <a:xfrm>
            <a:off x="5316538" y="34222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79" name="Line 880"/>
          <p:cNvSpPr>
            <a:spLocks noChangeShapeType="1"/>
          </p:cNvSpPr>
          <p:nvPr/>
        </p:nvSpPr>
        <p:spPr bwMode="auto">
          <a:xfrm>
            <a:off x="5373688" y="33761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0" name="Line 881"/>
          <p:cNvSpPr>
            <a:spLocks noChangeShapeType="1"/>
          </p:cNvSpPr>
          <p:nvPr/>
        </p:nvSpPr>
        <p:spPr bwMode="auto">
          <a:xfrm>
            <a:off x="5326063" y="34222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1" name="Line 882"/>
          <p:cNvSpPr>
            <a:spLocks noChangeShapeType="1"/>
          </p:cNvSpPr>
          <p:nvPr/>
        </p:nvSpPr>
        <p:spPr bwMode="auto">
          <a:xfrm>
            <a:off x="5380038" y="33761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2" name="Line 883"/>
          <p:cNvSpPr>
            <a:spLocks noChangeShapeType="1"/>
          </p:cNvSpPr>
          <p:nvPr/>
        </p:nvSpPr>
        <p:spPr bwMode="auto">
          <a:xfrm>
            <a:off x="5335588" y="34222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3" name="Line 884"/>
          <p:cNvSpPr>
            <a:spLocks noChangeShapeType="1"/>
          </p:cNvSpPr>
          <p:nvPr/>
        </p:nvSpPr>
        <p:spPr bwMode="auto">
          <a:xfrm>
            <a:off x="5408613" y="33761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4" name="Line 885"/>
          <p:cNvSpPr>
            <a:spLocks noChangeShapeType="1"/>
          </p:cNvSpPr>
          <p:nvPr/>
        </p:nvSpPr>
        <p:spPr bwMode="auto">
          <a:xfrm>
            <a:off x="5362575" y="34222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5" name="Line 886"/>
          <p:cNvSpPr>
            <a:spLocks noChangeShapeType="1"/>
          </p:cNvSpPr>
          <p:nvPr/>
        </p:nvSpPr>
        <p:spPr bwMode="auto">
          <a:xfrm>
            <a:off x="5421313" y="33984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6" name="Line 887"/>
          <p:cNvSpPr>
            <a:spLocks noChangeShapeType="1"/>
          </p:cNvSpPr>
          <p:nvPr/>
        </p:nvSpPr>
        <p:spPr bwMode="auto">
          <a:xfrm>
            <a:off x="5376863" y="34444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7" name="Line 888"/>
          <p:cNvSpPr>
            <a:spLocks noChangeShapeType="1"/>
          </p:cNvSpPr>
          <p:nvPr/>
        </p:nvSpPr>
        <p:spPr bwMode="auto">
          <a:xfrm>
            <a:off x="5429250" y="33984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8" name="Line 889"/>
          <p:cNvSpPr>
            <a:spLocks noChangeShapeType="1"/>
          </p:cNvSpPr>
          <p:nvPr/>
        </p:nvSpPr>
        <p:spPr bwMode="auto">
          <a:xfrm>
            <a:off x="5383213" y="34444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89" name="Line 890"/>
          <p:cNvSpPr>
            <a:spLocks noChangeShapeType="1"/>
          </p:cNvSpPr>
          <p:nvPr/>
        </p:nvSpPr>
        <p:spPr bwMode="auto">
          <a:xfrm>
            <a:off x="5437188" y="33984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0" name="Line 891"/>
          <p:cNvSpPr>
            <a:spLocks noChangeShapeType="1"/>
          </p:cNvSpPr>
          <p:nvPr/>
        </p:nvSpPr>
        <p:spPr bwMode="auto">
          <a:xfrm>
            <a:off x="5391150" y="34444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1" name="Line 892"/>
          <p:cNvSpPr>
            <a:spLocks noChangeShapeType="1"/>
          </p:cNvSpPr>
          <p:nvPr/>
        </p:nvSpPr>
        <p:spPr bwMode="auto">
          <a:xfrm>
            <a:off x="5464175" y="33984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2" name="Line 893"/>
          <p:cNvSpPr>
            <a:spLocks noChangeShapeType="1"/>
          </p:cNvSpPr>
          <p:nvPr/>
        </p:nvSpPr>
        <p:spPr bwMode="auto">
          <a:xfrm>
            <a:off x="5418138" y="34444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3" name="Line 894"/>
          <p:cNvSpPr>
            <a:spLocks noChangeShapeType="1"/>
          </p:cNvSpPr>
          <p:nvPr/>
        </p:nvSpPr>
        <p:spPr bwMode="auto">
          <a:xfrm>
            <a:off x="5492750" y="33984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4" name="Line 895"/>
          <p:cNvSpPr>
            <a:spLocks noChangeShapeType="1"/>
          </p:cNvSpPr>
          <p:nvPr/>
        </p:nvSpPr>
        <p:spPr bwMode="auto">
          <a:xfrm>
            <a:off x="5446713" y="34444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5" name="Line 896"/>
          <p:cNvSpPr>
            <a:spLocks noChangeShapeType="1"/>
          </p:cNvSpPr>
          <p:nvPr/>
        </p:nvSpPr>
        <p:spPr bwMode="auto">
          <a:xfrm>
            <a:off x="5521325" y="33984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6" name="Line 897"/>
          <p:cNvSpPr>
            <a:spLocks noChangeShapeType="1"/>
          </p:cNvSpPr>
          <p:nvPr/>
        </p:nvSpPr>
        <p:spPr bwMode="auto">
          <a:xfrm>
            <a:off x="5473700" y="34444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7" name="Line 898"/>
          <p:cNvSpPr>
            <a:spLocks noChangeShapeType="1"/>
          </p:cNvSpPr>
          <p:nvPr/>
        </p:nvSpPr>
        <p:spPr bwMode="auto">
          <a:xfrm>
            <a:off x="5562600" y="3412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8" name="Line 899"/>
          <p:cNvSpPr>
            <a:spLocks noChangeShapeType="1"/>
          </p:cNvSpPr>
          <p:nvPr/>
        </p:nvSpPr>
        <p:spPr bwMode="auto">
          <a:xfrm>
            <a:off x="5516563" y="34587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699" name="Line 900"/>
          <p:cNvSpPr>
            <a:spLocks noChangeShapeType="1"/>
          </p:cNvSpPr>
          <p:nvPr/>
        </p:nvSpPr>
        <p:spPr bwMode="auto">
          <a:xfrm>
            <a:off x="5575300" y="34127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0" name="Line 901"/>
          <p:cNvSpPr>
            <a:spLocks noChangeShapeType="1"/>
          </p:cNvSpPr>
          <p:nvPr/>
        </p:nvSpPr>
        <p:spPr bwMode="auto">
          <a:xfrm>
            <a:off x="5530850" y="34587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1" name="Line 902"/>
          <p:cNvSpPr>
            <a:spLocks noChangeShapeType="1"/>
          </p:cNvSpPr>
          <p:nvPr/>
        </p:nvSpPr>
        <p:spPr bwMode="auto">
          <a:xfrm>
            <a:off x="5575300" y="34508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2" name="Line 903"/>
          <p:cNvSpPr>
            <a:spLocks noChangeShapeType="1"/>
          </p:cNvSpPr>
          <p:nvPr/>
        </p:nvSpPr>
        <p:spPr bwMode="auto">
          <a:xfrm>
            <a:off x="5530850" y="34968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3" name="Line 904"/>
          <p:cNvSpPr>
            <a:spLocks noChangeShapeType="1"/>
          </p:cNvSpPr>
          <p:nvPr/>
        </p:nvSpPr>
        <p:spPr bwMode="auto">
          <a:xfrm>
            <a:off x="5630863" y="3488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4" name="Line 905"/>
          <p:cNvSpPr>
            <a:spLocks noChangeShapeType="1"/>
          </p:cNvSpPr>
          <p:nvPr/>
        </p:nvSpPr>
        <p:spPr bwMode="auto">
          <a:xfrm>
            <a:off x="5584825" y="35333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5" name="Line 906"/>
          <p:cNvSpPr>
            <a:spLocks noChangeShapeType="1"/>
          </p:cNvSpPr>
          <p:nvPr/>
        </p:nvSpPr>
        <p:spPr bwMode="auto">
          <a:xfrm>
            <a:off x="5641975" y="3488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6" name="Line 907"/>
          <p:cNvSpPr>
            <a:spLocks noChangeShapeType="1"/>
          </p:cNvSpPr>
          <p:nvPr/>
        </p:nvSpPr>
        <p:spPr bwMode="auto">
          <a:xfrm>
            <a:off x="5594350" y="35333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7" name="Line 908"/>
          <p:cNvSpPr>
            <a:spLocks noChangeShapeType="1"/>
          </p:cNvSpPr>
          <p:nvPr/>
        </p:nvSpPr>
        <p:spPr bwMode="auto">
          <a:xfrm>
            <a:off x="5648325" y="3488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8" name="Line 909"/>
          <p:cNvSpPr>
            <a:spLocks noChangeShapeType="1"/>
          </p:cNvSpPr>
          <p:nvPr/>
        </p:nvSpPr>
        <p:spPr bwMode="auto">
          <a:xfrm>
            <a:off x="5605463" y="353335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09" name="Line 910"/>
          <p:cNvSpPr>
            <a:spLocks noChangeShapeType="1"/>
          </p:cNvSpPr>
          <p:nvPr/>
        </p:nvSpPr>
        <p:spPr bwMode="auto">
          <a:xfrm>
            <a:off x="5659438" y="3488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0" name="Line 911"/>
          <p:cNvSpPr>
            <a:spLocks noChangeShapeType="1"/>
          </p:cNvSpPr>
          <p:nvPr/>
        </p:nvSpPr>
        <p:spPr bwMode="auto">
          <a:xfrm>
            <a:off x="5613400" y="35333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1" name="Line 912"/>
          <p:cNvSpPr>
            <a:spLocks noChangeShapeType="1"/>
          </p:cNvSpPr>
          <p:nvPr/>
        </p:nvSpPr>
        <p:spPr bwMode="auto">
          <a:xfrm>
            <a:off x="5729288" y="3488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2" name="Line 913"/>
          <p:cNvSpPr>
            <a:spLocks noChangeShapeType="1"/>
          </p:cNvSpPr>
          <p:nvPr/>
        </p:nvSpPr>
        <p:spPr bwMode="auto">
          <a:xfrm>
            <a:off x="5683250" y="35333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3" name="Line 914"/>
          <p:cNvSpPr>
            <a:spLocks noChangeShapeType="1"/>
          </p:cNvSpPr>
          <p:nvPr/>
        </p:nvSpPr>
        <p:spPr bwMode="auto">
          <a:xfrm>
            <a:off x="5813425" y="3488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4" name="Line 915"/>
          <p:cNvSpPr>
            <a:spLocks noChangeShapeType="1"/>
          </p:cNvSpPr>
          <p:nvPr/>
        </p:nvSpPr>
        <p:spPr bwMode="auto">
          <a:xfrm>
            <a:off x="5767388" y="353335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5" name="Line 916"/>
          <p:cNvSpPr>
            <a:spLocks noChangeShapeType="1"/>
          </p:cNvSpPr>
          <p:nvPr/>
        </p:nvSpPr>
        <p:spPr bwMode="auto">
          <a:xfrm>
            <a:off x="5840413" y="3488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6" name="Line 917"/>
          <p:cNvSpPr>
            <a:spLocks noChangeShapeType="1"/>
          </p:cNvSpPr>
          <p:nvPr/>
        </p:nvSpPr>
        <p:spPr bwMode="auto">
          <a:xfrm>
            <a:off x="5794375" y="35333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7" name="Line 918"/>
          <p:cNvSpPr>
            <a:spLocks noChangeShapeType="1"/>
          </p:cNvSpPr>
          <p:nvPr/>
        </p:nvSpPr>
        <p:spPr bwMode="auto">
          <a:xfrm>
            <a:off x="5840413" y="3501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8" name="Line 919"/>
          <p:cNvSpPr>
            <a:spLocks noChangeShapeType="1"/>
          </p:cNvSpPr>
          <p:nvPr/>
        </p:nvSpPr>
        <p:spPr bwMode="auto">
          <a:xfrm>
            <a:off x="5794375" y="35476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19" name="Line 920"/>
          <p:cNvSpPr>
            <a:spLocks noChangeShapeType="1"/>
          </p:cNvSpPr>
          <p:nvPr/>
        </p:nvSpPr>
        <p:spPr bwMode="auto">
          <a:xfrm>
            <a:off x="5854700" y="3501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0" name="Line 921"/>
          <p:cNvSpPr>
            <a:spLocks noChangeShapeType="1"/>
          </p:cNvSpPr>
          <p:nvPr/>
        </p:nvSpPr>
        <p:spPr bwMode="auto">
          <a:xfrm>
            <a:off x="5808663" y="35476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1" name="Line 922"/>
          <p:cNvSpPr>
            <a:spLocks noChangeShapeType="1"/>
          </p:cNvSpPr>
          <p:nvPr/>
        </p:nvSpPr>
        <p:spPr bwMode="auto">
          <a:xfrm>
            <a:off x="5924550" y="35762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2" name="Line 923"/>
          <p:cNvSpPr>
            <a:spLocks noChangeShapeType="1"/>
          </p:cNvSpPr>
          <p:nvPr/>
        </p:nvSpPr>
        <p:spPr bwMode="auto">
          <a:xfrm>
            <a:off x="5878513" y="362225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3" name="Line 924"/>
          <p:cNvSpPr>
            <a:spLocks noChangeShapeType="1"/>
          </p:cNvSpPr>
          <p:nvPr/>
        </p:nvSpPr>
        <p:spPr bwMode="auto">
          <a:xfrm>
            <a:off x="5937250" y="3592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4" name="Line 925"/>
          <p:cNvSpPr>
            <a:spLocks noChangeShapeType="1"/>
          </p:cNvSpPr>
          <p:nvPr/>
        </p:nvSpPr>
        <p:spPr bwMode="auto">
          <a:xfrm>
            <a:off x="5892800" y="36381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5" name="Line 926"/>
          <p:cNvSpPr>
            <a:spLocks noChangeShapeType="1"/>
          </p:cNvSpPr>
          <p:nvPr/>
        </p:nvSpPr>
        <p:spPr bwMode="auto">
          <a:xfrm>
            <a:off x="5953125" y="3592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6" name="Line 927"/>
          <p:cNvSpPr>
            <a:spLocks noChangeShapeType="1"/>
          </p:cNvSpPr>
          <p:nvPr/>
        </p:nvSpPr>
        <p:spPr bwMode="auto">
          <a:xfrm>
            <a:off x="5907088" y="36381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7" name="Line 928"/>
          <p:cNvSpPr>
            <a:spLocks noChangeShapeType="1"/>
          </p:cNvSpPr>
          <p:nvPr/>
        </p:nvSpPr>
        <p:spPr bwMode="auto">
          <a:xfrm>
            <a:off x="5965825" y="3592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8" name="Line 929"/>
          <p:cNvSpPr>
            <a:spLocks noChangeShapeType="1"/>
          </p:cNvSpPr>
          <p:nvPr/>
        </p:nvSpPr>
        <p:spPr bwMode="auto">
          <a:xfrm>
            <a:off x="5919788" y="36381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29" name="Line 930"/>
          <p:cNvSpPr>
            <a:spLocks noChangeShapeType="1"/>
          </p:cNvSpPr>
          <p:nvPr/>
        </p:nvSpPr>
        <p:spPr bwMode="auto">
          <a:xfrm>
            <a:off x="5980113" y="3592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0" name="Line 931"/>
          <p:cNvSpPr>
            <a:spLocks noChangeShapeType="1"/>
          </p:cNvSpPr>
          <p:nvPr/>
        </p:nvSpPr>
        <p:spPr bwMode="auto">
          <a:xfrm>
            <a:off x="5934075" y="36381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1" name="Line 932"/>
          <p:cNvSpPr>
            <a:spLocks noChangeShapeType="1"/>
          </p:cNvSpPr>
          <p:nvPr/>
        </p:nvSpPr>
        <p:spPr bwMode="auto">
          <a:xfrm>
            <a:off x="6021388" y="3592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2" name="Line 933"/>
          <p:cNvSpPr>
            <a:spLocks noChangeShapeType="1"/>
          </p:cNvSpPr>
          <p:nvPr/>
        </p:nvSpPr>
        <p:spPr bwMode="auto">
          <a:xfrm>
            <a:off x="5976938" y="36381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3" name="Line 934"/>
          <p:cNvSpPr>
            <a:spLocks noChangeShapeType="1"/>
          </p:cNvSpPr>
          <p:nvPr/>
        </p:nvSpPr>
        <p:spPr bwMode="auto">
          <a:xfrm>
            <a:off x="6029325" y="3592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4" name="Line 935"/>
          <p:cNvSpPr>
            <a:spLocks noChangeShapeType="1"/>
          </p:cNvSpPr>
          <p:nvPr/>
        </p:nvSpPr>
        <p:spPr bwMode="auto">
          <a:xfrm>
            <a:off x="5983288" y="36381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5" name="Line 936"/>
          <p:cNvSpPr>
            <a:spLocks noChangeShapeType="1"/>
          </p:cNvSpPr>
          <p:nvPr/>
        </p:nvSpPr>
        <p:spPr bwMode="auto">
          <a:xfrm>
            <a:off x="6035675" y="3592091"/>
            <a:ext cx="0" cy="9048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6" name="Line 937"/>
          <p:cNvSpPr>
            <a:spLocks noChangeShapeType="1"/>
          </p:cNvSpPr>
          <p:nvPr/>
        </p:nvSpPr>
        <p:spPr bwMode="auto">
          <a:xfrm>
            <a:off x="5989638" y="36381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7" name="Line 938"/>
          <p:cNvSpPr>
            <a:spLocks noChangeShapeType="1"/>
          </p:cNvSpPr>
          <p:nvPr/>
        </p:nvSpPr>
        <p:spPr bwMode="auto">
          <a:xfrm>
            <a:off x="6103938" y="3615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8" name="Line 939"/>
          <p:cNvSpPr>
            <a:spLocks noChangeShapeType="1"/>
          </p:cNvSpPr>
          <p:nvPr/>
        </p:nvSpPr>
        <p:spPr bwMode="auto">
          <a:xfrm>
            <a:off x="6059488" y="36619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39" name="Line 940"/>
          <p:cNvSpPr>
            <a:spLocks noChangeShapeType="1"/>
          </p:cNvSpPr>
          <p:nvPr/>
        </p:nvSpPr>
        <p:spPr bwMode="auto">
          <a:xfrm>
            <a:off x="6111875" y="3615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0" name="Line 941"/>
          <p:cNvSpPr>
            <a:spLocks noChangeShapeType="1"/>
          </p:cNvSpPr>
          <p:nvPr/>
        </p:nvSpPr>
        <p:spPr bwMode="auto">
          <a:xfrm>
            <a:off x="6067425" y="36619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1" name="Line 942"/>
          <p:cNvSpPr>
            <a:spLocks noChangeShapeType="1"/>
          </p:cNvSpPr>
          <p:nvPr/>
        </p:nvSpPr>
        <p:spPr bwMode="auto">
          <a:xfrm>
            <a:off x="6122988" y="3615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2" name="Line 943"/>
          <p:cNvSpPr>
            <a:spLocks noChangeShapeType="1"/>
          </p:cNvSpPr>
          <p:nvPr/>
        </p:nvSpPr>
        <p:spPr bwMode="auto">
          <a:xfrm>
            <a:off x="6076950" y="36619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3" name="Line 944"/>
          <p:cNvSpPr>
            <a:spLocks noChangeShapeType="1"/>
          </p:cNvSpPr>
          <p:nvPr/>
        </p:nvSpPr>
        <p:spPr bwMode="auto">
          <a:xfrm>
            <a:off x="6132513" y="361590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4" name="Line 945"/>
          <p:cNvSpPr>
            <a:spLocks noChangeShapeType="1"/>
          </p:cNvSpPr>
          <p:nvPr/>
        </p:nvSpPr>
        <p:spPr bwMode="auto">
          <a:xfrm>
            <a:off x="6088063" y="36619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5" name="Line 946"/>
          <p:cNvSpPr>
            <a:spLocks noChangeShapeType="1"/>
          </p:cNvSpPr>
          <p:nvPr/>
        </p:nvSpPr>
        <p:spPr bwMode="auto">
          <a:xfrm>
            <a:off x="6161088" y="3644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6" name="Line 947"/>
          <p:cNvSpPr>
            <a:spLocks noChangeShapeType="1"/>
          </p:cNvSpPr>
          <p:nvPr/>
        </p:nvSpPr>
        <p:spPr bwMode="auto">
          <a:xfrm>
            <a:off x="6115050" y="36889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7" name="Line 948"/>
          <p:cNvSpPr>
            <a:spLocks noChangeShapeType="1"/>
          </p:cNvSpPr>
          <p:nvPr/>
        </p:nvSpPr>
        <p:spPr bwMode="auto">
          <a:xfrm>
            <a:off x="6203950" y="364447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8" name="Line 949"/>
          <p:cNvSpPr>
            <a:spLocks noChangeShapeType="1"/>
          </p:cNvSpPr>
          <p:nvPr/>
        </p:nvSpPr>
        <p:spPr bwMode="auto">
          <a:xfrm>
            <a:off x="6156325" y="36889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49" name="Line 950"/>
          <p:cNvSpPr>
            <a:spLocks noChangeShapeType="1"/>
          </p:cNvSpPr>
          <p:nvPr/>
        </p:nvSpPr>
        <p:spPr bwMode="auto">
          <a:xfrm>
            <a:off x="6230938" y="36651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0" name="Line 951"/>
          <p:cNvSpPr>
            <a:spLocks noChangeShapeType="1"/>
          </p:cNvSpPr>
          <p:nvPr/>
        </p:nvSpPr>
        <p:spPr bwMode="auto">
          <a:xfrm>
            <a:off x="6184900" y="37111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1" name="Line 952"/>
          <p:cNvSpPr>
            <a:spLocks noChangeShapeType="1"/>
          </p:cNvSpPr>
          <p:nvPr/>
        </p:nvSpPr>
        <p:spPr bwMode="auto">
          <a:xfrm>
            <a:off x="6257925" y="36651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2" name="Line 953"/>
          <p:cNvSpPr>
            <a:spLocks noChangeShapeType="1"/>
          </p:cNvSpPr>
          <p:nvPr/>
        </p:nvSpPr>
        <p:spPr bwMode="auto">
          <a:xfrm>
            <a:off x="6213475" y="3711153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3" name="Line 954"/>
          <p:cNvSpPr>
            <a:spLocks noChangeShapeType="1"/>
          </p:cNvSpPr>
          <p:nvPr/>
        </p:nvSpPr>
        <p:spPr bwMode="auto">
          <a:xfrm>
            <a:off x="6272213" y="368734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4" name="Line 955"/>
          <p:cNvSpPr>
            <a:spLocks noChangeShapeType="1"/>
          </p:cNvSpPr>
          <p:nvPr/>
        </p:nvSpPr>
        <p:spPr bwMode="auto">
          <a:xfrm>
            <a:off x="6227763" y="37333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5" name="Line 956"/>
          <p:cNvSpPr>
            <a:spLocks noChangeShapeType="1"/>
          </p:cNvSpPr>
          <p:nvPr/>
        </p:nvSpPr>
        <p:spPr bwMode="auto">
          <a:xfrm>
            <a:off x="6342063" y="37397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6" name="Line 957"/>
          <p:cNvSpPr>
            <a:spLocks noChangeShapeType="1"/>
          </p:cNvSpPr>
          <p:nvPr/>
        </p:nvSpPr>
        <p:spPr bwMode="auto">
          <a:xfrm>
            <a:off x="6296025" y="37857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7" name="Line 958"/>
          <p:cNvSpPr>
            <a:spLocks noChangeShapeType="1"/>
          </p:cNvSpPr>
          <p:nvPr/>
        </p:nvSpPr>
        <p:spPr bwMode="auto">
          <a:xfrm>
            <a:off x="6383338" y="3790528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8" name="Line 959"/>
          <p:cNvSpPr>
            <a:spLocks noChangeShapeType="1"/>
          </p:cNvSpPr>
          <p:nvPr/>
        </p:nvSpPr>
        <p:spPr bwMode="auto">
          <a:xfrm>
            <a:off x="6338888" y="38365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59" name="Line 960"/>
          <p:cNvSpPr>
            <a:spLocks noChangeShapeType="1"/>
          </p:cNvSpPr>
          <p:nvPr/>
        </p:nvSpPr>
        <p:spPr bwMode="auto">
          <a:xfrm>
            <a:off x="6438900" y="38206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0" name="Line 961"/>
          <p:cNvSpPr>
            <a:spLocks noChangeShapeType="1"/>
          </p:cNvSpPr>
          <p:nvPr/>
        </p:nvSpPr>
        <p:spPr bwMode="auto">
          <a:xfrm>
            <a:off x="6394450" y="3866728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1" name="Line 962"/>
          <p:cNvSpPr>
            <a:spLocks noChangeShapeType="1"/>
          </p:cNvSpPr>
          <p:nvPr/>
        </p:nvSpPr>
        <p:spPr bwMode="auto">
          <a:xfrm>
            <a:off x="6481763" y="38206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2" name="Line 963"/>
          <p:cNvSpPr>
            <a:spLocks noChangeShapeType="1"/>
          </p:cNvSpPr>
          <p:nvPr/>
        </p:nvSpPr>
        <p:spPr bwMode="auto">
          <a:xfrm>
            <a:off x="6435725" y="38667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3" name="Line 964"/>
          <p:cNvSpPr>
            <a:spLocks noChangeShapeType="1"/>
          </p:cNvSpPr>
          <p:nvPr/>
        </p:nvSpPr>
        <p:spPr bwMode="auto">
          <a:xfrm>
            <a:off x="6523038" y="38206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4" name="Line 965"/>
          <p:cNvSpPr>
            <a:spLocks noChangeShapeType="1"/>
          </p:cNvSpPr>
          <p:nvPr/>
        </p:nvSpPr>
        <p:spPr bwMode="auto">
          <a:xfrm>
            <a:off x="6478588" y="386672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5" name="Line 966"/>
          <p:cNvSpPr>
            <a:spLocks noChangeShapeType="1"/>
          </p:cNvSpPr>
          <p:nvPr/>
        </p:nvSpPr>
        <p:spPr bwMode="auto">
          <a:xfrm>
            <a:off x="6551613" y="3820691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6" name="Line 967"/>
          <p:cNvSpPr>
            <a:spLocks noChangeShapeType="1"/>
          </p:cNvSpPr>
          <p:nvPr/>
        </p:nvSpPr>
        <p:spPr bwMode="auto">
          <a:xfrm>
            <a:off x="6505575" y="386672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7" name="Line 968"/>
          <p:cNvSpPr>
            <a:spLocks noChangeShapeType="1"/>
          </p:cNvSpPr>
          <p:nvPr/>
        </p:nvSpPr>
        <p:spPr bwMode="auto">
          <a:xfrm>
            <a:off x="6580188" y="385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8" name="Line 969"/>
          <p:cNvSpPr>
            <a:spLocks noChangeShapeType="1"/>
          </p:cNvSpPr>
          <p:nvPr/>
        </p:nvSpPr>
        <p:spPr bwMode="auto">
          <a:xfrm>
            <a:off x="6534150" y="38968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69" name="Line 970"/>
          <p:cNvSpPr>
            <a:spLocks noChangeShapeType="1"/>
          </p:cNvSpPr>
          <p:nvPr/>
        </p:nvSpPr>
        <p:spPr bwMode="auto">
          <a:xfrm>
            <a:off x="6584950" y="385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0" name="Line 971"/>
          <p:cNvSpPr>
            <a:spLocks noChangeShapeType="1"/>
          </p:cNvSpPr>
          <p:nvPr/>
        </p:nvSpPr>
        <p:spPr bwMode="auto">
          <a:xfrm>
            <a:off x="6540500" y="38968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1" name="Line 972"/>
          <p:cNvSpPr>
            <a:spLocks noChangeShapeType="1"/>
          </p:cNvSpPr>
          <p:nvPr/>
        </p:nvSpPr>
        <p:spPr bwMode="auto">
          <a:xfrm>
            <a:off x="6592888" y="385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2" name="Line 973"/>
          <p:cNvSpPr>
            <a:spLocks noChangeShapeType="1"/>
          </p:cNvSpPr>
          <p:nvPr/>
        </p:nvSpPr>
        <p:spPr bwMode="auto">
          <a:xfrm>
            <a:off x="6546850" y="38968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3" name="Line 974"/>
          <p:cNvSpPr>
            <a:spLocks noChangeShapeType="1"/>
          </p:cNvSpPr>
          <p:nvPr/>
        </p:nvSpPr>
        <p:spPr bwMode="auto">
          <a:xfrm>
            <a:off x="6621463" y="385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4" name="Line 975"/>
          <p:cNvSpPr>
            <a:spLocks noChangeShapeType="1"/>
          </p:cNvSpPr>
          <p:nvPr/>
        </p:nvSpPr>
        <p:spPr bwMode="auto">
          <a:xfrm>
            <a:off x="6575425" y="38968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5" name="Line 976"/>
          <p:cNvSpPr>
            <a:spLocks noChangeShapeType="1"/>
          </p:cNvSpPr>
          <p:nvPr/>
        </p:nvSpPr>
        <p:spPr bwMode="auto">
          <a:xfrm>
            <a:off x="6627813" y="385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6" name="Line 977"/>
          <p:cNvSpPr>
            <a:spLocks noChangeShapeType="1"/>
          </p:cNvSpPr>
          <p:nvPr/>
        </p:nvSpPr>
        <p:spPr bwMode="auto">
          <a:xfrm>
            <a:off x="6581775" y="38968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7" name="Line 978"/>
          <p:cNvSpPr>
            <a:spLocks noChangeShapeType="1"/>
          </p:cNvSpPr>
          <p:nvPr/>
        </p:nvSpPr>
        <p:spPr bwMode="auto">
          <a:xfrm>
            <a:off x="6635750" y="385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8" name="Line 979"/>
          <p:cNvSpPr>
            <a:spLocks noChangeShapeType="1"/>
          </p:cNvSpPr>
          <p:nvPr/>
        </p:nvSpPr>
        <p:spPr bwMode="auto">
          <a:xfrm>
            <a:off x="6589713" y="38968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79" name="Line 980"/>
          <p:cNvSpPr>
            <a:spLocks noChangeShapeType="1"/>
          </p:cNvSpPr>
          <p:nvPr/>
        </p:nvSpPr>
        <p:spPr bwMode="auto">
          <a:xfrm>
            <a:off x="6662738" y="3850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0" name="Line 981"/>
          <p:cNvSpPr>
            <a:spLocks noChangeShapeType="1"/>
          </p:cNvSpPr>
          <p:nvPr/>
        </p:nvSpPr>
        <p:spPr bwMode="auto">
          <a:xfrm>
            <a:off x="6616700" y="38968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1" name="Line 982"/>
          <p:cNvSpPr>
            <a:spLocks noChangeShapeType="1"/>
          </p:cNvSpPr>
          <p:nvPr/>
        </p:nvSpPr>
        <p:spPr bwMode="auto">
          <a:xfrm>
            <a:off x="6677025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2" name="Line 983"/>
          <p:cNvSpPr>
            <a:spLocks noChangeShapeType="1"/>
          </p:cNvSpPr>
          <p:nvPr/>
        </p:nvSpPr>
        <p:spPr bwMode="auto">
          <a:xfrm>
            <a:off x="6630988" y="3934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3" name="Line 984"/>
          <p:cNvSpPr>
            <a:spLocks noChangeShapeType="1"/>
          </p:cNvSpPr>
          <p:nvPr/>
        </p:nvSpPr>
        <p:spPr bwMode="auto">
          <a:xfrm>
            <a:off x="6686550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4" name="Line 985"/>
          <p:cNvSpPr>
            <a:spLocks noChangeShapeType="1"/>
          </p:cNvSpPr>
          <p:nvPr/>
        </p:nvSpPr>
        <p:spPr bwMode="auto">
          <a:xfrm>
            <a:off x="6642100" y="39349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5" name="Line 986"/>
          <p:cNvSpPr>
            <a:spLocks noChangeShapeType="1"/>
          </p:cNvSpPr>
          <p:nvPr/>
        </p:nvSpPr>
        <p:spPr bwMode="auto">
          <a:xfrm>
            <a:off x="6697663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6" name="Line 987"/>
          <p:cNvSpPr>
            <a:spLocks noChangeShapeType="1"/>
          </p:cNvSpPr>
          <p:nvPr/>
        </p:nvSpPr>
        <p:spPr bwMode="auto">
          <a:xfrm>
            <a:off x="6650038" y="3934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7" name="Line 988"/>
          <p:cNvSpPr>
            <a:spLocks noChangeShapeType="1"/>
          </p:cNvSpPr>
          <p:nvPr/>
        </p:nvSpPr>
        <p:spPr bwMode="auto">
          <a:xfrm>
            <a:off x="6707188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8" name="Line 989"/>
          <p:cNvSpPr>
            <a:spLocks noChangeShapeType="1"/>
          </p:cNvSpPr>
          <p:nvPr/>
        </p:nvSpPr>
        <p:spPr bwMode="auto">
          <a:xfrm>
            <a:off x="6661150" y="39349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89" name="Line 990"/>
          <p:cNvSpPr>
            <a:spLocks noChangeShapeType="1"/>
          </p:cNvSpPr>
          <p:nvPr/>
        </p:nvSpPr>
        <p:spPr bwMode="auto">
          <a:xfrm>
            <a:off x="6761163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0" name="Line 991"/>
          <p:cNvSpPr>
            <a:spLocks noChangeShapeType="1"/>
          </p:cNvSpPr>
          <p:nvPr/>
        </p:nvSpPr>
        <p:spPr bwMode="auto">
          <a:xfrm>
            <a:off x="6715125" y="39349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1" name="Line 992"/>
          <p:cNvSpPr>
            <a:spLocks noChangeShapeType="1"/>
          </p:cNvSpPr>
          <p:nvPr/>
        </p:nvSpPr>
        <p:spPr bwMode="auto">
          <a:xfrm>
            <a:off x="6770688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2" name="Line 993"/>
          <p:cNvSpPr>
            <a:spLocks noChangeShapeType="1"/>
          </p:cNvSpPr>
          <p:nvPr/>
        </p:nvSpPr>
        <p:spPr bwMode="auto">
          <a:xfrm>
            <a:off x="6726238" y="39349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3" name="Line 994"/>
          <p:cNvSpPr>
            <a:spLocks noChangeShapeType="1"/>
          </p:cNvSpPr>
          <p:nvPr/>
        </p:nvSpPr>
        <p:spPr bwMode="auto">
          <a:xfrm>
            <a:off x="6777038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4" name="Line 995"/>
          <p:cNvSpPr>
            <a:spLocks noChangeShapeType="1"/>
          </p:cNvSpPr>
          <p:nvPr/>
        </p:nvSpPr>
        <p:spPr bwMode="auto">
          <a:xfrm>
            <a:off x="6734175" y="3934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5" name="Line 996"/>
          <p:cNvSpPr>
            <a:spLocks noChangeShapeType="1"/>
          </p:cNvSpPr>
          <p:nvPr/>
        </p:nvSpPr>
        <p:spPr bwMode="auto">
          <a:xfrm>
            <a:off x="6788150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6" name="Line 997"/>
          <p:cNvSpPr>
            <a:spLocks noChangeShapeType="1"/>
          </p:cNvSpPr>
          <p:nvPr/>
        </p:nvSpPr>
        <p:spPr bwMode="auto">
          <a:xfrm>
            <a:off x="6742113" y="3934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7" name="Line 998"/>
          <p:cNvSpPr>
            <a:spLocks noChangeShapeType="1"/>
          </p:cNvSpPr>
          <p:nvPr/>
        </p:nvSpPr>
        <p:spPr bwMode="auto">
          <a:xfrm>
            <a:off x="6843713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8" name="Line 999"/>
          <p:cNvSpPr>
            <a:spLocks noChangeShapeType="1"/>
          </p:cNvSpPr>
          <p:nvPr/>
        </p:nvSpPr>
        <p:spPr bwMode="auto">
          <a:xfrm>
            <a:off x="6797675" y="3934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799" name="Line 1000"/>
          <p:cNvSpPr>
            <a:spLocks noChangeShapeType="1"/>
          </p:cNvSpPr>
          <p:nvPr/>
        </p:nvSpPr>
        <p:spPr bwMode="auto">
          <a:xfrm>
            <a:off x="6851650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0" name="Line 1001"/>
          <p:cNvSpPr>
            <a:spLocks noChangeShapeType="1"/>
          </p:cNvSpPr>
          <p:nvPr/>
        </p:nvSpPr>
        <p:spPr bwMode="auto">
          <a:xfrm>
            <a:off x="6805613" y="393499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1" name="Line 1002"/>
          <p:cNvSpPr>
            <a:spLocks noChangeShapeType="1"/>
          </p:cNvSpPr>
          <p:nvPr/>
        </p:nvSpPr>
        <p:spPr bwMode="auto">
          <a:xfrm>
            <a:off x="6858000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2" name="Line 1003"/>
          <p:cNvSpPr>
            <a:spLocks noChangeShapeType="1"/>
          </p:cNvSpPr>
          <p:nvPr/>
        </p:nvSpPr>
        <p:spPr bwMode="auto">
          <a:xfrm>
            <a:off x="6811963" y="3934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3" name="Line 1004"/>
          <p:cNvSpPr>
            <a:spLocks noChangeShapeType="1"/>
          </p:cNvSpPr>
          <p:nvPr/>
        </p:nvSpPr>
        <p:spPr bwMode="auto">
          <a:xfrm>
            <a:off x="6899275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4" name="Line 1005"/>
          <p:cNvSpPr>
            <a:spLocks noChangeShapeType="1"/>
          </p:cNvSpPr>
          <p:nvPr/>
        </p:nvSpPr>
        <p:spPr bwMode="auto">
          <a:xfrm>
            <a:off x="6853238" y="39349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5" name="Line 1006"/>
          <p:cNvSpPr>
            <a:spLocks noChangeShapeType="1"/>
          </p:cNvSpPr>
          <p:nvPr/>
        </p:nvSpPr>
        <p:spPr bwMode="auto">
          <a:xfrm>
            <a:off x="6940550" y="38889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6" name="Line 1007"/>
          <p:cNvSpPr>
            <a:spLocks noChangeShapeType="1"/>
          </p:cNvSpPr>
          <p:nvPr/>
        </p:nvSpPr>
        <p:spPr bwMode="auto">
          <a:xfrm>
            <a:off x="6896100" y="393499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7" name="Line 1008"/>
          <p:cNvSpPr>
            <a:spLocks noChangeShapeType="1"/>
          </p:cNvSpPr>
          <p:nvPr/>
        </p:nvSpPr>
        <p:spPr bwMode="auto">
          <a:xfrm>
            <a:off x="6983413" y="3977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8" name="Line 1009"/>
          <p:cNvSpPr>
            <a:spLocks noChangeShapeType="1"/>
          </p:cNvSpPr>
          <p:nvPr/>
        </p:nvSpPr>
        <p:spPr bwMode="auto">
          <a:xfrm>
            <a:off x="6937375" y="40223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09" name="Line 1011"/>
          <p:cNvSpPr>
            <a:spLocks noChangeShapeType="1"/>
          </p:cNvSpPr>
          <p:nvPr/>
        </p:nvSpPr>
        <p:spPr bwMode="auto">
          <a:xfrm>
            <a:off x="7011988" y="3977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0" name="Line 1012"/>
          <p:cNvSpPr>
            <a:spLocks noChangeShapeType="1"/>
          </p:cNvSpPr>
          <p:nvPr/>
        </p:nvSpPr>
        <p:spPr bwMode="auto">
          <a:xfrm>
            <a:off x="6965950" y="40223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1" name="Line 1013"/>
          <p:cNvSpPr>
            <a:spLocks noChangeShapeType="1"/>
          </p:cNvSpPr>
          <p:nvPr/>
        </p:nvSpPr>
        <p:spPr bwMode="auto">
          <a:xfrm>
            <a:off x="7018338" y="3977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2" name="Line 1014"/>
          <p:cNvSpPr>
            <a:spLocks noChangeShapeType="1"/>
          </p:cNvSpPr>
          <p:nvPr/>
        </p:nvSpPr>
        <p:spPr bwMode="auto">
          <a:xfrm>
            <a:off x="6972300" y="40223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3" name="Line 1015"/>
          <p:cNvSpPr>
            <a:spLocks noChangeShapeType="1"/>
          </p:cNvSpPr>
          <p:nvPr/>
        </p:nvSpPr>
        <p:spPr bwMode="auto">
          <a:xfrm>
            <a:off x="7024688" y="3977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4" name="Line 1016"/>
          <p:cNvSpPr>
            <a:spLocks noChangeShapeType="1"/>
          </p:cNvSpPr>
          <p:nvPr/>
        </p:nvSpPr>
        <p:spPr bwMode="auto">
          <a:xfrm>
            <a:off x="6980238" y="40223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5" name="Line 1017"/>
          <p:cNvSpPr>
            <a:spLocks noChangeShapeType="1"/>
          </p:cNvSpPr>
          <p:nvPr/>
        </p:nvSpPr>
        <p:spPr bwMode="auto">
          <a:xfrm>
            <a:off x="7108825" y="397785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6" name="Line 1018"/>
          <p:cNvSpPr>
            <a:spLocks noChangeShapeType="1"/>
          </p:cNvSpPr>
          <p:nvPr/>
        </p:nvSpPr>
        <p:spPr bwMode="auto">
          <a:xfrm>
            <a:off x="7062788" y="402230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7" name="Line 1019"/>
          <p:cNvSpPr>
            <a:spLocks noChangeShapeType="1"/>
          </p:cNvSpPr>
          <p:nvPr/>
        </p:nvSpPr>
        <p:spPr bwMode="auto">
          <a:xfrm>
            <a:off x="7205663" y="40223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8" name="Line 1020"/>
          <p:cNvSpPr>
            <a:spLocks noChangeShapeType="1"/>
          </p:cNvSpPr>
          <p:nvPr/>
        </p:nvSpPr>
        <p:spPr bwMode="auto">
          <a:xfrm>
            <a:off x="7161213" y="40683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19" name="Line 1021"/>
          <p:cNvSpPr>
            <a:spLocks noChangeShapeType="1"/>
          </p:cNvSpPr>
          <p:nvPr/>
        </p:nvSpPr>
        <p:spPr bwMode="auto">
          <a:xfrm>
            <a:off x="7289800" y="40223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0" name="Line 1022"/>
          <p:cNvSpPr>
            <a:spLocks noChangeShapeType="1"/>
          </p:cNvSpPr>
          <p:nvPr/>
        </p:nvSpPr>
        <p:spPr bwMode="auto">
          <a:xfrm>
            <a:off x="7243763" y="40683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1" name="Line 1023"/>
          <p:cNvSpPr>
            <a:spLocks noChangeShapeType="1"/>
          </p:cNvSpPr>
          <p:nvPr/>
        </p:nvSpPr>
        <p:spPr bwMode="auto">
          <a:xfrm>
            <a:off x="7400925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2" name="Line 1024"/>
          <p:cNvSpPr>
            <a:spLocks noChangeShapeType="1"/>
          </p:cNvSpPr>
          <p:nvPr/>
        </p:nvSpPr>
        <p:spPr bwMode="auto">
          <a:xfrm>
            <a:off x="7354888" y="4135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3" name="Line 1025"/>
          <p:cNvSpPr>
            <a:spLocks noChangeShapeType="1"/>
          </p:cNvSpPr>
          <p:nvPr/>
        </p:nvSpPr>
        <p:spPr bwMode="auto">
          <a:xfrm>
            <a:off x="7429500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4" name="Line 1026"/>
          <p:cNvSpPr>
            <a:spLocks noChangeShapeType="1"/>
          </p:cNvSpPr>
          <p:nvPr/>
        </p:nvSpPr>
        <p:spPr bwMode="auto">
          <a:xfrm>
            <a:off x="7383463" y="4135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5" name="Line 1027"/>
          <p:cNvSpPr>
            <a:spLocks noChangeShapeType="1"/>
          </p:cNvSpPr>
          <p:nvPr/>
        </p:nvSpPr>
        <p:spPr bwMode="auto">
          <a:xfrm>
            <a:off x="7497763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6" name="Line 1028"/>
          <p:cNvSpPr>
            <a:spLocks noChangeShapeType="1"/>
          </p:cNvSpPr>
          <p:nvPr/>
        </p:nvSpPr>
        <p:spPr bwMode="auto">
          <a:xfrm>
            <a:off x="7453313" y="413501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7" name="Line 1029"/>
          <p:cNvSpPr>
            <a:spLocks noChangeShapeType="1"/>
          </p:cNvSpPr>
          <p:nvPr/>
        </p:nvSpPr>
        <p:spPr bwMode="auto">
          <a:xfrm>
            <a:off x="7540625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8" name="Line 1030"/>
          <p:cNvSpPr>
            <a:spLocks noChangeShapeType="1"/>
          </p:cNvSpPr>
          <p:nvPr/>
        </p:nvSpPr>
        <p:spPr bwMode="auto">
          <a:xfrm>
            <a:off x="7496175" y="41350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29" name="Line 1031"/>
          <p:cNvSpPr>
            <a:spLocks noChangeShapeType="1"/>
          </p:cNvSpPr>
          <p:nvPr/>
        </p:nvSpPr>
        <p:spPr bwMode="auto">
          <a:xfrm>
            <a:off x="7581900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0" name="Line 1032"/>
          <p:cNvSpPr>
            <a:spLocks noChangeShapeType="1"/>
          </p:cNvSpPr>
          <p:nvPr/>
        </p:nvSpPr>
        <p:spPr bwMode="auto">
          <a:xfrm>
            <a:off x="7537450" y="41350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1" name="Line 1033"/>
          <p:cNvSpPr>
            <a:spLocks noChangeShapeType="1"/>
          </p:cNvSpPr>
          <p:nvPr/>
        </p:nvSpPr>
        <p:spPr bwMode="auto">
          <a:xfrm>
            <a:off x="7610475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2" name="Line 1034"/>
          <p:cNvSpPr>
            <a:spLocks noChangeShapeType="1"/>
          </p:cNvSpPr>
          <p:nvPr/>
        </p:nvSpPr>
        <p:spPr bwMode="auto">
          <a:xfrm>
            <a:off x="7564438" y="4135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3" name="Line 1035"/>
          <p:cNvSpPr>
            <a:spLocks noChangeShapeType="1"/>
          </p:cNvSpPr>
          <p:nvPr/>
        </p:nvSpPr>
        <p:spPr bwMode="auto">
          <a:xfrm>
            <a:off x="7618413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4" name="Line 1036"/>
          <p:cNvSpPr>
            <a:spLocks noChangeShapeType="1"/>
          </p:cNvSpPr>
          <p:nvPr/>
        </p:nvSpPr>
        <p:spPr bwMode="auto">
          <a:xfrm>
            <a:off x="7572375" y="41350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5" name="Line 1037"/>
          <p:cNvSpPr>
            <a:spLocks noChangeShapeType="1"/>
          </p:cNvSpPr>
          <p:nvPr/>
        </p:nvSpPr>
        <p:spPr bwMode="auto">
          <a:xfrm>
            <a:off x="7623175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6" name="Line 1038"/>
          <p:cNvSpPr>
            <a:spLocks noChangeShapeType="1"/>
          </p:cNvSpPr>
          <p:nvPr/>
        </p:nvSpPr>
        <p:spPr bwMode="auto">
          <a:xfrm>
            <a:off x="7580313" y="4135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7" name="Line 1039"/>
          <p:cNvSpPr>
            <a:spLocks noChangeShapeType="1"/>
          </p:cNvSpPr>
          <p:nvPr/>
        </p:nvSpPr>
        <p:spPr bwMode="auto">
          <a:xfrm>
            <a:off x="7694613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8" name="Line 1040"/>
          <p:cNvSpPr>
            <a:spLocks noChangeShapeType="1"/>
          </p:cNvSpPr>
          <p:nvPr/>
        </p:nvSpPr>
        <p:spPr bwMode="auto">
          <a:xfrm>
            <a:off x="7648575" y="41350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39" name="Line 1041"/>
          <p:cNvSpPr>
            <a:spLocks noChangeShapeType="1"/>
          </p:cNvSpPr>
          <p:nvPr/>
        </p:nvSpPr>
        <p:spPr bwMode="auto">
          <a:xfrm>
            <a:off x="7700963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0" name="Line 1042"/>
          <p:cNvSpPr>
            <a:spLocks noChangeShapeType="1"/>
          </p:cNvSpPr>
          <p:nvPr/>
        </p:nvSpPr>
        <p:spPr bwMode="auto">
          <a:xfrm>
            <a:off x="7654925" y="413501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1" name="Line 1043"/>
          <p:cNvSpPr>
            <a:spLocks noChangeShapeType="1"/>
          </p:cNvSpPr>
          <p:nvPr/>
        </p:nvSpPr>
        <p:spPr bwMode="auto">
          <a:xfrm>
            <a:off x="7707313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2" name="Line 1044"/>
          <p:cNvSpPr>
            <a:spLocks noChangeShapeType="1"/>
          </p:cNvSpPr>
          <p:nvPr/>
        </p:nvSpPr>
        <p:spPr bwMode="auto">
          <a:xfrm>
            <a:off x="7662863" y="4135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3" name="Line 1045"/>
          <p:cNvSpPr>
            <a:spLocks noChangeShapeType="1"/>
          </p:cNvSpPr>
          <p:nvPr/>
        </p:nvSpPr>
        <p:spPr bwMode="auto">
          <a:xfrm>
            <a:off x="7874000" y="44382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4" name="Line 1046"/>
          <p:cNvSpPr>
            <a:spLocks noChangeShapeType="1"/>
          </p:cNvSpPr>
          <p:nvPr/>
        </p:nvSpPr>
        <p:spPr bwMode="auto">
          <a:xfrm>
            <a:off x="7829550" y="44826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5" name="Line 1047"/>
          <p:cNvSpPr>
            <a:spLocks noChangeShapeType="1"/>
          </p:cNvSpPr>
          <p:nvPr/>
        </p:nvSpPr>
        <p:spPr bwMode="auto">
          <a:xfrm>
            <a:off x="7881938" y="44382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6" name="Line 1048"/>
          <p:cNvSpPr>
            <a:spLocks noChangeShapeType="1"/>
          </p:cNvSpPr>
          <p:nvPr/>
        </p:nvSpPr>
        <p:spPr bwMode="auto">
          <a:xfrm>
            <a:off x="7835900" y="44826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7" name="Line 1049"/>
          <p:cNvSpPr>
            <a:spLocks noChangeShapeType="1"/>
          </p:cNvSpPr>
          <p:nvPr/>
        </p:nvSpPr>
        <p:spPr bwMode="auto">
          <a:xfrm>
            <a:off x="7889875" y="44382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8" name="Line 1050"/>
          <p:cNvSpPr>
            <a:spLocks noChangeShapeType="1"/>
          </p:cNvSpPr>
          <p:nvPr/>
        </p:nvSpPr>
        <p:spPr bwMode="auto">
          <a:xfrm>
            <a:off x="7843838" y="4482678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49" name="Line 1051"/>
          <p:cNvSpPr>
            <a:spLocks noChangeShapeType="1"/>
          </p:cNvSpPr>
          <p:nvPr/>
        </p:nvSpPr>
        <p:spPr bwMode="auto">
          <a:xfrm>
            <a:off x="7945438" y="44382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0" name="Line 1052"/>
          <p:cNvSpPr>
            <a:spLocks noChangeShapeType="1"/>
          </p:cNvSpPr>
          <p:nvPr/>
        </p:nvSpPr>
        <p:spPr bwMode="auto">
          <a:xfrm>
            <a:off x="7899400" y="44826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1" name="Line 1053"/>
          <p:cNvSpPr>
            <a:spLocks noChangeShapeType="1"/>
          </p:cNvSpPr>
          <p:nvPr/>
        </p:nvSpPr>
        <p:spPr bwMode="auto">
          <a:xfrm>
            <a:off x="8042275" y="44382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2" name="Line 1054"/>
          <p:cNvSpPr>
            <a:spLocks noChangeShapeType="1"/>
          </p:cNvSpPr>
          <p:nvPr/>
        </p:nvSpPr>
        <p:spPr bwMode="auto">
          <a:xfrm>
            <a:off x="7996238" y="44826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3" name="Line 1055"/>
          <p:cNvSpPr>
            <a:spLocks noChangeShapeType="1"/>
          </p:cNvSpPr>
          <p:nvPr/>
        </p:nvSpPr>
        <p:spPr bwMode="auto">
          <a:xfrm>
            <a:off x="8112125" y="44382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4" name="Line 1056"/>
          <p:cNvSpPr>
            <a:spLocks noChangeShapeType="1"/>
          </p:cNvSpPr>
          <p:nvPr/>
        </p:nvSpPr>
        <p:spPr bwMode="auto">
          <a:xfrm>
            <a:off x="8066088" y="4482678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5" name="Line 1057"/>
          <p:cNvSpPr>
            <a:spLocks noChangeShapeType="1"/>
          </p:cNvSpPr>
          <p:nvPr/>
        </p:nvSpPr>
        <p:spPr bwMode="auto">
          <a:xfrm>
            <a:off x="7666038" y="408897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6" name="Line 1058"/>
          <p:cNvSpPr>
            <a:spLocks noChangeShapeType="1"/>
          </p:cNvSpPr>
          <p:nvPr/>
        </p:nvSpPr>
        <p:spPr bwMode="auto">
          <a:xfrm>
            <a:off x="7620000" y="413501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7" name="Line 1059"/>
          <p:cNvSpPr>
            <a:spLocks noChangeShapeType="1"/>
          </p:cNvSpPr>
          <p:nvPr/>
        </p:nvSpPr>
        <p:spPr bwMode="auto">
          <a:xfrm>
            <a:off x="7791450" y="4193753"/>
            <a:ext cx="0" cy="90488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8" name="Line 1060"/>
          <p:cNvSpPr>
            <a:spLocks noChangeShapeType="1"/>
          </p:cNvSpPr>
          <p:nvPr/>
        </p:nvSpPr>
        <p:spPr bwMode="auto">
          <a:xfrm>
            <a:off x="7745413" y="423979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59" name="Line 1061"/>
          <p:cNvSpPr>
            <a:spLocks noChangeShapeType="1"/>
          </p:cNvSpPr>
          <p:nvPr/>
        </p:nvSpPr>
        <p:spPr bwMode="auto">
          <a:xfrm>
            <a:off x="7820025" y="44668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0" name="Line 1062"/>
          <p:cNvSpPr>
            <a:spLocks noChangeShapeType="1"/>
          </p:cNvSpPr>
          <p:nvPr/>
        </p:nvSpPr>
        <p:spPr bwMode="auto">
          <a:xfrm>
            <a:off x="7773988" y="45128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1" name="Line 1063"/>
          <p:cNvSpPr>
            <a:spLocks noChangeShapeType="1"/>
          </p:cNvSpPr>
          <p:nvPr/>
        </p:nvSpPr>
        <p:spPr bwMode="auto">
          <a:xfrm>
            <a:off x="7986713" y="44668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2" name="Line 1064"/>
          <p:cNvSpPr>
            <a:spLocks noChangeShapeType="1"/>
          </p:cNvSpPr>
          <p:nvPr/>
        </p:nvSpPr>
        <p:spPr bwMode="auto">
          <a:xfrm>
            <a:off x="7940675" y="45128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3" name="Line 1065"/>
          <p:cNvSpPr>
            <a:spLocks noChangeShapeType="1"/>
          </p:cNvSpPr>
          <p:nvPr/>
        </p:nvSpPr>
        <p:spPr bwMode="auto">
          <a:xfrm>
            <a:off x="8126413" y="44668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4" name="Line 1066"/>
          <p:cNvSpPr>
            <a:spLocks noChangeShapeType="1"/>
          </p:cNvSpPr>
          <p:nvPr/>
        </p:nvSpPr>
        <p:spPr bwMode="auto">
          <a:xfrm>
            <a:off x="8080375" y="4512841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5" name="Line 1067"/>
          <p:cNvSpPr>
            <a:spLocks noChangeShapeType="1"/>
          </p:cNvSpPr>
          <p:nvPr/>
        </p:nvSpPr>
        <p:spPr bwMode="auto">
          <a:xfrm>
            <a:off x="7246938" y="40223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6" name="Line 1068"/>
          <p:cNvSpPr>
            <a:spLocks noChangeShapeType="1"/>
          </p:cNvSpPr>
          <p:nvPr/>
        </p:nvSpPr>
        <p:spPr bwMode="auto">
          <a:xfrm>
            <a:off x="7202488" y="40683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7" name="Line 1069"/>
          <p:cNvSpPr>
            <a:spLocks noChangeShapeType="1"/>
          </p:cNvSpPr>
          <p:nvPr/>
        </p:nvSpPr>
        <p:spPr bwMode="auto">
          <a:xfrm>
            <a:off x="7254875" y="40223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8" name="Line 1070"/>
          <p:cNvSpPr>
            <a:spLocks noChangeShapeType="1"/>
          </p:cNvSpPr>
          <p:nvPr/>
        </p:nvSpPr>
        <p:spPr bwMode="auto">
          <a:xfrm>
            <a:off x="7208838" y="40683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69" name="Line 1071"/>
          <p:cNvSpPr>
            <a:spLocks noChangeShapeType="1"/>
          </p:cNvSpPr>
          <p:nvPr/>
        </p:nvSpPr>
        <p:spPr bwMode="auto">
          <a:xfrm>
            <a:off x="7262813" y="40223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0" name="Line 1072"/>
          <p:cNvSpPr>
            <a:spLocks noChangeShapeType="1"/>
          </p:cNvSpPr>
          <p:nvPr/>
        </p:nvSpPr>
        <p:spPr bwMode="auto">
          <a:xfrm>
            <a:off x="7216775" y="40683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1" name="Line 1073"/>
          <p:cNvSpPr>
            <a:spLocks noChangeShapeType="1"/>
          </p:cNvSpPr>
          <p:nvPr/>
        </p:nvSpPr>
        <p:spPr bwMode="auto">
          <a:xfrm>
            <a:off x="7246938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2" name="Line 1074"/>
          <p:cNvSpPr>
            <a:spLocks noChangeShapeType="1"/>
          </p:cNvSpPr>
          <p:nvPr/>
        </p:nvSpPr>
        <p:spPr bwMode="auto">
          <a:xfrm>
            <a:off x="7202488" y="43191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3" name="Line 1075"/>
          <p:cNvSpPr>
            <a:spLocks noChangeShapeType="1"/>
          </p:cNvSpPr>
          <p:nvPr/>
        </p:nvSpPr>
        <p:spPr bwMode="auto">
          <a:xfrm>
            <a:off x="7254875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4" name="Line 1076"/>
          <p:cNvSpPr>
            <a:spLocks noChangeShapeType="1"/>
          </p:cNvSpPr>
          <p:nvPr/>
        </p:nvSpPr>
        <p:spPr bwMode="auto">
          <a:xfrm>
            <a:off x="7208838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5" name="Line 1077"/>
          <p:cNvSpPr>
            <a:spLocks noChangeShapeType="1"/>
          </p:cNvSpPr>
          <p:nvPr/>
        </p:nvSpPr>
        <p:spPr bwMode="auto">
          <a:xfrm>
            <a:off x="726281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6" name="Line 1078"/>
          <p:cNvSpPr>
            <a:spLocks noChangeShapeType="1"/>
          </p:cNvSpPr>
          <p:nvPr/>
        </p:nvSpPr>
        <p:spPr bwMode="auto">
          <a:xfrm>
            <a:off x="7216775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7" name="Line 1079"/>
          <p:cNvSpPr>
            <a:spLocks noChangeShapeType="1"/>
          </p:cNvSpPr>
          <p:nvPr/>
        </p:nvSpPr>
        <p:spPr bwMode="auto">
          <a:xfrm>
            <a:off x="7289800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8" name="Line 1080"/>
          <p:cNvSpPr>
            <a:spLocks noChangeShapeType="1"/>
          </p:cNvSpPr>
          <p:nvPr/>
        </p:nvSpPr>
        <p:spPr bwMode="auto">
          <a:xfrm>
            <a:off x="7243763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79" name="Line 1081"/>
          <p:cNvSpPr>
            <a:spLocks noChangeShapeType="1"/>
          </p:cNvSpPr>
          <p:nvPr/>
        </p:nvSpPr>
        <p:spPr bwMode="auto">
          <a:xfrm>
            <a:off x="7296150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0" name="Line 1082"/>
          <p:cNvSpPr>
            <a:spLocks noChangeShapeType="1"/>
          </p:cNvSpPr>
          <p:nvPr/>
        </p:nvSpPr>
        <p:spPr bwMode="auto">
          <a:xfrm>
            <a:off x="7250113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1" name="Line 1083"/>
          <p:cNvSpPr>
            <a:spLocks noChangeShapeType="1"/>
          </p:cNvSpPr>
          <p:nvPr/>
        </p:nvSpPr>
        <p:spPr bwMode="auto">
          <a:xfrm>
            <a:off x="7304088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2" name="Line 1084"/>
          <p:cNvSpPr>
            <a:spLocks noChangeShapeType="1"/>
          </p:cNvSpPr>
          <p:nvPr/>
        </p:nvSpPr>
        <p:spPr bwMode="auto">
          <a:xfrm>
            <a:off x="7258050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3" name="Line 1085"/>
          <p:cNvSpPr>
            <a:spLocks noChangeShapeType="1"/>
          </p:cNvSpPr>
          <p:nvPr/>
        </p:nvSpPr>
        <p:spPr bwMode="auto">
          <a:xfrm>
            <a:off x="748506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4" name="Line 1086"/>
          <p:cNvSpPr>
            <a:spLocks noChangeShapeType="1"/>
          </p:cNvSpPr>
          <p:nvPr/>
        </p:nvSpPr>
        <p:spPr bwMode="auto">
          <a:xfrm>
            <a:off x="7439025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5" name="Line 1087"/>
          <p:cNvSpPr>
            <a:spLocks noChangeShapeType="1"/>
          </p:cNvSpPr>
          <p:nvPr/>
        </p:nvSpPr>
        <p:spPr bwMode="auto">
          <a:xfrm>
            <a:off x="7493000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6" name="Line 1088"/>
          <p:cNvSpPr>
            <a:spLocks noChangeShapeType="1"/>
          </p:cNvSpPr>
          <p:nvPr/>
        </p:nvSpPr>
        <p:spPr bwMode="auto">
          <a:xfrm>
            <a:off x="7445375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7" name="Line 1089"/>
          <p:cNvSpPr>
            <a:spLocks noChangeShapeType="1"/>
          </p:cNvSpPr>
          <p:nvPr/>
        </p:nvSpPr>
        <p:spPr bwMode="auto">
          <a:xfrm>
            <a:off x="749776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8" name="Line 1090"/>
          <p:cNvSpPr>
            <a:spLocks noChangeShapeType="1"/>
          </p:cNvSpPr>
          <p:nvPr/>
        </p:nvSpPr>
        <p:spPr bwMode="auto">
          <a:xfrm>
            <a:off x="7453313" y="43191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89" name="Line 1091"/>
          <p:cNvSpPr>
            <a:spLocks noChangeShapeType="1"/>
          </p:cNvSpPr>
          <p:nvPr/>
        </p:nvSpPr>
        <p:spPr bwMode="auto">
          <a:xfrm>
            <a:off x="7526338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0" name="Line 1092"/>
          <p:cNvSpPr>
            <a:spLocks noChangeShapeType="1"/>
          </p:cNvSpPr>
          <p:nvPr/>
        </p:nvSpPr>
        <p:spPr bwMode="auto">
          <a:xfrm>
            <a:off x="7480300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1" name="Line 1093"/>
          <p:cNvSpPr>
            <a:spLocks noChangeShapeType="1"/>
          </p:cNvSpPr>
          <p:nvPr/>
        </p:nvSpPr>
        <p:spPr bwMode="auto">
          <a:xfrm>
            <a:off x="7534275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2" name="Line 1094"/>
          <p:cNvSpPr>
            <a:spLocks noChangeShapeType="1"/>
          </p:cNvSpPr>
          <p:nvPr/>
        </p:nvSpPr>
        <p:spPr bwMode="auto">
          <a:xfrm>
            <a:off x="7488238" y="43191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3" name="Line 1095"/>
          <p:cNvSpPr>
            <a:spLocks noChangeShapeType="1"/>
          </p:cNvSpPr>
          <p:nvPr/>
        </p:nvSpPr>
        <p:spPr bwMode="auto">
          <a:xfrm>
            <a:off x="7540625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4" name="Line 1096"/>
          <p:cNvSpPr>
            <a:spLocks noChangeShapeType="1"/>
          </p:cNvSpPr>
          <p:nvPr/>
        </p:nvSpPr>
        <p:spPr bwMode="auto">
          <a:xfrm>
            <a:off x="7496175" y="43191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5" name="Line 1097"/>
          <p:cNvSpPr>
            <a:spLocks noChangeShapeType="1"/>
          </p:cNvSpPr>
          <p:nvPr/>
        </p:nvSpPr>
        <p:spPr bwMode="auto">
          <a:xfrm>
            <a:off x="7666038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6" name="Line 1098"/>
          <p:cNvSpPr>
            <a:spLocks noChangeShapeType="1"/>
          </p:cNvSpPr>
          <p:nvPr/>
        </p:nvSpPr>
        <p:spPr bwMode="auto">
          <a:xfrm>
            <a:off x="7620000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7" name="Line 1099"/>
          <p:cNvSpPr>
            <a:spLocks noChangeShapeType="1"/>
          </p:cNvSpPr>
          <p:nvPr/>
        </p:nvSpPr>
        <p:spPr bwMode="auto">
          <a:xfrm>
            <a:off x="7707313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8" name="Line 1100"/>
          <p:cNvSpPr>
            <a:spLocks noChangeShapeType="1"/>
          </p:cNvSpPr>
          <p:nvPr/>
        </p:nvSpPr>
        <p:spPr bwMode="auto">
          <a:xfrm>
            <a:off x="7661275" y="43191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899" name="Line 1101"/>
          <p:cNvSpPr>
            <a:spLocks noChangeShapeType="1"/>
          </p:cNvSpPr>
          <p:nvPr/>
        </p:nvSpPr>
        <p:spPr bwMode="auto">
          <a:xfrm>
            <a:off x="7331075" y="42747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0" name="Line 1102"/>
          <p:cNvSpPr>
            <a:spLocks noChangeShapeType="1"/>
          </p:cNvSpPr>
          <p:nvPr/>
        </p:nvSpPr>
        <p:spPr bwMode="auto">
          <a:xfrm>
            <a:off x="7286625" y="4319166"/>
            <a:ext cx="90488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1" name="Line 1103"/>
          <p:cNvSpPr>
            <a:spLocks noChangeShapeType="1"/>
          </p:cNvSpPr>
          <p:nvPr/>
        </p:nvSpPr>
        <p:spPr bwMode="auto">
          <a:xfrm>
            <a:off x="3444875" y="278246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2" name="Line 1104"/>
          <p:cNvSpPr>
            <a:spLocks noChangeShapeType="1"/>
          </p:cNvSpPr>
          <p:nvPr/>
        </p:nvSpPr>
        <p:spPr bwMode="auto">
          <a:xfrm>
            <a:off x="3398838" y="2828503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3" name="Line 1105"/>
          <p:cNvSpPr>
            <a:spLocks noChangeShapeType="1"/>
          </p:cNvSpPr>
          <p:nvPr/>
        </p:nvSpPr>
        <p:spPr bwMode="auto">
          <a:xfrm>
            <a:off x="3471863" y="2788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4" name="Line 1106"/>
          <p:cNvSpPr>
            <a:spLocks noChangeShapeType="1"/>
          </p:cNvSpPr>
          <p:nvPr/>
        </p:nvSpPr>
        <p:spPr bwMode="auto">
          <a:xfrm>
            <a:off x="3425825" y="2836441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5" name="Line 1107"/>
          <p:cNvSpPr>
            <a:spLocks noChangeShapeType="1"/>
          </p:cNvSpPr>
          <p:nvPr/>
        </p:nvSpPr>
        <p:spPr bwMode="auto">
          <a:xfrm>
            <a:off x="3478213" y="2788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6" name="Line 1108"/>
          <p:cNvSpPr>
            <a:spLocks noChangeShapeType="1"/>
          </p:cNvSpPr>
          <p:nvPr/>
        </p:nvSpPr>
        <p:spPr bwMode="auto">
          <a:xfrm>
            <a:off x="3433763" y="28364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7" name="Line 1109"/>
          <p:cNvSpPr>
            <a:spLocks noChangeShapeType="1"/>
          </p:cNvSpPr>
          <p:nvPr/>
        </p:nvSpPr>
        <p:spPr bwMode="auto">
          <a:xfrm>
            <a:off x="3486150" y="2788816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8" name="Line 1110"/>
          <p:cNvSpPr>
            <a:spLocks noChangeShapeType="1"/>
          </p:cNvSpPr>
          <p:nvPr/>
        </p:nvSpPr>
        <p:spPr bwMode="auto">
          <a:xfrm>
            <a:off x="3440113" y="2836441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09" name="Line 1111"/>
          <p:cNvSpPr>
            <a:spLocks noChangeShapeType="1"/>
          </p:cNvSpPr>
          <p:nvPr/>
        </p:nvSpPr>
        <p:spPr bwMode="auto">
          <a:xfrm>
            <a:off x="1800225" y="2358603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0" name="Line 1112"/>
          <p:cNvSpPr>
            <a:spLocks noChangeShapeType="1"/>
          </p:cNvSpPr>
          <p:nvPr/>
        </p:nvSpPr>
        <p:spPr bwMode="auto">
          <a:xfrm>
            <a:off x="1754188" y="2403053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1" name="Line 1113"/>
          <p:cNvSpPr>
            <a:spLocks noChangeShapeType="1"/>
          </p:cNvSpPr>
          <p:nvPr/>
        </p:nvSpPr>
        <p:spPr bwMode="auto">
          <a:xfrm>
            <a:off x="1841500" y="2380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2" name="Line 1114"/>
          <p:cNvSpPr>
            <a:spLocks noChangeShapeType="1"/>
          </p:cNvSpPr>
          <p:nvPr/>
        </p:nvSpPr>
        <p:spPr bwMode="auto">
          <a:xfrm>
            <a:off x="1795463" y="24268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3" name="Line 1115"/>
          <p:cNvSpPr>
            <a:spLocks noChangeShapeType="1"/>
          </p:cNvSpPr>
          <p:nvPr/>
        </p:nvSpPr>
        <p:spPr bwMode="auto">
          <a:xfrm>
            <a:off x="1851025" y="2380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4" name="Line 1116"/>
          <p:cNvSpPr>
            <a:spLocks noChangeShapeType="1"/>
          </p:cNvSpPr>
          <p:nvPr/>
        </p:nvSpPr>
        <p:spPr bwMode="auto">
          <a:xfrm>
            <a:off x="1804988" y="24268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5" name="Line 1117"/>
          <p:cNvSpPr>
            <a:spLocks noChangeShapeType="1"/>
          </p:cNvSpPr>
          <p:nvPr/>
        </p:nvSpPr>
        <p:spPr bwMode="auto">
          <a:xfrm>
            <a:off x="1862138" y="2380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6" name="Line 1118"/>
          <p:cNvSpPr>
            <a:spLocks noChangeShapeType="1"/>
          </p:cNvSpPr>
          <p:nvPr/>
        </p:nvSpPr>
        <p:spPr bwMode="auto">
          <a:xfrm>
            <a:off x="1816100" y="24268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7" name="Line 1119"/>
          <p:cNvSpPr>
            <a:spLocks noChangeShapeType="1"/>
          </p:cNvSpPr>
          <p:nvPr/>
        </p:nvSpPr>
        <p:spPr bwMode="auto">
          <a:xfrm>
            <a:off x="1871663" y="2380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8" name="Line 1120"/>
          <p:cNvSpPr>
            <a:spLocks noChangeShapeType="1"/>
          </p:cNvSpPr>
          <p:nvPr/>
        </p:nvSpPr>
        <p:spPr bwMode="auto">
          <a:xfrm>
            <a:off x="1827213" y="24268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19" name="Line 1121"/>
          <p:cNvSpPr>
            <a:spLocks noChangeShapeType="1"/>
          </p:cNvSpPr>
          <p:nvPr/>
        </p:nvSpPr>
        <p:spPr bwMode="auto">
          <a:xfrm>
            <a:off x="1882775" y="2380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20" name="Line 1122"/>
          <p:cNvSpPr>
            <a:spLocks noChangeShapeType="1"/>
          </p:cNvSpPr>
          <p:nvPr/>
        </p:nvSpPr>
        <p:spPr bwMode="auto">
          <a:xfrm>
            <a:off x="1839913" y="2426866"/>
            <a:ext cx="90487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21" name="Line 1123"/>
          <p:cNvSpPr>
            <a:spLocks noChangeShapeType="1"/>
          </p:cNvSpPr>
          <p:nvPr/>
        </p:nvSpPr>
        <p:spPr bwMode="auto">
          <a:xfrm>
            <a:off x="1938338" y="2380828"/>
            <a:ext cx="0" cy="92075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22" name="Line 1124"/>
          <p:cNvSpPr>
            <a:spLocks noChangeShapeType="1"/>
          </p:cNvSpPr>
          <p:nvPr/>
        </p:nvSpPr>
        <p:spPr bwMode="auto">
          <a:xfrm>
            <a:off x="1892300" y="2426866"/>
            <a:ext cx="92075" cy="0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5028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923" name="TextBox 1225"/>
          <p:cNvSpPr txBox="1">
            <a:spLocks noChangeArrowheads="1"/>
          </p:cNvSpPr>
          <p:nvPr/>
        </p:nvSpPr>
        <p:spPr bwMode="auto">
          <a:xfrm>
            <a:off x="998538" y="5928891"/>
            <a:ext cx="98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924" name="TextBox 1226"/>
          <p:cNvSpPr txBox="1">
            <a:spLocks noChangeArrowheads="1"/>
          </p:cNvSpPr>
          <p:nvPr/>
        </p:nvSpPr>
        <p:spPr bwMode="auto">
          <a:xfrm>
            <a:off x="1395413" y="5928891"/>
            <a:ext cx="98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25" name="TextBox 1227"/>
          <p:cNvSpPr txBox="1">
            <a:spLocks noChangeArrowheads="1"/>
          </p:cNvSpPr>
          <p:nvPr/>
        </p:nvSpPr>
        <p:spPr bwMode="auto">
          <a:xfrm>
            <a:off x="1790700" y="5928891"/>
            <a:ext cx="100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926" name="TextBox 1228"/>
          <p:cNvSpPr txBox="1">
            <a:spLocks noChangeArrowheads="1"/>
          </p:cNvSpPr>
          <p:nvPr/>
        </p:nvSpPr>
        <p:spPr bwMode="auto">
          <a:xfrm>
            <a:off x="2184400" y="5928891"/>
            <a:ext cx="100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927" name="TextBox 1229"/>
          <p:cNvSpPr txBox="1">
            <a:spLocks noChangeArrowheads="1"/>
          </p:cNvSpPr>
          <p:nvPr/>
        </p:nvSpPr>
        <p:spPr bwMode="auto">
          <a:xfrm>
            <a:off x="2581275" y="5928891"/>
            <a:ext cx="100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928" name="TextBox 1230"/>
          <p:cNvSpPr txBox="1">
            <a:spLocks noChangeArrowheads="1"/>
          </p:cNvSpPr>
          <p:nvPr/>
        </p:nvSpPr>
        <p:spPr bwMode="auto">
          <a:xfrm>
            <a:off x="2930525" y="5928891"/>
            <a:ext cx="1984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929" name="TextBox 1231"/>
          <p:cNvSpPr txBox="1">
            <a:spLocks noChangeArrowheads="1"/>
          </p:cNvSpPr>
          <p:nvPr/>
        </p:nvSpPr>
        <p:spPr bwMode="auto">
          <a:xfrm>
            <a:off x="3327400" y="5928891"/>
            <a:ext cx="1984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1930" name="TextBox 1232"/>
          <p:cNvSpPr txBox="1">
            <a:spLocks noChangeArrowheads="1"/>
          </p:cNvSpPr>
          <p:nvPr/>
        </p:nvSpPr>
        <p:spPr bwMode="auto">
          <a:xfrm>
            <a:off x="3721100" y="5928891"/>
            <a:ext cx="1984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14</a:t>
            </a:r>
          </a:p>
        </p:txBody>
      </p:sp>
      <p:sp>
        <p:nvSpPr>
          <p:cNvPr id="1931" name="TextBox 1233"/>
          <p:cNvSpPr txBox="1">
            <a:spLocks noChangeArrowheads="1"/>
          </p:cNvSpPr>
          <p:nvPr/>
        </p:nvSpPr>
        <p:spPr bwMode="auto">
          <a:xfrm>
            <a:off x="4117975" y="5928891"/>
            <a:ext cx="1984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16</a:t>
            </a:r>
          </a:p>
        </p:txBody>
      </p:sp>
      <p:sp>
        <p:nvSpPr>
          <p:cNvPr id="1932" name="TextBox 1234"/>
          <p:cNvSpPr txBox="1">
            <a:spLocks noChangeArrowheads="1"/>
          </p:cNvSpPr>
          <p:nvPr/>
        </p:nvSpPr>
        <p:spPr bwMode="auto">
          <a:xfrm>
            <a:off x="4514850" y="5928891"/>
            <a:ext cx="1984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18</a:t>
            </a:r>
          </a:p>
        </p:txBody>
      </p:sp>
      <p:sp>
        <p:nvSpPr>
          <p:cNvPr id="1933" name="TextBox 1235"/>
          <p:cNvSpPr txBox="1">
            <a:spLocks noChangeArrowheads="1"/>
          </p:cNvSpPr>
          <p:nvPr/>
        </p:nvSpPr>
        <p:spPr bwMode="auto">
          <a:xfrm>
            <a:off x="4911725" y="5928891"/>
            <a:ext cx="200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1934" name="TextBox 1236"/>
          <p:cNvSpPr txBox="1">
            <a:spLocks noChangeArrowheads="1"/>
          </p:cNvSpPr>
          <p:nvPr/>
        </p:nvSpPr>
        <p:spPr bwMode="auto">
          <a:xfrm>
            <a:off x="5308600" y="5928891"/>
            <a:ext cx="200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1935" name="TextBox 1237"/>
          <p:cNvSpPr txBox="1">
            <a:spLocks noChangeArrowheads="1"/>
          </p:cNvSpPr>
          <p:nvPr/>
        </p:nvSpPr>
        <p:spPr bwMode="auto">
          <a:xfrm>
            <a:off x="5702300" y="5928891"/>
            <a:ext cx="200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24</a:t>
            </a:r>
          </a:p>
        </p:txBody>
      </p:sp>
      <p:sp>
        <p:nvSpPr>
          <p:cNvPr id="1936" name="TextBox 1238"/>
          <p:cNvSpPr txBox="1">
            <a:spLocks noChangeArrowheads="1"/>
          </p:cNvSpPr>
          <p:nvPr/>
        </p:nvSpPr>
        <p:spPr bwMode="auto">
          <a:xfrm>
            <a:off x="6099175" y="5928891"/>
            <a:ext cx="200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26</a:t>
            </a:r>
          </a:p>
        </p:txBody>
      </p:sp>
      <p:sp>
        <p:nvSpPr>
          <p:cNvPr id="1937" name="TextBox 1239"/>
          <p:cNvSpPr txBox="1">
            <a:spLocks noChangeArrowheads="1"/>
          </p:cNvSpPr>
          <p:nvPr/>
        </p:nvSpPr>
        <p:spPr bwMode="auto">
          <a:xfrm>
            <a:off x="6497638" y="5928891"/>
            <a:ext cx="198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28</a:t>
            </a:r>
          </a:p>
        </p:txBody>
      </p:sp>
      <p:sp>
        <p:nvSpPr>
          <p:cNvPr id="1938" name="TextBox 1240"/>
          <p:cNvSpPr txBox="1">
            <a:spLocks noChangeArrowheads="1"/>
          </p:cNvSpPr>
          <p:nvPr/>
        </p:nvSpPr>
        <p:spPr bwMode="auto">
          <a:xfrm>
            <a:off x="6894513" y="5928891"/>
            <a:ext cx="198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1939" name="TextBox 1241"/>
          <p:cNvSpPr txBox="1">
            <a:spLocks noChangeArrowheads="1"/>
          </p:cNvSpPr>
          <p:nvPr/>
        </p:nvSpPr>
        <p:spPr bwMode="auto">
          <a:xfrm>
            <a:off x="7288213" y="5928891"/>
            <a:ext cx="198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32</a:t>
            </a:r>
          </a:p>
        </p:txBody>
      </p:sp>
      <p:sp>
        <p:nvSpPr>
          <p:cNvPr id="1940" name="TextBox 1242"/>
          <p:cNvSpPr txBox="1">
            <a:spLocks noChangeArrowheads="1"/>
          </p:cNvSpPr>
          <p:nvPr/>
        </p:nvSpPr>
        <p:spPr bwMode="auto">
          <a:xfrm>
            <a:off x="7685088" y="5928891"/>
            <a:ext cx="198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34</a:t>
            </a:r>
          </a:p>
        </p:txBody>
      </p:sp>
      <p:sp>
        <p:nvSpPr>
          <p:cNvPr id="1941" name="TextBox 1243"/>
          <p:cNvSpPr txBox="1">
            <a:spLocks noChangeArrowheads="1"/>
          </p:cNvSpPr>
          <p:nvPr/>
        </p:nvSpPr>
        <p:spPr bwMode="auto">
          <a:xfrm>
            <a:off x="8081963" y="5928891"/>
            <a:ext cx="198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36</a:t>
            </a:r>
          </a:p>
        </p:txBody>
      </p:sp>
      <p:sp>
        <p:nvSpPr>
          <p:cNvPr id="1942" name="TextBox 1244"/>
          <p:cNvSpPr txBox="1">
            <a:spLocks noChangeArrowheads="1"/>
          </p:cNvSpPr>
          <p:nvPr/>
        </p:nvSpPr>
        <p:spPr bwMode="auto">
          <a:xfrm>
            <a:off x="611188" y="5693941"/>
            <a:ext cx="247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0.0</a:t>
            </a:r>
          </a:p>
        </p:txBody>
      </p:sp>
      <p:sp>
        <p:nvSpPr>
          <p:cNvPr id="1943" name="TextBox 1245"/>
          <p:cNvSpPr txBox="1">
            <a:spLocks noChangeArrowheads="1"/>
          </p:cNvSpPr>
          <p:nvPr/>
        </p:nvSpPr>
        <p:spPr bwMode="auto">
          <a:xfrm>
            <a:off x="611188" y="4995441"/>
            <a:ext cx="247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0.2</a:t>
            </a:r>
          </a:p>
        </p:txBody>
      </p:sp>
      <p:sp>
        <p:nvSpPr>
          <p:cNvPr id="1944" name="TextBox 1246"/>
          <p:cNvSpPr txBox="1">
            <a:spLocks noChangeArrowheads="1"/>
          </p:cNvSpPr>
          <p:nvPr/>
        </p:nvSpPr>
        <p:spPr bwMode="auto">
          <a:xfrm>
            <a:off x="611188" y="4296941"/>
            <a:ext cx="247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0.4</a:t>
            </a:r>
          </a:p>
        </p:txBody>
      </p:sp>
      <p:sp>
        <p:nvSpPr>
          <p:cNvPr id="1945" name="TextBox 1247"/>
          <p:cNvSpPr txBox="1">
            <a:spLocks noChangeArrowheads="1"/>
          </p:cNvSpPr>
          <p:nvPr/>
        </p:nvSpPr>
        <p:spPr bwMode="auto">
          <a:xfrm>
            <a:off x="611188" y="3598441"/>
            <a:ext cx="247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0.6</a:t>
            </a:r>
          </a:p>
        </p:txBody>
      </p:sp>
      <p:sp>
        <p:nvSpPr>
          <p:cNvPr id="1946" name="TextBox 1248"/>
          <p:cNvSpPr txBox="1">
            <a:spLocks noChangeArrowheads="1"/>
          </p:cNvSpPr>
          <p:nvPr/>
        </p:nvSpPr>
        <p:spPr bwMode="auto">
          <a:xfrm>
            <a:off x="611188" y="2901528"/>
            <a:ext cx="247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0.8</a:t>
            </a:r>
          </a:p>
        </p:txBody>
      </p:sp>
      <p:sp>
        <p:nvSpPr>
          <p:cNvPr id="1947" name="TextBox 1249"/>
          <p:cNvSpPr txBox="1">
            <a:spLocks noChangeArrowheads="1"/>
          </p:cNvSpPr>
          <p:nvPr/>
        </p:nvSpPr>
        <p:spPr bwMode="auto">
          <a:xfrm>
            <a:off x="611188" y="2203028"/>
            <a:ext cx="247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1.0</a:t>
            </a:r>
          </a:p>
        </p:txBody>
      </p:sp>
      <p:sp>
        <p:nvSpPr>
          <p:cNvPr id="1948" name="Freeform 32"/>
          <p:cNvSpPr>
            <a:spLocks/>
          </p:cNvSpPr>
          <p:nvPr/>
        </p:nvSpPr>
        <p:spPr bwMode="auto">
          <a:xfrm>
            <a:off x="1039813" y="2307803"/>
            <a:ext cx="7092950" cy="2174875"/>
          </a:xfrm>
          <a:custGeom>
            <a:avLst/>
            <a:gdLst>
              <a:gd name="T0" fmla="*/ 2147483647 w 4809"/>
              <a:gd name="T1" fmla="*/ 2147483647 h 1384"/>
              <a:gd name="T2" fmla="*/ 2147483647 w 4809"/>
              <a:gd name="T3" fmla="*/ 2147483647 h 1384"/>
              <a:gd name="T4" fmla="*/ 2147483647 w 4809"/>
              <a:gd name="T5" fmla="*/ 2147483647 h 1384"/>
              <a:gd name="T6" fmla="*/ 2147483647 w 4809"/>
              <a:gd name="T7" fmla="*/ 2147483647 h 1384"/>
              <a:gd name="T8" fmla="*/ 2147483647 w 4809"/>
              <a:gd name="T9" fmla="*/ 2147483647 h 1384"/>
              <a:gd name="T10" fmla="*/ 2147483647 w 4809"/>
              <a:gd name="T11" fmla="*/ 2147483647 h 1384"/>
              <a:gd name="T12" fmla="*/ 2147483647 w 4809"/>
              <a:gd name="T13" fmla="*/ 2147483647 h 1384"/>
              <a:gd name="T14" fmla="*/ 2147483647 w 4809"/>
              <a:gd name="T15" fmla="*/ 2147483647 h 1384"/>
              <a:gd name="T16" fmla="*/ 2147483647 w 4809"/>
              <a:gd name="T17" fmla="*/ 2147483647 h 1384"/>
              <a:gd name="T18" fmla="*/ 2147483647 w 4809"/>
              <a:gd name="T19" fmla="*/ 2147483647 h 1384"/>
              <a:gd name="T20" fmla="*/ 2147483647 w 4809"/>
              <a:gd name="T21" fmla="*/ 2147483647 h 1384"/>
              <a:gd name="T22" fmla="*/ 2147483647 w 4809"/>
              <a:gd name="T23" fmla="*/ 2147483647 h 1384"/>
              <a:gd name="T24" fmla="*/ 2147483647 w 4809"/>
              <a:gd name="T25" fmla="*/ 2147483647 h 1384"/>
              <a:gd name="T26" fmla="*/ 2147483647 w 4809"/>
              <a:gd name="T27" fmla="*/ 2147483647 h 1384"/>
              <a:gd name="T28" fmla="*/ 2147483647 w 4809"/>
              <a:gd name="T29" fmla="*/ 2147483647 h 1384"/>
              <a:gd name="T30" fmla="*/ 2147483647 w 4809"/>
              <a:gd name="T31" fmla="*/ 2147483647 h 1384"/>
              <a:gd name="T32" fmla="*/ 2147483647 w 4809"/>
              <a:gd name="T33" fmla="*/ 2147483647 h 1384"/>
              <a:gd name="T34" fmla="*/ 2147483647 w 4809"/>
              <a:gd name="T35" fmla="*/ 2147483647 h 1384"/>
              <a:gd name="T36" fmla="*/ 2147483647 w 4809"/>
              <a:gd name="T37" fmla="*/ 2147483647 h 1384"/>
              <a:gd name="T38" fmla="*/ 2147483647 w 4809"/>
              <a:gd name="T39" fmla="*/ 2147483647 h 1384"/>
              <a:gd name="T40" fmla="*/ 2147483647 w 4809"/>
              <a:gd name="T41" fmla="*/ 2147483647 h 1384"/>
              <a:gd name="T42" fmla="*/ 2147483647 w 4809"/>
              <a:gd name="T43" fmla="*/ 2147483647 h 1384"/>
              <a:gd name="T44" fmla="*/ 2147483647 w 4809"/>
              <a:gd name="T45" fmla="*/ 2147483647 h 1384"/>
              <a:gd name="T46" fmla="*/ 2147483647 w 4809"/>
              <a:gd name="T47" fmla="*/ 2147483647 h 1384"/>
              <a:gd name="T48" fmla="*/ 2147483647 w 4809"/>
              <a:gd name="T49" fmla="*/ 2147483647 h 1384"/>
              <a:gd name="T50" fmla="*/ 2147483647 w 4809"/>
              <a:gd name="T51" fmla="*/ 2147483647 h 1384"/>
              <a:gd name="T52" fmla="*/ 2147483647 w 4809"/>
              <a:gd name="T53" fmla="*/ 2147483647 h 1384"/>
              <a:gd name="T54" fmla="*/ 2147483647 w 4809"/>
              <a:gd name="T55" fmla="*/ 2147483647 h 1384"/>
              <a:gd name="T56" fmla="*/ 2147483647 w 4809"/>
              <a:gd name="T57" fmla="*/ 2147483647 h 1384"/>
              <a:gd name="T58" fmla="*/ 2147483647 w 4809"/>
              <a:gd name="T59" fmla="*/ 2147483647 h 1384"/>
              <a:gd name="T60" fmla="*/ 2147483647 w 4809"/>
              <a:gd name="T61" fmla="*/ 2147483647 h 1384"/>
              <a:gd name="T62" fmla="*/ 2147483647 w 4809"/>
              <a:gd name="T63" fmla="*/ 2147483647 h 1384"/>
              <a:gd name="T64" fmla="*/ 2147483647 w 4809"/>
              <a:gd name="T65" fmla="*/ 2147483647 h 1384"/>
              <a:gd name="T66" fmla="*/ 2147483647 w 4809"/>
              <a:gd name="T67" fmla="*/ 2147483647 h 1384"/>
              <a:gd name="T68" fmla="*/ 2147483647 w 4809"/>
              <a:gd name="T69" fmla="*/ 2147483647 h 1384"/>
              <a:gd name="T70" fmla="*/ 2147483647 w 4809"/>
              <a:gd name="T71" fmla="*/ 2147483647 h 1384"/>
              <a:gd name="T72" fmla="*/ 2147483647 w 4809"/>
              <a:gd name="T73" fmla="*/ 2147483647 h 1384"/>
              <a:gd name="T74" fmla="*/ 2147483647 w 4809"/>
              <a:gd name="T75" fmla="*/ 2147483647 h 1384"/>
              <a:gd name="T76" fmla="*/ 2147483647 w 4809"/>
              <a:gd name="T77" fmla="*/ 2147483647 h 1384"/>
              <a:gd name="T78" fmla="*/ 2147483647 w 4809"/>
              <a:gd name="T79" fmla="*/ 2147483647 h 1384"/>
              <a:gd name="T80" fmla="*/ 2147483647 w 4809"/>
              <a:gd name="T81" fmla="*/ 2147483647 h 1384"/>
              <a:gd name="T82" fmla="*/ 2147483647 w 4809"/>
              <a:gd name="T83" fmla="*/ 2147483647 h 1384"/>
              <a:gd name="T84" fmla="*/ 2147483647 w 4809"/>
              <a:gd name="T85" fmla="*/ 2147483647 h 1384"/>
              <a:gd name="T86" fmla="*/ 2147483647 w 4809"/>
              <a:gd name="T87" fmla="*/ 2147483647 h 1384"/>
              <a:gd name="T88" fmla="*/ 2147483647 w 4809"/>
              <a:gd name="T89" fmla="*/ 2147483647 h 1384"/>
              <a:gd name="T90" fmla="*/ 2147483647 w 4809"/>
              <a:gd name="T91" fmla="*/ 2147483647 h 1384"/>
              <a:gd name="T92" fmla="*/ 2147483647 w 4809"/>
              <a:gd name="T93" fmla="*/ 2147483647 h 1384"/>
              <a:gd name="T94" fmla="*/ 2147483647 w 4809"/>
              <a:gd name="T95" fmla="*/ 2147483647 h 1384"/>
              <a:gd name="T96" fmla="*/ 2147483647 w 4809"/>
              <a:gd name="T97" fmla="*/ 2147483647 h 1384"/>
              <a:gd name="T98" fmla="*/ 2147483647 w 4809"/>
              <a:gd name="T99" fmla="*/ 2147483647 h 1384"/>
              <a:gd name="T100" fmla="*/ 2147483647 w 4809"/>
              <a:gd name="T101" fmla="*/ 2147483647 h 1384"/>
              <a:gd name="T102" fmla="*/ 2147483647 w 4809"/>
              <a:gd name="T103" fmla="*/ 2147483647 h 1384"/>
              <a:gd name="T104" fmla="*/ 2147483647 w 4809"/>
              <a:gd name="T105" fmla="*/ 2147483647 h 13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09"/>
              <a:gd name="T160" fmla="*/ 0 h 1384"/>
              <a:gd name="T161" fmla="*/ 4809 w 4809"/>
              <a:gd name="T162" fmla="*/ 1384 h 138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09" h="1384">
                <a:moveTo>
                  <a:pt x="0" y="0"/>
                </a:moveTo>
                <a:lnTo>
                  <a:pt x="349" y="0"/>
                </a:lnTo>
                <a:lnTo>
                  <a:pt x="349" y="5"/>
                </a:lnTo>
                <a:lnTo>
                  <a:pt x="482" y="5"/>
                </a:lnTo>
                <a:lnTo>
                  <a:pt x="482" y="14"/>
                </a:lnTo>
                <a:lnTo>
                  <a:pt x="510" y="14"/>
                </a:lnTo>
                <a:lnTo>
                  <a:pt x="510" y="24"/>
                </a:lnTo>
                <a:lnTo>
                  <a:pt x="548" y="24"/>
                </a:lnTo>
                <a:lnTo>
                  <a:pt x="548" y="33"/>
                </a:lnTo>
                <a:lnTo>
                  <a:pt x="605" y="33"/>
                </a:lnTo>
                <a:lnTo>
                  <a:pt x="605" y="43"/>
                </a:lnTo>
                <a:lnTo>
                  <a:pt x="690" y="43"/>
                </a:lnTo>
                <a:lnTo>
                  <a:pt x="690" y="52"/>
                </a:lnTo>
                <a:lnTo>
                  <a:pt x="737" y="52"/>
                </a:lnTo>
                <a:lnTo>
                  <a:pt x="737" y="61"/>
                </a:lnTo>
                <a:lnTo>
                  <a:pt x="756" y="61"/>
                </a:lnTo>
                <a:lnTo>
                  <a:pt x="756" y="71"/>
                </a:lnTo>
                <a:lnTo>
                  <a:pt x="794" y="71"/>
                </a:lnTo>
                <a:lnTo>
                  <a:pt x="794" y="76"/>
                </a:lnTo>
                <a:lnTo>
                  <a:pt x="864" y="76"/>
                </a:lnTo>
                <a:lnTo>
                  <a:pt x="864" y="90"/>
                </a:lnTo>
                <a:lnTo>
                  <a:pt x="938" y="90"/>
                </a:lnTo>
                <a:lnTo>
                  <a:pt x="938" y="99"/>
                </a:lnTo>
                <a:lnTo>
                  <a:pt x="947" y="99"/>
                </a:lnTo>
                <a:lnTo>
                  <a:pt x="947" y="109"/>
                </a:lnTo>
                <a:lnTo>
                  <a:pt x="964" y="109"/>
                </a:lnTo>
                <a:lnTo>
                  <a:pt x="964" y="118"/>
                </a:lnTo>
                <a:lnTo>
                  <a:pt x="1030" y="118"/>
                </a:lnTo>
                <a:lnTo>
                  <a:pt x="1030" y="125"/>
                </a:lnTo>
                <a:lnTo>
                  <a:pt x="1049" y="125"/>
                </a:lnTo>
                <a:lnTo>
                  <a:pt x="1049" y="137"/>
                </a:lnTo>
                <a:lnTo>
                  <a:pt x="1068" y="137"/>
                </a:lnTo>
                <a:lnTo>
                  <a:pt x="1068" y="147"/>
                </a:lnTo>
                <a:lnTo>
                  <a:pt x="1115" y="147"/>
                </a:lnTo>
                <a:lnTo>
                  <a:pt x="1115" y="156"/>
                </a:lnTo>
                <a:lnTo>
                  <a:pt x="1162" y="156"/>
                </a:lnTo>
                <a:lnTo>
                  <a:pt x="1162" y="165"/>
                </a:lnTo>
                <a:lnTo>
                  <a:pt x="1219" y="165"/>
                </a:lnTo>
                <a:lnTo>
                  <a:pt x="1219" y="175"/>
                </a:lnTo>
                <a:lnTo>
                  <a:pt x="1238" y="175"/>
                </a:lnTo>
                <a:lnTo>
                  <a:pt x="1238" y="189"/>
                </a:lnTo>
                <a:lnTo>
                  <a:pt x="1275" y="189"/>
                </a:lnTo>
                <a:lnTo>
                  <a:pt x="1275" y="194"/>
                </a:lnTo>
                <a:lnTo>
                  <a:pt x="1294" y="194"/>
                </a:lnTo>
                <a:lnTo>
                  <a:pt x="1294" y="203"/>
                </a:lnTo>
                <a:lnTo>
                  <a:pt x="1332" y="203"/>
                </a:lnTo>
                <a:lnTo>
                  <a:pt x="1332" y="210"/>
                </a:lnTo>
                <a:lnTo>
                  <a:pt x="1351" y="210"/>
                </a:lnTo>
                <a:lnTo>
                  <a:pt x="1351" y="220"/>
                </a:lnTo>
                <a:lnTo>
                  <a:pt x="1370" y="220"/>
                </a:lnTo>
                <a:lnTo>
                  <a:pt x="1370" y="227"/>
                </a:lnTo>
                <a:lnTo>
                  <a:pt x="1398" y="227"/>
                </a:lnTo>
                <a:lnTo>
                  <a:pt x="1398" y="236"/>
                </a:lnTo>
                <a:lnTo>
                  <a:pt x="1436" y="236"/>
                </a:lnTo>
                <a:lnTo>
                  <a:pt x="1436" y="246"/>
                </a:lnTo>
                <a:lnTo>
                  <a:pt x="1446" y="246"/>
                </a:lnTo>
                <a:lnTo>
                  <a:pt x="1446" y="258"/>
                </a:lnTo>
                <a:lnTo>
                  <a:pt x="1460" y="258"/>
                </a:lnTo>
                <a:lnTo>
                  <a:pt x="1460" y="267"/>
                </a:lnTo>
                <a:lnTo>
                  <a:pt x="1479" y="267"/>
                </a:lnTo>
                <a:lnTo>
                  <a:pt x="1479" y="274"/>
                </a:lnTo>
                <a:lnTo>
                  <a:pt x="1502" y="274"/>
                </a:lnTo>
                <a:lnTo>
                  <a:pt x="1502" y="284"/>
                </a:lnTo>
                <a:lnTo>
                  <a:pt x="1531" y="284"/>
                </a:lnTo>
                <a:lnTo>
                  <a:pt x="1531" y="293"/>
                </a:lnTo>
                <a:lnTo>
                  <a:pt x="1549" y="293"/>
                </a:lnTo>
                <a:lnTo>
                  <a:pt x="1549" y="302"/>
                </a:lnTo>
                <a:lnTo>
                  <a:pt x="1568" y="302"/>
                </a:lnTo>
                <a:lnTo>
                  <a:pt x="1568" y="312"/>
                </a:lnTo>
                <a:lnTo>
                  <a:pt x="1606" y="312"/>
                </a:lnTo>
                <a:lnTo>
                  <a:pt x="1606" y="321"/>
                </a:lnTo>
                <a:lnTo>
                  <a:pt x="1625" y="321"/>
                </a:lnTo>
                <a:lnTo>
                  <a:pt x="1625" y="331"/>
                </a:lnTo>
                <a:lnTo>
                  <a:pt x="1653" y="331"/>
                </a:lnTo>
                <a:lnTo>
                  <a:pt x="1653" y="336"/>
                </a:lnTo>
                <a:lnTo>
                  <a:pt x="1682" y="336"/>
                </a:lnTo>
                <a:lnTo>
                  <a:pt x="1682" y="340"/>
                </a:lnTo>
                <a:lnTo>
                  <a:pt x="1701" y="340"/>
                </a:lnTo>
                <a:lnTo>
                  <a:pt x="1701" y="350"/>
                </a:lnTo>
                <a:lnTo>
                  <a:pt x="1738" y="350"/>
                </a:lnTo>
                <a:lnTo>
                  <a:pt x="1738" y="357"/>
                </a:lnTo>
                <a:lnTo>
                  <a:pt x="1753" y="357"/>
                </a:lnTo>
                <a:lnTo>
                  <a:pt x="1753" y="371"/>
                </a:lnTo>
                <a:lnTo>
                  <a:pt x="1767" y="371"/>
                </a:lnTo>
                <a:lnTo>
                  <a:pt x="1767" y="378"/>
                </a:lnTo>
                <a:lnTo>
                  <a:pt x="1786" y="378"/>
                </a:lnTo>
                <a:lnTo>
                  <a:pt x="1786" y="387"/>
                </a:lnTo>
                <a:lnTo>
                  <a:pt x="1805" y="387"/>
                </a:lnTo>
                <a:lnTo>
                  <a:pt x="1805" y="399"/>
                </a:lnTo>
                <a:lnTo>
                  <a:pt x="1880" y="399"/>
                </a:lnTo>
                <a:lnTo>
                  <a:pt x="1880" y="409"/>
                </a:lnTo>
                <a:lnTo>
                  <a:pt x="1918" y="409"/>
                </a:lnTo>
                <a:lnTo>
                  <a:pt x="1918" y="421"/>
                </a:lnTo>
                <a:lnTo>
                  <a:pt x="1927" y="421"/>
                </a:lnTo>
                <a:lnTo>
                  <a:pt x="1927" y="425"/>
                </a:lnTo>
                <a:lnTo>
                  <a:pt x="1942" y="425"/>
                </a:lnTo>
                <a:lnTo>
                  <a:pt x="1942" y="435"/>
                </a:lnTo>
                <a:lnTo>
                  <a:pt x="1956" y="435"/>
                </a:lnTo>
                <a:lnTo>
                  <a:pt x="1956" y="444"/>
                </a:lnTo>
                <a:lnTo>
                  <a:pt x="1970" y="444"/>
                </a:lnTo>
                <a:lnTo>
                  <a:pt x="1970" y="454"/>
                </a:lnTo>
                <a:lnTo>
                  <a:pt x="1982" y="454"/>
                </a:lnTo>
                <a:lnTo>
                  <a:pt x="1982" y="463"/>
                </a:lnTo>
                <a:lnTo>
                  <a:pt x="2041" y="463"/>
                </a:lnTo>
                <a:lnTo>
                  <a:pt x="2041" y="473"/>
                </a:lnTo>
                <a:lnTo>
                  <a:pt x="2060" y="473"/>
                </a:lnTo>
                <a:lnTo>
                  <a:pt x="2060" y="480"/>
                </a:lnTo>
                <a:lnTo>
                  <a:pt x="2107" y="480"/>
                </a:lnTo>
                <a:lnTo>
                  <a:pt x="2107" y="491"/>
                </a:lnTo>
                <a:lnTo>
                  <a:pt x="2119" y="491"/>
                </a:lnTo>
                <a:lnTo>
                  <a:pt x="2119" y="501"/>
                </a:lnTo>
                <a:lnTo>
                  <a:pt x="2164" y="501"/>
                </a:lnTo>
                <a:lnTo>
                  <a:pt x="2164" y="510"/>
                </a:lnTo>
                <a:lnTo>
                  <a:pt x="2183" y="510"/>
                </a:lnTo>
                <a:lnTo>
                  <a:pt x="2183" y="520"/>
                </a:lnTo>
                <a:lnTo>
                  <a:pt x="2230" y="520"/>
                </a:lnTo>
                <a:lnTo>
                  <a:pt x="2230" y="529"/>
                </a:lnTo>
                <a:lnTo>
                  <a:pt x="2294" y="529"/>
                </a:lnTo>
                <a:lnTo>
                  <a:pt x="2294" y="536"/>
                </a:lnTo>
                <a:lnTo>
                  <a:pt x="2315" y="536"/>
                </a:lnTo>
                <a:lnTo>
                  <a:pt x="2315" y="548"/>
                </a:lnTo>
                <a:lnTo>
                  <a:pt x="2343" y="548"/>
                </a:lnTo>
                <a:lnTo>
                  <a:pt x="2343" y="558"/>
                </a:lnTo>
                <a:lnTo>
                  <a:pt x="2400" y="558"/>
                </a:lnTo>
                <a:lnTo>
                  <a:pt x="2400" y="567"/>
                </a:lnTo>
                <a:lnTo>
                  <a:pt x="2447" y="567"/>
                </a:lnTo>
                <a:lnTo>
                  <a:pt x="2447" y="574"/>
                </a:lnTo>
                <a:lnTo>
                  <a:pt x="2485" y="574"/>
                </a:lnTo>
                <a:lnTo>
                  <a:pt x="2485" y="586"/>
                </a:lnTo>
                <a:lnTo>
                  <a:pt x="2504" y="586"/>
                </a:lnTo>
                <a:lnTo>
                  <a:pt x="2504" y="595"/>
                </a:lnTo>
                <a:lnTo>
                  <a:pt x="2570" y="595"/>
                </a:lnTo>
                <a:lnTo>
                  <a:pt x="2570" y="614"/>
                </a:lnTo>
                <a:lnTo>
                  <a:pt x="2584" y="614"/>
                </a:lnTo>
                <a:lnTo>
                  <a:pt x="2584" y="619"/>
                </a:lnTo>
                <a:lnTo>
                  <a:pt x="2598" y="619"/>
                </a:lnTo>
                <a:lnTo>
                  <a:pt x="2598" y="624"/>
                </a:lnTo>
                <a:lnTo>
                  <a:pt x="2636" y="624"/>
                </a:lnTo>
                <a:lnTo>
                  <a:pt x="2636" y="638"/>
                </a:lnTo>
                <a:lnTo>
                  <a:pt x="2697" y="638"/>
                </a:lnTo>
                <a:lnTo>
                  <a:pt x="2697" y="647"/>
                </a:lnTo>
                <a:lnTo>
                  <a:pt x="2759" y="647"/>
                </a:lnTo>
                <a:lnTo>
                  <a:pt x="2759" y="657"/>
                </a:lnTo>
                <a:lnTo>
                  <a:pt x="2778" y="657"/>
                </a:lnTo>
                <a:lnTo>
                  <a:pt x="2778" y="666"/>
                </a:lnTo>
                <a:lnTo>
                  <a:pt x="2834" y="666"/>
                </a:lnTo>
                <a:lnTo>
                  <a:pt x="2834" y="676"/>
                </a:lnTo>
                <a:lnTo>
                  <a:pt x="2872" y="676"/>
                </a:lnTo>
                <a:lnTo>
                  <a:pt x="2872" y="685"/>
                </a:lnTo>
                <a:lnTo>
                  <a:pt x="2882" y="685"/>
                </a:lnTo>
                <a:lnTo>
                  <a:pt x="2882" y="690"/>
                </a:lnTo>
                <a:lnTo>
                  <a:pt x="2901" y="690"/>
                </a:lnTo>
                <a:lnTo>
                  <a:pt x="2901" y="699"/>
                </a:lnTo>
                <a:lnTo>
                  <a:pt x="2929" y="699"/>
                </a:lnTo>
                <a:lnTo>
                  <a:pt x="2929" y="709"/>
                </a:lnTo>
                <a:lnTo>
                  <a:pt x="2971" y="709"/>
                </a:lnTo>
                <a:lnTo>
                  <a:pt x="2971" y="716"/>
                </a:lnTo>
                <a:lnTo>
                  <a:pt x="3066" y="716"/>
                </a:lnTo>
                <a:lnTo>
                  <a:pt x="3066" y="728"/>
                </a:lnTo>
                <a:lnTo>
                  <a:pt x="3075" y="728"/>
                </a:lnTo>
                <a:lnTo>
                  <a:pt x="3075" y="754"/>
                </a:lnTo>
                <a:lnTo>
                  <a:pt x="3080" y="754"/>
                </a:lnTo>
                <a:lnTo>
                  <a:pt x="3080" y="782"/>
                </a:lnTo>
                <a:lnTo>
                  <a:pt x="3260" y="782"/>
                </a:lnTo>
                <a:lnTo>
                  <a:pt x="3260" y="794"/>
                </a:lnTo>
                <a:lnTo>
                  <a:pt x="3274" y="794"/>
                </a:lnTo>
                <a:lnTo>
                  <a:pt x="3274" y="822"/>
                </a:lnTo>
                <a:lnTo>
                  <a:pt x="3300" y="822"/>
                </a:lnTo>
                <a:lnTo>
                  <a:pt x="3300" y="832"/>
                </a:lnTo>
                <a:lnTo>
                  <a:pt x="3316" y="832"/>
                </a:lnTo>
                <a:lnTo>
                  <a:pt x="3316" y="841"/>
                </a:lnTo>
                <a:lnTo>
                  <a:pt x="3328" y="841"/>
                </a:lnTo>
                <a:lnTo>
                  <a:pt x="3328" y="848"/>
                </a:lnTo>
                <a:lnTo>
                  <a:pt x="3423" y="848"/>
                </a:lnTo>
                <a:lnTo>
                  <a:pt x="3423" y="858"/>
                </a:lnTo>
                <a:lnTo>
                  <a:pt x="3434" y="858"/>
                </a:lnTo>
                <a:lnTo>
                  <a:pt x="3434" y="862"/>
                </a:lnTo>
                <a:lnTo>
                  <a:pt x="3456" y="862"/>
                </a:lnTo>
                <a:lnTo>
                  <a:pt x="3456" y="874"/>
                </a:lnTo>
                <a:lnTo>
                  <a:pt x="3505" y="874"/>
                </a:lnTo>
                <a:lnTo>
                  <a:pt x="3505" y="881"/>
                </a:lnTo>
                <a:lnTo>
                  <a:pt x="3515" y="881"/>
                </a:lnTo>
                <a:lnTo>
                  <a:pt x="3515" y="893"/>
                </a:lnTo>
                <a:lnTo>
                  <a:pt x="3543" y="893"/>
                </a:lnTo>
                <a:lnTo>
                  <a:pt x="3543" y="910"/>
                </a:lnTo>
                <a:lnTo>
                  <a:pt x="3562" y="910"/>
                </a:lnTo>
                <a:lnTo>
                  <a:pt x="3562" y="921"/>
                </a:lnTo>
                <a:lnTo>
                  <a:pt x="3571" y="921"/>
                </a:lnTo>
                <a:lnTo>
                  <a:pt x="3571" y="931"/>
                </a:lnTo>
                <a:lnTo>
                  <a:pt x="3581" y="931"/>
                </a:lnTo>
                <a:lnTo>
                  <a:pt x="3581" y="938"/>
                </a:lnTo>
                <a:lnTo>
                  <a:pt x="3609" y="938"/>
                </a:lnTo>
                <a:lnTo>
                  <a:pt x="3609" y="978"/>
                </a:lnTo>
                <a:lnTo>
                  <a:pt x="3647" y="978"/>
                </a:lnTo>
                <a:lnTo>
                  <a:pt x="3647" y="992"/>
                </a:lnTo>
                <a:lnTo>
                  <a:pt x="3746" y="992"/>
                </a:lnTo>
                <a:lnTo>
                  <a:pt x="3746" y="1009"/>
                </a:lnTo>
                <a:lnTo>
                  <a:pt x="3822" y="1009"/>
                </a:lnTo>
                <a:lnTo>
                  <a:pt x="3822" y="1030"/>
                </a:lnTo>
                <a:lnTo>
                  <a:pt x="4006" y="1030"/>
                </a:lnTo>
                <a:lnTo>
                  <a:pt x="4006" y="1061"/>
                </a:lnTo>
                <a:lnTo>
                  <a:pt x="4025" y="1061"/>
                </a:lnTo>
                <a:lnTo>
                  <a:pt x="4025" y="1091"/>
                </a:lnTo>
                <a:lnTo>
                  <a:pt x="4157" y="1091"/>
                </a:lnTo>
                <a:lnTo>
                  <a:pt x="4157" y="1125"/>
                </a:lnTo>
                <a:lnTo>
                  <a:pt x="4294" y="1125"/>
                </a:lnTo>
                <a:lnTo>
                  <a:pt x="4294" y="1162"/>
                </a:lnTo>
                <a:lnTo>
                  <a:pt x="4559" y="1162"/>
                </a:lnTo>
                <a:lnTo>
                  <a:pt x="4559" y="1229"/>
                </a:lnTo>
                <a:lnTo>
                  <a:pt x="4592" y="1229"/>
                </a:lnTo>
                <a:lnTo>
                  <a:pt x="4592" y="1309"/>
                </a:lnTo>
                <a:lnTo>
                  <a:pt x="4613" y="1309"/>
                </a:lnTo>
                <a:lnTo>
                  <a:pt x="4613" y="1384"/>
                </a:lnTo>
                <a:lnTo>
                  <a:pt x="4809" y="1384"/>
                </a:lnTo>
              </a:path>
            </a:pathLst>
          </a:custGeom>
          <a:noFill/>
          <a:ln w="28575" cap="flat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9" name="Freeform 33"/>
          <p:cNvSpPr>
            <a:spLocks/>
          </p:cNvSpPr>
          <p:nvPr/>
        </p:nvSpPr>
        <p:spPr bwMode="auto">
          <a:xfrm>
            <a:off x="1039813" y="2307803"/>
            <a:ext cx="7107237" cy="2198688"/>
          </a:xfrm>
          <a:custGeom>
            <a:avLst/>
            <a:gdLst>
              <a:gd name="T0" fmla="*/ 2147483647 w 4819"/>
              <a:gd name="T1" fmla="*/ 2147483647 h 1399"/>
              <a:gd name="T2" fmla="*/ 2147483647 w 4819"/>
              <a:gd name="T3" fmla="*/ 2147483647 h 1399"/>
              <a:gd name="T4" fmla="*/ 2147483647 w 4819"/>
              <a:gd name="T5" fmla="*/ 2147483647 h 1399"/>
              <a:gd name="T6" fmla="*/ 2147483647 w 4819"/>
              <a:gd name="T7" fmla="*/ 2147483647 h 1399"/>
              <a:gd name="T8" fmla="*/ 2147483647 w 4819"/>
              <a:gd name="T9" fmla="*/ 2147483647 h 1399"/>
              <a:gd name="T10" fmla="*/ 2147483647 w 4819"/>
              <a:gd name="T11" fmla="*/ 2147483647 h 1399"/>
              <a:gd name="T12" fmla="*/ 2147483647 w 4819"/>
              <a:gd name="T13" fmla="*/ 2147483647 h 1399"/>
              <a:gd name="T14" fmla="*/ 2147483647 w 4819"/>
              <a:gd name="T15" fmla="*/ 2147483647 h 1399"/>
              <a:gd name="T16" fmla="*/ 2147483647 w 4819"/>
              <a:gd name="T17" fmla="*/ 2147483647 h 1399"/>
              <a:gd name="T18" fmla="*/ 2147483647 w 4819"/>
              <a:gd name="T19" fmla="*/ 2147483647 h 1399"/>
              <a:gd name="T20" fmla="*/ 2147483647 w 4819"/>
              <a:gd name="T21" fmla="*/ 2147483647 h 1399"/>
              <a:gd name="T22" fmla="*/ 2147483647 w 4819"/>
              <a:gd name="T23" fmla="*/ 2147483647 h 1399"/>
              <a:gd name="T24" fmla="*/ 2147483647 w 4819"/>
              <a:gd name="T25" fmla="*/ 2147483647 h 1399"/>
              <a:gd name="T26" fmla="*/ 2147483647 w 4819"/>
              <a:gd name="T27" fmla="*/ 2147483647 h 1399"/>
              <a:gd name="T28" fmla="*/ 2147483647 w 4819"/>
              <a:gd name="T29" fmla="*/ 2147483647 h 1399"/>
              <a:gd name="T30" fmla="*/ 2147483647 w 4819"/>
              <a:gd name="T31" fmla="*/ 2147483647 h 1399"/>
              <a:gd name="T32" fmla="*/ 2147483647 w 4819"/>
              <a:gd name="T33" fmla="*/ 2147483647 h 1399"/>
              <a:gd name="T34" fmla="*/ 2147483647 w 4819"/>
              <a:gd name="T35" fmla="*/ 2147483647 h 1399"/>
              <a:gd name="T36" fmla="*/ 2147483647 w 4819"/>
              <a:gd name="T37" fmla="*/ 2147483647 h 1399"/>
              <a:gd name="T38" fmla="*/ 2147483647 w 4819"/>
              <a:gd name="T39" fmla="*/ 2147483647 h 1399"/>
              <a:gd name="T40" fmla="*/ 2147483647 w 4819"/>
              <a:gd name="T41" fmla="*/ 2147483647 h 1399"/>
              <a:gd name="T42" fmla="*/ 2147483647 w 4819"/>
              <a:gd name="T43" fmla="*/ 2147483647 h 1399"/>
              <a:gd name="T44" fmla="*/ 2147483647 w 4819"/>
              <a:gd name="T45" fmla="*/ 2147483647 h 1399"/>
              <a:gd name="T46" fmla="*/ 2147483647 w 4819"/>
              <a:gd name="T47" fmla="*/ 2147483647 h 1399"/>
              <a:gd name="T48" fmla="*/ 2147483647 w 4819"/>
              <a:gd name="T49" fmla="*/ 2147483647 h 1399"/>
              <a:gd name="T50" fmla="*/ 2147483647 w 4819"/>
              <a:gd name="T51" fmla="*/ 2147483647 h 1399"/>
              <a:gd name="T52" fmla="*/ 2147483647 w 4819"/>
              <a:gd name="T53" fmla="*/ 2147483647 h 1399"/>
              <a:gd name="T54" fmla="*/ 2147483647 w 4819"/>
              <a:gd name="T55" fmla="*/ 2147483647 h 1399"/>
              <a:gd name="T56" fmla="*/ 2147483647 w 4819"/>
              <a:gd name="T57" fmla="*/ 2147483647 h 1399"/>
              <a:gd name="T58" fmla="*/ 2147483647 w 4819"/>
              <a:gd name="T59" fmla="*/ 2147483647 h 1399"/>
              <a:gd name="T60" fmla="*/ 2147483647 w 4819"/>
              <a:gd name="T61" fmla="*/ 2147483647 h 1399"/>
              <a:gd name="T62" fmla="*/ 2147483647 w 4819"/>
              <a:gd name="T63" fmla="*/ 2147483647 h 1399"/>
              <a:gd name="T64" fmla="*/ 2147483647 w 4819"/>
              <a:gd name="T65" fmla="*/ 2147483647 h 1399"/>
              <a:gd name="T66" fmla="*/ 2147483647 w 4819"/>
              <a:gd name="T67" fmla="*/ 2147483647 h 1399"/>
              <a:gd name="T68" fmla="*/ 2147483647 w 4819"/>
              <a:gd name="T69" fmla="*/ 2147483647 h 1399"/>
              <a:gd name="T70" fmla="*/ 2147483647 w 4819"/>
              <a:gd name="T71" fmla="*/ 2147483647 h 1399"/>
              <a:gd name="T72" fmla="*/ 2147483647 w 4819"/>
              <a:gd name="T73" fmla="*/ 2147483647 h 1399"/>
              <a:gd name="T74" fmla="*/ 2147483647 w 4819"/>
              <a:gd name="T75" fmla="*/ 2147483647 h 1399"/>
              <a:gd name="T76" fmla="*/ 2147483647 w 4819"/>
              <a:gd name="T77" fmla="*/ 2147483647 h 1399"/>
              <a:gd name="T78" fmla="*/ 2147483647 w 4819"/>
              <a:gd name="T79" fmla="*/ 2147483647 h 1399"/>
              <a:gd name="T80" fmla="*/ 2147483647 w 4819"/>
              <a:gd name="T81" fmla="*/ 2147483647 h 1399"/>
              <a:gd name="T82" fmla="*/ 2147483647 w 4819"/>
              <a:gd name="T83" fmla="*/ 2147483647 h 1399"/>
              <a:gd name="T84" fmla="*/ 2147483647 w 4819"/>
              <a:gd name="T85" fmla="*/ 2147483647 h 1399"/>
              <a:gd name="T86" fmla="*/ 2147483647 w 4819"/>
              <a:gd name="T87" fmla="*/ 2147483647 h 1399"/>
              <a:gd name="T88" fmla="*/ 2147483647 w 4819"/>
              <a:gd name="T89" fmla="*/ 2147483647 h 1399"/>
              <a:gd name="T90" fmla="*/ 2147483647 w 4819"/>
              <a:gd name="T91" fmla="*/ 2147483647 h 1399"/>
              <a:gd name="T92" fmla="*/ 2147483647 w 4819"/>
              <a:gd name="T93" fmla="*/ 2147483647 h 1399"/>
              <a:gd name="T94" fmla="*/ 2147483647 w 4819"/>
              <a:gd name="T95" fmla="*/ 2147483647 h 1399"/>
              <a:gd name="T96" fmla="*/ 2147483647 w 4819"/>
              <a:gd name="T97" fmla="*/ 2147483647 h 1399"/>
              <a:gd name="T98" fmla="*/ 2147483647 w 4819"/>
              <a:gd name="T99" fmla="*/ 2147483647 h 1399"/>
              <a:gd name="T100" fmla="*/ 2147483647 w 4819"/>
              <a:gd name="T101" fmla="*/ 2147483647 h 1399"/>
              <a:gd name="T102" fmla="*/ 2147483647 w 4819"/>
              <a:gd name="T103" fmla="*/ 2147483647 h 1399"/>
              <a:gd name="T104" fmla="*/ 2147483647 w 4819"/>
              <a:gd name="T105" fmla="*/ 2147483647 h 1399"/>
              <a:gd name="T106" fmla="*/ 2147483647 w 4819"/>
              <a:gd name="T107" fmla="*/ 2147483647 h 1399"/>
              <a:gd name="T108" fmla="*/ 2147483647 w 4819"/>
              <a:gd name="T109" fmla="*/ 2147483647 h 1399"/>
              <a:gd name="T110" fmla="*/ 2147483647 w 4819"/>
              <a:gd name="T111" fmla="*/ 2147483647 h 1399"/>
              <a:gd name="T112" fmla="*/ 2147483647 w 4819"/>
              <a:gd name="T113" fmla="*/ 2147483647 h 1399"/>
              <a:gd name="T114" fmla="*/ 2147483647 w 4819"/>
              <a:gd name="T115" fmla="*/ 2147483647 h 1399"/>
              <a:gd name="T116" fmla="*/ 2147483647 w 4819"/>
              <a:gd name="T117" fmla="*/ 2147483647 h 1399"/>
              <a:gd name="T118" fmla="*/ 2147483647 w 4819"/>
              <a:gd name="T119" fmla="*/ 2147483647 h 13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19"/>
              <a:gd name="T181" fmla="*/ 0 h 1399"/>
              <a:gd name="T182" fmla="*/ 4819 w 4819"/>
              <a:gd name="T183" fmla="*/ 1399 h 13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19" h="1399">
                <a:moveTo>
                  <a:pt x="0" y="0"/>
                </a:moveTo>
                <a:lnTo>
                  <a:pt x="142" y="0"/>
                </a:lnTo>
                <a:lnTo>
                  <a:pt x="142" y="14"/>
                </a:lnTo>
                <a:lnTo>
                  <a:pt x="189" y="14"/>
                </a:lnTo>
                <a:lnTo>
                  <a:pt x="189" y="24"/>
                </a:lnTo>
                <a:lnTo>
                  <a:pt x="215" y="24"/>
                </a:lnTo>
                <a:lnTo>
                  <a:pt x="215" y="33"/>
                </a:lnTo>
                <a:lnTo>
                  <a:pt x="354" y="33"/>
                </a:lnTo>
                <a:lnTo>
                  <a:pt x="354" y="43"/>
                </a:lnTo>
                <a:lnTo>
                  <a:pt x="394" y="43"/>
                </a:lnTo>
                <a:lnTo>
                  <a:pt x="394" y="52"/>
                </a:lnTo>
                <a:lnTo>
                  <a:pt x="453" y="52"/>
                </a:lnTo>
                <a:lnTo>
                  <a:pt x="453" y="61"/>
                </a:lnTo>
                <a:lnTo>
                  <a:pt x="520" y="61"/>
                </a:lnTo>
                <a:lnTo>
                  <a:pt x="520" y="66"/>
                </a:lnTo>
                <a:lnTo>
                  <a:pt x="543" y="66"/>
                </a:lnTo>
                <a:lnTo>
                  <a:pt x="543" y="76"/>
                </a:lnTo>
                <a:lnTo>
                  <a:pt x="666" y="76"/>
                </a:lnTo>
                <a:lnTo>
                  <a:pt x="666" y="90"/>
                </a:lnTo>
                <a:lnTo>
                  <a:pt x="678" y="90"/>
                </a:lnTo>
                <a:lnTo>
                  <a:pt x="678" y="99"/>
                </a:lnTo>
                <a:lnTo>
                  <a:pt x="727" y="99"/>
                </a:lnTo>
                <a:lnTo>
                  <a:pt x="727" y="109"/>
                </a:lnTo>
                <a:lnTo>
                  <a:pt x="772" y="109"/>
                </a:lnTo>
                <a:lnTo>
                  <a:pt x="772" y="118"/>
                </a:lnTo>
                <a:lnTo>
                  <a:pt x="794" y="118"/>
                </a:lnTo>
                <a:lnTo>
                  <a:pt x="794" y="128"/>
                </a:lnTo>
                <a:lnTo>
                  <a:pt x="831" y="128"/>
                </a:lnTo>
                <a:lnTo>
                  <a:pt x="831" y="147"/>
                </a:lnTo>
                <a:lnTo>
                  <a:pt x="841" y="147"/>
                </a:lnTo>
                <a:lnTo>
                  <a:pt x="841" y="161"/>
                </a:lnTo>
                <a:lnTo>
                  <a:pt x="864" y="161"/>
                </a:lnTo>
                <a:lnTo>
                  <a:pt x="864" y="168"/>
                </a:lnTo>
                <a:lnTo>
                  <a:pt x="869" y="168"/>
                </a:lnTo>
                <a:lnTo>
                  <a:pt x="869" y="184"/>
                </a:lnTo>
                <a:lnTo>
                  <a:pt x="893" y="184"/>
                </a:lnTo>
                <a:lnTo>
                  <a:pt x="893" y="191"/>
                </a:lnTo>
                <a:lnTo>
                  <a:pt x="933" y="191"/>
                </a:lnTo>
                <a:lnTo>
                  <a:pt x="933" y="203"/>
                </a:lnTo>
                <a:lnTo>
                  <a:pt x="983" y="203"/>
                </a:lnTo>
                <a:lnTo>
                  <a:pt x="983" y="213"/>
                </a:lnTo>
                <a:lnTo>
                  <a:pt x="1001" y="213"/>
                </a:lnTo>
                <a:lnTo>
                  <a:pt x="1001" y="222"/>
                </a:lnTo>
                <a:lnTo>
                  <a:pt x="1020" y="222"/>
                </a:lnTo>
                <a:lnTo>
                  <a:pt x="1020" y="232"/>
                </a:lnTo>
                <a:lnTo>
                  <a:pt x="1030" y="232"/>
                </a:lnTo>
                <a:lnTo>
                  <a:pt x="1030" y="241"/>
                </a:lnTo>
                <a:lnTo>
                  <a:pt x="1039" y="241"/>
                </a:lnTo>
                <a:lnTo>
                  <a:pt x="1039" y="250"/>
                </a:lnTo>
                <a:lnTo>
                  <a:pt x="1056" y="250"/>
                </a:lnTo>
                <a:lnTo>
                  <a:pt x="1056" y="260"/>
                </a:lnTo>
                <a:lnTo>
                  <a:pt x="1086" y="260"/>
                </a:lnTo>
                <a:lnTo>
                  <a:pt x="1086" y="269"/>
                </a:lnTo>
                <a:lnTo>
                  <a:pt x="1124" y="269"/>
                </a:lnTo>
                <a:lnTo>
                  <a:pt x="1124" y="279"/>
                </a:lnTo>
                <a:lnTo>
                  <a:pt x="1157" y="279"/>
                </a:lnTo>
                <a:lnTo>
                  <a:pt x="1157" y="288"/>
                </a:lnTo>
                <a:lnTo>
                  <a:pt x="1162" y="288"/>
                </a:lnTo>
                <a:lnTo>
                  <a:pt x="1162" y="298"/>
                </a:lnTo>
                <a:lnTo>
                  <a:pt x="1200" y="298"/>
                </a:lnTo>
                <a:lnTo>
                  <a:pt x="1200" y="307"/>
                </a:lnTo>
                <a:lnTo>
                  <a:pt x="1238" y="307"/>
                </a:lnTo>
                <a:lnTo>
                  <a:pt x="1238" y="317"/>
                </a:lnTo>
                <a:lnTo>
                  <a:pt x="1285" y="317"/>
                </a:lnTo>
                <a:lnTo>
                  <a:pt x="1285" y="331"/>
                </a:lnTo>
                <a:lnTo>
                  <a:pt x="1304" y="331"/>
                </a:lnTo>
                <a:lnTo>
                  <a:pt x="1304" y="338"/>
                </a:lnTo>
                <a:lnTo>
                  <a:pt x="1323" y="338"/>
                </a:lnTo>
                <a:lnTo>
                  <a:pt x="1323" y="352"/>
                </a:lnTo>
                <a:lnTo>
                  <a:pt x="1342" y="352"/>
                </a:lnTo>
                <a:lnTo>
                  <a:pt x="1342" y="359"/>
                </a:lnTo>
                <a:lnTo>
                  <a:pt x="1356" y="359"/>
                </a:lnTo>
                <a:lnTo>
                  <a:pt x="1356" y="369"/>
                </a:lnTo>
                <a:lnTo>
                  <a:pt x="1379" y="369"/>
                </a:lnTo>
                <a:lnTo>
                  <a:pt x="1379" y="385"/>
                </a:lnTo>
                <a:lnTo>
                  <a:pt x="1398" y="385"/>
                </a:lnTo>
                <a:lnTo>
                  <a:pt x="1398" y="395"/>
                </a:lnTo>
                <a:lnTo>
                  <a:pt x="1417" y="395"/>
                </a:lnTo>
                <a:lnTo>
                  <a:pt x="1417" y="404"/>
                </a:lnTo>
                <a:lnTo>
                  <a:pt x="1446" y="404"/>
                </a:lnTo>
                <a:lnTo>
                  <a:pt x="1446" y="416"/>
                </a:lnTo>
                <a:lnTo>
                  <a:pt x="1483" y="416"/>
                </a:lnTo>
                <a:lnTo>
                  <a:pt x="1483" y="425"/>
                </a:lnTo>
                <a:lnTo>
                  <a:pt x="1521" y="425"/>
                </a:lnTo>
                <a:lnTo>
                  <a:pt x="1521" y="432"/>
                </a:lnTo>
                <a:lnTo>
                  <a:pt x="1531" y="432"/>
                </a:lnTo>
                <a:lnTo>
                  <a:pt x="1531" y="444"/>
                </a:lnTo>
                <a:lnTo>
                  <a:pt x="1573" y="444"/>
                </a:lnTo>
                <a:lnTo>
                  <a:pt x="1573" y="451"/>
                </a:lnTo>
                <a:lnTo>
                  <a:pt x="1592" y="451"/>
                </a:lnTo>
                <a:lnTo>
                  <a:pt x="1592" y="463"/>
                </a:lnTo>
                <a:lnTo>
                  <a:pt x="1606" y="463"/>
                </a:lnTo>
                <a:lnTo>
                  <a:pt x="1606" y="477"/>
                </a:lnTo>
                <a:lnTo>
                  <a:pt x="1625" y="477"/>
                </a:lnTo>
                <a:lnTo>
                  <a:pt x="1625" y="480"/>
                </a:lnTo>
                <a:lnTo>
                  <a:pt x="1644" y="480"/>
                </a:lnTo>
                <a:lnTo>
                  <a:pt x="1644" y="489"/>
                </a:lnTo>
                <a:lnTo>
                  <a:pt x="1663" y="489"/>
                </a:lnTo>
                <a:lnTo>
                  <a:pt x="1663" y="499"/>
                </a:lnTo>
                <a:lnTo>
                  <a:pt x="1679" y="499"/>
                </a:lnTo>
                <a:lnTo>
                  <a:pt x="1679" y="508"/>
                </a:lnTo>
                <a:lnTo>
                  <a:pt x="1701" y="508"/>
                </a:lnTo>
                <a:lnTo>
                  <a:pt x="1701" y="517"/>
                </a:lnTo>
                <a:lnTo>
                  <a:pt x="1715" y="517"/>
                </a:lnTo>
                <a:lnTo>
                  <a:pt x="1715" y="527"/>
                </a:lnTo>
                <a:lnTo>
                  <a:pt x="1724" y="527"/>
                </a:lnTo>
                <a:lnTo>
                  <a:pt x="1724" y="536"/>
                </a:lnTo>
                <a:lnTo>
                  <a:pt x="1729" y="536"/>
                </a:lnTo>
                <a:lnTo>
                  <a:pt x="1729" y="550"/>
                </a:lnTo>
                <a:lnTo>
                  <a:pt x="1738" y="550"/>
                </a:lnTo>
                <a:lnTo>
                  <a:pt x="1738" y="562"/>
                </a:lnTo>
                <a:lnTo>
                  <a:pt x="1767" y="562"/>
                </a:lnTo>
                <a:lnTo>
                  <a:pt x="1767" y="576"/>
                </a:lnTo>
                <a:lnTo>
                  <a:pt x="1786" y="576"/>
                </a:lnTo>
                <a:lnTo>
                  <a:pt x="1786" y="586"/>
                </a:lnTo>
                <a:lnTo>
                  <a:pt x="1795" y="586"/>
                </a:lnTo>
                <a:lnTo>
                  <a:pt x="1795" y="595"/>
                </a:lnTo>
                <a:lnTo>
                  <a:pt x="1828" y="595"/>
                </a:lnTo>
                <a:lnTo>
                  <a:pt x="1828" y="602"/>
                </a:lnTo>
                <a:lnTo>
                  <a:pt x="1847" y="602"/>
                </a:lnTo>
                <a:lnTo>
                  <a:pt x="1847" y="614"/>
                </a:lnTo>
                <a:lnTo>
                  <a:pt x="1866" y="614"/>
                </a:lnTo>
                <a:lnTo>
                  <a:pt x="1866" y="624"/>
                </a:lnTo>
                <a:lnTo>
                  <a:pt x="1894" y="624"/>
                </a:lnTo>
                <a:lnTo>
                  <a:pt x="1894" y="633"/>
                </a:lnTo>
                <a:lnTo>
                  <a:pt x="1906" y="633"/>
                </a:lnTo>
                <a:lnTo>
                  <a:pt x="1906" y="638"/>
                </a:lnTo>
                <a:lnTo>
                  <a:pt x="1946" y="638"/>
                </a:lnTo>
                <a:lnTo>
                  <a:pt x="1946" y="647"/>
                </a:lnTo>
                <a:lnTo>
                  <a:pt x="1956" y="647"/>
                </a:lnTo>
                <a:lnTo>
                  <a:pt x="1956" y="652"/>
                </a:lnTo>
                <a:lnTo>
                  <a:pt x="1972" y="652"/>
                </a:lnTo>
                <a:lnTo>
                  <a:pt x="1972" y="657"/>
                </a:lnTo>
                <a:lnTo>
                  <a:pt x="1996" y="657"/>
                </a:lnTo>
                <a:lnTo>
                  <a:pt x="1996" y="666"/>
                </a:lnTo>
                <a:lnTo>
                  <a:pt x="2053" y="666"/>
                </a:lnTo>
                <a:lnTo>
                  <a:pt x="2053" y="671"/>
                </a:lnTo>
                <a:lnTo>
                  <a:pt x="2069" y="671"/>
                </a:lnTo>
                <a:lnTo>
                  <a:pt x="2069" y="678"/>
                </a:lnTo>
                <a:lnTo>
                  <a:pt x="2090" y="678"/>
                </a:lnTo>
                <a:lnTo>
                  <a:pt x="2090" y="685"/>
                </a:lnTo>
                <a:lnTo>
                  <a:pt x="2105" y="685"/>
                </a:lnTo>
                <a:lnTo>
                  <a:pt x="2105" y="692"/>
                </a:lnTo>
                <a:lnTo>
                  <a:pt x="2105" y="695"/>
                </a:lnTo>
                <a:lnTo>
                  <a:pt x="2159" y="695"/>
                </a:lnTo>
                <a:lnTo>
                  <a:pt x="2159" y="714"/>
                </a:lnTo>
                <a:lnTo>
                  <a:pt x="2211" y="714"/>
                </a:lnTo>
                <a:lnTo>
                  <a:pt x="2211" y="721"/>
                </a:lnTo>
                <a:lnTo>
                  <a:pt x="2220" y="721"/>
                </a:lnTo>
                <a:lnTo>
                  <a:pt x="2220" y="735"/>
                </a:lnTo>
                <a:lnTo>
                  <a:pt x="2230" y="735"/>
                </a:lnTo>
                <a:lnTo>
                  <a:pt x="2230" y="747"/>
                </a:lnTo>
                <a:lnTo>
                  <a:pt x="2268" y="747"/>
                </a:lnTo>
                <a:lnTo>
                  <a:pt x="2268" y="756"/>
                </a:lnTo>
                <a:lnTo>
                  <a:pt x="2312" y="756"/>
                </a:lnTo>
                <a:lnTo>
                  <a:pt x="2312" y="765"/>
                </a:lnTo>
                <a:lnTo>
                  <a:pt x="2320" y="765"/>
                </a:lnTo>
                <a:lnTo>
                  <a:pt x="2320" y="770"/>
                </a:lnTo>
                <a:lnTo>
                  <a:pt x="2334" y="770"/>
                </a:lnTo>
                <a:lnTo>
                  <a:pt x="2334" y="784"/>
                </a:lnTo>
                <a:lnTo>
                  <a:pt x="2348" y="784"/>
                </a:lnTo>
                <a:lnTo>
                  <a:pt x="2348" y="794"/>
                </a:lnTo>
                <a:lnTo>
                  <a:pt x="2362" y="794"/>
                </a:lnTo>
                <a:lnTo>
                  <a:pt x="2362" y="803"/>
                </a:lnTo>
                <a:lnTo>
                  <a:pt x="2381" y="803"/>
                </a:lnTo>
                <a:lnTo>
                  <a:pt x="2381" y="817"/>
                </a:lnTo>
                <a:lnTo>
                  <a:pt x="2475" y="817"/>
                </a:lnTo>
                <a:lnTo>
                  <a:pt x="2475" y="822"/>
                </a:lnTo>
                <a:lnTo>
                  <a:pt x="2494" y="822"/>
                </a:lnTo>
                <a:lnTo>
                  <a:pt x="2494" y="829"/>
                </a:lnTo>
                <a:lnTo>
                  <a:pt x="2504" y="829"/>
                </a:lnTo>
                <a:lnTo>
                  <a:pt x="2504" y="839"/>
                </a:lnTo>
                <a:lnTo>
                  <a:pt x="2553" y="839"/>
                </a:lnTo>
                <a:lnTo>
                  <a:pt x="2553" y="846"/>
                </a:lnTo>
                <a:lnTo>
                  <a:pt x="2560" y="846"/>
                </a:lnTo>
                <a:lnTo>
                  <a:pt x="2560" y="853"/>
                </a:lnTo>
                <a:lnTo>
                  <a:pt x="2572" y="853"/>
                </a:lnTo>
                <a:lnTo>
                  <a:pt x="2572" y="860"/>
                </a:lnTo>
                <a:lnTo>
                  <a:pt x="2598" y="860"/>
                </a:lnTo>
                <a:lnTo>
                  <a:pt x="2598" y="872"/>
                </a:lnTo>
                <a:lnTo>
                  <a:pt x="2690" y="872"/>
                </a:lnTo>
                <a:lnTo>
                  <a:pt x="2690" y="879"/>
                </a:lnTo>
                <a:lnTo>
                  <a:pt x="2740" y="879"/>
                </a:lnTo>
                <a:lnTo>
                  <a:pt x="2740" y="886"/>
                </a:lnTo>
                <a:lnTo>
                  <a:pt x="2749" y="886"/>
                </a:lnTo>
                <a:lnTo>
                  <a:pt x="2749" y="912"/>
                </a:lnTo>
                <a:lnTo>
                  <a:pt x="2816" y="912"/>
                </a:lnTo>
                <a:lnTo>
                  <a:pt x="2816" y="919"/>
                </a:lnTo>
                <a:lnTo>
                  <a:pt x="2834" y="919"/>
                </a:lnTo>
                <a:lnTo>
                  <a:pt x="2834" y="931"/>
                </a:lnTo>
                <a:lnTo>
                  <a:pt x="2920" y="931"/>
                </a:lnTo>
                <a:lnTo>
                  <a:pt x="2920" y="940"/>
                </a:lnTo>
                <a:lnTo>
                  <a:pt x="2929" y="940"/>
                </a:lnTo>
                <a:lnTo>
                  <a:pt x="2929" y="950"/>
                </a:lnTo>
                <a:lnTo>
                  <a:pt x="2948" y="950"/>
                </a:lnTo>
                <a:lnTo>
                  <a:pt x="2948" y="957"/>
                </a:lnTo>
                <a:lnTo>
                  <a:pt x="3045" y="957"/>
                </a:lnTo>
                <a:lnTo>
                  <a:pt x="3045" y="969"/>
                </a:lnTo>
                <a:lnTo>
                  <a:pt x="3061" y="969"/>
                </a:lnTo>
                <a:lnTo>
                  <a:pt x="3061" y="1004"/>
                </a:lnTo>
                <a:lnTo>
                  <a:pt x="3111" y="1004"/>
                </a:lnTo>
                <a:lnTo>
                  <a:pt x="3111" y="1014"/>
                </a:lnTo>
                <a:lnTo>
                  <a:pt x="3120" y="1014"/>
                </a:lnTo>
                <a:lnTo>
                  <a:pt x="3120" y="1025"/>
                </a:lnTo>
                <a:lnTo>
                  <a:pt x="3127" y="1025"/>
                </a:lnTo>
                <a:lnTo>
                  <a:pt x="3127" y="1035"/>
                </a:lnTo>
                <a:lnTo>
                  <a:pt x="3146" y="1035"/>
                </a:lnTo>
                <a:lnTo>
                  <a:pt x="3146" y="1044"/>
                </a:lnTo>
                <a:lnTo>
                  <a:pt x="3175" y="1044"/>
                </a:lnTo>
                <a:lnTo>
                  <a:pt x="3175" y="1054"/>
                </a:lnTo>
                <a:lnTo>
                  <a:pt x="3184" y="1054"/>
                </a:lnTo>
                <a:lnTo>
                  <a:pt x="3184" y="1070"/>
                </a:lnTo>
                <a:lnTo>
                  <a:pt x="3312" y="1070"/>
                </a:lnTo>
                <a:lnTo>
                  <a:pt x="3312" y="1082"/>
                </a:lnTo>
                <a:lnTo>
                  <a:pt x="3335" y="1082"/>
                </a:lnTo>
                <a:lnTo>
                  <a:pt x="3335" y="1101"/>
                </a:lnTo>
                <a:lnTo>
                  <a:pt x="3383" y="1101"/>
                </a:lnTo>
                <a:lnTo>
                  <a:pt x="3383" y="1110"/>
                </a:lnTo>
                <a:lnTo>
                  <a:pt x="3392" y="1110"/>
                </a:lnTo>
                <a:lnTo>
                  <a:pt x="3392" y="1122"/>
                </a:lnTo>
                <a:lnTo>
                  <a:pt x="3401" y="1122"/>
                </a:lnTo>
                <a:lnTo>
                  <a:pt x="3401" y="1143"/>
                </a:lnTo>
                <a:lnTo>
                  <a:pt x="3477" y="1143"/>
                </a:lnTo>
                <a:lnTo>
                  <a:pt x="3477" y="1158"/>
                </a:lnTo>
                <a:lnTo>
                  <a:pt x="3614" y="1158"/>
                </a:lnTo>
                <a:lnTo>
                  <a:pt x="3614" y="1177"/>
                </a:lnTo>
                <a:lnTo>
                  <a:pt x="3652" y="1177"/>
                </a:lnTo>
                <a:lnTo>
                  <a:pt x="3652" y="1200"/>
                </a:lnTo>
                <a:lnTo>
                  <a:pt x="3742" y="1200"/>
                </a:lnTo>
                <a:lnTo>
                  <a:pt x="3742" y="1214"/>
                </a:lnTo>
                <a:lnTo>
                  <a:pt x="3751" y="1214"/>
                </a:lnTo>
                <a:lnTo>
                  <a:pt x="3751" y="1238"/>
                </a:lnTo>
                <a:lnTo>
                  <a:pt x="3760" y="1238"/>
                </a:lnTo>
                <a:lnTo>
                  <a:pt x="3760" y="1247"/>
                </a:lnTo>
                <a:lnTo>
                  <a:pt x="3770" y="1247"/>
                </a:lnTo>
                <a:lnTo>
                  <a:pt x="3770" y="1259"/>
                </a:lnTo>
                <a:lnTo>
                  <a:pt x="3850" y="1259"/>
                </a:lnTo>
                <a:lnTo>
                  <a:pt x="3850" y="1285"/>
                </a:lnTo>
                <a:lnTo>
                  <a:pt x="4564" y="1285"/>
                </a:lnTo>
                <a:lnTo>
                  <a:pt x="4564" y="1399"/>
                </a:lnTo>
                <a:lnTo>
                  <a:pt x="4819" y="1399"/>
                </a:lnTo>
              </a:path>
            </a:pathLst>
          </a:custGeom>
          <a:noFill/>
          <a:ln w="28575" cap="flat">
            <a:solidFill>
              <a:srgbClr val="BE162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0" name="TextBox 1625"/>
          <p:cNvSpPr txBox="1">
            <a:spLocks noChangeArrowheads="1"/>
          </p:cNvSpPr>
          <p:nvPr/>
        </p:nvSpPr>
        <p:spPr bwMode="auto">
          <a:xfrm rot="16200000">
            <a:off x="-1434306" y="3913560"/>
            <a:ext cx="350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Proportion patientes  vivantes </a:t>
            </a:r>
          </a:p>
        </p:txBody>
      </p:sp>
      <p:sp>
        <p:nvSpPr>
          <p:cNvPr id="1951" name="Line 7"/>
          <p:cNvSpPr>
            <a:spLocks noChangeShapeType="1"/>
          </p:cNvSpPr>
          <p:nvPr/>
        </p:nvSpPr>
        <p:spPr bwMode="auto">
          <a:xfrm>
            <a:off x="974725" y="2657053"/>
            <a:ext cx="4445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52" name="Line 8"/>
          <p:cNvSpPr>
            <a:spLocks noChangeShapeType="1"/>
          </p:cNvSpPr>
          <p:nvPr/>
        </p:nvSpPr>
        <p:spPr bwMode="auto">
          <a:xfrm>
            <a:off x="974725" y="3353966"/>
            <a:ext cx="4445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53" name="Line 9"/>
          <p:cNvSpPr>
            <a:spLocks noChangeShapeType="1"/>
          </p:cNvSpPr>
          <p:nvPr/>
        </p:nvSpPr>
        <p:spPr bwMode="auto">
          <a:xfrm>
            <a:off x="974725" y="4052466"/>
            <a:ext cx="4445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54" name="Line 10"/>
          <p:cNvSpPr>
            <a:spLocks noChangeShapeType="1"/>
          </p:cNvSpPr>
          <p:nvPr/>
        </p:nvSpPr>
        <p:spPr bwMode="auto">
          <a:xfrm>
            <a:off x="974725" y="4750966"/>
            <a:ext cx="4445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55" name="Line 11"/>
          <p:cNvSpPr>
            <a:spLocks noChangeShapeType="1"/>
          </p:cNvSpPr>
          <p:nvPr/>
        </p:nvSpPr>
        <p:spPr bwMode="auto">
          <a:xfrm>
            <a:off x="974725" y="5449466"/>
            <a:ext cx="4445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1956" name="Table 12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4030706"/>
              </p:ext>
            </p:extLst>
          </p:nvPr>
        </p:nvGraphicFramePr>
        <p:xfrm>
          <a:off x="5458618" y="1795388"/>
          <a:ext cx="3721894" cy="1433681"/>
        </p:xfrm>
        <a:graphic>
          <a:graphicData uri="http://schemas.openxmlformats.org/drawingml/2006/table">
            <a:tbl>
              <a:tblPr/>
              <a:tblGrid>
                <a:gridCol w="1247402"/>
                <a:gridCol w="1376599"/>
                <a:gridCol w="1097893"/>
              </a:tblGrid>
              <a:tr h="29957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39" marR="27439" marT="27463" marB="2746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Médiane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mois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L="27439" marR="27439" marT="27463" marB="2746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Nb.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D’évts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39" marR="27439" marT="27463" marB="2746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marL="5715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Cap + Lap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39" marR="27439" marT="27463" marB="27463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25.1</a:t>
                      </a:r>
                    </a:p>
                  </a:txBody>
                  <a:tcPr marL="27439" marR="27439" marT="27463" marB="27463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182</a:t>
                      </a:r>
                    </a:p>
                  </a:txBody>
                  <a:tcPr marL="27439" marR="27439" marT="27463" marB="27463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marL="5715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T-DM1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39" marR="27439" marT="27463" marB="2746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30.9</a:t>
                      </a:r>
                    </a:p>
                  </a:txBody>
                  <a:tcPr marL="27439" marR="27439" marT="27463" marB="2746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149</a:t>
                      </a:r>
                    </a:p>
                  </a:txBody>
                  <a:tcPr marL="27439" marR="27439" marT="27463" marB="2746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3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HR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stratifié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=0.682 (IC95%, 0.55, 0.85);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=0.0006</a:t>
                      </a:r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endParaRPr lang="en-US" sz="1200" b="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27439" marR="27439" marT="27463" marB="27463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39" marR="27439" marT="27457" marB="2745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39" marR="27439" marT="27457" marB="2745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163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1" dirty="0" err="1" smtClean="0">
                          <a:solidFill>
                            <a:schemeClr val="bg1"/>
                          </a:solidFill>
                        </a:rPr>
                        <a:t>Limite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i="1" dirty="0" err="1" smtClean="0">
                          <a:solidFill>
                            <a:schemeClr val="bg1"/>
                          </a:solidFill>
                        </a:rPr>
                        <a:t>d’efficacité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  pour </a:t>
                      </a:r>
                      <a:r>
                        <a:rPr lang="en-US" sz="1200" b="0" i="1" dirty="0" err="1" smtClean="0">
                          <a:solidFill>
                            <a:schemeClr val="bg1"/>
                          </a:solidFill>
                        </a:rPr>
                        <a:t>arrêt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i="1" dirty="0" err="1" smtClean="0">
                          <a:solidFill>
                            <a:schemeClr val="bg1"/>
                          </a:solidFill>
                        </a:rPr>
                        <a:t>étude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  P=0.0037 </a:t>
                      </a:r>
                      <a:r>
                        <a:rPr lang="en-US" sz="1200" b="0" i="1" dirty="0" err="1" smtClean="0">
                          <a:solidFill>
                            <a:schemeClr val="bg1"/>
                          </a:solidFill>
                        </a:rPr>
                        <a:t>ou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 H</a:t>
                      </a:r>
                      <a:r>
                        <a:rPr lang="en-US" sz="1200" b="0" i="1" baseline="0" dirty="0" smtClean="0">
                          <a:solidFill>
                            <a:schemeClr val="bg1"/>
                          </a:solidFill>
                        </a:rPr>
                        <a:t>R=0.727</a:t>
                      </a:r>
                      <a:endParaRPr lang="en-US" sz="1200" b="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27439" marR="27439" marT="27463" marB="27463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7" name="Title 1"/>
          <p:cNvSpPr txBox="1">
            <a:spLocks/>
          </p:cNvSpPr>
          <p:nvPr/>
        </p:nvSpPr>
        <p:spPr>
          <a:xfrm>
            <a:off x="928535" y="4620641"/>
            <a:ext cx="7531897" cy="91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Survie</a:t>
            </a:r>
            <a:r>
              <a:rPr lang="en-US" sz="3200" dirty="0" smtClean="0"/>
              <a:t> </a:t>
            </a:r>
            <a:r>
              <a:rPr lang="en-US" sz="3200" dirty="0" err="1" smtClean="0"/>
              <a:t>globale</a:t>
            </a:r>
            <a:r>
              <a:rPr lang="en-US" sz="3200" dirty="0" smtClean="0"/>
              <a:t> : </a:t>
            </a:r>
            <a:r>
              <a:rPr lang="en-US" sz="3200" dirty="0" err="1" smtClean="0"/>
              <a:t>Analyse</a:t>
            </a:r>
            <a:r>
              <a:rPr lang="en-US" sz="3200" dirty="0" smtClean="0"/>
              <a:t> </a:t>
            </a:r>
            <a:r>
              <a:rPr lang="en-US" sz="3200" dirty="0" err="1" smtClean="0"/>
              <a:t>confirmatoire</a:t>
            </a:r>
            <a:r>
              <a:rPr lang="en-US" sz="3200" dirty="0" smtClean="0"/>
              <a:t> </a:t>
            </a:r>
            <a:endParaRPr lang="en-US" sz="1600" dirty="0" smtClean="0"/>
          </a:p>
        </p:txBody>
      </p:sp>
      <p:sp>
        <p:nvSpPr>
          <p:cNvPr id="1958" name="ZoneTexte 1957"/>
          <p:cNvSpPr txBox="1"/>
          <p:nvPr/>
        </p:nvSpPr>
        <p:spPr>
          <a:xfrm>
            <a:off x="4067944" y="64886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FF00"/>
                </a:solidFill>
              </a:rPr>
              <a:t>Verma et al. NEJM2012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4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premiere ligne…</a:t>
            </a:r>
            <a:br>
              <a:rPr lang="en-US" dirty="0" smtClean="0"/>
            </a:br>
            <a:r>
              <a:rPr lang="en-US" dirty="0" smtClean="0"/>
              <a:t>depuis 2014</a:t>
            </a:r>
            <a:endParaRPr lang="en-US" dirty="0"/>
          </a:p>
        </p:txBody>
      </p:sp>
      <p:sp>
        <p:nvSpPr>
          <p:cNvPr id="1958" name="TextBox 7"/>
          <p:cNvSpPr txBox="1">
            <a:spLocks noChangeArrowheads="1"/>
          </p:cNvSpPr>
          <p:nvPr/>
        </p:nvSpPr>
        <p:spPr bwMode="auto">
          <a:xfrm>
            <a:off x="341313" y="1713816"/>
            <a:ext cx="3997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Taux de réponse objective (ORR)</a:t>
            </a:r>
            <a:endParaRPr lang="en-US" sz="1900" b="1" baseline="3000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59" name="TextBox 12"/>
          <p:cNvSpPr txBox="1">
            <a:spLocks noChangeArrowheads="1"/>
          </p:cNvSpPr>
          <p:nvPr/>
        </p:nvSpPr>
        <p:spPr bwMode="auto">
          <a:xfrm>
            <a:off x="5024438" y="1713816"/>
            <a:ext cx="35671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Durée de la réponse (DOR)</a:t>
            </a:r>
          </a:p>
        </p:txBody>
      </p:sp>
      <p:sp>
        <p:nvSpPr>
          <p:cNvPr id="1960" name="TextBox 754"/>
          <p:cNvSpPr txBox="1">
            <a:spLocks noChangeArrowheads="1"/>
          </p:cNvSpPr>
          <p:nvPr/>
        </p:nvSpPr>
        <p:spPr bwMode="auto">
          <a:xfrm>
            <a:off x="4418013" y="5446028"/>
            <a:ext cx="212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0.0</a:t>
            </a:r>
          </a:p>
        </p:txBody>
      </p:sp>
      <p:sp>
        <p:nvSpPr>
          <p:cNvPr id="1961" name="TextBox 755"/>
          <p:cNvSpPr txBox="1">
            <a:spLocks noChangeArrowheads="1"/>
          </p:cNvSpPr>
          <p:nvPr/>
        </p:nvSpPr>
        <p:spPr bwMode="auto">
          <a:xfrm>
            <a:off x="4418013" y="4887228"/>
            <a:ext cx="2127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0.2</a:t>
            </a:r>
          </a:p>
        </p:txBody>
      </p:sp>
      <p:sp>
        <p:nvSpPr>
          <p:cNvPr id="1962" name="TextBox 756"/>
          <p:cNvSpPr txBox="1">
            <a:spLocks noChangeArrowheads="1"/>
          </p:cNvSpPr>
          <p:nvPr/>
        </p:nvSpPr>
        <p:spPr bwMode="auto">
          <a:xfrm>
            <a:off x="4418013" y="4330016"/>
            <a:ext cx="2127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0.4</a:t>
            </a:r>
          </a:p>
        </p:txBody>
      </p:sp>
      <p:sp>
        <p:nvSpPr>
          <p:cNvPr id="1963" name="TextBox 757"/>
          <p:cNvSpPr txBox="1">
            <a:spLocks noChangeArrowheads="1"/>
          </p:cNvSpPr>
          <p:nvPr/>
        </p:nvSpPr>
        <p:spPr bwMode="auto">
          <a:xfrm>
            <a:off x="4418013" y="3774391"/>
            <a:ext cx="212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0.6</a:t>
            </a:r>
          </a:p>
        </p:txBody>
      </p:sp>
      <p:sp>
        <p:nvSpPr>
          <p:cNvPr id="1964" name="TextBox 758"/>
          <p:cNvSpPr txBox="1">
            <a:spLocks noChangeArrowheads="1"/>
          </p:cNvSpPr>
          <p:nvPr/>
        </p:nvSpPr>
        <p:spPr bwMode="auto">
          <a:xfrm>
            <a:off x="4418013" y="3217178"/>
            <a:ext cx="212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0.8</a:t>
            </a:r>
          </a:p>
        </p:txBody>
      </p:sp>
      <p:sp>
        <p:nvSpPr>
          <p:cNvPr id="1965" name="TextBox 759"/>
          <p:cNvSpPr txBox="1">
            <a:spLocks noChangeArrowheads="1"/>
          </p:cNvSpPr>
          <p:nvPr/>
        </p:nvSpPr>
        <p:spPr bwMode="auto">
          <a:xfrm>
            <a:off x="4418013" y="2661553"/>
            <a:ext cx="212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1.0</a:t>
            </a:r>
          </a:p>
        </p:txBody>
      </p:sp>
      <p:sp>
        <p:nvSpPr>
          <p:cNvPr id="1966" name="TextBox 779"/>
          <p:cNvSpPr txBox="1">
            <a:spLocks noChangeArrowheads="1"/>
          </p:cNvSpPr>
          <p:nvPr/>
        </p:nvSpPr>
        <p:spPr bwMode="auto">
          <a:xfrm rot="16200000">
            <a:off x="2887663" y="4053791"/>
            <a:ext cx="2686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Proportion sans progression </a:t>
            </a:r>
          </a:p>
        </p:txBody>
      </p:sp>
      <p:sp>
        <p:nvSpPr>
          <p:cNvPr id="1967" name="TextBox 779"/>
          <p:cNvSpPr txBox="1">
            <a:spLocks noChangeArrowheads="1"/>
          </p:cNvSpPr>
          <p:nvPr/>
        </p:nvSpPr>
        <p:spPr bwMode="auto">
          <a:xfrm>
            <a:off x="4713288" y="5658753"/>
            <a:ext cx="44402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tabLst>
                <a:tab pos="260350" algn="ctr"/>
                <a:tab pos="482600" algn="ctr"/>
                <a:tab pos="704850" algn="ctr"/>
                <a:tab pos="930275" algn="ctr"/>
                <a:tab pos="1152525" algn="ctr"/>
                <a:tab pos="1374775" algn="ctr"/>
                <a:tab pos="1600200" algn="ctr"/>
                <a:tab pos="1822450" algn="ctr"/>
                <a:tab pos="2047875" algn="ctr"/>
                <a:tab pos="2270125" algn="ctr"/>
                <a:tab pos="2495550" algn="ctr"/>
                <a:tab pos="2717800" algn="ctr"/>
                <a:tab pos="2946400" algn="ctr"/>
                <a:tab pos="3165475" algn="ctr"/>
                <a:tab pos="3390900" algn="ctr"/>
                <a:tab pos="3616325" algn="ctr"/>
                <a:tab pos="3835400" algn="ctr"/>
                <a:tab pos="40576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260350" algn="ctr"/>
                <a:tab pos="482600" algn="ctr"/>
                <a:tab pos="704850" algn="ctr"/>
                <a:tab pos="930275" algn="ctr"/>
                <a:tab pos="1152525" algn="ctr"/>
                <a:tab pos="1374775" algn="ctr"/>
                <a:tab pos="1600200" algn="ctr"/>
                <a:tab pos="1822450" algn="ctr"/>
                <a:tab pos="2047875" algn="ctr"/>
                <a:tab pos="2270125" algn="ctr"/>
                <a:tab pos="2495550" algn="ctr"/>
                <a:tab pos="2717800" algn="ctr"/>
                <a:tab pos="2946400" algn="ctr"/>
                <a:tab pos="3165475" algn="ctr"/>
                <a:tab pos="3390900" algn="ctr"/>
                <a:tab pos="3616325" algn="ctr"/>
                <a:tab pos="3835400" algn="ctr"/>
                <a:tab pos="40576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260350" algn="ctr"/>
                <a:tab pos="482600" algn="ctr"/>
                <a:tab pos="704850" algn="ctr"/>
                <a:tab pos="930275" algn="ctr"/>
                <a:tab pos="1152525" algn="ctr"/>
                <a:tab pos="1374775" algn="ctr"/>
                <a:tab pos="1600200" algn="ctr"/>
                <a:tab pos="1822450" algn="ctr"/>
                <a:tab pos="2047875" algn="ctr"/>
                <a:tab pos="2270125" algn="ctr"/>
                <a:tab pos="2495550" algn="ctr"/>
                <a:tab pos="2717800" algn="ctr"/>
                <a:tab pos="2946400" algn="ctr"/>
                <a:tab pos="3165475" algn="ctr"/>
                <a:tab pos="3390900" algn="ctr"/>
                <a:tab pos="3616325" algn="ctr"/>
                <a:tab pos="3835400" algn="ctr"/>
                <a:tab pos="40576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260350" algn="ctr"/>
                <a:tab pos="482600" algn="ctr"/>
                <a:tab pos="704850" algn="ctr"/>
                <a:tab pos="930275" algn="ctr"/>
                <a:tab pos="1152525" algn="ctr"/>
                <a:tab pos="1374775" algn="ctr"/>
                <a:tab pos="1600200" algn="ctr"/>
                <a:tab pos="1822450" algn="ctr"/>
                <a:tab pos="2047875" algn="ctr"/>
                <a:tab pos="2270125" algn="ctr"/>
                <a:tab pos="2495550" algn="ctr"/>
                <a:tab pos="2717800" algn="ctr"/>
                <a:tab pos="2946400" algn="ctr"/>
                <a:tab pos="3165475" algn="ctr"/>
                <a:tab pos="3390900" algn="ctr"/>
                <a:tab pos="3616325" algn="ctr"/>
                <a:tab pos="3835400" algn="ctr"/>
                <a:tab pos="40576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260350" algn="ctr"/>
                <a:tab pos="482600" algn="ctr"/>
                <a:tab pos="704850" algn="ctr"/>
                <a:tab pos="930275" algn="ctr"/>
                <a:tab pos="1152525" algn="ctr"/>
                <a:tab pos="1374775" algn="ctr"/>
                <a:tab pos="1600200" algn="ctr"/>
                <a:tab pos="1822450" algn="ctr"/>
                <a:tab pos="2047875" algn="ctr"/>
                <a:tab pos="2270125" algn="ctr"/>
                <a:tab pos="2495550" algn="ctr"/>
                <a:tab pos="2717800" algn="ctr"/>
                <a:tab pos="2946400" algn="ctr"/>
                <a:tab pos="3165475" algn="ctr"/>
                <a:tab pos="3390900" algn="ctr"/>
                <a:tab pos="3616325" algn="ctr"/>
                <a:tab pos="3835400" algn="ctr"/>
                <a:tab pos="40576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ctr"/>
                <a:tab pos="482600" algn="ctr"/>
                <a:tab pos="704850" algn="ctr"/>
                <a:tab pos="930275" algn="ctr"/>
                <a:tab pos="1152525" algn="ctr"/>
                <a:tab pos="1374775" algn="ctr"/>
                <a:tab pos="1600200" algn="ctr"/>
                <a:tab pos="1822450" algn="ctr"/>
                <a:tab pos="2047875" algn="ctr"/>
                <a:tab pos="2270125" algn="ctr"/>
                <a:tab pos="2495550" algn="ctr"/>
                <a:tab pos="2717800" algn="ctr"/>
                <a:tab pos="2946400" algn="ctr"/>
                <a:tab pos="3165475" algn="ctr"/>
                <a:tab pos="3390900" algn="ctr"/>
                <a:tab pos="3616325" algn="ctr"/>
                <a:tab pos="3835400" algn="ctr"/>
                <a:tab pos="40576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ctr"/>
                <a:tab pos="482600" algn="ctr"/>
                <a:tab pos="704850" algn="ctr"/>
                <a:tab pos="930275" algn="ctr"/>
                <a:tab pos="1152525" algn="ctr"/>
                <a:tab pos="1374775" algn="ctr"/>
                <a:tab pos="1600200" algn="ctr"/>
                <a:tab pos="1822450" algn="ctr"/>
                <a:tab pos="2047875" algn="ctr"/>
                <a:tab pos="2270125" algn="ctr"/>
                <a:tab pos="2495550" algn="ctr"/>
                <a:tab pos="2717800" algn="ctr"/>
                <a:tab pos="2946400" algn="ctr"/>
                <a:tab pos="3165475" algn="ctr"/>
                <a:tab pos="3390900" algn="ctr"/>
                <a:tab pos="3616325" algn="ctr"/>
                <a:tab pos="3835400" algn="ctr"/>
                <a:tab pos="40576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ctr"/>
                <a:tab pos="482600" algn="ctr"/>
                <a:tab pos="704850" algn="ctr"/>
                <a:tab pos="930275" algn="ctr"/>
                <a:tab pos="1152525" algn="ctr"/>
                <a:tab pos="1374775" algn="ctr"/>
                <a:tab pos="1600200" algn="ctr"/>
                <a:tab pos="1822450" algn="ctr"/>
                <a:tab pos="2047875" algn="ctr"/>
                <a:tab pos="2270125" algn="ctr"/>
                <a:tab pos="2495550" algn="ctr"/>
                <a:tab pos="2717800" algn="ctr"/>
                <a:tab pos="2946400" algn="ctr"/>
                <a:tab pos="3165475" algn="ctr"/>
                <a:tab pos="3390900" algn="ctr"/>
                <a:tab pos="3616325" algn="ctr"/>
                <a:tab pos="3835400" algn="ctr"/>
                <a:tab pos="40576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0350" algn="ctr"/>
                <a:tab pos="482600" algn="ctr"/>
                <a:tab pos="704850" algn="ctr"/>
                <a:tab pos="930275" algn="ctr"/>
                <a:tab pos="1152525" algn="ctr"/>
                <a:tab pos="1374775" algn="ctr"/>
                <a:tab pos="1600200" algn="ctr"/>
                <a:tab pos="1822450" algn="ctr"/>
                <a:tab pos="2047875" algn="ctr"/>
                <a:tab pos="2270125" algn="ctr"/>
                <a:tab pos="2495550" algn="ctr"/>
                <a:tab pos="2717800" algn="ctr"/>
                <a:tab pos="2946400" algn="ctr"/>
                <a:tab pos="3165475" algn="ctr"/>
                <a:tab pos="3390900" algn="ctr"/>
                <a:tab pos="3616325" algn="ctr"/>
                <a:tab pos="3835400" algn="ctr"/>
                <a:tab pos="40576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	2	4	6	8	10	12	14	16	18	20	22	24	26	28	30	32	34	36</a:t>
            </a:r>
          </a:p>
        </p:txBody>
      </p:sp>
      <p:graphicFrame>
        <p:nvGraphicFramePr>
          <p:cNvPr id="1968" name="Table 2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8750480"/>
              </p:ext>
            </p:extLst>
          </p:nvPr>
        </p:nvGraphicFramePr>
        <p:xfrm>
          <a:off x="5354638" y="2202766"/>
          <a:ext cx="3608387" cy="895386"/>
        </p:xfrm>
        <a:graphic>
          <a:graphicData uri="http://schemas.openxmlformats.org/drawingml/2006/table">
            <a:tbl>
              <a:tblPr/>
              <a:tblGrid>
                <a:gridCol w="1139015"/>
                <a:gridCol w="2469372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27431" marR="27431" marT="27311" marB="273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Médiane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mois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(IC95%)</a:t>
                      </a:r>
                    </a:p>
                  </a:txBody>
                  <a:tcPr marL="27431" marR="27431" marT="27311" marB="273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5715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Cap + Lap</a:t>
                      </a:r>
                    </a:p>
                  </a:txBody>
                  <a:tcPr marL="27431" marR="27431" marT="27311" marB="27311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6.5 (5.5, 7.2)</a:t>
                      </a:r>
                    </a:p>
                  </a:txBody>
                  <a:tcPr marL="27431" marR="27431" marT="27311" marB="27311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5715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T-DM1</a:t>
                      </a:r>
                    </a:p>
                  </a:txBody>
                  <a:tcPr marL="27431" marR="27431" marT="27311" marB="273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12.6 (8.4, 20.8)</a:t>
                      </a:r>
                    </a:p>
                  </a:txBody>
                  <a:tcPr marL="27431" marR="27431" marT="27311" marB="2731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9" name="TextBox 32776"/>
          <p:cNvSpPr txBox="1">
            <a:spLocks noChangeArrowheads="1"/>
          </p:cNvSpPr>
          <p:nvPr/>
        </p:nvSpPr>
        <p:spPr bwMode="auto">
          <a:xfrm>
            <a:off x="666750" y="2074178"/>
            <a:ext cx="32273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Différence: 12.7% (IC95%, 6.0, 19.4)</a:t>
            </a:r>
          </a:p>
          <a:p>
            <a:pPr marL="0" lvl="1" algn="ctr" eaLnBrk="1" hangingPunct="1"/>
            <a:r>
              <a:rPr lang="en-US" sz="1200" i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P</a:t>
            </a:r>
            <a:r>
              <a:rPr lang="en-US"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=0.0002</a:t>
            </a:r>
          </a:p>
        </p:txBody>
      </p:sp>
      <p:grpSp>
        <p:nvGrpSpPr>
          <p:cNvPr id="1970" name="Group 379"/>
          <p:cNvGrpSpPr>
            <a:grpSpLocks/>
          </p:cNvGrpSpPr>
          <p:nvPr/>
        </p:nvGrpSpPr>
        <p:grpSpPr bwMode="auto">
          <a:xfrm>
            <a:off x="4646613" y="2702828"/>
            <a:ext cx="4143375" cy="2955925"/>
            <a:chOff x="4557713" y="2389183"/>
            <a:chExt cx="4143375" cy="2840040"/>
          </a:xfrm>
        </p:grpSpPr>
        <p:sp>
          <p:nvSpPr>
            <p:cNvPr id="1971" name="Line 8"/>
            <p:cNvSpPr>
              <a:spLocks noChangeShapeType="1"/>
            </p:cNvSpPr>
            <p:nvPr/>
          </p:nvSpPr>
          <p:spPr bwMode="auto">
            <a:xfrm>
              <a:off x="4557713" y="5131785"/>
              <a:ext cx="918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72" name="Line 9"/>
            <p:cNvSpPr>
              <a:spLocks noChangeShapeType="1"/>
            </p:cNvSpPr>
            <p:nvPr/>
          </p:nvSpPr>
          <p:spPr bwMode="auto">
            <a:xfrm>
              <a:off x="4557713" y="4580742"/>
              <a:ext cx="918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73" name="Line 10"/>
            <p:cNvSpPr>
              <a:spLocks noChangeShapeType="1"/>
            </p:cNvSpPr>
            <p:nvPr/>
          </p:nvSpPr>
          <p:spPr bwMode="auto">
            <a:xfrm>
              <a:off x="4557713" y="4022777"/>
              <a:ext cx="918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74" name="Line 11"/>
            <p:cNvSpPr>
              <a:spLocks noChangeShapeType="1"/>
            </p:cNvSpPr>
            <p:nvPr/>
          </p:nvSpPr>
          <p:spPr bwMode="auto">
            <a:xfrm>
              <a:off x="4557713" y="3493708"/>
              <a:ext cx="918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75" name="Line 12"/>
            <p:cNvSpPr>
              <a:spLocks noChangeShapeType="1"/>
            </p:cNvSpPr>
            <p:nvPr/>
          </p:nvSpPr>
          <p:spPr bwMode="auto">
            <a:xfrm>
              <a:off x="4557713" y="2967493"/>
              <a:ext cx="918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76" name="Line 13"/>
            <p:cNvSpPr>
              <a:spLocks noChangeShapeType="1"/>
            </p:cNvSpPr>
            <p:nvPr/>
          </p:nvSpPr>
          <p:spPr bwMode="auto">
            <a:xfrm>
              <a:off x="4557713" y="2439851"/>
              <a:ext cx="918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77" name="Line 14"/>
            <p:cNvSpPr>
              <a:spLocks noChangeShapeType="1"/>
            </p:cNvSpPr>
            <p:nvPr/>
          </p:nvSpPr>
          <p:spPr bwMode="auto">
            <a:xfrm flipV="1">
              <a:off x="4660179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78" name="Line 15"/>
            <p:cNvSpPr>
              <a:spLocks noChangeShapeType="1"/>
            </p:cNvSpPr>
            <p:nvPr/>
          </p:nvSpPr>
          <p:spPr bwMode="auto">
            <a:xfrm flipV="1">
              <a:off x="4881599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79" name="Line 16"/>
            <p:cNvSpPr>
              <a:spLocks noChangeShapeType="1"/>
            </p:cNvSpPr>
            <p:nvPr/>
          </p:nvSpPr>
          <p:spPr bwMode="auto">
            <a:xfrm flipV="1">
              <a:off x="5107729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0" name="Line 17"/>
            <p:cNvSpPr>
              <a:spLocks noChangeShapeType="1"/>
            </p:cNvSpPr>
            <p:nvPr/>
          </p:nvSpPr>
          <p:spPr bwMode="auto">
            <a:xfrm flipV="1">
              <a:off x="5330326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1" name="Line 18"/>
            <p:cNvSpPr>
              <a:spLocks noChangeShapeType="1"/>
            </p:cNvSpPr>
            <p:nvPr/>
          </p:nvSpPr>
          <p:spPr bwMode="auto">
            <a:xfrm flipV="1">
              <a:off x="5555280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2" name="Line 19"/>
            <p:cNvSpPr>
              <a:spLocks noChangeShapeType="1"/>
            </p:cNvSpPr>
            <p:nvPr/>
          </p:nvSpPr>
          <p:spPr bwMode="auto">
            <a:xfrm flipV="1">
              <a:off x="5777877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3" name="Line 20"/>
            <p:cNvSpPr>
              <a:spLocks noChangeShapeType="1"/>
            </p:cNvSpPr>
            <p:nvPr/>
          </p:nvSpPr>
          <p:spPr bwMode="auto">
            <a:xfrm flipV="1">
              <a:off x="6000475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4" name="Line 21"/>
            <p:cNvSpPr>
              <a:spLocks noChangeShapeType="1"/>
            </p:cNvSpPr>
            <p:nvPr/>
          </p:nvSpPr>
          <p:spPr bwMode="auto">
            <a:xfrm flipV="1">
              <a:off x="6225427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5" name="Line 22"/>
            <p:cNvSpPr>
              <a:spLocks noChangeShapeType="1"/>
            </p:cNvSpPr>
            <p:nvPr/>
          </p:nvSpPr>
          <p:spPr bwMode="auto">
            <a:xfrm flipV="1">
              <a:off x="6448025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6" name="Line 23"/>
            <p:cNvSpPr>
              <a:spLocks noChangeShapeType="1"/>
            </p:cNvSpPr>
            <p:nvPr/>
          </p:nvSpPr>
          <p:spPr bwMode="auto">
            <a:xfrm flipV="1">
              <a:off x="6674156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7" name="Line 24"/>
            <p:cNvSpPr>
              <a:spLocks noChangeShapeType="1"/>
            </p:cNvSpPr>
            <p:nvPr/>
          </p:nvSpPr>
          <p:spPr bwMode="auto">
            <a:xfrm flipV="1">
              <a:off x="6895576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8" name="Line 25"/>
            <p:cNvSpPr>
              <a:spLocks noChangeShapeType="1"/>
            </p:cNvSpPr>
            <p:nvPr/>
          </p:nvSpPr>
          <p:spPr bwMode="auto">
            <a:xfrm flipV="1">
              <a:off x="7121706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89" name="Line 26"/>
            <p:cNvSpPr>
              <a:spLocks noChangeShapeType="1"/>
            </p:cNvSpPr>
            <p:nvPr/>
          </p:nvSpPr>
          <p:spPr bwMode="auto">
            <a:xfrm flipV="1">
              <a:off x="7344303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90" name="Line 27"/>
            <p:cNvSpPr>
              <a:spLocks noChangeShapeType="1"/>
            </p:cNvSpPr>
            <p:nvPr/>
          </p:nvSpPr>
          <p:spPr bwMode="auto">
            <a:xfrm flipV="1">
              <a:off x="7569257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91" name="Line 28"/>
            <p:cNvSpPr>
              <a:spLocks noChangeShapeType="1"/>
            </p:cNvSpPr>
            <p:nvPr/>
          </p:nvSpPr>
          <p:spPr bwMode="auto">
            <a:xfrm flipV="1">
              <a:off x="7791854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92" name="Line 29"/>
            <p:cNvSpPr>
              <a:spLocks noChangeShapeType="1"/>
            </p:cNvSpPr>
            <p:nvPr/>
          </p:nvSpPr>
          <p:spPr bwMode="auto">
            <a:xfrm flipV="1">
              <a:off x="8014452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93" name="Line 30"/>
            <p:cNvSpPr>
              <a:spLocks noChangeShapeType="1"/>
            </p:cNvSpPr>
            <p:nvPr/>
          </p:nvSpPr>
          <p:spPr bwMode="auto">
            <a:xfrm flipV="1">
              <a:off x="8239404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94" name="Line 31"/>
            <p:cNvSpPr>
              <a:spLocks noChangeShapeType="1"/>
            </p:cNvSpPr>
            <p:nvPr/>
          </p:nvSpPr>
          <p:spPr bwMode="auto">
            <a:xfrm flipV="1">
              <a:off x="8462002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95" name="Line 32"/>
            <p:cNvSpPr>
              <a:spLocks noChangeShapeType="1"/>
            </p:cNvSpPr>
            <p:nvPr/>
          </p:nvSpPr>
          <p:spPr bwMode="auto">
            <a:xfrm flipV="1">
              <a:off x="8685777" y="5136529"/>
              <a:ext cx="0" cy="9269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96" name="Freeform 256"/>
            <p:cNvSpPr>
              <a:spLocks/>
            </p:cNvSpPr>
            <p:nvPr/>
          </p:nvSpPr>
          <p:spPr bwMode="auto">
            <a:xfrm>
              <a:off x="4649579" y="2425590"/>
              <a:ext cx="4051509" cy="2710938"/>
            </a:xfrm>
            <a:custGeom>
              <a:avLst/>
              <a:gdLst>
                <a:gd name="T0" fmla="*/ 0 w 2550"/>
                <a:gd name="T1" fmla="*/ 0 h 1700"/>
                <a:gd name="T2" fmla="*/ 0 w 2550"/>
                <a:gd name="T3" fmla="*/ 2147483647 h 1700"/>
                <a:gd name="T4" fmla="*/ 2147483647 w 2550"/>
                <a:gd name="T5" fmla="*/ 2147483647 h 1700"/>
                <a:gd name="T6" fmla="*/ 0 60000 65536"/>
                <a:gd name="T7" fmla="*/ 0 60000 65536"/>
                <a:gd name="T8" fmla="*/ 0 60000 65536"/>
                <a:gd name="T9" fmla="*/ 0 w 2550"/>
                <a:gd name="T10" fmla="*/ 0 h 1700"/>
                <a:gd name="T11" fmla="*/ 2550 w 2550"/>
                <a:gd name="T12" fmla="*/ 1700 h 1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0" h="1700">
                  <a:moveTo>
                    <a:pt x="0" y="0"/>
                  </a:moveTo>
                  <a:lnTo>
                    <a:pt x="0" y="1700"/>
                  </a:lnTo>
                  <a:lnTo>
                    <a:pt x="2550" y="17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97" name="Line 508"/>
            <p:cNvSpPr>
              <a:spLocks noChangeShapeType="1"/>
            </p:cNvSpPr>
            <p:nvPr/>
          </p:nvSpPr>
          <p:spPr bwMode="auto">
            <a:xfrm flipH="1">
              <a:off x="4725988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98" name="Line 509"/>
            <p:cNvSpPr>
              <a:spLocks noChangeShapeType="1"/>
            </p:cNvSpPr>
            <p:nvPr/>
          </p:nvSpPr>
          <p:spPr bwMode="auto">
            <a:xfrm>
              <a:off x="4776788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99" name="Line 510"/>
            <p:cNvSpPr>
              <a:spLocks noChangeShapeType="1"/>
            </p:cNvSpPr>
            <p:nvPr/>
          </p:nvSpPr>
          <p:spPr bwMode="auto">
            <a:xfrm flipH="1">
              <a:off x="4762500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0" name="Line 511"/>
            <p:cNvSpPr>
              <a:spLocks noChangeShapeType="1"/>
            </p:cNvSpPr>
            <p:nvPr/>
          </p:nvSpPr>
          <p:spPr bwMode="auto">
            <a:xfrm>
              <a:off x="4813300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1" name="Line 512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2" name="Line 513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3" name="Line 514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4" name="Line 515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5" name="Line 516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6" name="Line 517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7" name="Line 518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8" name="Line 519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9" name="Line 520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0" name="Line 521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1" name="Line 522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2" name="Line 523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3" name="Line 524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4" name="Line 525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5" name="Line 526"/>
            <p:cNvSpPr>
              <a:spLocks noChangeShapeType="1"/>
            </p:cNvSpPr>
            <p:nvPr/>
          </p:nvSpPr>
          <p:spPr bwMode="auto">
            <a:xfrm flipH="1">
              <a:off x="4775200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6" name="Line 527"/>
            <p:cNvSpPr>
              <a:spLocks noChangeShapeType="1"/>
            </p:cNvSpPr>
            <p:nvPr/>
          </p:nvSpPr>
          <p:spPr bwMode="auto">
            <a:xfrm>
              <a:off x="4824413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7" name="Line 528"/>
            <p:cNvSpPr>
              <a:spLocks noChangeShapeType="1"/>
            </p:cNvSpPr>
            <p:nvPr/>
          </p:nvSpPr>
          <p:spPr bwMode="auto">
            <a:xfrm flipH="1">
              <a:off x="4778375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8" name="Line 529"/>
            <p:cNvSpPr>
              <a:spLocks noChangeShapeType="1"/>
            </p:cNvSpPr>
            <p:nvPr/>
          </p:nvSpPr>
          <p:spPr bwMode="auto">
            <a:xfrm>
              <a:off x="48291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19" name="Line 530"/>
            <p:cNvSpPr>
              <a:spLocks noChangeShapeType="1"/>
            </p:cNvSpPr>
            <p:nvPr/>
          </p:nvSpPr>
          <p:spPr bwMode="auto">
            <a:xfrm flipH="1">
              <a:off x="4783138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0" name="Line 531"/>
            <p:cNvSpPr>
              <a:spLocks noChangeShapeType="1"/>
            </p:cNvSpPr>
            <p:nvPr/>
          </p:nvSpPr>
          <p:spPr bwMode="auto">
            <a:xfrm>
              <a:off x="4833938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1" name="Line 532"/>
            <p:cNvSpPr>
              <a:spLocks noChangeShapeType="1"/>
            </p:cNvSpPr>
            <p:nvPr/>
          </p:nvSpPr>
          <p:spPr bwMode="auto">
            <a:xfrm flipH="1">
              <a:off x="4794250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2" name="Line 533"/>
            <p:cNvSpPr>
              <a:spLocks noChangeShapeType="1"/>
            </p:cNvSpPr>
            <p:nvPr/>
          </p:nvSpPr>
          <p:spPr bwMode="auto">
            <a:xfrm>
              <a:off x="4843463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3" name="Line 534"/>
            <p:cNvSpPr>
              <a:spLocks noChangeShapeType="1"/>
            </p:cNvSpPr>
            <p:nvPr/>
          </p:nvSpPr>
          <p:spPr bwMode="auto">
            <a:xfrm flipH="1">
              <a:off x="4794250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4" name="Line 535"/>
            <p:cNvSpPr>
              <a:spLocks noChangeShapeType="1"/>
            </p:cNvSpPr>
            <p:nvPr/>
          </p:nvSpPr>
          <p:spPr bwMode="auto">
            <a:xfrm>
              <a:off x="4843463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5" name="Line 536"/>
            <p:cNvSpPr>
              <a:spLocks noChangeShapeType="1"/>
            </p:cNvSpPr>
            <p:nvPr/>
          </p:nvSpPr>
          <p:spPr bwMode="auto">
            <a:xfrm flipH="1">
              <a:off x="4822825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6" name="Line 537"/>
            <p:cNvSpPr>
              <a:spLocks noChangeShapeType="1"/>
            </p:cNvSpPr>
            <p:nvPr/>
          </p:nvSpPr>
          <p:spPr bwMode="auto">
            <a:xfrm>
              <a:off x="487362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7" name="Line 538"/>
            <p:cNvSpPr>
              <a:spLocks noChangeShapeType="1"/>
            </p:cNvSpPr>
            <p:nvPr/>
          </p:nvSpPr>
          <p:spPr bwMode="auto">
            <a:xfrm flipH="1">
              <a:off x="4891088" y="2506629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8" name="Line 539"/>
            <p:cNvSpPr>
              <a:spLocks noChangeShapeType="1"/>
            </p:cNvSpPr>
            <p:nvPr/>
          </p:nvSpPr>
          <p:spPr bwMode="auto">
            <a:xfrm>
              <a:off x="4938713" y="245324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29" name="Line 540"/>
            <p:cNvSpPr>
              <a:spLocks noChangeShapeType="1"/>
            </p:cNvSpPr>
            <p:nvPr/>
          </p:nvSpPr>
          <p:spPr bwMode="auto">
            <a:xfrm flipH="1">
              <a:off x="4940300" y="281320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0" name="Line 541"/>
            <p:cNvSpPr>
              <a:spLocks noChangeShapeType="1"/>
            </p:cNvSpPr>
            <p:nvPr/>
          </p:nvSpPr>
          <p:spPr bwMode="auto">
            <a:xfrm>
              <a:off x="4991100" y="2768974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1" name="Line 542"/>
            <p:cNvSpPr>
              <a:spLocks noChangeShapeType="1"/>
            </p:cNvSpPr>
            <p:nvPr/>
          </p:nvSpPr>
          <p:spPr bwMode="auto">
            <a:xfrm flipH="1">
              <a:off x="4951413" y="2837610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2" name="Line 543"/>
            <p:cNvSpPr>
              <a:spLocks noChangeShapeType="1"/>
            </p:cNvSpPr>
            <p:nvPr/>
          </p:nvSpPr>
          <p:spPr bwMode="auto">
            <a:xfrm>
              <a:off x="5000625" y="279490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3" name="Line 544"/>
            <p:cNvSpPr>
              <a:spLocks noChangeShapeType="1"/>
            </p:cNvSpPr>
            <p:nvPr/>
          </p:nvSpPr>
          <p:spPr bwMode="auto">
            <a:xfrm flipH="1">
              <a:off x="4978400" y="2866591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4" name="Line 545"/>
            <p:cNvSpPr>
              <a:spLocks noChangeShapeType="1"/>
            </p:cNvSpPr>
            <p:nvPr/>
          </p:nvSpPr>
          <p:spPr bwMode="auto">
            <a:xfrm>
              <a:off x="5027613" y="282235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5" name="Line 546"/>
            <p:cNvSpPr>
              <a:spLocks noChangeShapeType="1"/>
            </p:cNvSpPr>
            <p:nvPr/>
          </p:nvSpPr>
          <p:spPr bwMode="auto">
            <a:xfrm flipH="1">
              <a:off x="5026025" y="2967258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6" name="Line 547"/>
            <p:cNvSpPr>
              <a:spLocks noChangeShapeType="1"/>
            </p:cNvSpPr>
            <p:nvPr/>
          </p:nvSpPr>
          <p:spPr bwMode="auto">
            <a:xfrm>
              <a:off x="5075238" y="2927601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7" name="Line 548"/>
            <p:cNvSpPr>
              <a:spLocks noChangeShapeType="1"/>
            </p:cNvSpPr>
            <p:nvPr/>
          </p:nvSpPr>
          <p:spPr bwMode="auto">
            <a:xfrm flipH="1">
              <a:off x="5080000" y="3103006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8" name="Line 549"/>
            <p:cNvSpPr>
              <a:spLocks noChangeShapeType="1"/>
            </p:cNvSpPr>
            <p:nvPr/>
          </p:nvSpPr>
          <p:spPr bwMode="auto">
            <a:xfrm>
              <a:off x="5130800" y="3060299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39" name="Line 550"/>
            <p:cNvSpPr>
              <a:spLocks noChangeShapeType="1"/>
            </p:cNvSpPr>
            <p:nvPr/>
          </p:nvSpPr>
          <p:spPr bwMode="auto">
            <a:xfrm flipH="1">
              <a:off x="5089525" y="3157916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0" name="Line 551"/>
            <p:cNvSpPr>
              <a:spLocks noChangeShapeType="1"/>
            </p:cNvSpPr>
            <p:nvPr/>
          </p:nvSpPr>
          <p:spPr bwMode="auto">
            <a:xfrm>
              <a:off x="5140325" y="311520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1" name="Line 552"/>
            <p:cNvSpPr>
              <a:spLocks noChangeShapeType="1"/>
            </p:cNvSpPr>
            <p:nvPr/>
          </p:nvSpPr>
          <p:spPr bwMode="auto">
            <a:xfrm flipH="1">
              <a:off x="5102225" y="3296715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2" name="Line 553"/>
            <p:cNvSpPr>
              <a:spLocks noChangeShapeType="1"/>
            </p:cNvSpPr>
            <p:nvPr/>
          </p:nvSpPr>
          <p:spPr bwMode="auto">
            <a:xfrm>
              <a:off x="5151438" y="325400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3" name="Line 554"/>
            <p:cNvSpPr>
              <a:spLocks noChangeShapeType="1"/>
            </p:cNvSpPr>
            <p:nvPr/>
          </p:nvSpPr>
          <p:spPr bwMode="auto">
            <a:xfrm flipH="1">
              <a:off x="5230813" y="3600242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4" name="Line 555"/>
            <p:cNvSpPr>
              <a:spLocks noChangeShapeType="1"/>
            </p:cNvSpPr>
            <p:nvPr/>
          </p:nvSpPr>
          <p:spPr bwMode="auto">
            <a:xfrm>
              <a:off x="5280025" y="3557535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5" name="Line 556"/>
            <p:cNvSpPr>
              <a:spLocks noChangeShapeType="1"/>
            </p:cNvSpPr>
            <p:nvPr/>
          </p:nvSpPr>
          <p:spPr bwMode="auto">
            <a:xfrm flipH="1">
              <a:off x="5381625" y="3800052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6" name="Line 557"/>
            <p:cNvSpPr>
              <a:spLocks noChangeShapeType="1"/>
            </p:cNvSpPr>
            <p:nvPr/>
          </p:nvSpPr>
          <p:spPr bwMode="auto">
            <a:xfrm>
              <a:off x="5432425" y="3729890"/>
              <a:ext cx="0" cy="14184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7" name="Line 558"/>
            <p:cNvSpPr>
              <a:spLocks noChangeShapeType="1"/>
            </p:cNvSpPr>
            <p:nvPr/>
          </p:nvSpPr>
          <p:spPr bwMode="auto">
            <a:xfrm flipH="1">
              <a:off x="5381625" y="3800052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8" name="Line 559"/>
            <p:cNvSpPr>
              <a:spLocks noChangeShapeType="1"/>
            </p:cNvSpPr>
            <p:nvPr/>
          </p:nvSpPr>
          <p:spPr bwMode="auto">
            <a:xfrm>
              <a:off x="5432425" y="3755819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49" name="Line 560"/>
            <p:cNvSpPr>
              <a:spLocks noChangeShapeType="1"/>
            </p:cNvSpPr>
            <p:nvPr/>
          </p:nvSpPr>
          <p:spPr bwMode="auto">
            <a:xfrm flipH="1">
              <a:off x="5394325" y="3976982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0" name="Line 561"/>
            <p:cNvSpPr>
              <a:spLocks noChangeShapeType="1"/>
            </p:cNvSpPr>
            <p:nvPr/>
          </p:nvSpPr>
          <p:spPr bwMode="auto">
            <a:xfrm>
              <a:off x="5441950" y="3932749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1" name="Line 562"/>
            <p:cNvSpPr>
              <a:spLocks noChangeShapeType="1"/>
            </p:cNvSpPr>
            <p:nvPr/>
          </p:nvSpPr>
          <p:spPr bwMode="auto">
            <a:xfrm flipH="1">
              <a:off x="5532438" y="4131034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2" name="Line 563"/>
            <p:cNvSpPr>
              <a:spLocks noChangeShapeType="1"/>
            </p:cNvSpPr>
            <p:nvPr/>
          </p:nvSpPr>
          <p:spPr bwMode="auto">
            <a:xfrm>
              <a:off x="5583238" y="4088326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3" name="Line 564"/>
            <p:cNvSpPr>
              <a:spLocks noChangeShapeType="1"/>
            </p:cNvSpPr>
            <p:nvPr/>
          </p:nvSpPr>
          <p:spPr bwMode="auto">
            <a:xfrm flipH="1">
              <a:off x="5540375" y="4225600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4" name="Line 565"/>
            <p:cNvSpPr>
              <a:spLocks noChangeShapeType="1"/>
            </p:cNvSpPr>
            <p:nvPr/>
          </p:nvSpPr>
          <p:spPr bwMode="auto">
            <a:xfrm>
              <a:off x="5591175" y="4182892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5" name="Line 566"/>
            <p:cNvSpPr>
              <a:spLocks noChangeShapeType="1"/>
            </p:cNvSpPr>
            <p:nvPr/>
          </p:nvSpPr>
          <p:spPr bwMode="auto">
            <a:xfrm flipH="1">
              <a:off x="5557838" y="4225600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6" name="Line 567"/>
            <p:cNvSpPr>
              <a:spLocks noChangeShapeType="1"/>
            </p:cNvSpPr>
            <p:nvPr/>
          </p:nvSpPr>
          <p:spPr bwMode="auto">
            <a:xfrm>
              <a:off x="5608638" y="4182892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7" name="Line 568"/>
            <p:cNvSpPr>
              <a:spLocks noChangeShapeType="1"/>
            </p:cNvSpPr>
            <p:nvPr/>
          </p:nvSpPr>
          <p:spPr bwMode="auto">
            <a:xfrm flipH="1">
              <a:off x="5589588" y="4259156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8" name="Line 569"/>
            <p:cNvSpPr>
              <a:spLocks noChangeShapeType="1"/>
            </p:cNvSpPr>
            <p:nvPr/>
          </p:nvSpPr>
          <p:spPr bwMode="auto">
            <a:xfrm>
              <a:off x="5637213" y="4214923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59" name="Line 570"/>
            <p:cNvSpPr>
              <a:spLocks noChangeShapeType="1"/>
            </p:cNvSpPr>
            <p:nvPr/>
          </p:nvSpPr>
          <p:spPr bwMode="auto">
            <a:xfrm flipH="1">
              <a:off x="5692775" y="4294237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0" name="Line 571"/>
            <p:cNvSpPr>
              <a:spLocks noChangeShapeType="1"/>
            </p:cNvSpPr>
            <p:nvPr/>
          </p:nvSpPr>
          <p:spPr bwMode="auto">
            <a:xfrm>
              <a:off x="5743575" y="4251530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1" name="Line 572"/>
            <p:cNvSpPr>
              <a:spLocks noChangeShapeType="1"/>
            </p:cNvSpPr>
            <p:nvPr/>
          </p:nvSpPr>
          <p:spPr bwMode="auto">
            <a:xfrm flipH="1">
              <a:off x="5692775" y="4294237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2" name="Line 573"/>
            <p:cNvSpPr>
              <a:spLocks noChangeShapeType="1"/>
            </p:cNvSpPr>
            <p:nvPr/>
          </p:nvSpPr>
          <p:spPr bwMode="auto">
            <a:xfrm>
              <a:off x="5743575" y="4251530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3" name="Line 574"/>
            <p:cNvSpPr>
              <a:spLocks noChangeShapeType="1"/>
            </p:cNvSpPr>
            <p:nvPr/>
          </p:nvSpPr>
          <p:spPr bwMode="auto">
            <a:xfrm flipH="1">
              <a:off x="5697538" y="4333894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4" name="Line 575"/>
            <p:cNvSpPr>
              <a:spLocks noChangeShapeType="1"/>
            </p:cNvSpPr>
            <p:nvPr/>
          </p:nvSpPr>
          <p:spPr bwMode="auto">
            <a:xfrm>
              <a:off x="5746750" y="429118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5" name="Line 576"/>
            <p:cNvSpPr>
              <a:spLocks noChangeShapeType="1"/>
            </p:cNvSpPr>
            <p:nvPr/>
          </p:nvSpPr>
          <p:spPr bwMode="auto">
            <a:xfrm flipH="1">
              <a:off x="5722938" y="4457440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6" name="Line 577"/>
            <p:cNvSpPr>
              <a:spLocks noChangeShapeType="1"/>
            </p:cNvSpPr>
            <p:nvPr/>
          </p:nvSpPr>
          <p:spPr bwMode="auto">
            <a:xfrm>
              <a:off x="5773738" y="4414732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7" name="Line 578"/>
            <p:cNvSpPr>
              <a:spLocks noChangeShapeType="1"/>
            </p:cNvSpPr>
            <p:nvPr/>
          </p:nvSpPr>
          <p:spPr bwMode="auto">
            <a:xfrm flipH="1">
              <a:off x="5749925" y="4457440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8" name="Line 579"/>
            <p:cNvSpPr>
              <a:spLocks noChangeShapeType="1"/>
            </p:cNvSpPr>
            <p:nvPr/>
          </p:nvSpPr>
          <p:spPr bwMode="auto">
            <a:xfrm>
              <a:off x="5797550" y="4414732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69" name="Line 580"/>
            <p:cNvSpPr>
              <a:spLocks noChangeShapeType="1"/>
            </p:cNvSpPr>
            <p:nvPr/>
          </p:nvSpPr>
          <p:spPr bwMode="auto">
            <a:xfrm flipH="1">
              <a:off x="5789613" y="4457440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0" name="Line 581"/>
            <p:cNvSpPr>
              <a:spLocks noChangeShapeType="1"/>
            </p:cNvSpPr>
            <p:nvPr/>
          </p:nvSpPr>
          <p:spPr bwMode="auto">
            <a:xfrm>
              <a:off x="5837238" y="4414732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1" name="Line 582"/>
            <p:cNvSpPr>
              <a:spLocks noChangeShapeType="1"/>
            </p:cNvSpPr>
            <p:nvPr/>
          </p:nvSpPr>
          <p:spPr bwMode="auto">
            <a:xfrm flipH="1">
              <a:off x="6183313" y="4664876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2" name="Line 583"/>
            <p:cNvSpPr>
              <a:spLocks noChangeShapeType="1"/>
            </p:cNvSpPr>
            <p:nvPr/>
          </p:nvSpPr>
          <p:spPr bwMode="auto">
            <a:xfrm>
              <a:off x="6232525" y="462216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3" name="Line 584"/>
            <p:cNvSpPr>
              <a:spLocks noChangeShapeType="1"/>
            </p:cNvSpPr>
            <p:nvPr/>
          </p:nvSpPr>
          <p:spPr bwMode="auto">
            <a:xfrm flipH="1">
              <a:off x="6207125" y="4664876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4" name="Line 585"/>
            <p:cNvSpPr>
              <a:spLocks noChangeShapeType="1"/>
            </p:cNvSpPr>
            <p:nvPr/>
          </p:nvSpPr>
          <p:spPr bwMode="auto">
            <a:xfrm>
              <a:off x="6257925" y="462216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5" name="Line 586"/>
            <p:cNvSpPr>
              <a:spLocks noChangeShapeType="1"/>
            </p:cNvSpPr>
            <p:nvPr/>
          </p:nvSpPr>
          <p:spPr bwMode="auto">
            <a:xfrm flipH="1">
              <a:off x="6300788" y="466487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6" name="Line 587"/>
            <p:cNvSpPr>
              <a:spLocks noChangeShapeType="1"/>
            </p:cNvSpPr>
            <p:nvPr/>
          </p:nvSpPr>
          <p:spPr bwMode="auto">
            <a:xfrm>
              <a:off x="6348413" y="462216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7" name="Line 588"/>
            <p:cNvSpPr>
              <a:spLocks noChangeShapeType="1"/>
            </p:cNvSpPr>
            <p:nvPr/>
          </p:nvSpPr>
          <p:spPr bwMode="auto">
            <a:xfrm flipH="1">
              <a:off x="6316663" y="466487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8" name="Line 589"/>
            <p:cNvSpPr>
              <a:spLocks noChangeShapeType="1"/>
            </p:cNvSpPr>
            <p:nvPr/>
          </p:nvSpPr>
          <p:spPr bwMode="auto">
            <a:xfrm>
              <a:off x="6364288" y="462216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79" name="Line 590"/>
            <p:cNvSpPr>
              <a:spLocks noChangeShapeType="1"/>
            </p:cNvSpPr>
            <p:nvPr/>
          </p:nvSpPr>
          <p:spPr bwMode="auto">
            <a:xfrm flipH="1">
              <a:off x="6667500" y="4767069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0" name="Line 591"/>
            <p:cNvSpPr>
              <a:spLocks noChangeShapeType="1"/>
            </p:cNvSpPr>
            <p:nvPr/>
          </p:nvSpPr>
          <p:spPr bwMode="auto">
            <a:xfrm>
              <a:off x="6716713" y="4724361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1" name="Line 592"/>
            <p:cNvSpPr>
              <a:spLocks noChangeShapeType="1"/>
            </p:cNvSpPr>
            <p:nvPr/>
          </p:nvSpPr>
          <p:spPr bwMode="auto">
            <a:xfrm flipH="1">
              <a:off x="6672263" y="4767069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2" name="Line 593"/>
            <p:cNvSpPr>
              <a:spLocks noChangeShapeType="1"/>
            </p:cNvSpPr>
            <p:nvPr/>
          </p:nvSpPr>
          <p:spPr bwMode="auto">
            <a:xfrm>
              <a:off x="6719888" y="4724361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3" name="Line 594"/>
            <p:cNvSpPr>
              <a:spLocks noChangeShapeType="1"/>
            </p:cNvSpPr>
            <p:nvPr/>
          </p:nvSpPr>
          <p:spPr bwMode="auto">
            <a:xfrm flipH="1">
              <a:off x="7273925" y="4767069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4" name="Line 595"/>
            <p:cNvSpPr>
              <a:spLocks noChangeShapeType="1"/>
            </p:cNvSpPr>
            <p:nvPr/>
          </p:nvSpPr>
          <p:spPr bwMode="auto">
            <a:xfrm>
              <a:off x="7323138" y="4724361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5" name="Line 596"/>
            <p:cNvSpPr>
              <a:spLocks noChangeShapeType="1"/>
            </p:cNvSpPr>
            <p:nvPr/>
          </p:nvSpPr>
          <p:spPr bwMode="auto">
            <a:xfrm flipH="1">
              <a:off x="4756150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6" name="Line 597"/>
            <p:cNvSpPr>
              <a:spLocks noChangeShapeType="1"/>
            </p:cNvSpPr>
            <p:nvPr/>
          </p:nvSpPr>
          <p:spPr bwMode="auto">
            <a:xfrm>
              <a:off x="4806950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7" name="Line 598"/>
            <p:cNvSpPr>
              <a:spLocks noChangeShapeType="1"/>
            </p:cNvSpPr>
            <p:nvPr/>
          </p:nvSpPr>
          <p:spPr bwMode="auto">
            <a:xfrm flipH="1">
              <a:off x="4759325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8" name="Line 599"/>
            <p:cNvSpPr>
              <a:spLocks noChangeShapeType="1"/>
            </p:cNvSpPr>
            <p:nvPr/>
          </p:nvSpPr>
          <p:spPr bwMode="auto">
            <a:xfrm>
              <a:off x="481012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89" name="Line 600"/>
            <p:cNvSpPr>
              <a:spLocks noChangeShapeType="1"/>
            </p:cNvSpPr>
            <p:nvPr/>
          </p:nvSpPr>
          <p:spPr bwMode="auto">
            <a:xfrm flipH="1">
              <a:off x="4759325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0" name="Line 601"/>
            <p:cNvSpPr>
              <a:spLocks noChangeShapeType="1"/>
            </p:cNvSpPr>
            <p:nvPr/>
          </p:nvSpPr>
          <p:spPr bwMode="auto">
            <a:xfrm>
              <a:off x="481012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1" name="Line 602"/>
            <p:cNvSpPr>
              <a:spLocks noChangeShapeType="1"/>
            </p:cNvSpPr>
            <p:nvPr/>
          </p:nvSpPr>
          <p:spPr bwMode="auto">
            <a:xfrm flipH="1">
              <a:off x="4759325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2" name="Line 603"/>
            <p:cNvSpPr>
              <a:spLocks noChangeShapeType="1"/>
            </p:cNvSpPr>
            <p:nvPr/>
          </p:nvSpPr>
          <p:spPr bwMode="auto">
            <a:xfrm>
              <a:off x="481012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3" name="Line 604"/>
            <p:cNvSpPr>
              <a:spLocks noChangeShapeType="1"/>
            </p:cNvSpPr>
            <p:nvPr/>
          </p:nvSpPr>
          <p:spPr bwMode="auto">
            <a:xfrm flipH="1">
              <a:off x="4762500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4" name="Line 605"/>
            <p:cNvSpPr>
              <a:spLocks noChangeShapeType="1"/>
            </p:cNvSpPr>
            <p:nvPr/>
          </p:nvSpPr>
          <p:spPr bwMode="auto">
            <a:xfrm>
              <a:off x="4813300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5" name="Line 606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6" name="Line 607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7" name="Line 608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8" name="Line 609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99" name="Line 610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0" name="Line 611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1" name="Line 612"/>
            <p:cNvSpPr>
              <a:spLocks noChangeShapeType="1"/>
            </p:cNvSpPr>
            <p:nvPr/>
          </p:nvSpPr>
          <p:spPr bwMode="auto">
            <a:xfrm flipH="1">
              <a:off x="4767263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2" name="Line 613"/>
            <p:cNvSpPr>
              <a:spLocks noChangeShapeType="1"/>
            </p:cNvSpPr>
            <p:nvPr/>
          </p:nvSpPr>
          <p:spPr bwMode="auto">
            <a:xfrm>
              <a:off x="48164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3" name="Line 614"/>
            <p:cNvSpPr>
              <a:spLocks noChangeShapeType="1"/>
            </p:cNvSpPr>
            <p:nvPr/>
          </p:nvSpPr>
          <p:spPr bwMode="auto">
            <a:xfrm flipH="1">
              <a:off x="4770438" y="2433416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4" name="Line 615"/>
            <p:cNvSpPr>
              <a:spLocks noChangeShapeType="1"/>
            </p:cNvSpPr>
            <p:nvPr/>
          </p:nvSpPr>
          <p:spPr bwMode="auto">
            <a:xfrm>
              <a:off x="4821238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5" name="Line 616"/>
            <p:cNvSpPr>
              <a:spLocks noChangeShapeType="1"/>
            </p:cNvSpPr>
            <p:nvPr/>
          </p:nvSpPr>
          <p:spPr bwMode="auto">
            <a:xfrm flipH="1">
              <a:off x="4775200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6" name="Line 617"/>
            <p:cNvSpPr>
              <a:spLocks noChangeShapeType="1"/>
            </p:cNvSpPr>
            <p:nvPr/>
          </p:nvSpPr>
          <p:spPr bwMode="auto">
            <a:xfrm>
              <a:off x="4824413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7" name="Line 618"/>
            <p:cNvSpPr>
              <a:spLocks noChangeShapeType="1"/>
            </p:cNvSpPr>
            <p:nvPr/>
          </p:nvSpPr>
          <p:spPr bwMode="auto">
            <a:xfrm flipH="1">
              <a:off x="4778375" y="2433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8" name="Line 619"/>
            <p:cNvSpPr>
              <a:spLocks noChangeShapeType="1"/>
            </p:cNvSpPr>
            <p:nvPr/>
          </p:nvSpPr>
          <p:spPr bwMode="auto">
            <a:xfrm>
              <a:off x="4829175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09" name="Line 620"/>
            <p:cNvSpPr>
              <a:spLocks noChangeShapeType="1"/>
            </p:cNvSpPr>
            <p:nvPr/>
          </p:nvSpPr>
          <p:spPr bwMode="auto">
            <a:xfrm flipH="1">
              <a:off x="4794250" y="2448669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0" name="Line 621"/>
            <p:cNvSpPr>
              <a:spLocks noChangeShapeType="1"/>
            </p:cNvSpPr>
            <p:nvPr/>
          </p:nvSpPr>
          <p:spPr bwMode="auto">
            <a:xfrm>
              <a:off x="4843463" y="238918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1" name="Line 622"/>
            <p:cNvSpPr>
              <a:spLocks noChangeShapeType="1"/>
            </p:cNvSpPr>
            <p:nvPr/>
          </p:nvSpPr>
          <p:spPr bwMode="auto">
            <a:xfrm flipH="1">
              <a:off x="4867275" y="2448669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2" name="Line 623"/>
            <p:cNvSpPr>
              <a:spLocks noChangeShapeType="1"/>
            </p:cNvSpPr>
            <p:nvPr/>
          </p:nvSpPr>
          <p:spPr bwMode="auto">
            <a:xfrm>
              <a:off x="4916488" y="2402911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3" name="Line 624"/>
            <p:cNvSpPr>
              <a:spLocks noChangeShapeType="1"/>
            </p:cNvSpPr>
            <p:nvPr/>
          </p:nvSpPr>
          <p:spPr bwMode="auto">
            <a:xfrm flipH="1">
              <a:off x="4918075" y="2480699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4" name="Line 625"/>
            <p:cNvSpPr>
              <a:spLocks noChangeShapeType="1"/>
            </p:cNvSpPr>
            <p:nvPr/>
          </p:nvSpPr>
          <p:spPr bwMode="auto">
            <a:xfrm>
              <a:off x="4967288" y="245324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5" name="Line 626"/>
            <p:cNvSpPr>
              <a:spLocks noChangeShapeType="1"/>
            </p:cNvSpPr>
            <p:nvPr/>
          </p:nvSpPr>
          <p:spPr bwMode="auto">
            <a:xfrm flipH="1">
              <a:off x="4918075" y="2480699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6" name="Line 627"/>
            <p:cNvSpPr>
              <a:spLocks noChangeShapeType="1"/>
            </p:cNvSpPr>
            <p:nvPr/>
          </p:nvSpPr>
          <p:spPr bwMode="auto">
            <a:xfrm>
              <a:off x="4967288" y="245324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7" name="Line 628"/>
            <p:cNvSpPr>
              <a:spLocks noChangeShapeType="1"/>
            </p:cNvSpPr>
            <p:nvPr/>
          </p:nvSpPr>
          <p:spPr bwMode="auto">
            <a:xfrm flipH="1">
              <a:off x="4918075" y="2480699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8" name="Line 629"/>
            <p:cNvSpPr>
              <a:spLocks noChangeShapeType="1"/>
            </p:cNvSpPr>
            <p:nvPr/>
          </p:nvSpPr>
          <p:spPr bwMode="auto">
            <a:xfrm>
              <a:off x="4967288" y="245324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19" name="Line 630"/>
            <p:cNvSpPr>
              <a:spLocks noChangeShapeType="1"/>
            </p:cNvSpPr>
            <p:nvPr/>
          </p:nvSpPr>
          <p:spPr bwMode="auto">
            <a:xfrm flipH="1">
              <a:off x="4921250" y="2534083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0" name="Line 631"/>
            <p:cNvSpPr>
              <a:spLocks noChangeShapeType="1"/>
            </p:cNvSpPr>
            <p:nvPr/>
          </p:nvSpPr>
          <p:spPr bwMode="auto">
            <a:xfrm>
              <a:off x="4972050" y="250357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1" name="Line 632"/>
            <p:cNvSpPr>
              <a:spLocks noChangeShapeType="1"/>
            </p:cNvSpPr>
            <p:nvPr/>
          </p:nvSpPr>
          <p:spPr bwMode="auto">
            <a:xfrm flipH="1">
              <a:off x="4921250" y="2534083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2" name="Line 633"/>
            <p:cNvSpPr>
              <a:spLocks noChangeShapeType="1"/>
            </p:cNvSpPr>
            <p:nvPr/>
          </p:nvSpPr>
          <p:spPr bwMode="auto">
            <a:xfrm>
              <a:off x="4972050" y="250357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3" name="Line 634"/>
            <p:cNvSpPr>
              <a:spLocks noChangeShapeType="1"/>
            </p:cNvSpPr>
            <p:nvPr/>
          </p:nvSpPr>
          <p:spPr bwMode="auto">
            <a:xfrm flipH="1">
              <a:off x="4921250" y="2534083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4" name="Line 635"/>
            <p:cNvSpPr>
              <a:spLocks noChangeShapeType="1"/>
            </p:cNvSpPr>
            <p:nvPr/>
          </p:nvSpPr>
          <p:spPr bwMode="auto">
            <a:xfrm>
              <a:off x="4972050" y="250357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5" name="Line 636"/>
            <p:cNvSpPr>
              <a:spLocks noChangeShapeType="1"/>
            </p:cNvSpPr>
            <p:nvPr/>
          </p:nvSpPr>
          <p:spPr bwMode="auto">
            <a:xfrm flipH="1">
              <a:off x="4924425" y="2582892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6" name="Line 637"/>
            <p:cNvSpPr>
              <a:spLocks noChangeShapeType="1"/>
            </p:cNvSpPr>
            <p:nvPr/>
          </p:nvSpPr>
          <p:spPr bwMode="auto">
            <a:xfrm>
              <a:off x="4975225" y="255543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7" name="Line 638"/>
            <p:cNvSpPr>
              <a:spLocks noChangeShapeType="1"/>
            </p:cNvSpPr>
            <p:nvPr/>
          </p:nvSpPr>
          <p:spPr bwMode="auto">
            <a:xfrm flipH="1">
              <a:off x="4924425" y="2582892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8" name="Line 639"/>
            <p:cNvSpPr>
              <a:spLocks noChangeShapeType="1"/>
            </p:cNvSpPr>
            <p:nvPr/>
          </p:nvSpPr>
          <p:spPr bwMode="auto">
            <a:xfrm>
              <a:off x="4975225" y="255543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29" name="Line 640"/>
            <p:cNvSpPr>
              <a:spLocks noChangeShapeType="1"/>
            </p:cNvSpPr>
            <p:nvPr/>
          </p:nvSpPr>
          <p:spPr bwMode="auto">
            <a:xfrm flipH="1">
              <a:off x="4929188" y="2582892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0" name="Line 641"/>
            <p:cNvSpPr>
              <a:spLocks noChangeShapeType="1"/>
            </p:cNvSpPr>
            <p:nvPr/>
          </p:nvSpPr>
          <p:spPr bwMode="auto">
            <a:xfrm>
              <a:off x="4979988" y="255543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1" name="Line 642"/>
            <p:cNvSpPr>
              <a:spLocks noChangeShapeType="1"/>
            </p:cNvSpPr>
            <p:nvPr/>
          </p:nvSpPr>
          <p:spPr bwMode="auto">
            <a:xfrm flipH="1">
              <a:off x="4933950" y="2582892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2" name="Line 643"/>
            <p:cNvSpPr>
              <a:spLocks noChangeShapeType="1"/>
            </p:cNvSpPr>
            <p:nvPr/>
          </p:nvSpPr>
          <p:spPr bwMode="auto">
            <a:xfrm>
              <a:off x="4984750" y="2538659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3" name="Line 644"/>
            <p:cNvSpPr>
              <a:spLocks noChangeShapeType="1"/>
            </p:cNvSpPr>
            <p:nvPr/>
          </p:nvSpPr>
          <p:spPr bwMode="auto">
            <a:xfrm flipH="1">
              <a:off x="4940300" y="260424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4" name="Line 645"/>
            <p:cNvSpPr>
              <a:spLocks noChangeShapeType="1"/>
            </p:cNvSpPr>
            <p:nvPr/>
          </p:nvSpPr>
          <p:spPr bwMode="auto">
            <a:xfrm>
              <a:off x="4991100" y="2556962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5" name="Line 646"/>
            <p:cNvSpPr>
              <a:spLocks noChangeShapeType="1"/>
            </p:cNvSpPr>
            <p:nvPr/>
          </p:nvSpPr>
          <p:spPr bwMode="auto">
            <a:xfrm flipH="1">
              <a:off x="4946650" y="260424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6" name="Line 647"/>
            <p:cNvSpPr>
              <a:spLocks noChangeShapeType="1"/>
            </p:cNvSpPr>
            <p:nvPr/>
          </p:nvSpPr>
          <p:spPr bwMode="auto">
            <a:xfrm>
              <a:off x="4997450" y="2556962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7" name="Line 648"/>
            <p:cNvSpPr>
              <a:spLocks noChangeShapeType="1"/>
            </p:cNvSpPr>
            <p:nvPr/>
          </p:nvSpPr>
          <p:spPr bwMode="auto">
            <a:xfrm flipH="1">
              <a:off x="4951413" y="2604246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8" name="Line 649"/>
            <p:cNvSpPr>
              <a:spLocks noChangeShapeType="1"/>
            </p:cNvSpPr>
            <p:nvPr/>
          </p:nvSpPr>
          <p:spPr bwMode="auto">
            <a:xfrm>
              <a:off x="5000625" y="2556962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39" name="Line 650"/>
            <p:cNvSpPr>
              <a:spLocks noChangeShapeType="1"/>
            </p:cNvSpPr>
            <p:nvPr/>
          </p:nvSpPr>
          <p:spPr bwMode="auto">
            <a:xfrm flipH="1">
              <a:off x="4970463" y="263932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0" name="Line 651"/>
            <p:cNvSpPr>
              <a:spLocks noChangeShapeType="1"/>
            </p:cNvSpPr>
            <p:nvPr/>
          </p:nvSpPr>
          <p:spPr bwMode="auto">
            <a:xfrm>
              <a:off x="5021263" y="259356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1" name="Line 652"/>
            <p:cNvSpPr>
              <a:spLocks noChangeShapeType="1"/>
            </p:cNvSpPr>
            <p:nvPr/>
          </p:nvSpPr>
          <p:spPr bwMode="auto">
            <a:xfrm flipH="1">
              <a:off x="4973638" y="263932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2" name="Line 653"/>
            <p:cNvSpPr>
              <a:spLocks noChangeShapeType="1"/>
            </p:cNvSpPr>
            <p:nvPr/>
          </p:nvSpPr>
          <p:spPr bwMode="auto">
            <a:xfrm>
              <a:off x="5024438" y="259356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3" name="Line 654"/>
            <p:cNvSpPr>
              <a:spLocks noChangeShapeType="1"/>
            </p:cNvSpPr>
            <p:nvPr/>
          </p:nvSpPr>
          <p:spPr bwMode="auto">
            <a:xfrm flipH="1">
              <a:off x="4981575" y="263932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4" name="Line 655"/>
            <p:cNvSpPr>
              <a:spLocks noChangeShapeType="1"/>
            </p:cNvSpPr>
            <p:nvPr/>
          </p:nvSpPr>
          <p:spPr bwMode="auto">
            <a:xfrm>
              <a:off x="5032375" y="259356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5" name="Line 656"/>
            <p:cNvSpPr>
              <a:spLocks noChangeShapeType="1"/>
            </p:cNvSpPr>
            <p:nvPr/>
          </p:nvSpPr>
          <p:spPr bwMode="auto">
            <a:xfrm flipH="1">
              <a:off x="5014913" y="2657629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6" name="Line 657"/>
            <p:cNvSpPr>
              <a:spLocks noChangeShapeType="1"/>
            </p:cNvSpPr>
            <p:nvPr/>
          </p:nvSpPr>
          <p:spPr bwMode="auto">
            <a:xfrm>
              <a:off x="5065713" y="261034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7" name="Line 658"/>
            <p:cNvSpPr>
              <a:spLocks noChangeShapeType="1"/>
            </p:cNvSpPr>
            <p:nvPr/>
          </p:nvSpPr>
          <p:spPr bwMode="auto">
            <a:xfrm flipH="1">
              <a:off x="5067300" y="2733892"/>
              <a:ext cx="9525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8" name="Line 659"/>
            <p:cNvSpPr>
              <a:spLocks noChangeShapeType="1"/>
            </p:cNvSpPr>
            <p:nvPr/>
          </p:nvSpPr>
          <p:spPr bwMode="auto">
            <a:xfrm>
              <a:off x="5114925" y="2686610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49" name="Line 660"/>
            <p:cNvSpPr>
              <a:spLocks noChangeShapeType="1"/>
            </p:cNvSpPr>
            <p:nvPr/>
          </p:nvSpPr>
          <p:spPr bwMode="auto">
            <a:xfrm flipH="1">
              <a:off x="5078413" y="2866591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0" name="Line 661"/>
            <p:cNvSpPr>
              <a:spLocks noChangeShapeType="1"/>
            </p:cNvSpPr>
            <p:nvPr/>
          </p:nvSpPr>
          <p:spPr bwMode="auto">
            <a:xfrm>
              <a:off x="5126038" y="2819307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1" name="Line 662"/>
            <p:cNvSpPr>
              <a:spLocks noChangeShapeType="1"/>
            </p:cNvSpPr>
            <p:nvPr/>
          </p:nvSpPr>
          <p:spPr bwMode="auto">
            <a:xfrm flipH="1">
              <a:off x="5078413" y="2866591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2" name="Line 663"/>
            <p:cNvSpPr>
              <a:spLocks noChangeShapeType="1"/>
            </p:cNvSpPr>
            <p:nvPr/>
          </p:nvSpPr>
          <p:spPr bwMode="auto">
            <a:xfrm>
              <a:off x="5126038" y="2819307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3" name="Line 664"/>
            <p:cNvSpPr>
              <a:spLocks noChangeShapeType="1"/>
            </p:cNvSpPr>
            <p:nvPr/>
          </p:nvSpPr>
          <p:spPr bwMode="auto">
            <a:xfrm flipH="1">
              <a:off x="5078413" y="2866591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4" name="Line 665"/>
            <p:cNvSpPr>
              <a:spLocks noChangeShapeType="1"/>
            </p:cNvSpPr>
            <p:nvPr/>
          </p:nvSpPr>
          <p:spPr bwMode="auto">
            <a:xfrm>
              <a:off x="5126038" y="2819307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5" name="Line 666"/>
            <p:cNvSpPr>
              <a:spLocks noChangeShapeType="1"/>
            </p:cNvSpPr>
            <p:nvPr/>
          </p:nvSpPr>
          <p:spPr bwMode="auto">
            <a:xfrm flipH="1">
              <a:off x="5078413" y="2866591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6" name="Line 667"/>
            <p:cNvSpPr>
              <a:spLocks noChangeShapeType="1"/>
            </p:cNvSpPr>
            <p:nvPr/>
          </p:nvSpPr>
          <p:spPr bwMode="auto">
            <a:xfrm>
              <a:off x="5126038" y="2819307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7" name="Line 668"/>
            <p:cNvSpPr>
              <a:spLocks noChangeShapeType="1"/>
            </p:cNvSpPr>
            <p:nvPr/>
          </p:nvSpPr>
          <p:spPr bwMode="auto">
            <a:xfrm flipH="1">
              <a:off x="5080000" y="2866591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8" name="Line 669"/>
            <p:cNvSpPr>
              <a:spLocks noChangeShapeType="1"/>
            </p:cNvSpPr>
            <p:nvPr/>
          </p:nvSpPr>
          <p:spPr bwMode="auto">
            <a:xfrm>
              <a:off x="5130800" y="2819307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59" name="Line 670"/>
            <p:cNvSpPr>
              <a:spLocks noChangeShapeType="1"/>
            </p:cNvSpPr>
            <p:nvPr/>
          </p:nvSpPr>
          <p:spPr bwMode="auto">
            <a:xfrm flipH="1">
              <a:off x="5084763" y="2866591"/>
              <a:ext cx="9525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0" name="Line 671"/>
            <p:cNvSpPr>
              <a:spLocks noChangeShapeType="1"/>
            </p:cNvSpPr>
            <p:nvPr/>
          </p:nvSpPr>
          <p:spPr bwMode="auto">
            <a:xfrm>
              <a:off x="5132388" y="2819307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1" name="Line 672"/>
            <p:cNvSpPr>
              <a:spLocks noChangeShapeType="1"/>
            </p:cNvSpPr>
            <p:nvPr/>
          </p:nvSpPr>
          <p:spPr bwMode="auto">
            <a:xfrm flipH="1">
              <a:off x="5097463" y="2904722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2" name="Line 673"/>
            <p:cNvSpPr>
              <a:spLocks noChangeShapeType="1"/>
            </p:cNvSpPr>
            <p:nvPr/>
          </p:nvSpPr>
          <p:spPr bwMode="auto">
            <a:xfrm>
              <a:off x="5148263" y="285896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3" name="Line 674"/>
            <p:cNvSpPr>
              <a:spLocks noChangeShapeType="1"/>
            </p:cNvSpPr>
            <p:nvPr/>
          </p:nvSpPr>
          <p:spPr bwMode="auto">
            <a:xfrm flipH="1">
              <a:off x="5121275" y="2923025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4" name="Line 675"/>
            <p:cNvSpPr>
              <a:spLocks noChangeShapeType="1"/>
            </p:cNvSpPr>
            <p:nvPr/>
          </p:nvSpPr>
          <p:spPr bwMode="auto">
            <a:xfrm>
              <a:off x="5172075" y="2878793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5" name="Line 677"/>
            <p:cNvSpPr>
              <a:spLocks noChangeShapeType="1"/>
            </p:cNvSpPr>
            <p:nvPr/>
          </p:nvSpPr>
          <p:spPr bwMode="auto">
            <a:xfrm flipH="1">
              <a:off x="5176838" y="2984036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6" name="Line 678"/>
            <p:cNvSpPr>
              <a:spLocks noChangeShapeType="1"/>
            </p:cNvSpPr>
            <p:nvPr/>
          </p:nvSpPr>
          <p:spPr bwMode="auto">
            <a:xfrm>
              <a:off x="5226050" y="2939803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7" name="Line 679"/>
            <p:cNvSpPr>
              <a:spLocks noChangeShapeType="1"/>
            </p:cNvSpPr>
            <p:nvPr/>
          </p:nvSpPr>
          <p:spPr bwMode="auto">
            <a:xfrm flipH="1">
              <a:off x="5216525" y="3006915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8" name="Line 680"/>
            <p:cNvSpPr>
              <a:spLocks noChangeShapeType="1"/>
            </p:cNvSpPr>
            <p:nvPr/>
          </p:nvSpPr>
          <p:spPr bwMode="auto">
            <a:xfrm>
              <a:off x="5265738" y="296115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69" name="Line 681"/>
            <p:cNvSpPr>
              <a:spLocks noChangeShapeType="1"/>
            </p:cNvSpPr>
            <p:nvPr/>
          </p:nvSpPr>
          <p:spPr bwMode="auto">
            <a:xfrm flipH="1">
              <a:off x="5230813" y="3048097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0" name="Line 682"/>
            <p:cNvSpPr>
              <a:spLocks noChangeShapeType="1"/>
            </p:cNvSpPr>
            <p:nvPr/>
          </p:nvSpPr>
          <p:spPr bwMode="auto">
            <a:xfrm>
              <a:off x="5280025" y="299928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1" name="Line 683"/>
            <p:cNvSpPr>
              <a:spLocks noChangeShapeType="1"/>
            </p:cNvSpPr>
            <p:nvPr/>
          </p:nvSpPr>
          <p:spPr bwMode="auto">
            <a:xfrm flipH="1">
              <a:off x="5230813" y="3048097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2" name="Line 684"/>
            <p:cNvSpPr>
              <a:spLocks noChangeShapeType="1"/>
            </p:cNvSpPr>
            <p:nvPr/>
          </p:nvSpPr>
          <p:spPr bwMode="auto">
            <a:xfrm>
              <a:off x="5280025" y="299928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3" name="Line 685"/>
            <p:cNvSpPr>
              <a:spLocks noChangeShapeType="1"/>
            </p:cNvSpPr>
            <p:nvPr/>
          </p:nvSpPr>
          <p:spPr bwMode="auto">
            <a:xfrm flipH="1">
              <a:off x="5230813" y="3048097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4" name="Line 686"/>
            <p:cNvSpPr>
              <a:spLocks noChangeShapeType="1"/>
            </p:cNvSpPr>
            <p:nvPr/>
          </p:nvSpPr>
          <p:spPr bwMode="auto">
            <a:xfrm>
              <a:off x="5280025" y="299928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5" name="Line 687"/>
            <p:cNvSpPr>
              <a:spLocks noChangeShapeType="1"/>
            </p:cNvSpPr>
            <p:nvPr/>
          </p:nvSpPr>
          <p:spPr bwMode="auto">
            <a:xfrm flipH="1">
              <a:off x="5230813" y="3048097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6" name="Line 688"/>
            <p:cNvSpPr>
              <a:spLocks noChangeShapeType="1"/>
            </p:cNvSpPr>
            <p:nvPr/>
          </p:nvSpPr>
          <p:spPr bwMode="auto">
            <a:xfrm>
              <a:off x="5280025" y="2999288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7" name="Line 689"/>
            <p:cNvSpPr>
              <a:spLocks noChangeShapeType="1"/>
            </p:cNvSpPr>
            <p:nvPr/>
          </p:nvSpPr>
          <p:spPr bwMode="auto">
            <a:xfrm flipH="1">
              <a:off x="5238750" y="3092330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8" name="Line 690"/>
            <p:cNvSpPr>
              <a:spLocks noChangeShapeType="1"/>
            </p:cNvSpPr>
            <p:nvPr/>
          </p:nvSpPr>
          <p:spPr bwMode="auto">
            <a:xfrm>
              <a:off x="5286375" y="304657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79" name="Line 691"/>
            <p:cNvSpPr>
              <a:spLocks noChangeShapeType="1"/>
            </p:cNvSpPr>
            <p:nvPr/>
          </p:nvSpPr>
          <p:spPr bwMode="auto">
            <a:xfrm flipH="1">
              <a:off x="5257800" y="3110633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0" name="Line 692"/>
            <p:cNvSpPr>
              <a:spLocks noChangeShapeType="1"/>
            </p:cNvSpPr>
            <p:nvPr/>
          </p:nvSpPr>
          <p:spPr bwMode="auto">
            <a:xfrm>
              <a:off x="5307013" y="3041996"/>
              <a:ext cx="0" cy="14185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1" name="Line 693"/>
            <p:cNvSpPr>
              <a:spLocks noChangeShapeType="1"/>
            </p:cNvSpPr>
            <p:nvPr/>
          </p:nvSpPr>
          <p:spPr bwMode="auto">
            <a:xfrm flipH="1">
              <a:off x="5257800" y="3110633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2" name="Line 694"/>
            <p:cNvSpPr>
              <a:spLocks noChangeShapeType="1"/>
            </p:cNvSpPr>
            <p:nvPr/>
          </p:nvSpPr>
          <p:spPr bwMode="auto">
            <a:xfrm>
              <a:off x="5307013" y="3041996"/>
              <a:ext cx="0" cy="14185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3" name="Line 695"/>
            <p:cNvSpPr>
              <a:spLocks noChangeShapeType="1"/>
            </p:cNvSpPr>
            <p:nvPr/>
          </p:nvSpPr>
          <p:spPr bwMode="auto">
            <a:xfrm flipH="1">
              <a:off x="5264150" y="3177745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4" name="Line 696"/>
            <p:cNvSpPr>
              <a:spLocks noChangeShapeType="1"/>
            </p:cNvSpPr>
            <p:nvPr/>
          </p:nvSpPr>
          <p:spPr bwMode="auto">
            <a:xfrm>
              <a:off x="5313363" y="313198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5" name="Line 697"/>
            <p:cNvSpPr>
              <a:spLocks noChangeShapeType="1"/>
            </p:cNvSpPr>
            <p:nvPr/>
          </p:nvSpPr>
          <p:spPr bwMode="auto">
            <a:xfrm flipH="1">
              <a:off x="5378450" y="324638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6" name="Line 698"/>
            <p:cNvSpPr>
              <a:spLocks noChangeShapeType="1"/>
            </p:cNvSpPr>
            <p:nvPr/>
          </p:nvSpPr>
          <p:spPr bwMode="auto">
            <a:xfrm>
              <a:off x="5427663" y="3202149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7" name="Line 699"/>
            <p:cNvSpPr>
              <a:spLocks noChangeShapeType="1"/>
            </p:cNvSpPr>
            <p:nvPr/>
          </p:nvSpPr>
          <p:spPr bwMode="auto">
            <a:xfrm flipH="1">
              <a:off x="5378450" y="324638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8" name="Line 700"/>
            <p:cNvSpPr>
              <a:spLocks noChangeShapeType="1"/>
            </p:cNvSpPr>
            <p:nvPr/>
          </p:nvSpPr>
          <p:spPr bwMode="auto">
            <a:xfrm>
              <a:off x="5427663" y="3202149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89" name="Line 701"/>
            <p:cNvSpPr>
              <a:spLocks noChangeShapeType="1"/>
            </p:cNvSpPr>
            <p:nvPr/>
          </p:nvSpPr>
          <p:spPr bwMode="auto">
            <a:xfrm flipH="1">
              <a:off x="5386388" y="327231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0" name="Line 702"/>
            <p:cNvSpPr>
              <a:spLocks noChangeShapeType="1"/>
            </p:cNvSpPr>
            <p:nvPr/>
          </p:nvSpPr>
          <p:spPr bwMode="auto">
            <a:xfrm>
              <a:off x="5434013" y="322350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1" name="Line 703"/>
            <p:cNvSpPr>
              <a:spLocks noChangeShapeType="1"/>
            </p:cNvSpPr>
            <p:nvPr/>
          </p:nvSpPr>
          <p:spPr bwMode="auto">
            <a:xfrm flipH="1">
              <a:off x="5386388" y="327231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2" name="Line 704"/>
            <p:cNvSpPr>
              <a:spLocks noChangeShapeType="1"/>
            </p:cNvSpPr>
            <p:nvPr/>
          </p:nvSpPr>
          <p:spPr bwMode="auto">
            <a:xfrm>
              <a:off x="5434013" y="322350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3" name="Line 705"/>
            <p:cNvSpPr>
              <a:spLocks noChangeShapeType="1"/>
            </p:cNvSpPr>
            <p:nvPr/>
          </p:nvSpPr>
          <p:spPr bwMode="auto">
            <a:xfrm flipH="1">
              <a:off x="5386388" y="327231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4" name="Line 706"/>
            <p:cNvSpPr>
              <a:spLocks noChangeShapeType="1"/>
            </p:cNvSpPr>
            <p:nvPr/>
          </p:nvSpPr>
          <p:spPr bwMode="auto">
            <a:xfrm>
              <a:off x="5434013" y="322350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5" name="Line 707"/>
            <p:cNvSpPr>
              <a:spLocks noChangeShapeType="1"/>
            </p:cNvSpPr>
            <p:nvPr/>
          </p:nvSpPr>
          <p:spPr bwMode="auto">
            <a:xfrm flipH="1">
              <a:off x="5386388" y="327231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6" name="Line 708"/>
            <p:cNvSpPr>
              <a:spLocks noChangeShapeType="1"/>
            </p:cNvSpPr>
            <p:nvPr/>
          </p:nvSpPr>
          <p:spPr bwMode="auto">
            <a:xfrm>
              <a:off x="5434013" y="322350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7" name="Line 709"/>
            <p:cNvSpPr>
              <a:spLocks noChangeShapeType="1"/>
            </p:cNvSpPr>
            <p:nvPr/>
          </p:nvSpPr>
          <p:spPr bwMode="auto">
            <a:xfrm flipH="1">
              <a:off x="5389563" y="327231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8" name="Line 710"/>
            <p:cNvSpPr>
              <a:spLocks noChangeShapeType="1"/>
            </p:cNvSpPr>
            <p:nvPr/>
          </p:nvSpPr>
          <p:spPr bwMode="auto">
            <a:xfrm>
              <a:off x="5437188" y="322350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99" name="Line 711"/>
            <p:cNvSpPr>
              <a:spLocks noChangeShapeType="1"/>
            </p:cNvSpPr>
            <p:nvPr/>
          </p:nvSpPr>
          <p:spPr bwMode="auto">
            <a:xfrm flipH="1">
              <a:off x="5430838" y="3420261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0" name="Line 712"/>
            <p:cNvSpPr>
              <a:spLocks noChangeShapeType="1"/>
            </p:cNvSpPr>
            <p:nvPr/>
          </p:nvSpPr>
          <p:spPr bwMode="auto">
            <a:xfrm>
              <a:off x="5478463" y="3376029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1" name="Line 713"/>
            <p:cNvSpPr>
              <a:spLocks noChangeShapeType="1"/>
            </p:cNvSpPr>
            <p:nvPr/>
          </p:nvSpPr>
          <p:spPr bwMode="auto">
            <a:xfrm flipH="1">
              <a:off x="5537200" y="3470595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2" name="Line 714"/>
            <p:cNvSpPr>
              <a:spLocks noChangeShapeType="1"/>
            </p:cNvSpPr>
            <p:nvPr/>
          </p:nvSpPr>
          <p:spPr bwMode="auto">
            <a:xfrm>
              <a:off x="5586413" y="342483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3" name="Line 715"/>
            <p:cNvSpPr>
              <a:spLocks noChangeShapeType="1"/>
            </p:cNvSpPr>
            <p:nvPr/>
          </p:nvSpPr>
          <p:spPr bwMode="auto">
            <a:xfrm flipH="1">
              <a:off x="5548313" y="3520928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4" name="Line 716"/>
            <p:cNvSpPr>
              <a:spLocks noChangeShapeType="1"/>
            </p:cNvSpPr>
            <p:nvPr/>
          </p:nvSpPr>
          <p:spPr bwMode="auto">
            <a:xfrm>
              <a:off x="5595938" y="3478221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5" name="Line 717"/>
            <p:cNvSpPr>
              <a:spLocks noChangeShapeType="1"/>
            </p:cNvSpPr>
            <p:nvPr/>
          </p:nvSpPr>
          <p:spPr bwMode="auto">
            <a:xfrm flipH="1">
              <a:off x="5562600" y="3520928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6" name="Line 718"/>
            <p:cNvSpPr>
              <a:spLocks noChangeShapeType="1"/>
            </p:cNvSpPr>
            <p:nvPr/>
          </p:nvSpPr>
          <p:spPr bwMode="auto">
            <a:xfrm>
              <a:off x="5611813" y="3478221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7" name="Line 719"/>
            <p:cNvSpPr>
              <a:spLocks noChangeShapeType="1"/>
            </p:cNvSpPr>
            <p:nvPr/>
          </p:nvSpPr>
          <p:spPr bwMode="auto">
            <a:xfrm flipH="1">
              <a:off x="5568950" y="3520928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8" name="Line 720"/>
            <p:cNvSpPr>
              <a:spLocks noChangeShapeType="1"/>
            </p:cNvSpPr>
            <p:nvPr/>
          </p:nvSpPr>
          <p:spPr bwMode="auto">
            <a:xfrm>
              <a:off x="5618163" y="3478221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09" name="Line 721"/>
            <p:cNvSpPr>
              <a:spLocks noChangeShapeType="1"/>
            </p:cNvSpPr>
            <p:nvPr/>
          </p:nvSpPr>
          <p:spPr bwMode="auto">
            <a:xfrm flipH="1">
              <a:off x="5641975" y="3548383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0" name="Line 722"/>
            <p:cNvSpPr>
              <a:spLocks noChangeShapeType="1"/>
            </p:cNvSpPr>
            <p:nvPr/>
          </p:nvSpPr>
          <p:spPr bwMode="auto">
            <a:xfrm>
              <a:off x="5691188" y="3505676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1" name="Line 723"/>
            <p:cNvSpPr>
              <a:spLocks noChangeShapeType="1"/>
            </p:cNvSpPr>
            <p:nvPr/>
          </p:nvSpPr>
          <p:spPr bwMode="auto">
            <a:xfrm flipH="1">
              <a:off x="5686425" y="3600242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2" name="Line 724"/>
            <p:cNvSpPr>
              <a:spLocks noChangeShapeType="1"/>
            </p:cNvSpPr>
            <p:nvPr/>
          </p:nvSpPr>
          <p:spPr bwMode="auto">
            <a:xfrm>
              <a:off x="5735638" y="3557535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3" name="Line 725"/>
            <p:cNvSpPr>
              <a:spLocks noChangeShapeType="1"/>
            </p:cNvSpPr>
            <p:nvPr/>
          </p:nvSpPr>
          <p:spPr bwMode="auto">
            <a:xfrm flipH="1">
              <a:off x="5697538" y="3632273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4" name="Line 726"/>
            <p:cNvSpPr>
              <a:spLocks noChangeShapeType="1"/>
            </p:cNvSpPr>
            <p:nvPr/>
          </p:nvSpPr>
          <p:spPr bwMode="auto">
            <a:xfrm>
              <a:off x="5746750" y="3562111"/>
              <a:ext cx="0" cy="13879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5" name="Line 727"/>
            <p:cNvSpPr>
              <a:spLocks noChangeShapeType="1"/>
            </p:cNvSpPr>
            <p:nvPr/>
          </p:nvSpPr>
          <p:spPr bwMode="auto">
            <a:xfrm flipH="1">
              <a:off x="5713413" y="3658202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6" name="Line 728"/>
            <p:cNvSpPr>
              <a:spLocks noChangeShapeType="1"/>
            </p:cNvSpPr>
            <p:nvPr/>
          </p:nvSpPr>
          <p:spPr bwMode="auto">
            <a:xfrm>
              <a:off x="5762625" y="360939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7" name="Line 729"/>
            <p:cNvSpPr>
              <a:spLocks noChangeShapeType="1"/>
            </p:cNvSpPr>
            <p:nvPr/>
          </p:nvSpPr>
          <p:spPr bwMode="auto">
            <a:xfrm flipH="1">
              <a:off x="5716588" y="3658202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8" name="Line 730"/>
            <p:cNvSpPr>
              <a:spLocks noChangeShapeType="1"/>
            </p:cNvSpPr>
            <p:nvPr/>
          </p:nvSpPr>
          <p:spPr bwMode="auto">
            <a:xfrm>
              <a:off x="5767388" y="360939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19" name="Line 731"/>
            <p:cNvSpPr>
              <a:spLocks noChangeShapeType="1"/>
            </p:cNvSpPr>
            <p:nvPr/>
          </p:nvSpPr>
          <p:spPr bwMode="auto">
            <a:xfrm flipH="1">
              <a:off x="5719763" y="3658202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0" name="Line 732"/>
            <p:cNvSpPr>
              <a:spLocks noChangeShapeType="1"/>
            </p:cNvSpPr>
            <p:nvPr/>
          </p:nvSpPr>
          <p:spPr bwMode="auto">
            <a:xfrm>
              <a:off x="5770563" y="360939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1" name="Line 733"/>
            <p:cNvSpPr>
              <a:spLocks noChangeShapeType="1"/>
            </p:cNvSpPr>
            <p:nvPr/>
          </p:nvSpPr>
          <p:spPr bwMode="auto">
            <a:xfrm flipH="1">
              <a:off x="5832475" y="3688707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2" name="Line 734"/>
            <p:cNvSpPr>
              <a:spLocks noChangeShapeType="1"/>
            </p:cNvSpPr>
            <p:nvPr/>
          </p:nvSpPr>
          <p:spPr bwMode="auto">
            <a:xfrm>
              <a:off x="5883275" y="3638374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3" name="Line 735"/>
            <p:cNvSpPr>
              <a:spLocks noChangeShapeType="1"/>
            </p:cNvSpPr>
            <p:nvPr/>
          </p:nvSpPr>
          <p:spPr bwMode="auto">
            <a:xfrm flipH="1">
              <a:off x="5859463" y="3720738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4" name="Line 736"/>
            <p:cNvSpPr>
              <a:spLocks noChangeShapeType="1"/>
            </p:cNvSpPr>
            <p:nvPr/>
          </p:nvSpPr>
          <p:spPr bwMode="auto">
            <a:xfrm>
              <a:off x="5910263" y="366430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5" name="Line 737"/>
            <p:cNvSpPr>
              <a:spLocks noChangeShapeType="1"/>
            </p:cNvSpPr>
            <p:nvPr/>
          </p:nvSpPr>
          <p:spPr bwMode="auto">
            <a:xfrm flipH="1">
              <a:off x="5870575" y="3720738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6" name="Line 738"/>
            <p:cNvSpPr>
              <a:spLocks noChangeShapeType="1"/>
            </p:cNvSpPr>
            <p:nvPr/>
          </p:nvSpPr>
          <p:spPr bwMode="auto">
            <a:xfrm>
              <a:off x="5919788" y="3664303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7" name="Line 739"/>
            <p:cNvSpPr>
              <a:spLocks noChangeShapeType="1"/>
            </p:cNvSpPr>
            <p:nvPr/>
          </p:nvSpPr>
          <p:spPr bwMode="auto">
            <a:xfrm flipH="1">
              <a:off x="6002338" y="3752768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8" name="Line 740"/>
            <p:cNvSpPr>
              <a:spLocks noChangeShapeType="1"/>
            </p:cNvSpPr>
            <p:nvPr/>
          </p:nvSpPr>
          <p:spPr bwMode="auto">
            <a:xfrm>
              <a:off x="6053138" y="3682606"/>
              <a:ext cx="0" cy="14185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29" name="Line 741"/>
            <p:cNvSpPr>
              <a:spLocks noChangeShapeType="1"/>
            </p:cNvSpPr>
            <p:nvPr/>
          </p:nvSpPr>
          <p:spPr bwMode="auto">
            <a:xfrm flipH="1">
              <a:off x="6002338" y="3752768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0" name="Line 742"/>
            <p:cNvSpPr>
              <a:spLocks noChangeShapeType="1"/>
            </p:cNvSpPr>
            <p:nvPr/>
          </p:nvSpPr>
          <p:spPr bwMode="auto">
            <a:xfrm>
              <a:off x="6053138" y="3682606"/>
              <a:ext cx="0" cy="14185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1" name="Line 743"/>
            <p:cNvSpPr>
              <a:spLocks noChangeShapeType="1"/>
            </p:cNvSpPr>
            <p:nvPr/>
          </p:nvSpPr>
          <p:spPr bwMode="auto">
            <a:xfrm flipH="1">
              <a:off x="6002338" y="3752768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2" name="Line 744"/>
            <p:cNvSpPr>
              <a:spLocks noChangeShapeType="1"/>
            </p:cNvSpPr>
            <p:nvPr/>
          </p:nvSpPr>
          <p:spPr bwMode="auto">
            <a:xfrm>
              <a:off x="6053138" y="3690233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3" name="Line 745"/>
            <p:cNvSpPr>
              <a:spLocks noChangeShapeType="1"/>
            </p:cNvSpPr>
            <p:nvPr/>
          </p:nvSpPr>
          <p:spPr bwMode="auto">
            <a:xfrm flipH="1">
              <a:off x="6015038" y="3786324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4" name="Line 746"/>
            <p:cNvSpPr>
              <a:spLocks noChangeShapeType="1"/>
            </p:cNvSpPr>
            <p:nvPr/>
          </p:nvSpPr>
          <p:spPr bwMode="auto">
            <a:xfrm>
              <a:off x="6065838" y="374209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5" name="Line 747"/>
            <p:cNvSpPr>
              <a:spLocks noChangeShapeType="1"/>
            </p:cNvSpPr>
            <p:nvPr/>
          </p:nvSpPr>
          <p:spPr bwMode="auto">
            <a:xfrm flipH="1">
              <a:off x="6043613" y="3786324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6" name="Line 748"/>
            <p:cNvSpPr>
              <a:spLocks noChangeShapeType="1"/>
            </p:cNvSpPr>
            <p:nvPr/>
          </p:nvSpPr>
          <p:spPr bwMode="auto">
            <a:xfrm>
              <a:off x="6092825" y="374209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7" name="Line 749"/>
            <p:cNvSpPr>
              <a:spLocks noChangeShapeType="1"/>
            </p:cNvSpPr>
            <p:nvPr/>
          </p:nvSpPr>
          <p:spPr bwMode="auto">
            <a:xfrm flipH="1">
              <a:off x="6102350" y="3786324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8" name="Line 750"/>
            <p:cNvSpPr>
              <a:spLocks noChangeShapeType="1"/>
            </p:cNvSpPr>
            <p:nvPr/>
          </p:nvSpPr>
          <p:spPr bwMode="auto">
            <a:xfrm>
              <a:off x="6151563" y="374209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39" name="Line 751"/>
            <p:cNvSpPr>
              <a:spLocks noChangeShapeType="1"/>
            </p:cNvSpPr>
            <p:nvPr/>
          </p:nvSpPr>
          <p:spPr bwMode="auto">
            <a:xfrm flipH="1">
              <a:off x="6108700" y="3786324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0" name="Line 752"/>
            <p:cNvSpPr>
              <a:spLocks noChangeShapeType="1"/>
            </p:cNvSpPr>
            <p:nvPr/>
          </p:nvSpPr>
          <p:spPr bwMode="auto">
            <a:xfrm>
              <a:off x="6156325" y="374209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1" name="Line 753"/>
            <p:cNvSpPr>
              <a:spLocks noChangeShapeType="1"/>
            </p:cNvSpPr>
            <p:nvPr/>
          </p:nvSpPr>
          <p:spPr bwMode="auto">
            <a:xfrm flipH="1">
              <a:off x="6183313" y="3786324"/>
              <a:ext cx="9683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2" name="Line 754"/>
            <p:cNvSpPr>
              <a:spLocks noChangeShapeType="1"/>
            </p:cNvSpPr>
            <p:nvPr/>
          </p:nvSpPr>
          <p:spPr bwMode="auto">
            <a:xfrm>
              <a:off x="6232525" y="374209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3" name="Line 755"/>
            <p:cNvSpPr>
              <a:spLocks noChangeShapeType="1"/>
            </p:cNvSpPr>
            <p:nvPr/>
          </p:nvSpPr>
          <p:spPr bwMode="auto">
            <a:xfrm flipH="1">
              <a:off x="6186488" y="3786324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4" name="Line 756"/>
            <p:cNvSpPr>
              <a:spLocks noChangeShapeType="1"/>
            </p:cNvSpPr>
            <p:nvPr/>
          </p:nvSpPr>
          <p:spPr bwMode="auto">
            <a:xfrm>
              <a:off x="6237288" y="374209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5" name="Line 757"/>
            <p:cNvSpPr>
              <a:spLocks noChangeShapeType="1"/>
            </p:cNvSpPr>
            <p:nvPr/>
          </p:nvSpPr>
          <p:spPr bwMode="auto">
            <a:xfrm flipH="1">
              <a:off x="6307138" y="3786324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6" name="Line 758"/>
            <p:cNvSpPr>
              <a:spLocks noChangeShapeType="1"/>
            </p:cNvSpPr>
            <p:nvPr/>
          </p:nvSpPr>
          <p:spPr bwMode="auto">
            <a:xfrm>
              <a:off x="6356350" y="374209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7" name="Line 759"/>
            <p:cNvSpPr>
              <a:spLocks noChangeShapeType="1"/>
            </p:cNvSpPr>
            <p:nvPr/>
          </p:nvSpPr>
          <p:spPr bwMode="auto">
            <a:xfrm flipH="1">
              <a:off x="6311900" y="3786324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8" name="Line 760"/>
            <p:cNvSpPr>
              <a:spLocks noChangeShapeType="1"/>
            </p:cNvSpPr>
            <p:nvPr/>
          </p:nvSpPr>
          <p:spPr bwMode="auto">
            <a:xfrm>
              <a:off x="6361113" y="3742092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49" name="Line 761"/>
            <p:cNvSpPr>
              <a:spLocks noChangeShapeType="1"/>
            </p:cNvSpPr>
            <p:nvPr/>
          </p:nvSpPr>
          <p:spPr bwMode="auto">
            <a:xfrm flipH="1">
              <a:off x="6337300" y="3830557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0" name="Line 762"/>
            <p:cNvSpPr>
              <a:spLocks noChangeShapeType="1"/>
            </p:cNvSpPr>
            <p:nvPr/>
          </p:nvSpPr>
          <p:spPr bwMode="auto">
            <a:xfrm>
              <a:off x="6384925" y="378327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1" name="Line 763"/>
            <p:cNvSpPr>
              <a:spLocks noChangeShapeType="1"/>
            </p:cNvSpPr>
            <p:nvPr/>
          </p:nvSpPr>
          <p:spPr bwMode="auto">
            <a:xfrm flipH="1">
              <a:off x="6430963" y="3830557"/>
              <a:ext cx="9525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2" name="Line 764"/>
            <p:cNvSpPr>
              <a:spLocks noChangeShapeType="1"/>
            </p:cNvSpPr>
            <p:nvPr/>
          </p:nvSpPr>
          <p:spPr bwMode="auto">
            <a:xfrm>
              <a:off x="6478588" y="378327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3" name="Line 765"/>
            <p:cNvSpPr>
              <a:spLocks noChangeShapeType="1"/>
            </p:cNvSpPr>
            <p:nvPr/>
          </p:nvSpPr>
          <p:spPr bwMode="auto">
            <a:xfrm flipH="1">
              <a:off x="6462713" y="3830557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4" name="Line 766"/>
            <p:cNvSpPr>
              <a:spLocks noChangeShapeType="1"/>
            </p:cNvSpPr>
            <p:nvPr/>
          </p:nvSpPr>
          <p:spPr bwMode="auto">
            <a:xfrm>
              <a:off x="6513513" y="3783274"/>
              <a:ext cx="0" cy="8999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5" name="Line 767"/>
            <p:cNvSpPr>
              <a:spLocks noChangeShapeType="1"/>
            </p:cNvSpPr>
            <p:nvPr/>
          </p:nvSpPr>
          <p:spPr bwMode="auto">
            <a:xfrm flipH="1">
              <a:off x="6470650" y="3882416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6" name="Line 768"/>
            <p:cNvSpPr>
              <a:spLocks noChangeShapeType="1"/>
            </p:cNvSpPr>
            <p:nvPr/>
          </p:nvSpPr>
          <p:spPr bwMode="auto">
            <a:xfrm>
              <a:off x="6521450" y="383360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7" name="Line 769"/>
            <p:cNvSpPr>
              <a:spLocks noChangeShapeType="1"/>
            </p:cNvSpPr>
            <p:nvPr/>
          </p:nvSpPr>
          <p:spPr bwMode="auto">
            <a:xfrm flipH="1">
              <a:off x="6491288" y="3882416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8" name="Line 770"/>
            <p:cNvSpPr>
              <a:spLocks noChangeShapeType="1"/>
            </p:cNvSpPr>
            <p:nvPr/>
          </p:nvSpPr>
          <p:spPr bwMode="auto">
            <a:xfrm>
              <a:off x="6540500" y="383360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59" name="Line 771"/>
            <p:cNvSpPr>
              <a:spLocks noChangeShapeType="1"/>
            </p:cNvSpPr>
            <p:nvPr/>
          </p:nvSpPr>
          <p:spPr bwMode="auto">
            <a:xfrm flipH="1">
              <a:off x="6491288" y="3882416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0" name="Line 772"/>
            <p:cNvSpPr>
              <a:spLocks noChangeShapeType="1"/>
            </p:cNvSpPr>
            <p:nvPr/>
          </p:nvSpPr>
          <p:spPr bwMode="auto">
            <a:xfrm>
              <a:off x="6540500" y="383360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1" name="Line 773"/>
            <p:cNvSpPr>
              <a:spLocks noChangeShapeType="1"/>
            </p:cNvSpPr>
            <p:nvPr/>
          </p:nvSpPr>
          <p:spPr bwMode="auto">
            <a:xfrm flipH="1">
              <a:off x="6638925" y="3993760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2" name="Line 774"/>
            <p:cNvSpPr>
              <a:spLocks noChangeShapeType="1"/>
            </p:cNvSpPr>
            <p:nvPr/>
          </p:nvSpPr>
          <p:spPr bwMode="auto">
            <a:xfrm>
              <a:off x="6689725" y="394647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3" name="Line 775"/>
            <p:cNvSpPr>
              <a:spLocks noChangeShapeType="1"/>
            </p:cNvSpPr>
            <p:nvPr/>
          </p:nvSpPr>
          <p:spPr bwMode="auto">
            <a:xfrm flipH="1">
              <a:off x="6642100" y="3993760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4" name="Line 776"/>
            <p:cNvSpPr>
              <a:spLocks noChangeShapeType="1"/>
            </p:cNvSpPr>
            <p:nvPr/>
          </p:nvSpPr>
          <p:spPr bwMode="auto">
            <a:xfrm>
              <a:off x="6692900" y="394647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5" name="Line 777"/>
            <p:cNvSpPr>
              <a:spLocks noChangeShapeType="1"/>
            </p:cNvSpPr>
            <p:nvPr/>
          </p:nvSpPr>
          <p:spPr bwMode="auto">
            <a:xfrm flipH="1">
              <a:off x="6667500" y="3993760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6" name="Line 778"/>
            <p:cNvSpPr>
              <a:spLocks noChangeShapeType="1"/>
            </p:cNvSpPr>
            <p:nvPr/>
          </p:nvSpPr>
          <p:spPr bwMode="auto">
            <a:xfrm>
              <a:off x="6716713" y="394647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7" name="Line 779"/>
            <p:cNvSpPr>
              <a:spLocks noChangeShapeType="1"/>
            </p:cNvSpPr>
            <p:nvPr/>
          </p:nvSpPr>
          <p:spPr bwMode="auto">
            <a:xfrm flipH="1">
              <a:off x="6713538" y="3993760"/>
              <a:ext cx="100012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8" name="Line 780"/>
            <p:cNvSpPr>
              <a:spLocks noChangeShapeType="1"/>
            </p:cNvSpPr>
            <p:nvPr/>
          </p:nvSpPr>
          <p:spPr bwMode="auto">
            <a:xfrm>
              <a:off x="6764338" y="394647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69" name="Line 781"/>
            <p:cNvSpPr>
              <a:spLocks noChangeShapeType="1"/>
            </p:cNvSpPr>
            <p:nvPr/>
          </p:nvSpPr>
          <p:spPr bwMode="auto">
            <a:xfrm flipH="1">
              <a:off x="6753225" y="3993760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0" name="Line 782"/>
            <p:cNvSpPr>
              <a:spLocks noChangeShapeType="1"/>
            </p:cNvSpPr>
            <p:nvPr/>
          </p:nvSpPr>
          <p:spPr bwMode="auto">
            <a:xfrm>
              <a:off x="6800850" y="394647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1" name="Line 783"/>
            <p:cNvSpPr>
              <a:spLocks noChangeShapeType="1"/>
            </p:cNvSpPr>
            <p:nvPr/>
          </p:nvSpPr>
          <p:spPr bwMode="auto">
            <a:xfrm flipH="1">
              <a:off x="6753225" y="3993760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2" name="Line 784"/>
            <p:cNvSpPr>
              <a:spLocks noChangeShapeType="1"/>
            </p:cNvSpPr>
            <p:nvPr/>
          </p:nvSpPr>
          <p:spPr bwMode="auto">
            <a:xfrm>
              <a:off x="6800850" y="394647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3" name="Line 785"/>
            <p:cNvSpPr>
              <a:spLocks noChangeShapeType="1"/>
            </p:cNvSpPr>
            <p:nvPr/>
          </p:nvSpPr>
          <p:spPr bwMode="auto">
            <a:xfrm flipH="1">
              <a:off x="6754813" y="3993760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4" name="Line 786"/>
            <p:cNvSpPr>
              <a:spLocks noChangeShapeType="1"/>
            </p:cNvSpPr>
            <p:nvPr/>
          </p:nvSpPr>
          <p:spPr bwMode="auto">
            <a:xfrm>
              <a:off x="6805613" y="3946477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5" name="Line 787"/>
            <p:cNvSpPr>
              <a:spLocks noChangeShapeType="1"/>
            </p:cNvSpPr>
            <p:nvPr/>
          </p:nvSpPr>
          <p:spPr bwMode="auto">
            <a:xfrm flipH="1">
              <a:off x="7026275" y="417374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6" name="Line 789"/>
            <p:cNvSpPr>
              <a:spLocks noChangeShapeType="1"/>
            </p:cNvSpPr>
            <p:nvPr/>
          </p:nvSpPr>
          <p:spPr bwMode="auto">
            <a:xfrm flipH="1">
              <a:off x="7058025" y="417374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7" name="Line 791"/>
            <p:cNvSpPr>
              <a:spLocks noChangeShapeType="1"/>
            </p:cNvSpPr>
            <p:nvPr/>
          </p:nvSpPr>
          <p:spPr bwMode="auto">
            <a:xfrm flipH="1">
              <a:off x="7092950" y="4173741"/>
              <a:ext cx="10001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8" name="Line 793"/>
            <p:cNvSpPr>
              <a:spLocks noChangeShapeType="1"/>
            </p:cNvSpPr>
            <p:nvPr/>
          </p:nvSpPr>
          <p:spPr bwMode="auto">
            <a:xfrm flipH="1">
              <a:off x="7219950" y="4173741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79" name="Line 795"/>
            <p:cNvSpPr>
              <a:spLocks noChangeShapeType="1"/>
            </p:cNvSpPr>
            <p:nvPr/>
          </p:nvSpPr>
          <p:spPr bwMode="auto">
            <a:xfrm flipH="1">
              <a:off x="7242175" y="4173741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0" name="Line 797"/>
            <p:cNvSpPr>
              <a:spLocks noChangeShapeType="1"/>
            </p:cNvSpPr>
            <p:nvPr/>
          </p:nvSpPr>
          <p:spPr bwMode="auto">
            <a:xfrm flipH="1">
              <a:off x="7242175" y="4173741"/>
              <a:ext cx="96838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1" name="Line 799"/>
            <p:cNvSpPr>
              <a:spLocks noChangeShapeType="1"/>
            </p:cNvSpPr>
            <p:nvPr/>
          </p:nvSpPr>
          <p:spPr bwMode="auto">
            <a:xfrm flipH="1">
              <a:off x="7277100" y="417374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2" name="Line 801"/>
            <p:cNvSpPr>
              <a:spLocks noChangeShapeType="1"/>
            </p:cNvSpPr>
            <p:nvPr/>
          </p:nvSpPr>
          <p:spPr bwMode="auto">
            <a:xfrm flipH="1">
              <a:off x="7285038" y="417374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3" name="Line 803"/>
            <p:cNvSpPr>
              <a:spLocks noChangeShapeType="1"/>
            </p:cNvSpPr>
            <p:nvPr/>
          </p:nvSpPr>
          <p:spPr bwMode="auto">
            <a:xfrm flipH="1">
              <a:off x="7313613" y="4173741"/>
              <a:ext cx="98425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4" name="Line 788"/>
            <p:cNvSpPr>
              <a:spLocks noChangeShapeType="1"/>
            </p:cNvSpPr>
            <p:nvPr/>
          </p:nvSpPr>
          <p:spPr bwMode="auto">
            <a:xfrm>
              <a:off x="7073900" y="412645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5" name="Line 790"/>
            <p:cNvSpPr>
              <a:spLocks noChangeShapeType="1"/>
            </p:cNvSpPr>
            <p:nvPr/>
          </p:nvSpPr>
          <p:spPr bwMode="auto">
            <a:xfrm>
              <a:off x="7107238" y="412645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6" name="Line 792"/>
            <p:cNvSpPr>
              <a:spLocks noChangeShapeType="1"/>
            </p:cNvSpPr>
            <p:nvPr/>
          </p:nvSpPr>
          <p:spPr bwMode="auto">
            <a:xfrm>
              <a:off x="7143750" y="412645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7" name="Line 794"/>
            <p:cNvSpPr>
              <a:spLocks noChangeShapeType="1"/>
            </p:cNvSpPr>
            <p:nvPr/>
          </p:nvSpPr>
          <p:spPr bwMode="auto">
            <a:xfrm>
              <a:off x="7267575" y="412645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8" name="Line 796"/>
            <p:cNvSpPr>
              <a:spLocks noChangeShapeType="1"/>
            </p:cNvSpPr>
            <p:nvPr/>
          </p:nvSpPr>
          <p:spPr bwMode="auto">
            <a:xfrm>
              <a:off x="7291388" y="412645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89" name="Line 798"/>
            <p:cNvSpPr>
              <a:spLocks noChangeShapeType="1"/>
            </p:cNvSpPr>
            <p:nvPr/>
          </p:nvSpPr>
          <p:spPr bwMode="auto">
            <a:xfrm>
              <a:off x="7291388" y="412645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90" name="Line 800"/>
            <p:cNvSpPr>
              <a:spLocks noChangeShapeType="1"/>
            </p:cNvSpPr>
            <p:nvPr/>
          </p:nvSpPr>
          <p:spPr bwMode="auto">
            <a:xfrm>
              <a:off x="7327900" y="412645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91" name="Line 802"/>
            <p:cNvSpPr>
              <a:spLocks noChangeShapeType="1"/>
            </p:cNvSpPr>
            <p:nvPr/>
          </p:nvSpPr>
          <p:spPr bwMode="auto">
            <a:xfrm>
              <a:off x="7334250" y="412645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92" name="Line 804"/>
            <p:cNvSpPr>
              <a:spLocks noChangeShapeType="1"/>
            </p:cNvSpPr>
            <p:nvPr/>
          </p:nvSpPr>
          <p:spPr bwMode="auto">
            <a:xfrm>
              <a:off x="7364413" y="4126458"/>
              <a:ext cx="0" cy="8999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93" name="Freeform 805"/>
            <p:cNvSpPr>
              <a:spLocks/>
            </p:cNvSpPr>
            <p:nvPr/>
          </p:nvSpPr>
          <p:spPr bwMode="auto">
            <a:xfrm>
              <a:off x="4653112" y="2430972"/>
              <a:ext cx="2885523" cy="2653896"/>
            </a:xfrm>
            <a:custGeom>
              <a:avLst/>
              <a:gdLst>
                <a:gd name="T0" fmla="*/ 2147483647 w 2450"/>
                <a:gd name="T1" fmla="*/ 0 h 1861"/>
                <a:gd name="T2" fmla="*/ 2147483647 w 2450"/>
                <a:gd name="T3" fmla="*/ 2147483647 h 1861"/>
                <a:gd name="T4" fmla="*/ 2147483647 w 2450"/>
                <a:gd name="T5" fmla="*/ 2147483647 h 1861"/>
                <a:gd name="T6" fmla="*/ 2147483647 w 2450"/>
                <a:gd name="T7" fmla="*/ 2147483647 h 1861"/>
                <a:gd name="T8" fmla="*/ 2147483647 w 2450"/>
                <a:gd name="T9" fmla="*/ 2147483647 h 1861"/>
                <a:gd name="T10" fmla="*/ 2147483647 w 2450"/>
                <a:gd name="T11" fmla="*/ 2147483647 h 1861"/>
                <a:gd name="T12" fmla="*/ 2147483647 w 2450"/>
                <a:gd name="T13" fmla="*/ 2147483647 h 1861"/>
                <a:gd name="T14" fmla="*/ 2147483647 w 2450"/>
                <a:gd name="T15" fmla="*/ 2147483647 h 1861"/>
                <a:gd name="T16" fmla="*/ 2147483647 w 2450"/>
                <a:gd name="T17" fmla="*/ 2147483647 h 1861"/>
                <a:gd name="T18" fmla="*/ 2147483647 w 2450"/>
                <a:gd name="T19" fmla="*/ 2147483647 h 1861"/>
                <a:gd name="T20" fmla="*/ 2147483647 w 2450"/>
                <a:gd name="T21" fmla="*/ 2147483647 h 1861"/>
                <a:gd name="T22" fmla="*/ 2147483647 w 2450"/>
                <a:gd name="T23" fmla="*/ 2147483647 h 1861"/>
                <a:gd name="T24" fmla="*/ 2147483647 w 2450"/>
                <a:gd name="T25" fmla="*/ 2147483647 h 1861"/>
                <a:gd name="T26" fmla="*/ 2147483647 w 2450"/>
                <a:gd name="T27" fmla="*/ 2147483647 h 1861"/>
                <a:gd name="T28" fmla="*/ 2147483647 w 2450"/>
                <a:gd name="T29" fmla="*/ 2147483647 h 1861"/>
                <a:gd name="T30" fmla="*/ 2147483647 w 2450"/>
                <a:gd name="T31" fmla="*/ 2147483647 h 1861"/>
                <a:gd name="T32" fmla="*/ 2147483647 w 2450"/>
                <a:gd name="T33" fmla="*/ 2147483647 h 1861"/>
                <a:gd name="T34" fmla="*/ 2147483647 w 2450"/>
                <a:gd name="T35" fmla="*/ 2147483647 h 1861"/>
                <a:gd name="T36" fmla="*/ 2147483647 w 2450"/>
                <a:gd name="T37" fmla="*/ 2147483647 h 1861"/>
                <a:gd name="T38" fmla="*/ 2147483647 w 2450"/>
                <a:gd name="T39" fmla="*/ 2147483647 h 1861"/>
                <a:gd name="T40" fmla="*/ 2147483647 w 2450"/>
                <a:gd name="T41" fmla="*/ 2147483647 h 1861"/>
                <a:gd name="T42" fmla="*/ 2147483647 w 2450"/>
                <a:gd name="T43" fmla="*/ 2147483647 h 1861"/>
                <a:gd name="T44" fmla="*/ 2147483647 w 2450"/>
                <a:gd name="T45" fmla="*/ 2147483647 h 1861"/>
                <a:gd name="T46" fmla="*/ 2147483647 w 2450"/>
                <a:gd name="T47" fmla="*/ 2147483647 h 1861"/>
                <a:gd name="T48" fmla="*/ 2147483647 w 2450"/>
                <a:gd name="T49" fmla="*/ 2147483647 h 1861"/>
                <a:gd name="T50" fmla="*/ 2147483647 w 2450"/>
                <a:gd name="T51" fmla="*/ 2147483647 h 1861"/>
                <a:gd name="T52" fmla="*/ 2147483647 w 2450"/>
                <a:gd name="T53" fmla="*/ 2147483647 h 1861"/>
                <a:gd name="T54" fmla="*/ 2147483647 w 2450"/>
                <a:gd name="T55" fmla="*/ 2147483647 h 1861"/>
                <a:gd name="T56" fmla="*/ 2147483647 w 2450"/>
                <a:gd name="T57" fmla="*/ 2147483647 h 1861"/>
                <a:gd name="T58" fmla="*/ 2147483647 w 2450"/>
                <a:gd name="T59" fmla="*/ 2147483647 h 1861"/>
                <a:gd name="T60" fmla="*/ 2147483647 w 2450"/>
                <a:gd name="T61" fmla="*/ 2147483647 h 1861"/>
                <a:gd name="T62" fmla="*/ 2147483647 w 2450"/>
                <a:gd name="T63" fmla="*/ 2147483647 h 1861"/>
                <a:gd name="T64" fmla="*/ 2147483647 w 2450"/>
                <a:gd name="T65" fmla="*/ 2147483647 h 1861"/>
                <a:gd name="T66" fmla="*/ 2147483647 w 2450"/>
                <a:gd name="T67" fmla="*/ 2147483647 h 1861"/>
                <a:gd name="T68" fmla="*/ 2147483647 w 2450"/>
                <a:gd name="T69" fmla="*/ 2147483647 h 1861"/>
                <a:gd name="T70" fmla="*/ 2147483647 w 2450"/>
                <a:gd name="T71" fmla="*/ 2147483647 h 1861"/>
                <a:gd name="T72" fmla="*/ 2147483647 w 2450"/>
                <a:gd name="T73" fmla="*/ 2147483647 h 1861"/>
                <a:gd name="T74" fmla="*/ 2147483647 w 2450"/>
                <a:gd name="T75" fmla="*/ 2147483647 h 1861"/>
                <a:gd name="T76" fmla="*/ 2147483647 w 2450"/>
                <a:gd name="T77" fmla="*/ 2147483647 h 1861"/>
                <a:gd name="T78" fmla="*/ 2147483647 w 2450"/>
                <a:gd name="T79" fmla="*/ 2147483647 h 1861"/>
                <a:gd name="T80" fmla="*/ 2147483647 w 2450"/>
                <a:gd name="T81" fmla="*/ 2147483647 h 1861"/>
                <a:gd name="T82" fmla="*/ 2147483647 w 2450"/>
                <a:gd name="T83" fmla="*/ 2147483647 h 1861"/>
                <a:gd name="T84" fmla="*/ 2147483647 w 2450"/>
                <a:gd name="T85" fmla="*/ 2147483647 h 1861"/>
                <a:gd name="T86" fmla="*/ 2147483647 w 2450"/>
                <a:gd name="T87" fmla="*/ 2147483647 h 1861"/>
                <a:gd name="T88" fmla="*/ 2147483647 w 2450"/>
                <a:gd name="T89" fmla="*/ 2147483647 h 1861"/>
                <a:gd name="T90" fmla="*/ 2147483647 w 2450"/>
                <a:gd name="T91" fmla="*/ 2147483647 h 1861"/>
                <a:gd name="T92" fmla="*/ 2147483647 w 2450"/>
                <a:gd name="T93" fmla="*/ 2147483647 h 1861"/>
                <a:gd name="T94" fmla="*/ 2147483647 w 2450"/>
                <a:gd name="T95" fmla="*/ 2147483647 h 1861"/>
                <a:gd name="T96" fmla="*/ 2147483647 w 2450"/>
                <a:gd name="T97" fmla="*/ 2147483647 h 1861"/>
                <a:gd name="T98" fmla="*/ 2147483647 w 2450"/>
                <a:gd name="T99" fmla="*/ 2147483647 h 1861"/>
                <a:gd name="T100" fmla="*/ 2147483647 w 2450"/>
                <a:gd name="T101" fmla="*/ 2147483647 h 1861"/>
                <a:gd name="T102" fmla="*/ 2147483647 w 2450"/>
                <a:gd name="T103" fmla="*/ 2147483647 h 1861"/>
                <a:gd name="T104" fmla="*/ 2147483647 w 2450"/>
                <a:gd name="T105" fmla="*/ 2147483647 h 1861"/>
                <a:gd name="T106" fmla="*/ 2147483647 w 2450"/>
                <a:gd name="T107" fmla="*/ 2147483647 h 1861"/>
                <a:gd name="T108" fmla="*/ 2147483647 w 2450"/>
                <a:gd name="T109" fmla="*/ 2147483647 h 1861"/>
                <a:gd name="T110" fmla="*/ 2147483647 w 2450"/>
                <a:gd name="T111" fmla="*/ 2147483647 h 18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50"/>
                <a:gd name="T169" fmla="*/ 0 h 1861"/>
                <a:gd name="T170" fmla="*/ 2450 w 2450"/>
                <a:gd name="T171" fmla="*/ 1861 h 18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50" h="1861">
                  <a:moveTo>
                    <a:pt x="0" y="0"/>
                  </a:moveTo>
                  <a:lnTo>
                    <a:pt x="153" y="0"/>
                  </a:lnTo>
                  <a:lnTo>
                    <a:pt x="153" y="12"/>
                  </a:lnTo>
                  <a:lnTo>
                    <a:pt x="264" y="12"/>
                  </a:lnTo>
                  <a:lnTo>
                    <a:pt x="264" y="35"/>
                  </a:lnTo>
                  <a:lnTo>
                    <a:pt x="271" y="35"/>
                  </a:lnTo>
                  <a:lnTo>
                    <a:pt x="271" y="72"/>
                  </a:lnTo>
                  <a:lnTo>
                    <a:pt x="274" y="72"/>
                  </a:lnTo>
                  <a:lnTo>
                    <a:pt x="274" y="107"/>
                  </a:lnTo>
                  <a:lnTo>
                    <a:pt x="287" y="107"/>
                  </a:lnTo>
                  <a:lnTo>
                    <a:pt x="287" y="121"/>
                  </a:lnTo>
                  <a:lnTo>
                    <a:pt x="309" y="121"/>
                  </a:lnTo>
                  <a:lnTo>
                    <a:pt x="309" y="132"/>
                  </a:lnTo>
                  <a:lnTo>
                    <a:pt x="312" y="132"/>
                  </a:lnTo>
                  <a:lnTo>
                    <a:pt x="312" y="146"/>
                  </a:lnTo>
                  <a:lnTo>
                    <a:pt x="340" y="146"/>
                  </a:lnTo>
                  <a:lnTo>
                    <a:pt x="340" y="159"/>
                  </a:lnTo>
                  <a:lnTo>
                    <a:pt x="361" y="159"/>
                  </a:lnTo>
                  <a:lnTo>
                    <a:pt x="361" y="173"/>
                  </a:lnTo>
                  <a:lnTo>
                    <a:pt x="379" y="173"/>
                  </a:lnTo>
                  <a:lnTo>
                    <a:pt x="379" y="198"/>
                  </a:lnTo>
                  <a:lnTo>
                    <a:pt x="391" y="198"/>
                  </a:lnTo>
                  <a:lnTo>
                    <a:pt x="391" y="210"/>
                  </a:lnTo>
                  <a:lnTo>
                    <a:pt x="394" y="210"/>
                  </a:lnTo>
                  <a:lnTo>
                    <a:pt x="394" y="223"/>
                  </a:lnTo>
                  <a:lnTo>
                    <a:pt x="397" y="223"/>
                  </a:lnTo>
                  <a:lnTo>
                    <a:pt x="397" y="237"/>
                  </a:lnTo>
                  <a:lnTo>
                    <a:pt x="402" y="237"/>
                  </a:lnTo>
                  <a:lnTo>
                    <a:pt x="402" y="305"/>
                  </a:lnTo>
                  <a:lnTo>
                    <a:pt x="417" y="305"/>
                  </a:lnTo>
                  <a:lnTo>
                    <a:pt x="417" y="316"/>
                  </a:lnTo>
                  <a:lnTo>
                    <a:pt x="420" y="316"/>
                  </a:lnTo>
                  <a:lnTo>
                    <a:pt x="420" y="332"/>
                  </a:lnTo>
                  <a:lnTo>
                    <a:pt x="427" y="332"/>
                  </a:lnTo>
                  <a:lnTo>
                    <a:pt x="427" y="345"/>
                  </a:lnTo>
                  <a:lnTo>
                    <a:pt x="465" y="345"/>
                  </a:lnTo>
                  <a:lnTo>
                    <a:pt x="465" y="359"/>
                  </a:lnTo>
                  <a:lnTo>
                    <a:pt x="468" y="359"/>
                  </a:lnTo>
                  <a:lnTo>
                    <a:pt x="468" y="375"/>
                  </a:lnTo>
                  <a:lnTo>
                    <a:pt x="476" y="375"/>
                  </a:lnTo>
                  <a:lnTo>
                    <a:pt x="476" y="388"/>
                  </a:lnTo>
                  <a:lnTo>
                    <a:pt x="496" y="388"/>
                  </a:lnTo>
                  <a:lnTo>
                    <a:pt x="496" y="404"/>
                  </a:lnTo>
                  <a:lnTo>
                    <a:pt x="532" y="404"/>
                  </a:lnTo>
                  <a:lnTo>
                    <a:pt x="532" y="431"/>
                  </a:lnTo>
                  <a:lnTo>
                    <a:pt x="535" y="431"/>
                  </a:lnTo>
                  <a:lnTo>
                    <a:pt x="535" y="446"/>
                  </a:lnTo>
                  <a:lnTo>
                    <a:pt x="538" y="446"/>
                  </a:lnTo>
                  <a:lnTo>
                    <a:pt x="538" y="462"/>
                  </a:lnTo>
                  <a:lnTo>
                    <a:pt x="542" y="462"/>
                  </a:lnTo>
                  <a:lnTo>
                    <a:pt x="542" y="477"/>
                  </a:lnTo>
                  <a:lnTo>
                    <a:pt x="556" y="477"/>
                  </a:lnTo>
                  <a:lnTo>
                    <a:pt x="556" y="493"/>
                  </a:lnTo>
                  <a:lnTo>
                    <a:pt x="560" y="493"/>
                  </a:lnTo>
                  <a:lnTo>
                    <a:pt x="560" y="524"/>
                  </a:lnTo>
                  <a:lnTo>
                    <a:pt x="607" y="524"/>
                  </a:lnTo>
                  <a:lnTo>
                    <a:pt x="607" y="541"/>
                  </a:lnTo>
                  <a:lnTo>
                    <a:pt x="635" y="541"/>
                  </a:lnTo>
                  <a:lnTo>
                    <a:pt x="635" y="557"/>
                  </a:lnTo>
                  <a:lnTo>
                    <a:pt x="658" y="557"/>
                  </a:lnTo>
                  <a:lnTo>
                    <a:pt x="658" y="572"/>
                  </a:lnTo>
                  <a:lnTo>
                    <a:pt x="663" y="572"/>
                  </a:lnTo>
                  <a:lnTo>
                    <a:pt x="663" y="588"/>
                  </a:lnTo>
                  <a:lnTo>
                    <a:pt x="670" y="588"/>
                  </a:lnTo>
                  <a:lnTo>
                    <a:pt x="670" y="605"/>
                  </a:lnTo>
                  <a:lnTo>
                    <a:pt x="673" y="605"/>
                  </a:lnTo>
                  <a:lnTo>
                    <a:pt x="673" y="623"/>
                  </a:lnTo>
                  <a:lnTo>
                    <a:pt x="676" y="623"/>
                  </a:lnTo>
                  <a:lnTo>
                    <a:pt x="676" y="640"/>
                  </a:lnTo>
                  <a:lnTo>
                    <a:pt x="681" y="640"/>
                  </a:lnTo>
                  <a:lnTo>
                    <a:pt x="681" y="656"/>
                  </a:lnTo>
                  <a:lnTo>
                    <a:pt x="685" y="656"/>
                  </a:lnTo>
                  <a:lnTo>
                    <a:pt x="685" y="675"/>
                  </a:lnTo>
                  <a:lnTo>
                    <a:pt x="688" y="675"/>
                  </a:lnTo>
                  <a:lnTo>
                    <a:pt x="688" y="694"/>
                  </a:lnTo>
                  <a:lnTo>
                    <a:pt x="749" y="694"/>
                  </a:lnTo>
                  <a:lnTo>
                    <a:pt x="749" y="710"/>
                  </a:lnTo>
                  <a:lnTo>
                    <a:pt x="780" y="710"/>
                  </a:lnTo>
                  <a:lnTo>
                    <a:pt x="780" y="727"/>
                  </a:lnTo>
                  <a:lnTo>
                    <a:pt x="801" y="727"/>
                  </a:lnTo>
                  <a:lnTo>
                    <a:pt x="801" y="764"/>
                  </a:lnTo>
                  <a:lnTo>
                    <a:pt x="836" y="764"/>
                  </a:lnTo>
                  <a:lnTo>
                    <a:pt x="836" y="784"/>
                  </a:lnTo>
                  <a:lnTo>
                    <a:pt x="888" y="784"/>
                  </a:lnTo>
                  <a:lnTo>
                    <a:pt x="888" y="801"/>
                  </a:lnTo>
                  <a:lnTo>
                    <a:pt x="919" y="801"/>
                  </a:lnTo>
                  <a:lnTo>
                    <a:pt x="919" y="820"/>
                  </a:lnTo>
                  <a:lnTo>
                    <a:pt x="923" y="820"/>
                  </a:lnTo>
                  <a:lnTo>
                    <a:pt x="923" y="842"/>
                  </a:lnTo>
                  <a:lnTo>
                    <a:pt x="941" y="842"/>
                  </a:lnTo>
                  <a:lnTo>
                    <a:pt x="941" y="861"/>
                  </a:lnTo>
                  <a:lnTo>
                    <a:pt x="1041" y="861"/>
                  </a:lnTo>
                  <a:lnTo>
                    <a:pt x="1041" y="882"/>
                  </a:lnTo>
                  <a:lnTo>
                    <a:pt x="1062" y="882"/>
                  </a:lnTo>
                  <a:lnTo>
                    <a:pt x="1062" y="904"/>
                  </a:lnTo>
                  <a:lnTo>
                    <a:pt x="1185" y="904"/>
                  </a:lnTo>
                  <a:lnTo>
                    <a:pt x="1185" y="927"/>
                  </a:lnTo>
                  <a:lnTo>
                    <a:pt x="1197" y="927"/>
                  </a:lnTo>
                  <a:lnTo>
                    <a:pt x="1197" y="950"/>
                  </a:lnTo>
                  <a:lnTo>
                    <a:pt x="1456" y="950"/>
                  </a:lnTo>
                  <a:lnTo>
                    <a:pt x="1456" y="981"/>
                  </a:lnTo>
                  <a:lnTo>
                    <a:pt x="1583" y="981"/>
                  </a:lnTo>
                  <a:lnTo>
                    <a:pt x="1583" y="1016"/>
                  </a:lnTo>
                  <a:lnTo>
                    <a:pt x="1647" y="1016"/>
                  </a:lnTo>
                  <a:lnTo>
                    <a:pt x="1647" y="1057"/>
                  </a:lnTo>
                  <a:lnTo>
                    <a:pt x="1686" y="1057"/>
                  </a:lnTo>
                  <a:lnTo>
                    <a:pt x="1686" y="1096"/>
                  </a:lnTo>
                  <a:lnTo>
                    <a:pt x="1978" y="1096"/>
                  </a:lnTo>
                  <a:lnTo>
                    <a:pt x="1978" y="1160"/>
                  </a:lnTo>
                  <a:lnTo>
                    <a:pt x="2041" y="1160"/>
                  </a:lnTo>
                  <a:lnTo>
                    <a:pt x="2041" y="1222"/>
                  </a:lnTo>
                  <a:lnTo>
                    <a:pt x="2450" y="1222"/>
                  </a:lnTo>
                  <a:lnTo>
                    <a:pt x="2450" y="1861"/>
                  </a:lnTo>
                </a:path>
              </a:pathLst>
            </a:cu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294" name="Freeform 806"/>
            <p:cNvSpPr>
              <a:spLocks/>
            </p:cNvSpPr>
            <p:nvPr/>
          </p:nvSpPr>
          <p:spPr bwMode="auto">
            <a:xfrm>
              <a:off x="4654290" y="2433824"/>
              <a:ext cx="2674703" cy="2335885"/>
            </a:xfrm>
            <a:custGeom>
              <a:avLst/>
              <a:gdLst>
                <a:gd name="T0" fmla="*/ 2147483647 w 2271"/>
                <a:gd name="T1" fmla="*/ 0 h 1638"/>
                <a:gd name="T2" fmla="*/ 2147483647 w 2271"/>
                <a:gd name="T3" fmla="*/ 2147483647 h 1638"/>
                <a:gd name="T4" fmla="*/ 2147483647 w 2271"/>
                <a:gd name="T5" fmla="*/ 2147483647 h 1638"/>
                <a:gd name="T6" fmla="*/ 2147483647 w 2271"/>
                <a:gd name="T7" fmla="*/ 2147483647 h 1638"/>
                <a:gd name="T8" fmla="*/ 2147483647 w 2271"/>
                <a:gd name="T9" fmla="*/ 2147483647 h 1638"/>
                <a:gd name="T10" fmla="*/ 2147483647 w 2271"/>
                <a:gd name="T11" fmla="*/ 2147483647 h 1638"/>
                <a:gd name="T12" fmla="*/ 2147483647 w 2271"/>
                <a:gd name="T13" fmla="*/ 2147483647 h 1638"/>
                <a:gd name="T14" fmla="*/ 2147483647 w 2271"/>
                <a:gd name="T15" fmla="*/ 2147483647 h 1638"/>
                <a:gd name="T16" fmla="*/ 2147483647 w 2271"/>
                <a:gd name="T17" fmla="*/ 2147483647 h 1638"/>
                <a:gd name="T18" fmla="*/ 2147483647 w 2271"/>
                <a:gd name="T19" fmla="*/ 2147483647 h 1638"/>
                <a:gd name="T20" fmla="*/ 2147483647 w 2271"/>
                <a:gd name="T21" fmla="*/ 2147483647 h 1638"/>
                <a:gd name="T22" fmla="*/ 2147483647 w 2271"/>
                <a:gd name="T23" fmla="*/ 2147483647 h 1638"/>
                <a:gd name="T24" fmla="*/ 2147483647 w 2271"/>
                <a:gd name="T25" fmla="*/ 2147483647 h 1638"/>
                <a:gd name="T26" fmla="*/ 2147483647 w 2271"/>
                <a:gd name="T27" fmla="*/ 2147483647 h 1638"/>
                <a:gd name="T28" fmla="*/ 2147483647 w 2271"/>
                <a:gd name="T29" fmla="*/ 2147483647 h 1638"/>
                <a:gd name="T30" fmla="*/ 2147483647 w 2271"/>
                <a:gd name="T31" fmla="*/ 2147483647 h 1638"/>
                <a:gd name="T32" fmla="*/ 2147483647 w 2271"/>
                <a:gd name="T33" fmla="*/ 2147483647 h 1638"/>
                <a:gd name="T34" fmla="*/ 2147483647 w 2271"/>
                <a:gd name="T35" fmla="*/ 2147483647 h 1638"/>
                <a:gd name="T36" fmla="*/ 2147483647 w 2271"/>
                <a:gd name="T37" fmla="*/ 2147483647 h 1638"/>
                <a:gd name="T38" fmla="*/ 2147483647 w 2271"/>
                <a:gd name="T39" fmla="*/ 2147483647 h 1638"/>
                <a:gd name="T40" fmla="*/ 2147483647 w 2271"/>
                <a:gd name="T41" fmla="*/ 2147483647 h 1638"/>
                <a:gd name="T42" fmla="*/ 2147483647 w 2271"/>
                <a:gd name="T43" fmla="*/ 2147483647 h 1638"/>
                <a:gd name="T44" fmla="*/ 2147483647 w 2271"/>
                <a:gd name="T45" fmla="*/ 2147483647 h 1638"/>
                <a:gd name="T46" fmla="*/ 2147483647 w 2271"/>
                <a:gd name="T47" fmla="*/ 2147483647 h 1638"/>
                <a:gd name="T48" fmla="*/ 2147483647 w 2271"/>
                <a:gd name="T49" fmla="*/ 2147483647 h 1638"/>
                <a:gd name="T50" fmla="*/ 2147483647 w 2271"/>
                <a:gd name="T51" fmla="*/ 2147483647 h 1638"/>
                <a:gd name="T52" fmla="*/ 2147483647 w 2271"/>
                <a:gd name="T53" fmla="*/ 2147483647 h 1638"/>
                <a:gd name="T54" fmla="*/ 2147483647 w 2271"/>
                <a:gd name="T55" fmla="*/ 2147483647 h 1638"/>
                <a:gd name="T56" fmla="*/ 2147483647 w 2271"/>
                <a:gd name="T57" fmla="*/ 2147483647 h 1638"/>
                <a:gd name="T58" fmla="*/ 2147483647 w 2271"/>
                <a:gd name="T59" fmla="*/ 2147483647 h 1638"/>
                <a:gd name="T60" fmla="*/ 2147483647 w 2271"/>
                <a:gd name="T61" fmla="*/ 2147483647 h 1638"/>
                <a:gd name="T62" fmla="*/ 2147483647 w 2271"/>
                <a:gd name="T63" fmla="*/ 2147483647 h 1638"/>
                <a:gd name="T64" fmla="*/ 2147483647 w 2271"/>
                <a:gd name="T65" fmla="*/ 2147483647 h 1638"/>
                <a:gd name="T66" fmla="*/ 2147483647 w 2271"/>
                <a:gd name="T67" fmla="*/ 2147483647 h 1638"/>
                <a:gd name="T68" fmla="*/ 2147483647 w 2271"/>
                <a:gd name="T69" fmla="*/ 2147483647 h 1638"/>
                <a:gd name="T70" fmla="*/ 2147483647 w 2271"/>
                <a:gd name="T71" fmla="*/ 2147483647 h 1638"/>
                <a:gd name="T72" fmla="*/ 2147483647 w 2271"/>
                <a:gd name="T73" fmla="*/ 2147483647 h 1638"/>
                <a:gd name="T74" fmla="*/ 2147483647 w 2271"/>
                <a:gd name="T75" fmla="*/ 2147483647 h 1638"/>
                <a:gd name="T76" fmla="*/ 2147483647 w 2271"/>
                <a:gd name="T77" fmla="*/ 2147483647 h 1638"/>
                <a:gd name="T78" fmla="*/ 2147483647 w 2271"/>
                <a:gd name="T79" fmla="*/ 2147483647 h 1638"/>
                <a:gd name="T80" fmla="*/ 2147483647 w 2271"/>
                <a:gd name="T81" fmla="*/ 2147483647 h 1638"/>
                <a:gd name="T82" fmla="*/ 2147483647 w 2271"/>
                <a:gd name="T83" fmla="*/ 2147483647 h 1638"/>
                <a:gd name="T84" fmla="*/ 2147483647 w 2271"/>
                <a:gd name="T85" fmla="*/ 2147483647 h 1638"/>
                <a:gd name="T86" fmla="*/ 2147483647 w 2271"/>
                <a:gd name="T87" fmla="*/ 2147483647 h 1638"/>
                <a:gd name="T88" fmla="*/ 2147483647 w 2271"/>
                <a:gd name="T89" fmla="*/ 2147483647 h 1638"/>
                <a:gd name="T90" fmla="*/ 2147483647 w 2271"/>
                <a:gd name="T91" fmla="*/ 2147483647 h 1638"/>
                <a:gd name="T92" fmla="*/ 2147483647 w 2271"/>
                <a:gd name="T93" fmla="*/ 2147483647 h 1638"/>
                <a:gd name="T94" fmla="*/ 2147483647 w 2271"/>
                <a:gd name="T95" fmla="*/ 2147483647 h 1638"/>
                <a:gd name="T96" fmla="*/ 2147483647 w 2271"/>
                <a:gd name="T97" fmla="*/ 2147483647 h 1638"/>
                <a:gd name="T98" fmla="*/ 2147483647 w 2271"/>
                <a:gd name="T99" fmla="*/ 2147483647 h 1638"/>
                <a:gd name="T100" fmla="*/ 2147483647 w 2271"/>
                <a:gd name="T101" fmla="*/ 2147483647 h 1638"/>
                <a:gd name="T102" fmla="*/ 2147483647 w 2271"/>
                <a:gd name="T103" fmla="*/ 2147483647 h 1638"/>
                <a:gd name="T104" fmla="*/ 2147483647 w 2271"/>
                <a:gd name="T105" fmla="*/ 2147483647 h 1638"/>
                <a:gd name="T106" fmla="*/ 2147483647 w 2271"/>
                <a:gd name="T107" fmla="*/ 2147483647 h 1638"/>
                <a:gd name="T108" fmla="*/ 2147483647 w 2271"/>
                <a:gd name="T109" fmla="*/ 2147483647 h 1638"/>
                <a:gd name="T110" fmla="*/ 2147483647 w 2271"/>
                <a:gd name="T111" fmla="*/ 2147483647 h 1638"/>
                <a:gd name="T112" fmla="*/ 2147483647 w 2271"/>
                <a:gd name="T113" fmla="*/ 2147483647 h 16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71"/>
                <a:gd name="T172" fmla="*/ 0 h 1638"/>
                <a:gd name="T173" fmla="*/ 2271 w 2271"/>
                <a:gd name="T174" fmla="*/ 1638 h 16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71" h="1638">
                  <a:moveTo>
                    <a:pt x="0" y="0"/>
                  </a:moveTo>
                  <a:lnTo>
                    <a:pt x="202" y="0"/>
                  </a:lnTo>
                  <a:lnTo>
                    <a:pt x="202" y="16"/>
                  </a:lnTo>
                  <a:lnTo>
                    <a:pt x="207" y="16"/>
                  </a:lnTo>
                  <a:lnTo>
                    <a:pt x="207" y="35"/>
                  </a:lnTo>
                  <a:lnTo>
                    <a:pt x="232" y="35"/>
                  </a:lnTo>
                  <a:lnTo>
                    <a:pt x="232" y="51"/>
                  </a:lnTo>
                  <a:lnTo>
                    <a:pt x="250" y="51"/>
                  </a:lnTo>
                  <a:lnTo>
                    <a:pt x="250" y="70"/>
                  </a:lnTo>
                  <a:lnTo>
                    <a:pt x="257" y="70"/>
                  </a:lnTo>
                  <a:lnTo>
                    <a:pt x="257" y="105"/>
                  </a:lnTo>
                  <a:lnTo>
                    <a:pt x="263" y="105"/>
                  </a:lnTo>
                  <a:lnTo>
                    <a:pt x="263" y="123"/>
                  </a:lnTo>
                  <a:lnTo>
                    <a:pt x="266" y="123"/>
                  </a:lnTo>
                  <a:lnTo>
                    <a:pt x="266" y="142"/>
                  </a:lnTo>
                  <a:lnTo>
                    <a:pt x="268" y="142"/>
                  </a:lnTo>
                  <a:lnTo>
                    <a:pt x="268" y="192"/>
                  </a:lnTo>
                  <a:lnTo>
                    <a:pt x="271" y="192"/>
                  </a:lnTo>
                  <a:lnTo>
                    <a:pt x="271" y="229"/>
                  </a:lnTo>
                  <a:lnTo>
                    <a:pt x="276" y="229"/>
                  </a:lnTo>
                  <a:lnTo>
                    <a:pt x="276" y="266"/>
                  </a:lnTo>
                  <a:lnTo>
                    <a:pt x="289" y="266"/>
                  </a:lnTo>
                  <a:lnTo>
                    <a:pt x="289" y="283"/>
                  </a:lnTo>
                  <a:lnTo>
                    <a:pt x="301" y="283"/>
                  </a:lnTo>
                  <a:lnTo>
                    <a:pt x="301" y="303"/>
                  </a:lnTo>
                  <a:lnTo>
                    <a:pt x="339" y="303"/>
                  </a:lnTo>
                  <a:lnTo>
                    <a:pt x="339" y="322"/>
                  </a:lnTo>
                  <a:lnTo>
                    <a:pt x="342" y="322"/>
                  </a:lnTo>
                  <a:lnTo>
                    <a:pt x="342" y="340"/>
                  </a:lnTo>
                  <a:lnTo>
                    <a:pt x="350" y="340"/>
                  </a:lnTo>
                  <a:lnTo>
                    <a:pt x="350" y="357"/>
                  </a:lnTo>
                  <a:lnTo>
                    <a:pt x="357" y="357"/>
                  </a:lnTo>
                  <a:lnTo>
                    <a:pt x="357" y="374"/>
                  </a:lnTo>
                  <a:lnTo>
                    <a:pt x="378" y="374"/>
                  </a:lnTo>
                  <a:lnTo>
                    <a:pt x="378" y="413"/>
                  </a:lnTo>
                  <a:lnTo>
                    <a:pt x="401" y="413"/>
                  </a:lnTo>
                  <a:lnTo>
                    <a:pt x="401" y="450"/>
                  </a:lnTo>
                  <a:lnTo>
                    <a:pt x="403" y="450"/>
                  </a:lnTo>
                  <a:lnTo>
                    <a:pt x="403" y="469"/>
                  </a:lnTo>
                  <a:lnTo>
                    <a:pt x="408" y="469"/>
                  </a:lnTo>
                  <a:lnTo>
                    <a:pt x="408" y="487"/>
                  </a:lnTo>
                  <a:lnTo>
                    <a:pt x="413" y="487"/>
                  </a:lnTo>
                  <a:lnTo>
                    <a:pt x="413" y="506"/>
                  </a:lnTo>
                  <a:lnTo>
                    <a:pt x="416" y="506"/>
                  </a:lnTo>
                  <a:lnTo>
                    <a:pt x="416" y="526"/>
                  </a:lnTo>
                  <a:lnTo>
                    <a:pt x="419" y="526"/>
                  </a:lnTo>
                  <a:lnTo>
                    <a:pt x="419" y="545"/>
                  </a:lnTo>
                  <a:lnTo>
                    <a:pt x="422" y="545"/>
                  </a:lnTo>
                  <a:lnTo>
                    <a:pt x="422" y="603"/>
                  </a:lnTo>
                  <a:lnTo>
                    <a:pt x="426" y="603"/>
                  </a:lnTo>
                  <a:lnTo>
                    <a:pt x="426" y="644"/>
                  </a:lnTo>
                  <a:lnTo>
                    <a:pt x="437" y="644"/>
                  </a:lnTo>
                  <a:lnTo>
                    <a:pt x="437" y="661"/>
                  </a:lnTo>
                  <a:lnTo>
                    <a:pt x="457" y="661"/>
                  </a:lnTo>
                  <a:lnTo>
                    <a:pt x="457" y="683"/>
                  </a:lnTo>
                  <a:lnTo>
                    <a:pt x="519" y="683"/>
                  </a:lnTo>
                  <a:lnTo>
                    <a:pt x="519" y="721"/>
                  </a:lnTo>
                  <a:lnTo>
                    <a:pt x="523" y="721"/>
                  </a:lnTo>
                  <a:lnTo>
                    <a:pt x="523" y="741"/>
                  </a:lnTo>
                  <a:lnTo>
                    <a:pt x="524" y="741"/>
                  </a:lnTo>
                  <a:lnTo>
                    <a:pt x="524" y="758"/>
                  </a:lnTo>
                  <a:lnTo>
                    <a:pt x="528" y="758"/>
                  </a:lnTo>
                  <a:lnTo>
                    <a:pt x="528" y="778"/>
                  </a:lnTo>
                  <a:lnTo>
                    <a:pt x="531" y="778"/>
                  </a:lnTo>
                  <a:lnTo>
                    <a:pt x="531" y="816"/>
                  </a:lnTo>
                  <a:lnTo>
                    <a:pt x="534" y="816"/>
                  </a:lnTo>
                  <a:lnTo>
                    <a:pt x="534" y="857"/>
                  </a:lnTo>
                  <a:lnTo>
                    <a:pt x="541" y="857"/>
                  </a:lnTo>
                  <a:lnTo>
                    <a:pt x="541" y="878"/>
                  </a:lnTo>
                  <a:lnTo>
                    <a:pt x="569" y="878"/>
                  </a:lnTo>
                  <a:lnTo>
                    <a:pt x="569" y="898"/>
                  </a:lnTo>
                  <a:lnTo>
                    <a:pt x="590" y="898"/>
                  </a:lnTo>
                  <a:lnTo>
                    <a:pt x="590" y="919"/>
                  </a:lnTo>
                  <a:lnTo>
                    <a:pt x="621" y="919"/>
                  </a:lnTo>
                  <a:lnTo>
                    <a:pt x="621" y="937"/>
                  </a:lnTo>
                  <a:lnTo>
                    <a:pt x="649" y="937"/>
                  </a:lnTo>
                  <a:lnTo>
                    <a:pt x="649" y="958"/>
                  </a:lnTo>
                  <a:lnTo>
                    <a:pt x="662" y="958"/>
                  </a:lnTo>
                  <a:lnTo>
                    <a:pt x="662" y="1082"/>
                  </a:lnTo>
                  <a:lnTo>
                    <a:pt x="677" y="1082"/>
                  </a:lnTo>
                  <a:lnTo>
                    <a:pt x="677" y="1103"/>
                  </a:lnTo>
                  <a:lnTo>
                    <a:pt x="684" y="1103"/>
                  </a:lnTo>
                  <a:lnTo>
                    <a:pt x="684" y="1125"/>
                  </a:lnTo>
                  <a:lnTo>
                    <a:pt x="687" y="1125"/>
                  </a:lnTo>
                  <a:lnTo>
                    <a:pt x="687" y="1146"/>
                  </a:lnTo>
                  <a:lnTo>
                    <a:pt x="725" y="1146"/>
                  </a:lnTo>
                  <a:lnTo>
                    <a:pt x="725" y="1167"/>
                  </a:lnTo>
                  <a:lnTo>
                    <a:pt x="787" y="1167"/>
                  </a:lnTo>
                  <a:lnTo>
                    <a:pt x="787" y="1190"/>
                  </a:lnTo>
                  <a:lnTo>
                    <a:pt x="790" y="1190"/>
                  </a:lnTo>
                  <a:lnTo>
                    <a:pt x="790" y="1233"/>
                  </a:lnTo>
                  <a:lnTo>
                    <a:pt x="794" y="1233"/>
                  </a:lnTo>
                  <a:lnTo>
                    <a:pt x="794" y="1256"/>
                  </a:lnTo>
                  <a:lnTo>
                    <a:pt x="813" y="1256"/>
                  </a:lnTo>
                  <a:lnTo>
                    <a:pt x="813" y="1280"/>
                  </a:lnTo>
                  <a:lnTo>
                    <a:pt x="836" y="1280"/>
                  </a:lnTo>
                  <a:lnTo>
                    <a:pt x="836" y="1307"/>
                  </a:lnTo>
                  <a:lnTo>
                    <a:pt x="928" y="1307"/>
                  </a:lnTo>
                  <a:lnTo>
                    <a:pt x="928" y="1332"/>
                  </a:lnTo>
                  <a:lnTo>
                    <a:pt x="935" y="1332"/>
                  </a:lnTo>
                  <a:lnTo>
                    <a:pt x="935" y="1361"/>
                  </a:lnTo>
                  <a:lnTo>
                    <a:pt x="946" y="1361"/>
                  </a:lnTo>
                  <a:lnTo>
                    <a:pt x="946" y="1419"/>
                  </a:lnTo>
                  <a:lnTo>
                    <a:pt x="1009" y="1419"/>
                  </a:lnTo>
                  <a:lnTo>
                    <a:pt x="1009" y="1454"/>
                  </a:lnTo>
                  <a:lnTo>
                    <a:pt x="1055" y="1454"/>
                  </a:lnTo>
                  <a:lnTo>
                    <a:pt x="1055" y="1491"/>
                  </a:lnTo>
                  <a:lnTo>
                    <a:pt x="1078" y="1491"/>
                  </a:lnTo>
                  <a:lnTo>
                    <a:pt x="1078" y="1528"/>
                  </a:lnTo>
                  <a:lnTo>
                    <a:pt x="1324" y="1528"/>
                  </a:lnTo>
                  <a:lnTo>
                    <a:pt x="1324" y="1565"/>
                  </a:lnTo>
                  <a:lnTo>
                    <a:pt x="1463" y="1565"/>
                  </a:lnTo>
                  <a:lnTo>
                    <a:pt x="1463" y="1638"/>
                  </a:lnTo>
                  <a:lnTo>
                    <a:pt x="2271" y="1638"/>
                  </a:lnTo>
                </a:path>
              </a:pathLst>
            </a:custGeom>
            <a:noFill/>
            <a:ln w="25400">
              <a:solidFill>
                <a:srgbClr val="BE162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295" name="TextBox 781"/>
          <p:cNvSpPr txBox="1">
            <a:spLocks noChangeArrowheads="1"/>
          </p:cNvSpPr>
          <p:nvPr/>
        </p:nvSpPr>
        <p:spPr bwMode="auto">
          <a:xfrm>
            <a:off x="4664075" y="6284228"/>
            <a:ext cx="192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120</a:t>
            </a:r>
          </a:p>
        </p:txBody>
      </p:sp>
      <p:sp>
        <p:nvSpPr>
          <p:cNvPr id="2296" name="TextBox 782"/>
          <p:cNvSpPr txBox="1">
            <a:spLocks noChangeArrowheads="1"/>
          </p:cNvSpPr>
          <p:nvPr/>
        </p:nvSpPr>
        <p:spPr bwMode="auto">
          <a:xfrm>
            <a:off x="4881563" y="6284228"/>
            <a:ext cx="192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105</a:t>
            </a:r>
          </a:p>
        </p:txBody>
      </p:sp>
      <p:sp>
        <p:nvSpPr>
          <p:cNvPr id="2297" name="TextBox 783"/>
          <p:cNvSpPr txBox="1">
            <a:spLocks noChangeArrowheads="1"/>
          </p:cNvSpPr>
          <p:nvPr/>
        </p:nvSpPr>
        <p:spPr bwMode="auto">
          <a:xfrm>
            <a:off x="5167313" y="6284228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77</a:t>
            </a:r>
          </a:p>
        </p:txBody>
      </p:sp>
      <p:sp>
        <p:nvSpPr>
          <p:cNvPr id="2298" name="TextBox 784"/>
          <p:cNvSpPr txBox="1">
            <a:spLocks noChangeArrowheads="1"/>
          </p:cNvSpPr>
          <p:nvPr/>
        </p:nvSpPr>
        <p:spPr bwMode="auto">
          <a:xfrm>
            <a:off x="5359400" y="6284228"/>
            <a:ext cx="1285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48</a:t>
            </a:r>
          </a:p>
        </p:txBody>
      </p:sp>
      <p:sp>
        <p:nvSpPr>
          <p:cNvPr id="2299" name="TextBox 785"/>
          <p:cNvSpPr txBox="1">
            <a:spLocks noChangeArrowheads="1"/>
          </p:cNvSpPr>
          <p:nvPr/>
        </p:nvSpPr>
        <p:spPr bwMode="auto">
          <a:xfrm>
            <a:off x="5584825" y="6284228"/>
            <a:ext cx="1285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32</a:t>
            </a:r>
          </a:p>
        </p:txBody>
      </p:sp>
      <p:sp>
        <p:nvSpPr>
          <p:cNvPr id="2300" name="TextBox 786"/>
          <p:cNvSpPr txBox="1">
            <a:spLocks noChangeArrowheads="1"/>
          </p:cNvSpPr>
          <p:nvPr/>
        </p:nvSpPr>
        <p:spPr bwMode="auto">
          <a:xfrm>
            <a:off x="5805488" y="6284228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14</a:t>
            </a:r>
          </a:p>
        </p:txBody>
      </p:sp>
      <p:sp>
        <p:nvSpPr>
          <p:cNvPr id="2301" name="TextBox 787"/>
          <p:cNvSpPr txBox="1">
            <a:spLocks noChangeArrowheads="1"/>
          </p:cNvSpPr>
          <p:nvPr/>
        </p:nvSpPr>
        <p:spPr bwMode="auto">
          <a:xfrm>
            <a:off x="6099175" y="6284228"/>
            <a:ext cx="6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9</a:t>
            </a:r>
          </a:p>
        </p:txBody>
      </p:sp>
      <p:sp>
        <p:nvSpPr>
          <p:cNvPr id="2302" name="TextBox 788"/>
          <p:cNvSpPr txBox="1">
            <a:spLocks noChangeArrowheads="1"/>
          </p:cNvSpPr>
          <p:nvPr/>
        </p:nvSpPr>
        <p:spPr bwMode="auto">
          <a:xfrm>
            <a:off x="6323013" y="6284228"/>
            <a:ext cx="65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8</a:t>
            </a:r>
          </a:p>
        </p:txBody>
      </p:sp>
      <p:sp>
        <p:nvSpPr>
          <p:cNvPr id="2303" name="TextBox 789"/>
          <p:cNvSpPr txBox="1">
            <a:spLocks noChangeArrowheads="1"/>
          </p:cNvSpPr>
          <p:nvPr/>
        </p:nvSpPr>
        <p:spPr bwMode="auto">
          <a:xfrm>
            <a:off x="6543675" y="6284228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3</a:t>
            </a:r>
          </a:p>
        </p:txBody>
      </p:sp>
      <p:sp>
        <p:nvSpPr>
          <p:cNvPr id="2304" name="TextBox 790"/>
          <p:cNvSpPr txBox="1">
            <a:spLocks noChangeArrowheads="1"/>
          </p:cNvSpPr>
          <p:nvPr/>
        </p:nvSpPr>
        <p:spPr bwMode="auto">
          <a:xfrm>
            <a:off x="6769100" y="6284228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3</a:t>
            </a:r>
          </a:p>
        </p:txBody>
      </p:sp>
      <p:sp>
        <p:nvSpPr>
          <p:cNvPr id="2305" name="TextBox 791"/>
          <p:cNvSpPr txBox="1">
            <a:spLocks noChangeArrowheads="1"/>
          </p:cNvSpPr>
          <p:nvPr/>
        </p:nvSpPr>
        <p:spPr bwMode="auto">
          <a:xfrm>
            <a:off x="6989763" y="6284228"/>
            <a:ext cx="65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</a:t>
            </a:r>
          </a:p>
        </p:txBody>
      </p:sp>
      <p:sp>
        <p:nvSpPr>
          <p:cNvPr id="2306" name="TextBox 792"/>
          <p:cNvSpPr txBox="1">
            <a:spLocks noChangeArrowheads="1"/>
          </p:cNvSpPr>
          <p:nvPr/>
        </p:nvSpPr>
        <p:spPr bwMode="auto">
          <a:xfrm>
            <a:off x="7183922" y="6284228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</a:t>
            </a:r>
          </a:p>
        </p:txBody>
      </p:sp>
      <p:sp>
        <p:nvSpPr>
          <p:cNvPr id="2307" name="TextBox 793"/>
          <p:cNvSpPr txBox="1">
            <a:spLocks noChangeArrowheads="1"/>
          </p:cNvSpPr>
          <p:nvPr/>
        </p:nvSpPr>
        <p:spPr bwMode="auto">
          <a:xfrm>
            <a:off x="7408863" y="6284228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08" name="TextBox 794"/>
          <p:cNvSpPr txBox="1">
            <a:spLocks noChangeArrowheads="1"/>
          </p:cNvSpPr>
          <p:nvPr/>
        </p:nvSpPr>
        <p:spPr bwMode="auto">
          <a:xfrm>
            <a:off x="7626350" y="6284228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09" name="TextBox 795"/>
          <p:cNvSpPr txBox="1">
            <a:spLocks noChangeArrowheads="1"/>
          </p:cNvSpPr>
          <p:nvPr/>
        </p:nvSpPr>
        <p:spPr bwMode="auto">
          <a:xfrm>
            <a:off x="7854950" y="6284228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10" name="TextBox 796"/>
          <p:cNvSpPr txBox="1">
            <a:spLocks noChangeArrowheads="1"/>
          </p:cNvSpPr>
          <p:nvPr/>
        </p:nvSpPr>
        <p:spPr bwMode="auto">
          <a:xfrm>
            <a:off x="8080375" y="6284228"/>
            <a:ext cx="6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11" name="TextBox 800"/>
          <p:cNvSpPr txBox="1">
            <a:spLocks noChangeArrowheads="1"/>
          </p:cNvSpPr>
          <p:nvPr/>
        </p:nvSpPr>
        <p:spPr bwMode="auto">
          <a:xfrm>
            <a:off x="4664075" y="6458853"/>
            <a:ext cx="192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173</a:t>
            </a:r>
          </a:p>
        </p:txBody>
      </p:sp>
      <p:sp>
        <p:nvSpPr>
          <p:cNvPr id="2312" name="TextBox 801"/>
          <p:cNvSpPr txBox="1">
            <a:spLocks noChangeArrowheads="1"/>
          </p:cNvSpPr>
          <p:nvPr/>
        </p:nvSpPr>
        <p:spPr bwMode="auto">
          <a:xfrm>
            <a:off x="4881563" y="6458853"/>
            <a:ext cx="1920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159</a:t>
            </a:r>
          </a:p>
        </p:txBody>
      </p:sp>
      <p:sp>
        <p:nvSpPr>
          <p:cNvPr id="2313" name="TextBox 802"/>
          <p:cNvSpPr txBox="1">
            <a:spLocks noChangeArrowheads="1"/>
          </p:cNvSpPr>
          <p:nvPr/>
        </p:nvSpPr>
        <p:spPr bwMode="auto">
          <a:xfrm>
            <a:off x="5102225" y="6458853"/>
            <a:ext cx="1936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126</a:t>
            </a:r>
          </a:p>
        </p:txBody>
      </p:sp>
      <p:sp>
        <p:nvSpPr>
          <p:cNvPr id="2314" name="TextBox 803"/>
          <p:cNvSpPr txBox="1">
            <a:spLocks noChangeArrowheads="1"/>
          </p:cNvSpPr>
          <p:nvPr/>
        </p:nvSpPr>
        <p:spPr bwMode="auto">
          <a:xfrm>
            <a:off x="5359400" y="6458853"/>
            <a:ext cx="1285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84</a:t>
            </a:r>
          </a:p>
        </p:txBody>
      </p:sp>
      <p:sp>
        <p:nvSpPr>
          <p:cNvPr id="2315" name="TextBox 804"/>
          <p:cNvSpPr txBox="1">
            <a:spLocks noChangeArrowheads="1"/>
          </p:cNvSpPr>
          <p:nvPr/>
        </p:nvSpPr>
        <p:spPr bwMode="auto">
          <a:xfrm>
            <a:off x="5584825" y="6458853"/>
            <a:ext cx="1285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65</a:t>
            </a:r>
          </a:p>
        </p:txBody>
      </p:sp>
      <p:sp>
        <p:nvSpPr>
          <p:cNvPr id="2316" name="TextBox 805"/>
          <p:cNvSpPr txBox="1">
            <a:spLocks noChangeArrowheads="1"/>
          </p:cNvSpPr>
          <p:nvPr/>
        </p:nvSpPr>
        <p:spPr bwMode="auto">
          <a:xfrm>
            <a:off x="5805488" y="6458853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47</a:t>
            </a:r>
          </a:p>
        </p:txBody>
      </p:sp>
      <p:sp>
        <p:nvSpPr>
          <p:cNvPr id="2317" name="TextBox 806"/>
          <p:cNvSpPr txBox="1">
            <a:spLocks noChangeArrowheads="1"/>
          </p:cNvSpPr>
          <p:nvPr/>
        </p:nvSpPr>
        <p:spPr bwMode="auto">
          <a:xfrm>
            <a:off x="6035675" y="6458853"/>
            <a:ext cx="1285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42</a:t>
            </a:r>
          </a:p>
        </p:txBody>
      </p:sp>
      <p:sp>
        <p:nvSpPr>
          <p:cNvPr id="2318" name="TextBox 807"/>
          <p:cNvSpPr txBox="1">
            <a:spLocks noChangeArrowheads="1"/>
          </p:cNvSpPr>
          <p:nvPr/>
        </p:nvSpPr>
        <p:spPr bwMode="auto">
          <a:xfrm>
            <a:off x="6259513" y="6458853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33</a:t>
            </a:r>
          </a:p>
        </p:txBody>
      </p:sp>
      <p:sp>
        <p:nvSpPr>
          <p:cNvPr id="2319" name="TextBox 808"/>
          <p:cNvSpPr txBox="1">
            <a:spLocks noChangeArrowheads="1"/>
          </p:cNvSpPr>
          <p:nvPr/>
        </p:nvSpPr>
        <p:spPr bwMode="auto">
          <a:xfrm>
            <a:off x="6478588" y="6458853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27</a:t>
            </a:r>
          </a:p>
        </p:txBody>
      </p:sp>
      <p:sp>
        <p:nvSpPr>
          <p:cNvPr id="2320" name="TextBox 809"/>
          <p:cNvSpPr txBox="1">
            <a:spLocks noChangeArrowheads="1"/>
          </p:cNvSpPr>
          <p:nvPr/>
        </p:nvSpPr>
        <p:spPr bwMode="auto">
          <a:xfrm>
            <a:off x="6704013" y="6458853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19</a:t>
            </a:r>
          </a:p>
        </p:txBody>
      </p:sp>
      <p:sp>
        <p:nvSpPr>
          <p:cNvPr id="2321" name="TextBox 810"/>
          <p:cNvSpPr txBox="1">
            <a:spLocks noChangeArrowheads="1"/>
          </p:cNvSpPr>
          <p:nvPr/>
        </p:nvSpPr>
        <p:spPr bwMode="auto">
          <a:xfrm>
            <a:off x="6926263" y="6458853"/>
            <a:ext cx="1285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12</a:t>
            </a:r>
          </a:p>
        </p:txBody>
      </p:sp>
      <p:sp>
        <p:nvSpPr>
          <p:cNvPr id="2322" name="TextBox 811"/>
          <p:cNvSpPr txBox="1">
            <a:spLocks noChangeArrowheads="1"/>
          </p:cNvSpPr>
          <p:nvPr/>
        </p:nvSpPr>
        <p:spPr bwMode="auto">
          <a:xfrm>
            <a:off x="7183922" y="6458853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8</a:t>
            </a:r>
          </a:p>
        </p:txBody>
      </p:sp>
      <p:sp>
        <p:nvSpPr>
          <p:cNvPr id="2323" name="TextBox 812"/>
          <p:cNvSpPr txBox="1">
            <a:spLocks noChangeArrowheads="1"/>
          </p:cNvSpPr>
          <p:nvPr/>
        </p:nvSpPr>
        <p:spPr bwMode="auto">
          <a:xfrm>
            <a:off x="7408863" y="6458853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2</a:t>
            </a:r>
          </a:p>
        </p:txBody>
      </p:sp>
      <p:sp>
        <p:nvSpPr>
          <p:cNvPr id="2324" name="TextBox 813"/>
          <p:cNvSpPr txBox="1">
            <a:spLocks noChangeArrowheads="1"/>
          </p:cNvSpPr>
          <p:nvPr/>
        </p:nvSpPr>
        <p:spPr bwMode="auto">
          <a:xfrm>
            <a:off x="7626350" y="6458853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25" name="TextBox 814"/>
          <p:cNvSpPr txBox="1">
            <a:spLocks noChangeArrowheads="1"/>
          </p:cNvSpPr>
          <p:nvPr/>
        </p:nvSpPr>
        <p:spPr bwMode="auto">
          <a:xfrm>
            <a:off x="7854950" y="6458853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26" name="TextBox 815"/>
          <p:cNvSpPr txBox="1">
            <a:spLocks noChangeArrowheads="1"/>
          </p:cNvSpPr>
          <p:nvPr/>
        </p:nvSpPr>
        <p:spPr bwMode="auto">
          <a:xfrm>
            <a:off x="8080375" y="6458853"/>
            <a:ext cx="6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27" name="TextBox 819"/>
          <p:cNvSpPr txBox="1">
            <a:spLocks noChangeArrowheads="1"/>
          </p:cNvSpPr>
          <p:nvPr/>
        </p:nvSpPr>
        <p:spPr bwMode="auto">
          <a:xfrm>
            <a:off x="4051300" y="6284228"/>
            <a:ext cx="5540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Cap + Lap</a:t>
            </a:r>
          </a:p>
        </p:txBody>
      </p:sp>
      <p:sp>
        <p:nvSpPr>
          <p:cNvPr id="2328" name="TextBox 820"/>
          <p:cNvSpPr txBox="1">
            <a:spLocks noChangeArrowheads="1"/>
          </p:cNvSpPr>
          <p:nvPr/>
        </p:nvSpPr>
        <p:spPr bwMode="auto">
          <a:xfrm>
            <a:off x="4051300" y="6458853"/>
            <a:ext cx="3524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T-DM1</a:t>
            </a:r>
          </a:p>
        </p:txBody>
      </p:sp>
      <p:sp>
        <p:nvSpPr>
          <p:cNvPr id="2329" name="TextBox 821"/>
          <p:cNvSpPr txBox="1">
            <a:spLocks noChangeArrowheads="1"/>
          </p:cNvSpPr>
          <p:nvPr/>
        </p:nvSpPr>
        <p:spPr bwMode="auto">
          <a:xfrm>
            <a:off x="4051300" y="6138178"/>
            <a:ext cx="7239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Nb. à risques</a:t>
            </a:r>
          </a:p>
        </p:txBody>
      </p:sp>
      <p:sp>
        <p:nvSpPr>
          <p:cNvPr id="2330" name="TextBox 796"/>
          <p:cNvSpPr txBox="1">
            <a:spLocks noChangeArrowheads="1"/>
          </p:cNvSpPr>
          <p:nvPr/>
        </p:nvSpPr>
        <p:spPr bwMode="auto">
          <a:xfrm>
            <a:off x="8302625" y="6284228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31" name="TextBox 815"/>
          <p:cNvSpPr txBox="1">
            <a:spLocks noChangeArrowheads="1"/>
          </p:cNvSpPr>
          <p:nvPr/>
        </p:nvSpPr>
        <p:spPr bwMode="auto">
          <a:xfrm>
            <a:off x="8302625" y="6458853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32" name="TextBox 796"/>
          <p:cNvSpPr txBox="1">
            <a:spLocks noChangeArrowheads="1"/>
          </p:cNvSpPr>
          <p:nvPr/>
        </p:nvSpPr>
        <p:spPr bwMode="auto">
          <a:xfrm>
            <a:off x="8518525" y="6284228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33" name="TextBox 815"/>
          <p:cNvSpPr txBox="1">
            <a:spLocks noChangeArrowheads="1"/>
          </p:cNvSpPr>
          <p:nvPr/>
        </p:nvSpPr>
        <p:spPr bwMode="auto">
          <a:xfrm>
            <a:off x="8518525" y="6458853"/>
            <a:ext cx="635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34" name="TextBox 796"/>
          <p:cNvSpPr txBox="1">
            <a:spLocks noChangeArrowheads="1"/>
          </p:cNvSpPr>
          <p:nvPr/>
        </p:nvSpPr>
        <p:spPr bwMode="auto">
          <a:xfrm>
            <a:off x="8747125" y="6284228"/>
            <a:ext cx="6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35" name="TextBox 815"/>
          <p:cNvSpPr txBox="1">
            <a:spLocks noChangeArrowheads="1"/>
          </p:cNvSpPr>
          <p:nvPr/>
        </p:nvSpPr>
        <p:spPr bwMode="auto">
          <a:xfrm>
            <a:off x="8747125" y="6458853"/>
            <a:ext cx="6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36" name="TextBox 1626"/>
          <p:cNvSpPr txBox="1">
            <a:spLocks noChangeArrowheads="1"/>
          </p:cNvSpPr>
          <p:nvPr/>
        </p:nvSpPr>
        <p:spPr bwMode="auto">
          <a:xfrm>
            <a:off x="5805488" y="5893703"/>
            <a:ext cx="1936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Temps (mois)</a:t>
            </a:r>
          </a:p>
        </p:txBody>
      </p:sp>
      <p:sp>
        <p:nvSpPr>
          <p:cNvPr id="2337" name="TextBox 8"/>
          <p:cNvSpPr txBox="1">
            <a:spLocks noChangeArrowheads="1"/>
          </p:cNvSpPr>
          <p:nvPr/>
        </p:nvSpPr>
        <p:spPr bwMode="auto">
          <a:xfrm rot="16200000">
            <a:off x="-1060449" y="4222065"/>
            <a:ext cx="275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Patientes, %</a:t>
            </a:r>
          </a:p>
        </p:txBody>
      </p:sp>
      <p:graphicFrame>
        <p:nvGraphicFramePr>
          <p:cNvPr id="2338" name="Objec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8048716"/>
              </p:ext>
            </p:extLst>
          </p:nvPr>
        </p:nvGraphicFramePr>
        <p:xfrm>
          <a:off x="650875" y="2807603"/>
          <a:ext cx="3259138" cy="3098800"/>
        </p:xfrm>
        <a:graphic>
          <a:graphicData uri="http://schemas.openxmlformats.org/presentationml/2006/ole">
            <p:oleObj spid="_x0000_s1037" r:id="rId3" imgW="3255546" imgH="3097036" progId="Excel.Sheet.8">
              <p:embed/>
            </p:oleObj>
          </a:graphicData>
        </a:graphic>
      </p:graphicFrame>
      <p:sp>
        <p:nvSpPr>
          <p:cNvPr id="2339" name="TextBox 755"/>
          <p:cNvSpPr txBox="1">
            <a:spLocks noChangeArrowheads="1"/>
          </p:cNvSpPr>
          <p:nvPr/>
        </p:nvSpPr>
        <p:spPr bwMode="auto">
          <a:xfrm>
            <a:off x="590550" y="5646053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2340" name="TextBox 756"/>
          <p:cNvSpPr txBox="1">
            <a:spLocks noChangeArrowheads="1"/>
          </p:cNvSpPr>
          <p:nvPr/>
        </p:nvSpPr>
        <p:spPr bwMode="auto">
          <a:xfrm>
            <a:off x="492125" y="4591953"/>
            <a:ext cx="1984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20</a:t>
            </a:r>
          </a:p>
        </p:txBody>
      </p:sp>
      <p:sp>
        <p:nvSpPr>
          <p:cNvPr id="2341" name="TextBox 757"/>
          <p:cNvSpPr txBox="1">
            <a:spLocks noChangeArrowheads="1"/>
          </p:cNvSpPr>
          <p:nvPr/>
        </p:nvSpPr>
        <p:spPr bwMode="auto">
          <a:xfrm>
            <a:off x="492125" y="4029978"/>
            <a:ext cx="1984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30</a:t>
            </a:r>
          </a:p>
        </p:txBody>
      </p:sp>
      <p:sp>
        <p:nvSpPr>
          <p:cNvPr id="2342" name="TextBox 758"/>
          <p:cNvSpPr txBox="1">
            <a:spLocks noChangeArrowheads="1"/>
          </p:cNvSpPr>
          <p:nvPr/>
        </p:nvSpPr>
        <p:spPr bwMode="auto">
          <a:xfrm>
            <a:off x="492125" y="3496578"/>
            <a:ext cx="198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40</a:t>
            </a:r>
          </a:p>
        </p:txBody>
      </p:sp>
      <p:sp>
        <p:nvSpPr>
          <p:cNvPr id="2343" name="TextBox 759"/>
          <p:cNvSpPr txBox="1">
            <a:spLocks noChangeArrowheads="1"/>
          </p:cNvSpPr>
          <p:nvPr/>
        </p:nvSpPr>
        <p:spPr bwMode="auto">
          <a:xfrm>
            <a:off x="492125" y="2975878"/>
            <a:ext cx="198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50</a:t>
            </a:r>
          </a:p>
        </p:txBody>
      </p:sp>
      <p:sp>
        <p:nvSpPr>
          <p:cNvPr id="2344" name="TextBox 755"/>
          <p:cNvSpPr txBox="1">
            <a:spLocks noChangeArrowheads="1"/>
          </p:cNvSpPr>
          <p:nvPr/>
        </p:nvSpPr>
        <p:spPr bwMode="auto">
          <a:xfrm>
            <a:off x="492125" y="5125353"/>
            <a:ext cx="198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10</a:t>
            </a:r>
          </a:p>
        </p:txBody>
      </p:sp>
      <p:sp>
        <p:nvSpPr>
          <p:cNvPr id="2345" name="TextBox 32776"/>
          <p:cNvSpPr txBox="1">
            <a:spLocks noChangeArrowheads="1"/>
          </p:cNvSpPr>
          <p:nvPr/>
        </p:nvSpPr>
        <p:spPr bwMode="auto">
          <a:xfrm>
            <a:off x="2603500" y="5819091"/>
            <a:ext cx="7794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	T-DM1</a:t>
            </a:r>
          </a:p>
        </p:txBody>
      </p:sp>
      <p:sp>
        <p:nvSpPr>
          <p:cNvPr id="2346" name="Freeform 443"/>
          <p:cNvSpPr/>
          <p:nvPr/>
        </p:nvSpPr>
        <p:spPr>
          <a:xfrm flipH="1">
            <a:off x="1520825" y="2604403"/>
            <a:ext cx="1519238" cy="781050"/>
          </a:xfrm>
          <a:custGeom>
            <a:avLst/>
            <a:gdLst>
              <a:gd name="connsiteX0" fmla="*/ 0 w 1518081"/>
              <a:gd name="connsiteY0" fmla="*/ 177554 h 781235"/>
              <a:gd name="connsiteX1" fmla="*/ 0 w 1518081"/>
              <a:gd name="connsiteY1" fmla="*/ 0 h 781235"/>
              <a:gd name="connsiteX2" fmla="*/ 1518081 w 1518081"/>
              <a:gd name="connsiteY2" fmla="*/ 0 h 781235"/>
              <a:gd name="connsiteX3" fmla="*/ 1518081 w 1518081"/>
              <a:gd name="connsiteY3" fmla="*/ 781235 h 78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081" h="781235">
                <a:moveTo>
                  <a:pt x="0" y="177554"/>
                </a:moveTo>
                <a:lnTo>
                  <a:pt x="0" y="0"/>
                </a:lnTo>
                <a:lnTo>
                  <a:pt x="1518081" y="0"/>
                </a:lnTo>
                <a:lnTo>
                  <a:pt x="1518081" y="781235"/>
                </a:lnTo>
              </a:path>
            </a:pathLst>
          </a:custGeom>
          <a:noFill/>
          <a:ln w="2857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47" name="TextBox 32776"/>
          <p:cNvSpPr txBox="1">
            <a:spLocks noChangeArrowheads="1"/>
          </p:cNvSpPr>
          <p:nvPr/>
        </p:nvSpPr>
        <p:spPr bwMode="auto">
          <a:xfrm>
            <a:off x="2527300" y="5453966"/>
            <a:ext cx="984250" cy="261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  <a:cs typeface="Arial" charset="0"/>
              </a:rPr>
              <a:t>	173/397	</a:t>
            </a:r>
          </a:p>
        </p:txBody>
      </p:sp>
      <p:sp>
        <p:nvSpPr>
          <p:cNvPr id="2348" name="TextBox 32776"/>
          <p:cNvSpPr txBox="1">
            <a:spLocks noChangeArrowheads="1"/>
          </p:cNvSpPr>
          <p:nvPr/>
        </p:nvSpPr>
        <p:spPr bwMode="auto">
          <a:xfrm>
            <a:off x="1187450" y="5461903"/>
            <a:ext cx="681038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ctr"/>
                <a:tab pos="1890713" algn="ctr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  <a:cs typeface="Arial" charset="0"/>
              </a:rPr>
              <a:t>120/389</a:t>
            </a:r>
            <a:endParaRPr lang="en-US" sz="105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349" name="Group 375"/>
          <p:cNvGrpSpPr>
            <a:grpSpLocks/>
          </p:cNvGrpSpPr>
          <p:nvPr/>
        </p:nvGrpSpPr>
        <p:grpSpPr bwMode="auto">
          <a:xfrm>
            <a:off x="1504950" y="3850591"/>
            <a:ext cx="68263" cy="547687"/>
            <a:chOff x="3095625" y="3450276"/>
            <a:chExt cx="68262" cy="548638"/>
          </a:xfrm>
        </p:grpSpPr>
        <p:cxnSp>
          <p:nvCxnSpPr>
            <p:cNvPr id="2350" name="Straight Connector 447"/>
            <p:cNvCxnSpPr/>
            <p:nvPr/>
          </p:nvCxnSpPr>
          <p:spPr bwMode="auto">
            <a:xfrm rot="5400000">
              <a:off x="2860206" y="3720620"/>
              <a:ext cx="54068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1" name="Straight Connector 448"/>
            <p:cNvCxnSpPr/>
            <p:nvPr/>
          </p:nvCxnSpPr>
          <p:spPr bwMode="auto">
            <a:xfrm>
              <a:off x="3095625" y="3458227"/>
              <a:ext cx="6826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2" name="Straight Connector 449"/>
            <p:cNvCxnSpPr/>
            <p:nvPr/>
          </p:nvCxnSpPr>
          <p:spPr bwMode="auto">
            <a:xfrm>
              <a:off x="3095625" y="3998914"/>
              <a:ext cx="6826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3" name="Group 450"/>
          <p:cNvGrpSpPr>
            <a:grpSpLocks/>
          </p:cNvGrpSpPr>
          <p:nvPr/>
        </p:nvGrpSpPr>
        <p:grpSpPr bwMode="auto">
          <a:xfrm>
            <a:off x="2982913" y="3096528"/>
            <a:ext cx="68262" cy="547688"/>
            <a:chOff x="3086245" y="2641815"/>
            <a:chExt cx="68262" cy="548640"/>
          </a:xfrm>
        </p:grpSpPr>
        <p:cxnSp>
          <p:nvCxnSpPr>
            <p:cNvPr id="2354" name="Straight Connector 451"/>
            <p:cNvCxnSpPr/>
            <p:nvPr/>
          </p:nvCxnSpPr>
          <p:spPr bwMode="auto">
            <a:xfrm rot="5400000">
              <a:off x="2846056" y="2915341"/>
              <a:ext cx="548640" cy="1588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" name="Straight Connector 452"/>
            <p:cNvCxnSpPr/>
            <p:nvPr/>
          </p:nvCxnSpPr>
          <p:spPr bwMode="auto">
            <a:xfrm>
              <a:off x="3086245" y="2643406"/>
              <a:ext cx="6826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" name="Straight Connector 453"/>
            <p:cNvCxnSpPr/>
            <p:nvPr/>
          </p:nvCxnSpPr>
          <p:spPr bwMode="auto">
            <a:xfrm>
              <a:off x="3086245" y="3180913"/>
              <a:ext cx="6826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7" name="TextBox 32776"/>
          <p:cNvSpPr txBox="1">
            <a:spLocks noChangeArrowheads="1"/>
          </p:cNvSpPr>
          <p:nvPr/>
        </p:nvSpPr>
        <p:spPr bwMode="auto">
          <a:xfrm>
            <a:off x="2700338" y="2794903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43.6%</a:t>
            </a:r>
          </a:p>
        </p:txBody>
      </p:sp>
      <p:sp>
        <p:nvSpPr>
          <p:cNvPr id="2358" name="TextBox 32776"/>
          <p:cNvSpPr txBox="1">
            <a:spLocks noChangeArrowheads="1"/>
          </p:cNvSpPr>
          <p:nvPr/>
        </p:nvSpPr>
        <p:spPr bwMode="auto">
          <a:xfrm>
            <a:off x="1204913" y="3487053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30.8%</a:t>
            </a:r>
          </a:p>
        </p:txBody>
      </p:sp>
      <p:sp>
        <p:nvSpPr>
          <p:cNvPr id="2359" name="TextBox 32776"/>
          <p:cNvSpPr txBox="1">
            <a:spLocks noChangeArrowheads="1"/>
          </p:cNvSpPr>
          <p:nvPr/>
        </p:nvSpPr>
        <p:spPr bwMode="auto">
          <a:xfrm>
            <a:off x="1011238" y="5819091"/>
            <a:ext cx="10890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ctr"/>
                <a:tab pos="2762250" algn="ctr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Cap + Lap</a:t>
            </a:r>
          </a:p>
        </p:txBody>
      </p:sp>
      <p:cxnSp>
        <p:nvCxnSpPr>
          <p:cNvPr id="2360" name="Straight Connector 457"/>
          <p:cNvCxnSpPr/>
          <p:nvPr/>
        </p:nvCxnSpPr>
        <p:spPr bwMode="auto">
          <a:xfrm>
            <a:off x="3017838" y="3426728"/>
            <a:ext cx="0" cy="2095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1" name="Straight Connector 458"/>
          <p:cNvCxnSpPr/>
          <p:nvPr/>
        </p:nvCxnSpPr>
        <p:spPr bwMode="auto">
          <a:xfrm>
            <a:off x="2982913" y="3636278"/>
            <a:ext cx="6826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4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première ligne…</a:t>
            </a:r>
            <a:br>
              <a:rPr lang="en-US" dirty="0" smtClean="0"/>
            </a:br>
            <a:r>
              <a:rPr lang="en-US" dirty="0" smtClean="0"/>
              <a:t>depuis 2014</a:t>
            </a:r>
            <a:endParaRPr lang="en-US" dirty="0"/>
          </a:p>
        </p:txBody>
      </p:sp>
      <p:graphicFrame>
        <p:nvGraphicFramePr>
          <p:cNvPr id="408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2700791"/>
              </p:ext>
            </p:extLst>
          </p:nvPr>
        </p:nvGraphicFramePr>
        <p:xfrm>
          <a:off x="193802" y="2631100"/>
          <a:ext cx="8977310" cy="2272603"/>
        </p:xfrm>
        <a:graphic>
          <a:graphicData uri="http://schemas.openxmlformats.org/drawingml/2006/table">
            <a:tbl>
              <a:tblPr/>
              <a:tblGrid>
                <a:gridCol w="5434913"/>
                <a:gridCol w="1960450"/>
                <a:gridCol w="1581947"/>
              </a:tblGrid>
              <a:tr h="4367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1458" marR="91458" marT="45757" marB="457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Cap + Lap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(n=488)</a:t>
                      </a:r>
                    </a:p>
                  </a:txBody>
                  <a:tcPr marL="91458" marR="91458" marT="45757" marB="45757"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T-DM1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(n=490)</a:t>
                      </a:r>
                    </a:p>
                  </a:txBody>
                  <a:tcPr marL="91458" marR="91458" marT="45757" marB="4575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88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EIs tous grades, n (%)</a:t>
                      </a:r>
                    </a:p>
                  </a:txBody>
                  <a:tcPr marL="91461" marR="91461" marT="45754" marB="457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477 (97.7)</a:t>
                      </a:r>
                    </a:p>
                  </a:txBody>
                  <a:tcPr marL="91461" marR="91461" marT="45754" marB="45754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470 (95.9)</a:t>
                      </a:r>
                    </a:p>
                  </a:txBody>
                  <a:tcPr marL="91461" marR="91461" marT="45754" marB="457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2C2"/>
                    </a:solidFill>
                  </a:tcPr>
                </a:tc>
              </a:tr>
              <a:tr h="2588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EIs grade ≥3, n (%)</a:t>
                      </a:r>
                      <a:endParaRPr kumimoji="0" lang="en-US" sz="1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1461" marR="91461" marT="45754" marB="457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278 (57.0)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1461" marR="91461" marT="45754" marB="45754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200 (40.8)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1461" marR="91461" marT="45754" marB="457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AF4"/>
                    </a:solidFill>
                  </a:tcPr>
                </a:tc>
              </a:tr>
              <a:tr h="4367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EIs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ayant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entrainé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un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arrêt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du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traitement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quel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que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soit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le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traitement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), n (%)</a:t>
                      </a:r>
                    </a:p>
                  </a:txBody>
                  <a:tcPr marL="91461" marR="91461" marT="45754" marB="457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52 (10.7)</a:t>
                      </a:r>
                    </a:p>
                  </a:txBody>
                  <a:tcPr marL="91461" marR="91461" marT="45754" marB="45754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29 (5.9)</a:t>
                      </a:r>
                    </a:p>
                  </a:txBody>
                  <a:tcPr marL="91461" marR="91461" marT="45754" marB="457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2C2"/>
                    </a:solidFill>
                  </a:tcPr>
                </a:tc>
              </a:tr>
              <a:tr h="6264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EIs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ayant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entrainé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un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décès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au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cours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des  30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jours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suivant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la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dernière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administration du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traitement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de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l’étude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, n (%)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</a:t>
                      </a:r>
                    </a:p>
                  </a:txBody>
                  <a:tcPr marL="91447" marR="91447" marT="45754" marB="457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4 (0.8)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1447" marR="91447" marT="45754" marB="45754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1 (0.2)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1447" marR="91447" marT="45754" marB="4575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AF4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91957" y="1719590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Tolérance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81555" y="5332566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cytolyse, thrombopénie, rarement graves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5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première ligne…</a:t>
            </a:r>
            <a:br>
              <a:rPr lang="en-US" dirty="0" smtClean="0"/>
            </a:br>
            <a:r>
              <a:rPr lang="en-US" dirty="0" smtClean="0"/>
              <a:t>depuis 2014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057" y="1700808"/>
            <a:ext cx="7920880" cy="4176464"/>
          </a:xfrm>
        </p:spPr>
        <p:txBody>
          <a:bodyPr/>
          <a:lstStyle/>
          <a:p>
            <a:r>
              <a:rPr lang="en-US" b="1" dirty="0" smtClean="0"/>
              <a:t>Extension de </a:t>
            </a:r>
            <a:r>
              <a:rPr lang="en-US" b="1" dirty="0" err="1" smtClean="0"/>
              <a:t>ces</a:t>
            </a:r>
            <a:r>
              <a:rPr lang="en-US" b="1" dirty="0" smtClean="0"/>
              <a:t> </a:t>
            </a:r>
            <a:r>
              <a:rPr lang="en-US" b="1" dirty="0" err="1" smtClean="0"/>
              <a:t>résultats</a:t>
            </a:r>
            <a:r>
              <a:rPr lang="en-US" b="1" dirty="0" smtClean="0"/>
              <a:t>  aux </a:t>
            </a:r>
            <a:r>
              <a:rPr lang="en-US" b="1" dirty="0" err="1" smtClean="0"/>
              <a:t>patientes</a:t>
            </a:r>
            <a:r>
              <a:rPr lang="en-US" b="1" dirty="0" smtClean="0"/>
              <a:t> </a:t>
            </a:r>
            <a:r>
              <a:rPr lang="en-US" b="1" dirty="0" err="1" smtClean="0"/>
              <a:t>prétraitées</a:t>
            </a:r>
            <a:r>
              <a:rPr lang="en-US" b="1" dirty="0" smtClean="0"/>
              <a:t> par </a:t>
            </a:r>
            <a:r>
              <a:rPr lang="en-US" b="1" dirty="0" err="1" smtClean="0"/>
              <a:t>lapatinib</a:t>
            </a:r>
            <a:endParaRPr lang="en-US" b="1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79512" y="4009491"/>
            <a:ext cx="3384376" cy="2926080"/>
          </a:xfrm>
          <a:prstGeom prst="roundRect">
            <a:avLst>
              <a:gd name="adj" fmla="val 10185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45720" rIns="4572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700" b="1" dirty="0" smtClean="0">
                <a:solidFill>
                  <a:srgbClr val="FFFF00"/>
                </a:solidFill>
                <a:ea typeface="ヒラギノ角ゴ Pro W3" pitchFamily="-64" charset="-128"/>
                <a:cs typeface="Arial" pitchFamily="34" charset="0"/>
              </a:rPr>
              <a:t>HER2-positive (central) advanced BC</a:t>
            </a:r>
            <a:r>
              <a:rPr lang="en-US" sz="1700" b="1" baseline="30000" dirty="0" smtClean="0">
                <a:solidFill>
                  <a:srgbClr val="FFFF00"/>
                </a:solidFill>
                <a:ea typeface="ヒラギノ角ゴ Pro W3" pitchFamily="-64" charset="-128"/>
                <a:cs typeface="Arial" pitchFamily="34" charset="0"/>
              </a:rPr>
              <a:t>a</a:t>
            </a:r>
            <a:endParaRPr lang="en-US" sz="1700" b="1" dirty="0" smtClean="0">
              <a:solidFill>
                <a:srgbClr val="FFFF00"/>
              </a:solidFill>
              <a:ea typeface="ヒラギノ角ゴ Pro W3" pitchFamily="-64" charset="-128"/>
              <a:cs typeface="Arial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700" b="1" dirty="0" smtClean="0">
                <a:solidFill>
                  <a:srgbClr val="FFFF00"/>
                </a:solidFill>
                <a:ea typeface="ヒラギノ角ゴ Pro W3" pitchFamily="-64" charset="-128"/>
                <a:cs typeface="Arial" pitchFamily="34" charset="0"/>
              </a:rPr>
              <a:t>(N=600)</a:t>
            </a:r>
          </a:p>
          <a:p>
            <a:pPr algn="ctr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700" b="1" dirty="0" smtClean="0">
                <a:solidFill>
                  <a:srgbClr val="FFFF00"/>
                </a:solidFill>
                <a:ea typeface="ヒラギノ角ゴ Pro W3" pitchFamily="-64" charset="-128"/>
                <a:cs typeface="Arial" pitchFamily="34" charset="0"/>
              </a:rPr>
              <a:t>≥2 prior HER2-directed therapies for advanced BC</a:t>
            </a:r>
            <a:endParaRPr lang="en-US" sz="1700" b="1" baseline="50000" dirty="0" smtClean="0">
              <a:solidFill>
                <a:srgbClr val="FFFF00"/>
              </a:solidFill>
              <a:ea typeface="ヒラギノ角ゴ Pro W3" pitchFamily="-64" charset="-128"/>
              <a:cs typeface="Arial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700" b="1" dirty="0" smtClean="0">
                <a:solidFill>
                  <a:srgbClr val="FFFF00"/>
                </a:solidFill>
                <a:ea typeface="ヒラギノ角ゴ Pro W3" pitchFamily="-64" charset="-128"/>
                <a:cs typeface="Arial" pitchFamily="34" charset="0"/>
              </a:rPr>
              <a:t>Prior treatment with trastuzumab, lapatinib, and a taxane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716016" cy="98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8"/>
          <p:cNvGrpSpPr/>
          <p:nvPr/>
        </p:nvGrpSpPr>
        <p:grpSpPr>
          <a:xfrm>
            <a:off x="7063119" y="5227829"/>
            <a:ext cx="1799376" cy="769604"/>
            <a:chOff x="7173936" y="2841257"/>
            <a:chExt cx="1799376" cy="769604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7825774" y="2841257"/>
              <a:ext cx="1147538" cy="769604"/>
            </a:xfrm>
            <a:prstGeom prst="flowChartAlternateProcess">
              <a:avLst/>
            </a:prstGeom>
            <a:solidFill>
              <a:schemeClr val="tx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700" dirty="0" smtClean="0">
                  <a:solidFill>
                    <a:srgbClr val="FFFF00"/>
                  </a:solidFill>
                  <a:cs typeface="Arial" pitchFamily="34" charset="0"/>
                </a:rPr>
                <a:t>T-DM1</a:t>
              </a:r>
              <a:r>
                <a:rPr lang="en-US" sz="1700" baseline="30000" dirty="0">
                  <a:solidFill>
                    <a:srgbClr val="FFFF00"/>
                  </a:solidFill>
                  <a:cs typeface="Arial" pitchFamily="34" charset="0"/>
                </a:rPr>
                <a:t>c</a:t>
              </a:r>
              <a:endParaRPr lang="en-US" sz="1700" dirty="0" smtClean="0">
                <a:solidFill>
                  <a:srgbClr val="FFFF00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FFFF00"/>
                  </a:solidFill>
                  <a:cs typeface="Arial" pitchFamily="34" charset="0"/>
                </a:rPr>
                <a:t>(optional crossover)</a:t>
              </a:r>
              <a:endParaRPr lang="en-US" sz="1700" dirty="0" smtClean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7173936" y="3225265"/>
              <a:ext cx="640080" cy="15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GB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5075767" y="5347539"/>
            <a:ext cx="2241432" cy="530184"/>
            <a:chOff x="5132796" y="2960967"/>
            <a:chExt cx="2241432" cy="530184"/>
          </a:xfrm>
        </p:grpSpPr>
        <p:sp>
          <p:nvSpPr>
            <p:cNvPr id="13" name="AutoShape 31"/>
            <p:cNvSpPr>
              <a:spLocks noChangeArrowheads="1"/>
            </p:cNvSpPr>
            <p:nvPr/>
          </p:nvSpPr>
          <p:spPr bwMode="auto">
            <a:xfrm>
              <a:off x="6753549" y="2960967"/>
              <a:ext cx="620679" cy="5301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r>
                <a:rPr lang="en-GB" b="1" dirty="0" smtClean="0">
                  <a:solidFill>
                    <a:srgbClr val="FFFF00"/>
                  </a:solidFill>
                  <a:ea typeface="ＭＳ Ｐゴシック" charset="-128"/>
                </a:rPr>
                <a:t>PD</a:t>
              </a:r>
              <a:endParaRPr lang="en-GB" b="1" dirty="0">
                <a:solidFill>
                  <a:srgbClr val="FFFF00"/>
                </a:solidFill>
                <a:ea typeface="ＭＳ Ｐゴシック" charset="-128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5132796" y="3225265"/>
              <a:ext cx="1620753" cy="15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GB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605893" y="3877868"/>
            <a:ext cx="2707834" cy="530184"/>
            <a:chOff x="4662922" y="1491296"/>
            <a:chExt cx="2707834" cy="530184"/>
          </a:xfrm>
        </p:grpSpPr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4662922" y="1755594"/>
              <a:ext cx="2090627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7" name="AutoShape 31"/>
            <p:cNvSpPr>
              <a:spLocks noChangeArrowheads="1"/>
            </p:cNvSpPr>
            <p:nvPr/>
          </p:nvSpPr>
          <p:spPr bwMode="auto">
            <a:xfrm>
              <a:off x="6751663" y="1491296"/>
              <a:ext cx="619093" cy="530184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r>
                <a:rPr lang="en-GB" dirty="0" smtClean="0">
                  <a:solidFill>
                    <a:srgbClr val="FFFF00"/>
                  </a:solidFill>
                  <a:ea typeface="ＭＳ Ｐゴシック" charset="-128"/>
                </a:rPr>
                <a:t>PD</a:t>
              </a:r>
              <a:endParaRPr lang="en-GB" dirty="0">
                <a:solidFill>
                  <a:srgbClr val="FFFF00"/>
                </a:solidFill>
                <a:ea typeface="ＭＳ Ｐゴシック" charset="-128"/>
              </a:endParaRPr>
            </a:p>
          </p:txBody>
        </p:sp>
      </p:grp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3893548" y="3641683"/>
            <a:ext cx="2429605" cy="1371493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700" dirty="0">
                <a:solidFill>
                  <a:srgbClr val="FFFF00"/>
                </a:solidFill>
                <a:cs typeface="Arial" pitchFamily="34" charset="0"/>
              </a:rPr>
              <a:t>T-DM1 </a:t>
            </a:r>
            <a:endParaRPr lang="en-US" sz="1700" dirty="0" smtClean="0">
              <a:solidFill>
                <a:srgbClr val="FFFF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700" dirty="0" smtClean="0">
                <a:solidFill>
                  <a:srgbClr val="FFFF00"/>
                </a:solidFill>
                <a:cs typeface="Arial" pitchFamily="34" charset="0"/>
              </a:rPr>
              <a:t>3.6 mg/kg q3w IV</a:t>
            </a:r>
          </a:p>
          <a:p>
            <a:pPr algn="ctr">
              <a:defRPr/>
            </a:pPr>
            <a:r>
              <a:rPr lang="en-US" sz="1600" b="0" dirty="0" smtClean="0">
                <a:solidFill>
                  <a:srgbClr val="FFFF00"/>
                </a:solidFill>
                <a:cs typeface="Arial" pitchFamily="34" charset="0"/>
              </a:rPr>
              <a:t>(n=400)</a:t>
            </a:r>
            <a:endParaRPr lang="en-US" sz="1600" b="0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82" y="3275288"/>
            <a:ext cx="180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445661" y="4902945"/>
            <a:ext cx="399284" cy="77825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416905" y="4378653"/>
            <a:ext cx="457176" cy="27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FF00"/>
                </a:solidFill>
                <a:ea typeface="ヒラギノ角ゴ Pro W3" pitchFamily="-108" charset="-128"/>
              </a:rPr>
              <a:t>2</a:t>
            </a:r>
            <a:endParaRPr lang="en-US" b="1" dirty="0">
              <a:solidFill>
                <a:srgbClr val="FFFF00"/>
              </a:solidFill>
              <a:ea typeface="ヒラギノ角ゴ Pro W3" pitchFamily="-108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932885" y="5153851"/>
            <a:ext cx="2429605" cy="1371493"/>
          </a:xfrm>
          <a:prstGeom prst="flowChartAlternateProcess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45720" rIns="4572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Treatment of physician’s choice (TPC)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b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(n=200)</a:t>
            </a:r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416905" y="5149617"/>
            <a:ext cx="457176" cy="27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FF00"/>
                </a:solidFill>
                <a:ea typeface="ヒラギノ角ゴ Pro W3" pitchFamily="-108" charset="-128"/>
              </a:rPr>
              <a:t>1</a:t>
            </a:r>
            <a:endParaRPr lang="en-US" b="1" dirty="0">
              <a:solidFill>
                <a:srgbClr val="FFFF00"/>
              </a:solidFill>
              <a:ea typeface="ヒラギノ角ゴ Pro W3" pitchFamily="-108" charset="-128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3445661" y="4327429"/>
            <a:ext cx="399284" cy="575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69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Après la première ligne…</a:t>
            </a:r>
            <a:br>
              <a:rPr lang="en-US" dirty="0" smtClean="0"/>
            </a:br>
            <a:r>
              <a:rPr lang="en-US" dirty="0" smtClean="0"/>
              <a:t>depuis 2014</a:t>
            </a:r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82" y="3275288"/>
            <a:ext cx="180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032448" cy="276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0083"/>
            <a:ext cx="3975305" cy="276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4355976" cy="24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3707"/>
            <a:ext cx="4427984" cy="98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82" y="6078421"/>
            <a:ext cx="169921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81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pratique</a:t>
            </a:r>
            <a:endParaRPr lang="en-US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Traitement</a:t>
            </a:r>
            <a:r>
              <a:rPr lang="en-US" dirty="0" smtClean="0"/>
              <a:t> </a:t>
            </a:r>
            <a:r>
              <a:rPr lang="en-US" dirty="0" err="1" smtClean="0"/>
              <a:t>préalable</a:t>
            </a:r>
            <a:r>
              <a:rPr lang="en-US" dirty="0" smtClean="0"/>
              <a:t> par </a:t>
            </a:r>
            <a:r>
              <a:rPr lang="en-US" dirty="0" err="1" smtClean="0"/>
              <a:t>taxanes-trastuzumab</a:t>
            </a:r>
            <a:endParaRPr lang="en-US" dirty="0" smtClean="0"/>
          </a:p>
          <a:p>
            <a:pPr lvl="1"/>
            <a:r>
              <a:rPr lang="en-US" dirty="0" err="1" smtClean="0"/>
              <a:t>Ayant</a:t>
            </a:r>
            <a:r>
              <a:rPr lang="en-US" dirty="0" smtClean="0"/>
              <a:t> </a:t>
            </a:r>
            <a:r>
              <a:rPr lang="en-US" dirty="0" err="1" smtClean="0"/>
              <a:t>reçu</a:t>
            </a:r>
            <a:r>
              <a:rPr lang="en-US" dirty="0" smtClean="0"/>
              <a:t> un </a:t>
            </a:r>
            <a:r>
              <a:rPr lang="en-US" dirty="0" err="1" smtClean="0"/>
              <a:t>traitement</a:t>
            </a:r>
            <a:r>
              <a:rPr lang="en-US" dirty="0" smtClean="0"/>
              <a:t> de première </a:t>
            </a:r>
            <a:r>
              <a:rPr lang="en-US" dirty="0" err="1" smtClean="0"/>
              <a:t>ligne</a:t>
            </a:r>
            <a:r>
              <a:rPr lang="en-US" dirty="0" smtClean="0"/>
              <a:t> en situation M+</a:t>
            </a:r>
          </a:p>
          <a:p>
            <a:pPr lvl="1"/>
            <a:r>
              <a:rPr lang="en-US" dirty="0" err="1" smtClean="0"/>
              <a:t>Rechute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6 </a:t>
            </a:r>
            <a:r>
              <a:rPr lang="en-US" dirty="0" err="1" smtClean="0"/>
              <a:t>mois</a:t>
            </a:r>
            <a:r>
              <a:rPr lang="en-US" dirty="0" smtClean="0"/>
              <a:t> du </a:t>
            </a:r>
            <a:r>
              <a:rPr lang="en-US" dirty="0" err="1" smtClean="0"/>
              <a:t>traitement</a:t>
            </a:r>
            <a:r>
              <a:rPr lang="en-US" dirty="0" smtClean="0"/>
              <a:t> adjuvant/</a:t>
            </a:r>
            <a:r>
              <a:rPr lang="en-US" dirty="0" err="1" smtClean="0"/>
              <a:t>neoadjuvant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83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Cas</a:t>
            </a:r>
            <a:r>
              <a:rPr lang="en-US" dirty="0" smtClean="0"/>
              <a:t> des </a:t>
            </a:r>
            <a:r>
              <a:rPr lang="en-US" dirty="0" err="1" smtClean="0"/>
              <a:t>tumeurs</a:t>
            </a:r>
            <a:r>
              <a:rPr lang="en-US" dirty="0" smtClean="0"/>
              <a:t> HER2+/RH+ </a:t>
            </a:r>
            <a:br>
              <a:rPr lang="en-US" dirty="0" smtClean="0"/>
            </a:br>
            <a:r>
              <a:rPr lang="en-US" dirty="0" err="1" smtClean="0"/>
              <a:t>Hormonothérapie</a:t>
            </a:r>
            <a:r>
              <a:rPr lang="en-US" dirty="0"/>
              <a:t> </a:t>
            </a:r>
            <a:r>
              <a:rPr lang="en-US" dirty="0" smtClean="0"/>
              <a:t>+ anti-HER2 ?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8148" y="1700808"/>
            <a:ext cx="2568468" cy="141577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CSM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HER2-positif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RH-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positif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ménopausées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207)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3091591" y="3942339"/>
            <a:ext cx="726496" cy="1096179"/>
          </a:xfrm>
          <a:custGeom>
            <a:avLst/>
            <a:gdLst>
              <a:gd name="T0" fmla="*/ 0 w 2984"/>
              <a:gd name="T1" fmla="*/ 0 h 709"/>
              <a:gd name="T2" fmla="*/ 0 w 2984"/>
              <a:gd name="T3" fmla="*/ 0 h 709"/>
              <a:gd name="T4" fmla="*/ 0 w 2984"/>
              <a:gd name="T5" fmla="*/ 2147483647 h 709"/>
              <a:gd name="T6" fmla="*/ 0 w 2984"/>
              <a:gd name="T7" fmla="*/ 2147483647 h 709"/>
              <a:gd name="T8" fmla="*/ 0 60000 65536"/>
              <a:gd name="T9" fmla="*/ 0 60000 65536"/>
              <a:gd name="T10" fmla="*/ 0 60000 65536"/>
              <a:gd name="T11" fmla="*/ 0 60000 65536"/>
              <a:gd name="T12" fmla="*/ 0 w 2984"/>
              <a:gd name="T13" fmla="*/ 0 h 709"/>
              <a:gd name="T14" fmla="*/ 2984 w 2984"/>
              <a:gd name="T15" fmla="*/ 709 h 7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4" h="709">
                <a:moveTo>
                  <a:pt x="2969" y="0"/>
                </a:moveTo>
                <a:lnTo>
                  <a:pt x="0" y="0"/>
                </a:lnTo>
                <a:lnTo>
                  <a:pt x="0" y="709"/>
                </a:lnTo>
                <a:lnTo>
                  <a:pt x="2984" y="709"/>
                </a:lnTo>
              </a:path>
            </a:pathLst>
          </a:custGeom>
          <a:noFill/>
          <a:ln w="57150">
            <a:solidFill>
              <a:srgbClr val="2663FA"/>
            </a:solidFill>
            <a:round/>
            <a:headEnd type="triangle" w="lg" len="med"/>
            <a:tailEnd type="triangle" w="lg" len="med"/>
          </a:ln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ago" pitchFamily="2" charset="0"/>
              <a:cs typeface="Arial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806105" y="4133453"/>
            <a:ext cx="696226" cy="619665"/>
          </a:xfrm>
          <a:prstGeom prst="ellipse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906350" y="3610882"/>
            <a:ext cx="4726768" cy="811078"/>
          </a:xfrm>
          <a:prstGeom prst="homePlate">
            <a:avLst>
              <a:gd name="adj" fmla="val 18212"/>
            </a:avLst>
          </a:prstGeom>
          <a:solidFill>
            <a:srgbClr val="FF9933"/>
          </a:solidFill>
          <a:ln w="2857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  <a:t>Anastrozole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  <a:t> 1 mg/jour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  <a:t>+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Trastuzumab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 4 mg/kg dose de charge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  <a:t> 2 mg/kg/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  <a:t>sem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  <a:t>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</a:b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  <a:t>jusqu’à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  <a:t> progression de la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rPr>
              <a:t>maladie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852899" y="4688433"/>
            <a:ext cx="4764606" cy="810747"/>
          </a:xfrm>
          <a:prstGeom prst="homePlate">
            <a:avLst>
              <a:gd name="adj" fmla="val 23757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9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40470" y="4659894"/>
            <a:ext cx="44346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9pPr>
          </a:lstStyle>
          <a:p>
            <a:pPr marL="20638" marR="0" lvl="0" indent="-20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Anastrozole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1 mg/jour 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jusqu’à progression de la maladie</a:t>
            </a: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4036442" y="6550686"/>
            <a:ext cx="5072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9pPr>
          </a:lstStyle>
          <a:p>
            <a:pPr marL="0" marR="0" lvl="0" indent="0" algn="r" defTabSz="9096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8363" algn="r"/>
                <a:tab pos="1079500" algn="l"/>
              </a:tabLst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Kaufman B. et al. JCO 2009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9553" y="56407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O. Principal = Survie sans progression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9202" y="5552190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Un cross over </a:t>
            </a:r>
            <a:r>
              <a:rPr lang="en-GB" dirty="0" err="1">
                <a:solidFill>
                  <a:schemeClr val="bg1"/>
                </a:solidFill>
                <a:latin typeface="Arial" charset="0"/>
                <a:cs typeface="Arial" charset="0"/>
              </a:rPr>
              <a:t>sur</a:t>
            </a: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 le </a:t>
            </a:r>
            <a:r>
              <a:rPr lang="en-GB" dirty="0" err="1">
                <a:solidFill>
                  <a:schemeClr val="bg1"/>
                </a:solidFill>
                <a:latin typeface="Arial" charset="0"/>
                <a:cs typeface="Arial" charset="0"/>
              </a:rPr>
              <a:t>trastuzumab</a:t>
            </a: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proposé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à </a:t>
            </a:r>
            <a:r>
              <a:rPr lang="en-GB" dirty="0" err="1">
                <a:solidFill>
                  <a:schemeClr val="bg1"/>
                </a:solidFill>
                <a:latin typeface="Arial" charset="0"/>
                <a:cs typeface="Arial" charset="0"/>
              </a:rPr>
              <a:t>chaque</a:t>
            </a: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  <a:cs typeface="Arial" charset="0"/>
              </a:rPr>
              <a:t>patiente</a:t>
            </a: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charset="0"/>
                <a:cs typeface="Arial" charset="0"/>
              </a:rPr>
              <a:t>progressant</a:t>
            </a:r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 sous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anastrozole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96" y="1798158"/>
            <a:ext cx="5605713" cy="174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8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HER2+/RH+ </a:t>
            </a:r>
            <a:br>
              <a:rPr lang="en-US" dirty="0" smtClean="0"/>
            </a:br>
            <a:r>
              <a:rPr lang="en-US" dirty="0" err="1" smtClean="0"/>
              <a:t>Hormonothérapie</a:t>
            </a:r>
            <a:r>
              <a:rPr lang="en-US" dirty="0" smtClean="0"/>
              <a:t>+ anti-HER2 ?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7189"/>
            <a:ext cx="90364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2339752" y="306896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patients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308304" y="269962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HR+ </a:t>
            </a:r>
            <a:r>
              <a:rPr lang="fr-FR" dirty="0" err="1" smtClean="0"/>
              <a:t>confirmed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27784" y="5589240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Allonge</a:t>
            </a:r>
            <a:r>
              <a:rPr lang="en-US" b="1" dirty="0" smtClean="0">
                <a:solidFill>
                  <a:schemeClr val="bg1"/>
                </a:solidFill>
              </a:rPr>
              <a:t> PFS – pas </a:t>
            </a:r>
            <a:r>
              <a:rPr lang="en-US" b="1" dirty="0" err="1" smtClean="0">
                <a:solidFill>
                  <a:schemeClr val="bg1"/>
                </a:solidFill>
              </a:rPr>
              <a:t>d’impact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sur</a:t>
            </a:r>
            <a:r>
              <a:rPr lang="en-US" b="1" dirty="0" smtClean="0">
                <a:solidFill>
                  <a:schemeClr val="bg1"/>
                </a:solidFill>
              </a:rPr>
              <a:t>  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4036442" y="6550686"/>
            <a:ext cx="5072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9pPr>
          </a:lstStyle>
          <a:p>
            <a:pPr marL="0" marR="0" lvl="0" indent="0" algn="r" defTabSz="9096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8363" algn="r"/>
                <a:tab pos="1079500" algn="l"/>
              </a:tabLst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Kaufman B. et al. JCO 2009</a:t>
            </a:r>
          </a:p>
        </p:txBody>
      </p:sp>
    </p:spTree>
    <p:extLst>
      <p:ext uri="{BB962C8B-B14F-4D97-AF65-F5344CB8AC3E}">
        <p14:creationId xmlns="" xmlns:p14="http://schemas.microsoft.com/office/powerpoint/2010/main" val="42875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HER2+/RH+ </a:t>
            </a:r>
            <a:br>
              <a:rPr lang="en-US" dirty="0" smtClean="0"/>
            </a:br>
            <a:r>
              <a:rPr lang="en-US" dirty="0" err="1" smtClean="0"/>
              <a:t>Hormonothérapie</a:t>
            </a:r>
            <a:r>
              <a:rPr lang="en-US" dirty="0" smtClean="0"/>
              <a:t>  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0" y="1680617"/>
            <a:ext cx="3597448" cy="96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80617"/>
            <a:ext cx="4352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58149" y="2654964"/>
            <a:ext cx="5647735" cy="3798372"/>
            <a:chOff x="82" y="740"/>
            <a:chExt cx="3964" cy="259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2" y="740"/>
              <a:ext cx="1697" cy="2148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n-GB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CSM RE+ et/</a:t>
              </a:r>
              <a:r>
                <a:rPr lang="en-GB" sz="18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ou</a:t>
              </a:r>
              <a:r>
                <a:rPr lang="en-GB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RP+</a:t>
              </a:r>
              <a:endPara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bg1"/>
                  </a:solidFill>
                  <a:latin typeface="Arial" charset="0"/>
                </a:rPr>
                <a:t>Âge</a:t>
              </a: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  <a:latin typeface="Arial" charset="0"/>
                </a:rPr>
                <a:t>&gt; 18 </a:t>
              </a:r>
              <a:r>
                <a:rPr lang="en-GB" sz="1400" dirty="0" err="1">
                  <a:solidFill>
                    <a:schemeClr val="bg1"/>
                  </a:solidFill>
                  <a:latin typeface="Arial" charset="0"/>
                </a:rPr>
                <a:t>ans</a:t>
              </a:r>
              <a:endParaRPr lang="en-GB" sz="1400" dirty="0">
                <a:solidFill>
                  <a:schemeClr val="bg1"/>
                </a:solidFill>
                <a:latin typeface="Arial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bg1"/>
                  </a:solidFill>
                  <a:latin typeface="Arial" charset="0"/>
                </a:rPr>
                <a:t>Ménopausées</a:t>
              </a:r>
              <a:endParaRPr lang="en-GB" sz="1400" dirty="0">
                <a:solidFill>
                  <a:schemeClr val="bg1"/>
                </a:solidFill>
                <a:latin typeface="Arial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HER2+/-/</a:t>
              </a:r>
              <a:r>
                <a:rPr lang="en-GB" sz="1400" dirty="0" err="1" smtClean="0">
                  <a:solidFill>
                    <a:schemeClr val="bg1"/>
                  </a:solidFill>
                  <a:latin typeface="Arial" charset="0"/>
                </a:rPr>
                <a:t>uk</a:t>
              </a:r>
              <a:endParaRPr lang="en-GB" sz="1400" dirty="0" smtClean="0">
                <a:solidFill>
                  <a:schemeClr val="bg1"/>
                </a:solidFill>
                <a:latin typeface="Arial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bg1"/>
                  </a:solidFill>
                  <a:latin typeface="Arial" charset="0"/>
                </a:rPr>
                <a:t>Stade</a:t>
              </a: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 IIIB/IIIC/IV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Pas de </a:t>
              </a:r>
              <a:r>
                <a:rPr lang="en-GB" sz="1400" dirty="0" err="1" smtClean="0">
                  <a:solidFill>
                    <a:schemeClr val="bg1"/>
                  </a:solidFill>
                  <a:latin typeface="Arial" charset="0"/>
                </a:rPr>
                <a:t>traitement</a:t>
              </a: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GB" sz="1400" dirty="0" err="1" smtClean="0">
                  <a:solidFill>
                    <a:schemeClr val="bg1"/>
                  </a:solidFill>
                  <a:latin typeface="Arial" charset="0"/>
                </a:rPr>
                <a:t>préalable</a:t>
              </a:r>
              <a:r>
                <a:rPr lang="en-GB" sz="140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pour CSM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Stratification</a:t>
              </a:r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Site </a:t>
              </a:r>
              <a:r>
                <a:rPr lang="en-GB" sz="1400" dirty="0" err="1" smtClean="0">
                  <a:solidFill>
                    <a:schemeClr val="bg1"/>
                  </a:solidFill>
                  <a:latin typeface="Arial" charset="0"/>
                </a:rPr>
                <a:t>os</a:t>
              </a: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/visceral</a:t>
              </a:r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dirty="0" err="1" smtClean="0">
                  <a:solidFill>
                    <a:schemeClr val="bg1"/>
                  </a:solidFill>
                  <a:latin typeface="Arial" charset="0"/>
                </a:rPr>
                <a:t>Intervalle</a:t>
              </a:r>
              <a:r>
                <a:rPr lang="en-GB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GB" sz="1400" dirty="0" err="1" smtClean="0">
                  <a:solidFill>
                    <a:schemeClr val="bg1"/>
                  </a:solidFill>
                  <a:latin typeface="Arial" charset="0"/>
                </a:rPr>
                <a:t>libre</a:t>
              </a:r>
              <a:endParaRPr lang="en-GB" sz="1400" dirty="0" smtClean="0">
                <a:solidFill>
                  <a:schemeClr val="bg1"/>
                </a:solidFill>
                <a:latin typeface="Arial" charset="0"/>
              </a:endParaRPr>
            </a:p>
            <a:p>
              <a:pPr>
                <a:spcAft>
                  <a:spcPts val="600"/>
                </a:spcAft>
              </a:pPr>
              <a:endParaRPr lang="en-GB" sz="14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888" y="1714"/>
              <a:ext cx="480" cy="1083"/>
            </a:xfrm>
            <a:custGeom>
              <a:avLst/>
              <a:gdLst>
                <a:gd name="T0" fmla="*/ 0 w 2984"/>
                <a:gd name="T1" fmla="*/ 0 h 709"/>
                <a:gd name="T2" fmla="*/ 0 w 2984"/>
                <a:gd name="T3" fmla="*/ 0 h 709"/>
                <a:gd name="T4" fmla="*/ 0 w 2984"/>
                <a:gd name="T5" fmla="*/ 2147483647 h 709"/>
                <a:gd name="T6" fmla="*/ 0 w 2984"/>
                <a:gd name="T7" fmla="*/ 2147483647 h 7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4"/>
                <a:gd name="T13" fmla="*/ 0 h 709"/>
                <a:gd name="T14" fmla="*/ 2984 w 2984"/>
                <a:gd name="T15" fmla="*/ 709 h 7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4" h="709">
                  <a:moveTo>
                    <a:pt x="2969" y="0"/>
                  </a:moveTo>
                  <a:lnTo>
                    <a:pt x="0" y="0"/>
                  </a:lnTo>
                  <a:lnTo>
                    <a:pt x="0" y="709"/>
                  </a:lnTo>
                  <a:lnTo>
                    <a:pt x="2984" y="709"/>
                  </a:lnTo>
                </a:path>
              </a:pathLst>
            </a:custGeom>
            <a:noFill/>
            <a:ln w="57150">
              <a:solidFill>
                <a:srgbClr val="2663FA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ago" pitchFamily="2" charset="0"/>
                <a:cs typeface="Arial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650" y="2041"/>
              <a:ext cx="460" cy="424"/>
            </a:xfrm>
            <a:prstGeom prst="ellipse">
              <a:avLst/>
            </a:pr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2400" y="1398"/>
              <a:ext cx="1646" cy="949"/>
            </a:xfrm>
            <a:prstGeom prst="homePlate">
              <a:avLst>
                <a:gd name="adj" fmla="val 18212"/>
              </a:avLst>
            </a:prstGeom>
            <a:solidFill>
              <a:srgbClr val="FF9933"/>
            </a:solidFill>
            <a:ln w="2857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letrozole</a:t>
              </a: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 2.5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mg/jour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+</a:t>
              </a:r>
              <a:r>
                <a:rPr kumimoji="0" lang="en-GB" sz="14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 </a:t>
              </a:r>
              <a:r>
                <a:rPr kumimoji="0" lang="en-GB" sz="14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lapatinib</a:t>
              </a:r>
              <a:r>
                <a:rPr kumimoji="0" lang="en-GB" sz="14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 1500 mg/jour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/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</a:b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jusqu’à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 progression de la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  <a:sym typeface="Wingdings" pitchFamily="2" charset="2"/>
                </a:rPr>
                <a:t>maladie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2391" y="2409"/>
              <a:ext cx="1655" cy="930"/>
            </a:xfrm>
            <a:prstGeom prst="homePlate">
              <a:avLst>
                <a:gd name="adj" fmla="val 23757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5207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CC00"/>
                </a:buClr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581" y="2538"/>
              <a:ext cx="1465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Imago" pitchFamily="2" charset="0"/>
                  <a:ea typeface="+mn-ea"/>
                  <a:cs typeface="Arial" charset="0"/>
                </a:defRPr>
              </a:lvl9pPr>
            </a:lstStyle>
            <a:p>
              <a:pPr marL="20638" marR="0" lvl="0" indent="-20638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C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letrozole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/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</a:b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2.5 mg/jour + placebo</a:t>
              </a:r>
            </a:p>
            <a:p>
              <a:pPr marL="20638" marR="0" lvl="0" indent="-20638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C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jusqu’à</a:t>
              </a: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progression de la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maladie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58644" y="2807364"/>
            <a:ext cx="2417812" cy="278537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Imago" pitchFamily="2" charset="0"/>
                <a:ea typeface="+mn-ea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400" b="1" dirty="0" err="1" smtClean="0">
                <a:solidFill>
                  <a:schemeClr val="bg1"/>
                </a:solidFill>
                <a:latin typeface="Arial" charset="0"/>
              </a:rPr>
              <a:t>Objectif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 principal</a:t>
            </a:r>
          </a:p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PFS </a:t>
            </a:r>
            <a:r>
              <a:rPr lang="en-GB" sz="1400" b="1" dirty="0" err="1" smtClean="0">
                <a:solidFill>
                  <a:schemeClr val="bg1"/>
                </a:solidFill>
                <a:latin typeface="Arial" charset="0"/>
              </a:rPr>
              <a:t>selon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charset="0"/>
              </a:rPr>
              <a:t>investigateur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charset="0"/>
              </a:rPr>
              <a:t>dans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 le sous-</a:t>
            </a:r>
            <a:r>
              <a:rPr lang="en-GB" sz="1400" b="1" dirty="0" err="1" smtClean="0">
                <a:solidFill>
                  <a:schemeClr val="bg1"/>
                </a:solidFill>
                <a:latin typeface="Arial" charset="0"/>
              </a:rPr>
              <a:t>groupe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 HER2+</a:t>
            </a:r>
          </a:p>
          <a:p>
            <a:pPr>
              <a:spcAft>
                <a:spcPts val="600"/>
              </a:spcAft>
            </a:pPr>
            <a:endParaRPr lang="en-GB" sz="14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ITT population = 1286</a:t>
            </a:r>
          </a:p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HER2+ = 219</a:t>
            </a:r>
          </a:p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HER2- = 952</a:t>
            </a:r>
          </a:p>
          <a:p>
            <a:pPr>
              <a:spcAft>
                <a:spcPts val="600"/>
              </a:spcAft>
            </a:pPr>
            <a:r>
              <a:rPr lang="en-GB" sz="1400" b="1" dirty="0" err="1" smtClean="0">
                <a:solidFill>
                  <a:schemeClr val="bg1"/>
                </a:solidFill>
                <a:latin typeface="Arial" charset="0"/>
              </a:rPr>
              <a:t>Uk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 = 115</a:t>
            </a:r>
            <a:endParaRPr lang="en-GB" sz="1400" b="1" dirty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endParaRPr lang="en-GB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12160" y="652534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Johnston et al. JCO 2009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4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HER2+</a:t>
            </a:r>
          </a:p>
          <a:p>
            <a:pPr lvl="1"/>
            <a:r>
              <a:rPr lang="fr-FR" dirty="0" smtClean="0"/>
              <a:t>Première ligne</a:t>
            </a:r>
          </a:p>
          <a:p>
            <a:pPr lvl="1"/>
            <a:r>
              <a:rPr lang="fr-FR" dirty="0" smtClean="0"/>
              <a:t>Seconde et &gt; ligne</a:t>
            </a:r>
          </a:p>
          <a:p>
            <a:pPr lvl="1"/>
            <a:r>
              <a:rPr lang="fr-FR" dirty="0" smtClean="0"/>
              <a:t>Arbre décisionnel</a:t>
            </a:r>
          </a:p>
          <a:p>
            <a:pPr lvl="1"/>
            <a:endParaRPr lang="fr-FR" dirty="0"/>
          </a:p>
          <a:p>
            <a:r>
              <a:rPr lang="fr-FR" dirty="0" smtClean="0"/>
              <a:t>HER2-/RH+ = </a:t>
            </a:r>
            <a:r>
              <a:rPr lang="fr-FR" dirty="0" err="1" smtClean="0"/>
              <a:t>luminaux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Optimisation HT = </a:t>
            </a:r>
            <a:r>
              <a:rPr lang="fr-FR" dirty="0" err="1" smtClean="0"/>
              <a:t>mTORi</a:t>
            </a:r>
            <a:r>
              <a:rPr lang="fr-FR" dirty="0" smtClean="0"/>
              <a:t> et CDK4/6i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591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HER2+/RH+ </a:t>
            </a:r>
            <a:br>
              <a:rPr lang="en-US" dirty="0" smtClean="0"/>
            </a:br>
            <a:r>
              <a:rPr lang="en-US" dirty="0" err="1" smtClean="0"/>
              <a:t>Hormonothérapie</a:t>
            </a:r>
            <a:r>
              <a:rPr lang="en-US" dirty="0" smtClean="0"/>
              <a:t>  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0" y="1680617"/>
            <a:ext cx="3597448" cy="96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80617"/>
            <a:ext cx="4352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953"/>
            <a:ext cx="4355976" cy="321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19953"/>
            <a:ext cx="4499992" cy="321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187624" y="594928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PFS/HER2+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89345" y="599544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Réponse</a:t>
            </a:r>
            <a:r>
              <a:rPr lang="en-US" dirty="0" smtClean="0">
                <a:solidFill>
                  <a:schemeClr val="bg1"/>
                </a:solidFill>
              </a:rPr>
              <a:t> /</a:t>
            </a:r>
            <a:r>
              <a:rPr lang="en-US" dirty="0" err="1" smtClean="0">
                <a:solidFill>
                  <a:schemeClr val="bg1"/>
                </a:solidFill>
              </a:rPr>
              <a:t>bénéfice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clinique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HER2+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07904" y="602128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 </a:t>
            </a:r>
            <a:r>
              <a:rPr lang="en-US" dirty="0" err="1" smtClean="0">
                <a:solidFill>
                  <a:schemeClr val="bg1"/>
                </a:solidFill>
              </a:rPr>
              <a:t>d’impact</a:t>
            </a:r>
            <a:r>
              <a:rPr lang="en-US" dirty="0" smtClean="0">
                <a:solidFill>
                  <a:schemeClr val="bg1"/>
                </a:solidFill>
              </a:rPr>
              <a:t> en 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1920" y="652534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Johnston et al. JCO 2009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9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 total </a:t>
            </a:r>
            <a:br>
              <a:rPr lang="en-US" dirty="0" smtClean="0"/>
            </a:b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conduite</a:t>
            </a:r>
            <a:r>
              <a:rPr lang="en-US" dirty="0" smtClean="0"/>
              <a:t> à </a:t>
            </a:r>
            <a:r>
              <a:rPr lang="en-US" dirty="0" err="1" smtClean="0"/>
              <a:t>tenir</a:t>
            </a:r>
            <a:r>
              <a:rPr lang="en-US" dirty="0" smtClean="0"/>
              <a:t> 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176464"/>
          </a:xfrm>
        </p:spPr>
        <p:txBody>
          <a:bodyPr/>
          <a:lstStyle/>
          <a:p>
            <a:r>
              <a:rPr lang="en-US" sz="2800" dirty="0" smtClean="0"/>
              <a:t>Anti-HER2 </a:t>
            </a:r>
            <a:r>
              <a:rPr lang="en-US" sz="2800" dirty="0" err="1" smtClean="0"/>
              <a:t>impératif</a:t>
            </a:r>
            <a:r>
              <a:rPr lang="en-US" sz="2800" dirty="0" smtClean="0"/>
              <a:t>  </a:t>
            </a:r>
          </a:p>
          <a:p>
            <a:pPr marL="1257300" lvl="2" indent="-457200"/>
            <a:r>
              <a:rPr lang="en-US" sz="2000" dirty="0" err="1" smtClean="0"/>
              <a:t>sauf</a:t>
            </a:r>
            <a:r>
              <a:rPr lang="en-US" sz="2000" dirty="0" smtClean="0"/>
              <a:t> </a:t>
            </a:r>
            <a:r>
              <a:rPr lang="en-US" sz="2000" dirty="0" err="1" smtClean="0"/>
              <a:t>insuffisance</a:t>
            </a:r>
            <a:r>
              <a:rPr lang="en-US" sz="2000" dirty="0" smtClean="0"/>
              <a:t> </a:t>
            </a:r>
            <a:r>
              <a:rPr lang="en-US" sz="2000" dirty="0" err="1" smtClean="0"/>
              <a:t>cardiaque</a:t>
            </a:r>
            <a:r>
              <a:rPr lang="en-US" sz="2000" dirty="0" smtClean="0"/>
              <a:t> </a:t>
            </a:r>
            <a:r>
              <a:rPr lang="en-US" sz="2000" dirty="0" err="1" smtClean="0"/>
              <a:t>clinique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altération</a:t>
            </a:r>
            <a:r>
              <a:rPr lang="en-US" sz="2000" dirty="0" smtClean="0"/>
              <a:t> FEVG </a:t>
            </a:r>
            <a:r>
              <a:rPr lang="en-US" sz="2000" dirty="0" err="1" smtClean="0"/>
              <a:t>sévère</a:t>
            </a:r>
            <a:r>
              <a:rPr lang="en-US" sz="2000" dirty="0" smtClean="0"/>
              <a:t> ; à </a:t>
            </a:r>
            <a:r>
              <a:rPr lang="en-US" sz="2000" dirty="0" err="1" smtClean="0"/>
              <a:t>discuter</a:t>
            </a:r>
            <a:r>
              <a:rPr lang="en-US" sz="2000" dirty="0" smtClean="0"/>
              <a:t> avec </a:t>
            </a:r>
            <a:r>
              <a:rPr lang="en-US" sz="2000" dirty="0" err="1" smtClean="0"/>
              <a:t>cardiologues</a:t>
            </a:r>
            <a:endParaRPr lang="en-US" sz="2000" dirty="0" smtClean="0"/>
          </a:p>
          <a:p>
            <a:pPr marL="1257300" lvl="2" indent="-457200"/>
            <a:r>
              <a:rPr lang="en-US" sz="2000" dirty="0" err="1"/>
              <a:t>Poursuite</a:t>
            </a:r>
            <a:r>
              <a:rPr lang="en-US" sz="2000" dirty="0"/>
              <a:t> </a:t>
            </a:r>
            <a:r>
              <a:rPr lang="en-US" sz="2000" dirty="0" err="1"/>
              <a:t>jusqu’à</a:t>
            </a:r>
            <a:r>
              <a:rPr lang="en-US" sz="2000" dirty="0"/>
              <a:t> progression/</a:t>
            </a:r>
            <a:r>
              <a:rPr lang="en-US" sz="2000" dirty="0" err="1"/>
              <a:t>intolérance</a:t>
            </a:r>
            <a:endParaRPr lang="en-US" sz="2000" dirty="0"/>
          </a:p>
          <a:p>
            <a:pPr marL="1257300" lvl="2" indent="-457200"/>
            <a:r>
              <a:rPr lang="en-US" sz="2000" dirty="0" smtClean="0"/>
              <a:t>Au </a:t>
            </a:r>
            <a:r>
              <a:rPr lang="en-US" sz="2000" dirty="0" err="1" smtClean="0"/>
              <a:t>moins</a:t>
            </a:r>
            <a:r>
              <a:rPr lang="en-US" sz="2000" dirty="0" smtClean="0"/>
              <a:t> 3 </a:t>
            </a:r>
            <a:r>
              <a:rPr lang="en-US" sz="2000" dirty="0" err="1" smtClean="0"/>
              <a:t>lignes</a:t>
            </a:r>
            <a:r>
              <a:rPr lang="en-US" sz="2000" dirty="0" smtClean="0"/>
              <a:t> (et </a:t>
            </a:r>
            <a:r>
              <a:rPr lang="en-US" sz="2000" dirty="0" err="1" smtClean="0"/>
              <a:t>probablement</a:t>
            </a:r>
            <a:r>
              <a:rPr lang="en-US" sz="2000" dirty="0" smtClean="0"/>
              <a:t> au </a:t>
            </a:r>
            <a:r>
              <a:rPr lang="en-US" sz="2000" dirty="0" err="1" smtClean="0"/>
              <a:t>delà</a:t>
            </a:r>
            <a:r>
              <a:rPr lang="en-US" sz="2000" dirty="0" smtClean="0"/>
              <a:t>…)</a:t>
            </a:r>
          </a:p>
          <a:p>
            <a:r>
              <a:rPr lang="en-US" sz="2800" dirty="0" err="1" smtClean="0"/>
              <a:t>Traitement</a:t>
            </a:r>
            <a:r>
              <a:rPr lang="en-US" sz="2800" dirty="0" smtClean="0"/>
              <a:t> de première ligne</a:t>
            </a:r>
            <a:endParaRPr lang="en-US" sz="28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691680" y="417114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7543" y="4562544"/>
            <a:ext cx="298030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 Non </a:t>
            </a:r>
            <a:r>
              <a:rPr lang="en-US" dirty="0" err="1" smtClean="0"/>
              <a:t>pré-traités</a:t>
            </a:r>
            <a:r>
              <a:rPr lang="en-US" dirty="0" smtClean="0"/>
              <a:t> </a:t>
            </a:r>
            <a:r>
              <a:rPr lang="en-US" dirty="0" err="1" smtClean="0"/>
              <a:t>adj</a:t>
            </a:r>
            <a:r>
              <a:rPr lang="en-US" dirty="0" smtClean="0"/>
              <a:t>/</a:t>
            </a:r>
            <a:r>
              <a:rPr lang="en-US" dirty="0" err="1" smtClean="0"/>
              <a:t>neoadj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 err="1" smtClean="0"/>
              <a:t>Intervalle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&gt; 12 </a:t>
            </a:r>
            <a:r>
              <a:rPr lang="en-US" dirty="0" err="1" smtClean="0"/>
              <a:t>mois</a:t>
            </a:r>
            <a:endParaRPr lang="en-US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547663" y="5280883"/>
            <a:ext cx="0" cy="33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3528" y="5670756"/>
            <a:ext cx="30243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Doc-</a:t>
            </a:r>
            <a:r>
              <a:rPr lang="en-US" dirty="0" err="1" smtClean="0"/>
              <a:t>trastuZ</a:t>
            </a:r>
            <a:r>
              <a:rPr lang="en-US" dirty="0" smtClean="0"/>
              <a:t>- </a:t>
            </a:r>
            <a:r>
              <a:rPr lang="en-US" dirty="0" err="1" smtClean="0"/>
              <a:t>PertuZ</a:t>
            </a:r>
            <a:endParaRPr lang="en-US" dirty="0" smtClean="0"/>
          </a:p>
          <a:p>
            <a:r>
              <a:rPr lang="en-US" dirty="0" err="1" smtClean="0"/>
              <a:t>Autres</a:t>
            </a:r>
            <a:r>
              <a:rPr lang="en-US" dirty="0" smtClean="0"/>
              <a:t> CT </a:t>
            </a:r>
            <a:r>
              <a:rPr lang="en-US" dirty="0" err="1" smtClean="0"/>
              <a:t>possibles</a:t>
            </a:r>
            <a:r>
              <a:rPr lang="en-US" dirty="0" smtClean="0"/>
              <a:t> ?</a:t>
            </a:r>
            <a:endParaRPr lang="en-US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788023" y="4113437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563886" y="4531186"/>
            <a:ext cx="27494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Intervalle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adj</a:t>
            </a:r>
            <a:r>
              <a:rPr lang="en-US" dirty="0" smtClean="0"/>
              <a:t>/</a:t>
            </a:r>
            <a:r>
              <a:rPr lang="en-US" dirty="0" err="1" smtClean="0"/>
              <a:t>neoadj</a:t>
            </a:r>
            <a:endParaRPr lang="en-US" dirty="0" smtClean="0"/>
          </a:p>
          <a:p>
            <a:r>
              <a:rPr lang="en-US" dirty="0" smtClean="0"/>
              <a:t> &lt; 6 </a:t>
            </a:r>
            <a:r>
              <a:rPr lang="en-US" dirty="0" err="1" smtClean="0"/>
              <a:t>mois</a:t>
            </a:r>
            <a:endParaRPr lang="en-US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644006" y="5223174"/>
            <a:ext cx="0" cy="33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419871" y="5670756"/>
            <a:ext cx="27363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Trastuzumab</a:t>
            </a:r>
            <a:r>
              <a:rPr lang="en-US" dirty="0" smtClean="0"/>
              <a:t> </a:t>
            </a:r>
            <a:r>
              <a:rPr lang="en-US" dirty="0" err="1" smtClean="0"/>
              <a:t>emtansine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6359032" y="4531186"/>
            <a:ext cx="27494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Intervalle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adj</a:t>
            </a:r>
            <a:r>
              <a:rPr lang="en-US" dirty="0" smtClean="0"/>
              <a:t>/</a:t>
            </a:r>
            <a:r>
              <a:rPr lang="en-US" dirty="0" err="1" smtClean="0"/>
              <a:t>neoadj</a:t>
            </a:r>
            <a:endParaRPr lang="en-US" dirty="0" smtClean="0"/>
          </a:p>
          <a:p>
            <a:r>
              <a:rPr lang="en-US" dirty="0" smtClean="0"/>
              <a:t> 6-12 </a:t>
            </a:r>
            <a:r>
              <a:rPr lang="en-US" dirty="0" err="1" smtClean="0"/>
              <a:t>mois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6228183" y="5674022"/>
            <a:ext cx="27363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????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Trastuzumab</a:t>
            </a:r>
            <a:r>
              <a:rPr lang="en-US" dirty="0" smtClean="0"/>
              <a:t> </a:t>
            </a:r>
            <a:r>
              <a:rPr lang="en-US" dirty="0" err="1" smtClean="0"/>
              <a:t>emtansine</a:t>
            </a:r>
            <a:endParaRPr lang="en-US" dirty="0" smtClean="0"/>
          </a:p>
          <a:p>
            <a:r>
              <a:rPr lang="en-US" dirty="0" smtClean="0"/>
              <a:t>-Doc-</a:t>
            </a:r>
            <a:r>
              <a:rPr lang="en-US" dirty="0" err="1" smtClean="0"/>
              <a:t>trastuZ</a:t>
            </a:r>
            <a:r>
              <a:rPr lang="en-US" dirty="0" smtClean="0"/>
              <a:t>-</a:t>
            </a:r>
            <a:r>
              <a:rPr lang="en-US" dirty="0" err="1" smtClean="0"/>
              <a:t>PertuZ</a:t>
            </a:r>
            <a:endParaRPr lang="en-US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524327" y="5251266"/>
            <a:ext cx="0" cy="33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580112" y="3933056"/>
            <a:ext cx="1512168" cy="360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8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 total </a:t>
            </a:r>
            <a:br>
              <a:rPr lang="en-US" dirty="0" smtClean="0"/>
            </a:b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conduite</a:t>
            </a:r>
            <a:r>
              <a:rPr lang="en-US" dirty="0" smtClean="0"/>
              <a:t> à </a:t>
            </a:r>
            <a:r>
              <a:rPr lang="en-US" dirty="0" err="1" smtClean="0"/>
              <a:t>tenir</a:t>
            </a:r>
            <a:r>
              <a:rPr lang="en-US" dirty="0" smtClean="0"/>
              <a:t> 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17646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Traitement</a:t>
            </a:r>
            <a:r>
              <a:rPr lang="en-US" sz="2800" dirty="0" smtClean="0"/>
              <a:t> de </a:t>
            </a:r>
            <a:r>
              <a:rPr lang="en-US" sz="2800" dirty="0" err="1" smtClean="0"/>
              <a:t>deuxième</a:t>
            </a:r>
            <a:r>
              <a:rPr lang="en-US" sz="2800" dirty="0" smtClean="0"/>
              <a:t>/</a:t>
            </a:r>
            <a:r>
              <a:rPr lang="en-US" sz="2800" dirty="0" err="1" smtClean="0"/>
              <a:t>Nième</a:t>
            </a:r>
            <a:r>
              <a:rPr lang="en-US" sz="2800" dirty="0" smtClean="0"/>
              <a:t> ligne – non déjà </a:t>
            </a:r>
            <a:r>
              <a:rPr lang="en-US" sz="2800" dirty="0" err="1" smtClean="0"/>
              <a:t>pré-traité</a:t>
            </a:r>
            <a:r>
              <a:rPr lang="en-US" sz="2800" dirty="0" smtClean="0"/>
              <a:t> par T-DM1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Après T-DM1</a:t>
            </a:r>
          </a:p>
          <a:p>
            <a:pPr lvl="1"/>
            <a:r>
              <a:rPr lang="en-US" sz="2400" dirty="0"/>
              <a:t>	</a:t>
            </a:r>
            <a:r>
              <a:rPr lang="en-US" sz="2600" dirty="0" err="1" smtClean="0"/>
              <a:t>Capecitabine</a:t>
            </a:r>
            <a:r>
              <a:rPr lang="en-US" sz="2600" dirty="0" smtClean="0"/>
              <a:t> </a:t>
            </a:r>
            <a:r>
              <a:rPr lang="en-US" sz="2600" dirty="0" err="1" smtClean="0"/>
              <a:t>lapatinib</a:t>
            </a:r>
            <a:r>
              <a:rPr lang="en-US" sz="2600" dirty="0" smtClean="0"/>
              <a:t> (AMM)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 err="1" smtClean="0"/>
              <a:t>Capecitabine</a:t>
            </a:r>
            <a:r>
              <a:rPr lang="en-US" sz="2600" dirty="0" smtClean="0"/>
              <a:t> –trastuzumab (Pas AMM </a:t>
            </a:r>
            <a:r>
              <a:rPr lang="en-US" sz="2600" dirty="0" err="1" smtClean="0"/>
              <a:t>mais</a:t>
            </a:r>
            <a:r>
              <a:rPr lang="en-US" sz="2600" dirty="0" smtClean="0"/>
              <a:t> PTT INCA)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 err="1" smtClean="0"/>
              <a:t>lapatinib</a:t>
            </a:r>
            <a:r>
              <a:rPr lang="en-US" sz="2600" dirty="0" smtClean="0"/>
              <a:t> – </a:t>
            </a:r>
            <a:r>
              <a:rPr lang="en-US" sz="2600" dirty="0" err="1" smtClean="0"/>
              <a:t>trastuzumab</a:t>
            </a:r>
            <a:r>
              <a:rPr lang="en-US" sz="2600" dirty="0" smtClean="0"/>
              <a:t> </a:t>
            </a:r>
            <a:r>
              <a:rPr lang="en-US" sz="2600" dirty="0" err="1" smtClean="0"/>
              <a:t>si</a:t>
            </a:r>
            <a:r>
              <a:rPr lang="en-US" sz="2600" dirty="0" smtClean="0"/>
              <a:t> RH- (AMM)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 err="1" smtClean="0"/>
              <a:t>autres</a:t>
            </a:r>
            <a:r>
              <a:rPr lang="en-US" sz="2600" dirty="0" smtClean="0"/>
              <a:t> CT – </a:t>
            </a:r>
            <a:r>
              <a:rPr lang="en-US" sz="2600" dirty="0" err="1" smtClean="0"/>
              <a:t>trastuzumab</a:t>
            </a:r>
            <a:r>
              <a:rPr lang="en-US" sz="2600" dirty="0" smtClean="0"/>
              <a:t> (pas </a:t>
            </a:r>
            <a:r>
              <a:rPr lang="en-US" sz="2600" dirty="0" err="1" smtClean="0"/>
              <a:t>d’AMM</a:t>
            </a:r>
            <a:r>
              <a:rPr lang="en-US" sz="2600" dirty="0" smtClean="0"/>
              <a:t> </a:t>
            </a:r>
            <a:r>
              <a:rPr lang="en-US" sz="2600" dirty="0" err="1" smtClean="0"/>
              <a:t>mais</a:t>
            </a:r>
            <a:r>
              <a:rPr lang="en-US" sz="2600" dirty="0" smtClean="0"/>
              <a:t>…)</a:t>
            </a:r>
          </a:p>
          <a:p>
            <a:pPr lvl="1"/>
            <a:r>
              <a:rPr lang="en-US" sz="2600" dirty="0" smtClean="0"/>
              <a:t>  HT + anti-HER2 </a:t>
            </a:r>
            <a:r>
              <a:rPr lang="en-US" sz="2600" dirty="0" err="1" smtClean="0"/>
              <a:t>si</a:t>
            </a:r>
            <a:r>
              <a:rPr lang="en-US" sz="2600" dirty="0" smtClean="0"/>
              <a:t> RH+ (AMM)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err="1" smtClean="0"/>
              <a:t>Nb</a:t>
            </a:r>
            <a:r>
              <a:rPr lang="en-US" sz="2600" dirty="0" smtClean="0"/>
              <a:t> :  </a:t>
            </a:r>
            <a:r>
              <a:rPr lang="en-US" sz="2600" dirty="0" err="1" smtClean="0"/>
              <a:t>Trastuzumab</a:t>
            </a:r>
            <a:r>
              <a:rPr lang="en-US" sz="2600" dirty="0" smtClean="0"/>
              <a:t> –</a:t>
            </a:r>
            <a:r>
              <a:rPr lang="en-US" sz="2600" dirty="0" err="1" smtClean="0"/>
              <a:t>pertuzumab</a:t>
            </a:r>
            <a:r>
              <a:rPr lang="en-US" sz="2600" dirty="0" smtClean="0"/>
              <a:t> ???? </a:t>
            </a:r>
          </a:p>
          <a:p>
            <a:pPr marL="457200" lvl="1" indent="0">
              <a:buNone/>
            </a:pPr>
            <a:r>
              <a:rPr lang="en-US" sz="2600" dirty="0" smtClean="0"/>
              <a:t>(pas </a:t>
            </a:r>
            <a:r>
              <a:rPr lang="en-US" sz="2600" dirty="0" err="1" smtClean="0"/>
              <a:t>d’AMM</a:t>
            </a:r>
            <a:r>
              <a:rPr lang="en-US" sz="2600" dirty="0" smtClean="0"/>
              <a:t> au </a:t>
            </a:r>
            <a:r>
              <a:rPr lang="en-US" sz="2600" dirty="0" err="1" smtClean="0"/>
              <a:t>delà</a:t>
            </a:r>
            <a:r>
              <a:rPr lang="en-US" sz="2600" dirty="0" smtClean="0"/>
              <a:t> de la première </a:t>
            </a:r>
            <a:r>
              <a:rPr lang="en-US" sz="2600" dirty="0" err="1" smtClean="0"/>
              <a:t>ligne</a:t>
            </a:r>
            <a:r>
              <a:rPr lang="en-US" sz="2600" dirty="0" smtClean="0"/>
              <a:t> – option ASCO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059832" y="2276872"/>
            <a:ext cx="26511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Trastuzumab</a:t>
            </a:r>
            <a:r>
              <a:rPr lang="en-US" dirty="0" smtClean="0"/>
              <a:t> </a:t>
            </a:r>
            <a:r>
              <a:rPr lang="en-US" dirty="0" err="1" smtClean="0"/>
              <a:t>emtansine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30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 total </a:t>
            </a:r>
            <a:br>
              <a:rPr lang="en-US" dirty="0" smtClean="0"/>
            </a:b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conduite</a:t>
            </a:r>
            <a:r>
              <a:rPr lang="en-US" dirty="0" smtClean="0"/>
              <a:t> à </a:t>
            </a:r>
            <a:r>
              <a:rPr lang="en-US" dirty="0" err="1" smtClean="0"/>
              <a:t>tenir</a:t>
            </a:r>
            <a:r>
              <a:rPr lang="en-US" dirty="0" smtClean="0"/>
              <a:t> 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1844825"/>
            <a:ext cx="8352928" cy="417646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as</a:t>
            </a:r>
            <a:r>
              <a:rPr lang="en-US" dirty="0" smtClean="0"/>
              <a:t> </a:t>
            </a:r>
            <a:r>
              <a:rPr lang="en-US" dirty="0" err="1" smtClean="0"/>
              <a:t>particuliers</a:t>
            </a:r>
            <a:r>
              <a:rPr lang="en-US" dirty="0" smtClean="0"/>
              <a:t> des </a:t>
            </a:r>
            <a:r>
              <a:rPr lang="en-US" dirty="0" err="1" smtClean="0"/>
              <a:t>tumeurs</a:t>
            </a:r>
            <a:r>
              <a:rPr lang="en-US" dirty="0" smtClean="0"/>
              <a:t> RH+/HER2+; post-</a:t>
            </a:r>
            <a:r>
              <a:rPr lang="en-US" dirty="0" err="1" smtClean="0"/>
              <a:t>ménopausées</a:t>
            </a:r>
            <a:endParaRPr lang="en-US" dirty="0" smtClean="0"/>
          </a:p>
          <a:p>
            <a:pPr lvl="1"/>
            <a:r>
              <a:rPr lang="en-US" dirty="0" smtClean="0"/>
              <a:t>Standard : idem </a:t>
            </a:r>
          </a:p>
          <a:p>
            <a:pPr lvl="1"/>
            <a:r>
              <a:rPr lang="en-US" dirty="0" smtClean="0"/>
              <a:t>Option : HT et anti-HER2 en première ligne</a:t>
            </a:r>
          </a:p>
          <a:p>
            <a:pPr lvl="2"/>
            <a:r>
              <a:rPr lang="en-US" dirty="0" err="1" smtClean="0"/>
              <a:t>patientes</a:t>
            </a:r>
            <a:r>
              <a:rPr lang="en-US" dirty="0" smtClean="0"/>
              <a:t> </a:t>
            </a:r>
            <a:r>
              <a:rPr lang="en-US" dirty="0" err="1" smtClean="0"/>
              <a:t>sélectionnées</a:t>
            </a:r>
            <a:r>
              <a:rPr lang="en-US" dirty="0" smtClean="0"/>
              <a:t> +++</a:t>
            </a:r>
          </a:p>
          <a:p>
            <a:pPr lvl="2"/>
            <a:r>
              <a:rPr lang="en-US" dirty="0" err="1" smtClean="0"/>
              <a:t>Maladie</a:t>
            </a:r>
            <a:r>
              <a:rPr lang="en-US" dirty="0" smtClean="0"/>
              <a:t> </a:t>
            </a:r>
            <a:r>
              <a:rPr lang="en-US" dirty="0" err="1" smtClean="0"/>
              <a:t>indolente</a:t>
            </a:r>
            <a:r>
              <a:rPr lang="en-US" dirty="0" smtClean="0"/>
              <a:t>, “unfit” </a:t>
            </a:r>
            <a:r>
              <a:rPr lang="en-US" dirty="0" err="1" smtClean="0"/>
              <a:t>ou</a:t>
            </a:r>
            <a:r>
              <a:rPr lang="en-US" dirty="0" smtClean="0"/>
              <a:t> “unwilling”/CT</a:t>
            </a:r>
          </a:p>
          <a:p>
            <a:pPr lvl="2"/>
            <a:r>
              <a:rPr lang="en-US" dirty="0" err="1" smtClean="0"/>
              <a:t>Letrozole</a:t>
            </a:r>
            <a:r>
              <a:rPr lang="en-US" dirty="0" smtClean="0"/>
              <a:t> – </a:t>
            </a:r>
            <a:r>
              <a:rPr lang="en-US" dirty="0" err="1" smtClean="0"/>
              <a:t>lapatinib</a:t>
            </a:r>
            <a:endParaRPr lang="en-US" dirty="0" smtClean="0"/>
          </a:p>
          <a:p>
            <a:pPr lvl="2"/>
            <a:r>
              <a:rPr lang="en-US" dirty="0" smtClean="0"/>
              <a:t>AI- TTZ</a:t>
            </a:r>
          </a:p>
          <a:p>
            <a:pPr lvl="2"/>
            <a:r>
              <a:rPr lang="en-US" dirty="0" smtClean="0"/>
              <a:t>AI </a:t>
            </a:r>
            <a:r>
              <a:rPr lang="en-US" dirty="0" err="1" smtClean="0"/>
              <a:t>seule</a:t>
            </a:r>
            <a:r>
              <a:rPr lang="en-US" dirty="0" smtClean="0"/>
              <a:t> ?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2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CSM HER2-négatifs</a:t>
            </a:r>
          </a:p>
          <a:p>
            <a:pPr marL="0" indent="0">
              <a:buNone/>
            </a:pPr>
            <a:r>
              <a:rPr lang="en-US" sz="6600" dirty="0" smtClean="0"/>
              <a:t>Et RH-</a:t>
            </a:r>
            <a:r>
              <a:rPr lang="en-US" sz="6600" dirty="0" err="1" smtClean="0"/>
              <a:t>positifs</a:t>
            </a:r>
            <a:r>
              <a:rPr lang="en-US" sz="6600" dirty="0" smtClean="0"/>
              <a:t> (“</a:t>
            </a:r>
            <a:r>
              <a:rPr lang="en-US" sz="6600" dirty="0" err="1" smtClean="0"/>
              <a:t>luminaux</a:t>
            </a:r>
            <a:r>
              <a:rPr lang="en-US" sz="6600" dirty="0" smtClean="0"/>
              <a:t>”)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1966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Hormonothérapies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Castration chimique ou chirurgicale</a:t>
            </a:r>
          </a:p>
          <a:p>
            <a:r>
              <a:rPr lang="fr-FR" dirty="0" err="1" smtClean="0"/>
              <a:t>Anti-oestrogènes</a:t>
            </a:r>
            <a:endParaRPr lang="fr-FR" dirty="0" smtClean="0"/>
          </a:p>
          <a:p>
            <a:pPr lvl="1"/>
            <a:r>
              <a:rPr lang="fr-FR" dirty="0" smtClean="0"/>
              <a:t>TAM </a:t>
            </a:r>
          </a:p>
          <a:p>
            <a:pPr lvl="1"/>
            <a:r>
              <a:rPr lang="fr-FR" dirty="0"/>
              <a:t> </a:t>
            </a:r>
            <a:r>
              <a:rPr lang="fr-FR" dirty="0" err="1" smtClean="0"/>
              <a:t>Fulvestrant</a:t>
            </a:r>
            <a:endParaRPr lang="fr-FR" dirty="0" smtClean="0"/>
          </a:p>
          <a:p>
            <a:r>
              <a:rPr lang="fr-FR" dirty="0" smtClean="0"/>
              <a:t>Anti-aromatase de 3° génération</a:t>
            </a:r>
          </a:p>
          <a:p>
            <a:pPr lvl="1"/>
            <a:r>
              <a:rPr lang="fr-FR" dirty="0" smtClean="0"/>
              <a:t>Non-</a:t>
            </a:r>
            <a:r>
              <a:rPr lang="fr-FR" dirty="0" err="1" smtClean="0"/>
              <a:t>steroidiens</a:t>
            </a:r>
            <a:r>
              <a:rPr lang="fr-FR" dirty="0" smtClean="0"/>
              <a:t> = </a:t>
            </a:r>
            <a:r>
              <a:rPr lang="fr-FR" dirty="0" err="1" smtClean="0"/>
              <a:t>letrozole</a:t>
            </a:r>
            <a:r>
              <a:rPr lang="fr-FR" dirty="0" smtClean="0"/>
              <a:t>, </a:t>
            </a:r>
            <a:r>
              <a:rPr lang="fr-FR" dirty="0" err="1" smtClean="0"/>
              <a:t>anastrozole</a:t>
            </a:r>
            <a:endParaRPr lang="fr-FR" dirty="0" smtClean="0"/>
          </a:p>
          <a:p>
            <a:pPr lvl="1"/>
            <a:r>
              <a:rPr lang="fr-FR" dirty="0" err="1" smtClean="0"/>
              <a:t>Stéroidiens</a:t>
            </a:r>
            <a:r>
              <a:rPr lang="fr-FR" dirty="0" smtClean="0"/>
              <a:t> = </a:t>
            </a:r>
            <a:r>
              <a:rPr lang="fr-FR" dirty="0" err="1" smtClean="0"/>
              <a:t>exemestane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974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Hormonothérapies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Pré-</a:t>
            </a:r>
            <a:r>
              <a:rPr lang="fr-FR" dirty="0" err="1" smtClean="0"/>
              <a:t>ménopausé</a:t>
            </a:r>
            <a:r>
              <a:rPr lang="fr-FR" dirty="0" err="1"/>
              <a:t>é</a:t>
            </a:r>
            <a:endParaRPr lang="fr-FR" dirty="0" smtClean="0"/>
          </a:p>
          <a:p>
            <a:pPr lvl="1"/>
            <a:r>
              <a:rPr lang="fr-FR" dirty="0" smtClean="0"/>
              <a:t>TAM +/- castration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Castration + AI  ou </a:t>
            </a:r>
            <a:r>
              <a:rPr lang="fr-FR" dirty="0" err="1" smtClean="0"/>
              <a:t>fulvestrant</a:t>
            </a:r>
            <a:endParaRPr lang="fr-FR" dirty="0" smtClean="0"/>
          </a:p>
          <a:p>
            <a:r>
              <a:rPr lang="fr-FR" dirty="0" smtClean="0"/>
              <a:t>Post-</a:t>
            </a:r>
            <a:r>
              <a:rPr lang="fr-FR" dirty="0" err="1" smtClean="0"/>
              <a:t>ménopauséé</a:t>
            </a:r>
            <a:endParaRPr lang="fr-FR" dirty="0" smtClean="0"/>
          </a:p>
          <a:p>
            <a:pPr lvl="1"/>
            <a:r>
              <a:rPr lang="fr-FR" dirty="0" smtClean="0"/>
              <a:t>AI</a:t>
            </a:r>
          </a:p>
          <a:p>
            <a:pPr lvl="1"/>
            <a:r>
              <a:rPr lang="fr-FR" dirty="0" smtClean="0"/>
              <a:t>TAM</a:t>
            </a:r>
          </a:p>
          <a:p>
            <a:pPr lvl="1"/>
            <a:r>
              <a:rPr lang="fr-FR" dirty="0" err="1" smtClean="0"/>
              <a:t>Fulvestrant</a:t>
            </a:r>
            <a:endParaRPr lang="fr-FR" dirty="0" smtClean="0"/>
          </a:p>
          <a:p>
            <a:r>
              <a:rPr lang="fr-FR" dirty="0" err="1" smtClean="0"/>
              <a:t>Hormono</a:t>
            </a:r>
            <a:r>
              <a:rPr lang="fr-FR" dirty="0" smtClean="0"/>
              <a:t>-résistance inéluctable et fréquente</a:t>
            </a:r>
          </a:p>
          <a:p>
            <a:pPr lvl="1"/>
            <a:r>
              <a:rPr lang="fr-FR" dirty="0" smtClean="0"/>
              <a:t>Nouvelle HT</a:t>
            </a:r>
          </a:p>
          <a:p>
            <a:pPr lvl="1"/>
            <a:r>
              <a:rPr lang="fr-FR" dirty="0" smtClean="0"/>
              <a:t>CT cytotoxique</a:t>
            </a:r>
          </a:p>
          <a:p>
            <a:pPr lvl="1"/>
            <a:r>
              <a:rPr lang="fr-FR" dirty="0" smtClean="0"/>
              <a:t>Modulation HT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55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Everolimus</a:t>
            </a:r>
            <a:r>
              <a:rPr lang="en-US" dirty="0" smtClean="0"/>
              <a:t> et cancer du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métastatique</a:t>
            </a:r>
            <a:r>
              <a:rPr lang="en-US" dirty="0" smtClean="0"/>
              <a:t> HER2-/RE+ 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76056" y="2132856"/>
            <a:ext cx="4067944" cy="41764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“cross talk” RE et </a:t>
            </a:r>
            <a:r>
              <a:rPr lang="en-US" sz="2800" dirty="0" err="1" smtClean="0"/>
              <a:t>voie</a:t>
            </a:r>
            <a:r>
              <a:rPr lang="en-US" sz="2800" dirty="0"/>
              <a:t> </a:t>
            </a:r>
            <a:r>
              <a:rPr lang="en-US" sz="2800" dirty="0" smtClean="0"/>
              <a:t>PI3K/AKT/</a:t>
            </a:r>
            <a:r>
              <a:rPr lang="en-US" sz="2800" dirty="0" err="1" smtClean="0"/>
              <a:t>mTOR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Intérêt</a:t>
            </a:r>
            <a:r>
              <a:rPr lang="en-US" sz="2800" dirty="0" smtClean="0"/>
              <a:t> </a:t>
            </a:r>
            <a:r>
              <a:rPr lang="en-US" sz="2800" dirty="0" err="1" smtClean="0"/>
              <a:t>mTORi</a:t>
            </a:r>
            <a:r>
              <a:rPr lang="en-US" sz="2800" dirty="0" smtClean="0"/>
              <a:t> (</a:t>
            </a:r>
            <a:r>
              <a:rPr lang="en-US" sz="2800" dirty="0" err="1" smtClean="0"/>
              <a:t>everolimus</a:t>
            </a:r>
            <a:r>
              <a:rPr lang="en-US" sz="2800" dirty="0" smtClean="0"/>
              <a:t>) </a:t>
            </a:r>
            <a:r>
              <a:rPr lang="en-US" sz="2800" dirty="0" err="1" smtClean="0"/>
              <a:t>en</a:t>
            </a:r>
            <a:r>
              <a:rPr lang="en-US" sz="2800" dirty="0" smtClean="0"/>
              <a:t> situation </a:t>
            </a:r>
            <a:r>
              <a:rPr lang="en-US" sz="2800" dirty="0" err="1" smtClean="0"/>
              <a:t>d’hormono</a:t>
            </a:r>
            <a:r>
              <a:rPr lang="en-US" sz="2800" dirty="0" smtClean="0"/>
              <a:t>-résistance</a:t>
            </a:r>
            <a:endParaRPr lang="en-US" sz="28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5076056" cy="509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47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Everolimus</a:t>
            </a:r>
            <a:r>
              <a:rPr lang="en-US" dirty="0" smtClean="0"/>
              <a:t> et cancer du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métastatique</a:t>
            </a:r>
            <a:r>
              <a:rPr lang="en-US" dirty="0" smtClean="0"/>
              <a:t> HER2-/RE+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Etude BOLERO-2</a:t>
            </a:r>
          </a:p>
          <a:p>
            <a:r>
              <a:rPr lang="en-US" sz="2000" dirty="0" smtClean="0"/>
              <a:t>CSM HER2-négatifs</a:t>
            </a:r>
          </a:p>
          <a:p>
            <a:r>
              <a:rPr lang="en-US" sz="2000" dirty="0" smtClean="0"/>
              <a:t>RE+, post-</a:t>
            </a:r>
            <a:r>
              <a:rPr lang="en-US" sz="2000" dirty="0" err="1" smtClean="0"/>
              <a:t>ménopausées</a:t>
            </a:r>
            <a:endParaRPr lang="en-US" sz="2000" dirty="0" smtClean="0"/>
          </a:p>
          <a:p>
            <a:r>
              <a:rPr lang="en-US" sz="2000" dirty="0" smtClean="0"/>
              <a:t>Résistance aux AINS</a:t>
            </a:r>
          </a:p>
          <a:p>
            <a:r>
              <a:rPr lang="en-US" sz="2000" dirty="0" err="1" smtClean="0"/>
              <a:t>Comparaison</a:t>
            </a:r>
            <a:r>
              <a:rPr lang="en-US" sz="2000" dirty="0"/>
              <a:t> </a:t>
            </a:r>
            <a:r>
              <a:rPr lang="en-US" sz="2000" dirty="0" err="1" smtClean="0"/>
              <a:t>Exemestane</a:t>
            </a:r>
            <a:r>
              <a:rPr lang="en-US" sz="2000" dirty="0" smtClean="0"/>
              <a:t>+ </a:t>
            </a:r>
            <a:r>
              <a:rPr lang="en-US" sz="2000" dirty="0" err="1" smtClean="0"/>
              <a:t>pcb</a:t>
            </a:r>
            <a:r>
              <a:rPr lang="en-US" sz="2000" dirty="0" smtClean="0"/>
              <a:t> versus </a:t>
            </a:r>
            <a:r>
              <a:rPr lang="en-US" sz="2000" dirty="0" err="1" smtClean="0"/>
              <a:t>exemestane</a:t>
            </a:r>
            <a:r>
              <a:rPr lang="en-US" sz="2000" dirty="0" smtClean="0"/>
              <a:t> –</a:t>
            </a:r>
            <a:r>
              <a:rPr lang="en-US" sz="2000" dirty="0" err="1" smtClean="0"/>
              <a:t>everolimus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5112568" cy="240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505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3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844825"/>
            <a:ext cx="4320480" cy="41764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Augmentation de la </a:t>
            </a:r>
            <a:r>
              <a:rPr lang="en-US" sz="2400" dirty="0" err="1" smtClean="0"/>
              <a:t>survie</a:t>
            </a:r>
            <a:r>
              <a:rPr lang="en-US" sz="2400" dirty="0" smtClean="0"/>
              <a:t> sans progression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Tolérance</a:t>
            </a:r>
            <a:r>
              <a:rPr lang="en-US" sz="2400" dirty="0" smtClean="0"/>
              <a:t> acceptable 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significativement</a:t>
            </a:r>
            <a:r>
              <a:rPr lang="en-US" sz="2400" dirty="0" smtClean="0"/>
              <a:t> </a:t>
            </a:r>
            <a:r>
              <a:rPr lang="en-US" sz="2400" dirty="0" err="1" smtClean="0"/>
              <a:t>moins</a:t>
            </a:r>
            <a:r>
              <a:rPr lang="en-US" sz="2400" dirty="0" smtClean="0"/>
              <a:t> bonne </a:t>
            </a:r>
            <a:r>
              <a:rPr lang="en-US" sz="2400" dirty="0" err="1" smtClean="0"/>
              <a:t>qu’exemestane</a:t>
            </a:r>
            <a:r>
              <a:rPr lang="en-US" sz="2400" dirty="0" smtClean="0"/>
              <a:t> </a:t>
            </a:r>
            <a:r>
              <a:rPr lang="en-US" sz="2400" dirty="0" err="1" smtClean="0"/>
              <a:t>seul</a:t>
            </a:r>
            <a:r>
              <a:rPr lang="en-US" sz="2400" dirty="0" smtClean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886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1288"/>
            <a:ext cx="2505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051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CSM HER2-positifs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17938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844825"/>
            <a:ext cx="4320480" cy="41764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Augmentation de la </a:t>
            </a:r>
            <a:r>
              <a:rPr lang="en-US" sz="2400" dirty="0" err="1" smtClean="0"/>
              <a:t>survie</a:t>
            </a:r>
            <a:r>
              <a:rPr lang="en-US" sz="2400" dirty="0" smtClean="0"/>
              <a:t> sans progression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Tolérance</a:t>
            </a:r>
            <a:r>
              <a:rPr lang="en-US" sz="2400" dirty="0" smtClean="0"/>
              <a:t> acceptable 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significativement</a:t>
            </a:r>
            <a:r>
              <a:rPr lang="en-US" sz="2400" dirty="0" smtClean="0"/>
              <a:t> </a:t>
            </a:r>
            <a:r>
              <a:rPr lang="en-US" sz="2400" dirty="0" err="1" smtClean="0"/>
              <a:t>moins</a:t>
            </a:r>
            <a:r>
              <a:rPr lang="en-US" sz="2400" dirty="0" smtClean="0"/>
              <a:t> bonne </a:t>
            </a:r>
            <a:r>
              <a:rPr lang="en-US" sz="2400" dirty="0" err="1" smtClean="0"/>
              <a:t>qu’exemestane</a:t>
            </a:r>
            <a:r>
              <a:rPr lang="en-US" sz="2400" dirty="0" smtClean="0"/>
              <a:t> </a:t>
            </a:r>
            <a:r>
              <a:rPr lang="en-US" sz="2400" dirty="0" err="1" smtClean="0"/>
              <a:t>seul</a:t>
            </a:r>
            <a:r>
              <a:rPr lang="en-US" sz="2400" dirty="0" smtClean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886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1288"/>
            <a:ext cx="2505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50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09613"/>
            <a:ext cx="6270476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827584" y="1628800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827584" y="1781200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99592" y="1988840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827584" y="2204864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27584" y="2348880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827584" y="2708920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27584" y="2924944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899592" y="3501008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27584" y="3284984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899592" y="3861048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979984" y="4365104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971600" y="4509120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827584" y="4725144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99592" y="5229200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899592" y="5373216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99592" y="5589240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899592" y="5949280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899592" y="5805264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899592" y="6237312"/>
            <a:ext cx="165618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899592" y="645333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899592" y="659735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22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8876" y="1556792"/>
            <a:ext cx="760360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Pas de </a:t>
            </a:r>
            <a:r>
              <a:rPr lang="en-US" dirty="0" err="1" smtClean="0"/>
              <a:t>bénéfice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survie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667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5" y="260648"/>
            <a:ext cx="9305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" y="697260"/>
            <a:ext cx="1600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86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Inhibiteurs</a:t>
            </a:r>
            <a:r>
              <a:rPr lang="en-US" dirty="0" smtClean="0"/>
              <a:t> du cycle </a:t>
            </a:r>
            <a:r>
              <a:rPr lang="en-US" dirty="0" err="1" smtClean="0"/>
              <a:t>cellulaire</a:t>
            </a:r>
            <a:r>
              <a:rPr lang="en-US" dirty="0" smtClean="0"/>
              <a:t> et cancers </a:t>
            </a:r>
            <a:r>
              <a:rPr lang="en-US" dirty="0" err="1" smtClean="0"/>
              <a:t>luminaux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5"/>
            <a:ext cx="3960440" cy="41764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CDK4/CDK6</a:t>
            </a:r>
          </a:p>
          <a:p>
            <a:pPr lvl="1"/>
            <a:r>
              <a:rPr lang="en-US" sz="2000" dirty="0" smtClean="0"/>
              <a:t>Serine threonine kinase</a:t>
            </a:r>
          </a:p>
          <a:p>
            <a:pPr lvl="1"/>
            <a:r>
              <a:rPr lang="en-US" sz="2000" dirty="0" err="1" smtClean="0"/>
              <a:t>Complexe</a:t>
            </a:r>
            <a:r>
              <a:rPr lang="en-US" sz="2000" dirty="0" smtClean="0"/>
              <a:t> avec cyclin D1</a:t>
            </a:r>
          </a:p>
          <a:p>
            <a:pPr lvl="1"/>
            <a:r>
              <a:rPr lang="en-US" sz="2000" dirty="0" err="1" smtClean="0"/>
              <a:t>Phosphoryle</a:t>
            </a:r>
            <a:r>
              <a:rPr lang="en-US" sz="2000" dirty="0" smtClean="0"/>
              <a:t> </a:t>
            </a:r>
            <a:r>
              <a:rPr lang="en-US" sz="2000" dirty="0" err="1" smtClean="0"/>
              <a:t>pRb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Libération</a:t>
            </a:r>
            <a:r>
              <a:rPr lang="en-US" sz="2000" dirty="0" smtClean="0"/>
              <a:t> </a:t>
            </a:r>
            <a:r>
              <a:rPr lang="en-US" sz="2000" dirty="0" err="1" smtClean="0"/>
              <a:t>facteurs</a:t>
            </a:r>
            <a:r>
              <a:rPr lang="en-US" sz="2000" dirty="0" smtClean="0"/>
              <a:t> transcriptions E2F</a:t>
            </a:r>
          </a:p>
          <a:p>
            <a:pPr lvl="1"/>
            <a:r>
              <a:rPr lang="en-US" sz="2000" dirty="0" smtClean="0"/>
              <a:t>Entrée </a:t>
            </a:r>
            <a:r>
              <a:rPr lang="en-US" sz="2000" dirty="0" err="1" smtClean="0"/>
              <a:t>en</a:t>
            </a:r>
            <a:r>
              <a:rPr lang="en-US" sz="2000" dirty="0" smtClean="0"/>
              <a:t> cycle G1/S</a:t>
            </a:r>
          </a:p>
          <a:p>
            <a:pPr lvl="1"/>
            <a:r>
              <a:rPr lang="en-US" sz="2000" dirty="0" err="1" smtClean="0"/>
              <a:t>Régulé</a:t>
            </a:r>
            <a:r>
              <a:rPr lang="en-US" sz="2000" dirty="0" smtClean="0"/>
              <a:t> </a:t>
            </a:r>
            <a:r>
              <a:rPr lang="en-US" sz="2000" dirty="0" err="1" smtClean="0"/>
              <a:t>négativement</a:t>
            </a:r>
            <a:r>
              <a:rPr lang="en-US" sz="2000" dirty="0" smtClean="0"/>
              <a:t> par p16/CDKN2</a:t>
            </a:r>
            <a:endParaRPr lang="en-US" sz="2400" dirty="0"/>
          </a:p>
        </p:txBody>
      </p:sp>
      <p:pic>
        <p:nvPicPr>
          <p:cNvPr id="3074" name="Picture 2" descr="http://www.nature.com/nrm/journal/v8/n8/images/nrm2223-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201269" cy="4697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48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Inhibiteurs du cycle cellulaire et cancers du sein </a:t>
            </a:r>
            <a:r>
              <a:rPr lang="fr-FR" dirty="0" err="1" smtClean="0"/>
              <a:t>luminaux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00808"/>
            <a:ext cx="8353887" cy="3979466"/>
          </a:xfrm>
        </p:spPr>
        <p:txBody>
          <a:bodyPr>
            <a:noAutofit/>
          </a:bodyPr>
          <a:lstStyle/>
          <a:p>
            <a:r>
              <a:rPr lang="fr-FR" sz="2000" dirty="0" smtClean="0"/>
              <a:t>Anomalies moléculaires  fréquentes dans les tumeurs RE+ (amplification </a:t>
            </a:r>
            <a:r>
              <a:rPr lang="fr-FR" sz="2000" dirty="0" err="1" smtClean="0"/>
              <a:t>cyclin</a:t>
            </a:r>
            <a:r>
              <a:rPr lang="fr-FR" sz="2000" dirty="0" smtClean="0"/>
              <a:t> D1, CDK4)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ER/E induit entrée en G1/S et HT réduit complexes </a:t>
            </a:r>
            <a:r>
              <a:rPr lang="fr-FR" sz="2000" dirty="0" err="1" smtClean="0"/>
              <a:t>Cyclin</a:t>
            </a:r>
            <a:r>
              <a:rPr lang="fr-FR" sz="2000" dirty="0" smtClean="0"/>
              <a:t>/CDK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Dans des modèles d’</a:t>
            </a:r>
            <a:r>
              <a:rPr lang="fr-FR" sz="2000" dirty="0" err="1" smtClean="0"/>
              <a:t>hormono</a:t>
            </a:r>
            <a:r>
              <a:rPr lang="fr-FR" sz="2000" dirty="0" smtClean="0"/>
              <a:t>-résistance</a:t>
            </a:r>
          </a:p>
          <a:p>
            <a:pPr lvl="1"/>
            <a:r>
              <a:rPr lang="fr-FR" sz="2000" dirty="0" smtClean="0"/>
              <a:t>Perte de Rb associée à la résistance au TAM</a:t>
            </a:r>
          </a:p>
          <a:p>
            <a:pPr lvl="1"/>
            <a:r>
              <a:rPr lang="fr-FR" sz="2000" dirty="0" err="1" smtClean="0"/>
              <a:t>Cyclin</a:t>
            </a:r>
            <a:r>
              <a:rPr lang="fr-FR" sz="2000" dirty="0" smtClean="0"/>
              <a:t> D1 peut activer RE indépendamment de E</a:t>
            </a:r>
          </a:p>
          <a:p>
            <a:pPr lvl="1"/>
            <a:r>
              <a:rPr lang="fr-FR" sz="2000" dirty="0" smtClean="0"/>
              <a:t>Complexes CDK4/6 - </a:t>
            </a:r>
            <a:r>
              <a:rPr lang="fr-FR" sz="2000" dirty="0" err="1" smtClean="0"/>
              <a:t>Cyclin</a:t>
            </a:r>
            <a:r>
              <a:rPr lang="fr-FR" sz="2000" dirty="0" smtClean="0"/>
              <a:t> D1 activés indépendamment RE/E</a:t>
            </a:r>
          </a:p>
          <a:p>
            <a:pPr lvl="1"/>
            <a:r>
              <a:rPr lang="fr-FR" sz="2000" dirty="0" smtClean="0"/>
              <a:t>Complexes CDK4/6-cyclin D1 = activés par les autres voies de résistance à l’HT (GF, PI3K, MAPK…)</a:t>
            </a:r>
          </a:p>
        </p:txBody>
      </p:sp>
    </p:spTree>
    <p:extLst>
      <p:ext uri="{BB962C8B-B14F-4D97-AF65-F5344CB8AC3E}">
        <p14:creationId xmlns="" xmlns:p14="http://schemas.microsoft.com/office/powerpoint/2010/main" val="16009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Inhibiteur</a:t>
            </a:r>
            <a:r>
              <a:rPr lang="en-US" dirty="0" smtClean="0"/>
              <a:t> du cycle </a:t>
            </a:r>
            <a:r>
              <a:rPr lang="en-US" dirty="0" err="1" smtClean="0"/>
              <a:t>cellulaire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5"/>
            <a:ext cx="777686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Palbociclib</a:t>
            </a:r>
            <a:r>
              <a:rPr lang="en-US" dirty="0" smtClean="0"/>
              <a:t> (Pfizer)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Inhibiteur</a:t>
            </a:r>
            <a:r>
              <a:rPr lang="en-US" dirty="0" smtClean="0"/>
              <a:t> CDK4/6</a:t>
            </a:r>
          </a:p>
          <a:p>
            <a:r>
              <a:rPr lang="en-US" dirty="0" smtClean="0"/>
              <a:t>Petite </a:t>
            </a:r>
            <a:r>
              <a:rPr lang="en-US" dirty="0" err="1" smtClean="0"/>
              <a:t>molécule</a:t>
            </a:r>
            <a:r>
              <a:rPr lang="en-US" dirty="0" smtClean="0"/>
              <a:t> PO</a:t>
            </a:r>
          </a:p>
          <a:p>
            <a:r>
              <a:rPr lang="en-US" dirty="0" err="1" smtClean="0"/>
              <a:t>Activité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des </a:t>
            </a:r>
            <a:r>
              <a:rPr lang="en-US" dirty="0" err="1" smtClean="0"/>
              <a:t>lignées</a:t>
            </a:r>
            <a:r>
              <a:rPr lang="en-US" dirty="0" smtClean="0"/>
              <a:t> </a:t>
            </a:r>
            <a:r>
              <a:rPr lang="en-US" dirty="0" err="1" smtClean="0"/>
              <a:t>cellulaires</a:t>
            </a:r>
            <a:r>
              <a:rPr lang="en-US" dirty="0" smtClean="0"/>
              <a:t> </a:t>
            </a:r>
            <a:r>
              <a:rPr lang="en-US" dirty="0" err="1" smtClean="0"/>
              <a:t>luminales</a:t>
            </a:r>
            <a:endParaRPr lang="en-US" dirty="0" smtClean="0"/>
          </a:p>
          <a:p>
            <a:r>
              <a:rPr lang="en-US" dirty="0" err="1" smtClean="0"/>
              <a:t>Synergie</a:t>
            </a:r>
            <a:r>
              <a:rPr lang="en-US" dirty="0" smtClean="0"/>
              <a:t> avec HT in vitro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628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71158"/>
            <a:ext cx="7239000" cy="220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46"/>
          <a:stretch/>
        </p:blipFill>
        <p:spPr bwMode="auto">
          <a:xfrm>
            <a:off x="6713877" y="2657476"/>
            <a:ext cx="1905000" cy="6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4466" y="3675964"/>
            <a:ext cx="3576022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/>
              <a:t>Cancer du sein localement avancé ou métastatique,  RE+/</a:t>
            </a:r>
            <a:r>
              <a:rPr lang="fr-FR" sz="1600" b="1" dirty="0" smtClean="0"/>
              <a:t>HER2-</a:t>
            </a:r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Post-ménopausique</a:t>
            </a:r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b="1" dirty="0"/>
              <a:t>Première ligne de traitement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2 cohortes	</a:t>
            </a:r>
          </a:p>
          <a:p>
            <a:pPr marL="742950" lvl="1" indent="-285750">
              <a:buFontTx/>
              <a:buChar char="-"/>
            </a:pPr>
            <a:r>
              <a:rPr lang="fr-FR" sz="1600" b="1" dirty="0" err="1"/>
              <a:t>Cohort</a:t>
            </a:r>
            <a:r>
              <a:rPr lang="fr-FR" sz="1600" b="1" dirty="0"/>
              <a:t> 1, n= 66, pas de </a:t>
            </a:r>
            <a:r>
              <a:rPr lang="fr-FR" sz="1600" b="1" dirty="0" err="1"/>
              <a:t>biomarkers</a:t>
            </a:r>
            <a:endParaRPr lang="fr-FR" sz="1600" b="1" dirty="0"/>
          </a:p>
          <a:p>
            <a:pPr marL="742950" lvl="1" indent="-285750">
              <a:buFontTx/>
              <a:buChar char="-"/>
            </a:pPr>
            <a:r>
              <a:rPr lang="fr-FR" sz="1600" b="1" dirty="0" err="1"/>
              <a:t>Cohort</a:t>
            </a:r>
            <a:r>
              <a:rPr lang="fr-FR" sz="1600" b="1" dirty="0"/>
              <a:t> 2, n= 99, p16 </a:t>
            </a:r>
            <a:r>
              <a:rPr lang="fr-FR" sz="1600" b="1" dirty="0" err="1"/>
              <a:t>loss</a:t>
            </a:r>
            <a:r>
              <a:rPr lang="fr-FR" sz="1600" b="1" dirty="0"/>
              <a:t> et/ou amplification cyclinD1 (FISH)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42333" y="4133807"/>
            <a:ext cx="740908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R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66156" y="3676488"/>
            <a:ext cx="283923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Letrozole</a:t>
            </a:r>
            <a:r>
              <a:rPr lang="en-US" dirty="0" smtClean="0">
                <a:solidFill>
                  <a:schemeClr val="bg1"/>
                </a:solidFill>
              </a:rPr>
              <a:t> 2.5 mg/jour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Palbociclib</a:t>
            </a:r>
            <a:r>
              <a:rPr lang="en-US" dirty="0" smtClean="0">
                <a:solidFill>
                  <a:schemeClr val="bg1"/>
                </a:solidFill>
              </a:rPr>
              <a:t> 125 mg/j 3W/4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956929" y="5199458"/>
            <a:ext cx="7094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862392" y="50494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PD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078467" y="3969812"/>
            <a:ext cx="7094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786881" y="37864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04268" y="5014792"/>
            <a:ext cx="23519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Letrozole</a:t>
            </a:r>
            <a:r>
              <a:rPr lang="en-US" dirty="0" smtClean="0"/>
              <a:t> 2.5 mg/jour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04268" y="5984288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Primary endpoint = PFS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710" y="101447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Phase II </a:t>
            </a:r>
            <a:r>
              <a:rPr lang="en-US" b="1" i="1" dirty="0" err="1" smtClean="0">
                <a:solidFill>
                  <a:schemeClr val="bg1"/>
                </a:solidFill>
              </a:rPr>
              <a:t>randomisée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7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71159"/>
            <a:ext cx="4496028" cy="136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46"/>
          <a:stretch/>
        </p:blipFill>
        <p:spPr bwMode="auto">
          <a:xfrm>
            <a:off x="5284573" y="1646350"/>
            <a:ext cx="1905000" cy="6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" y="2840854"/>
            <a:ext cx="8427359" cy="401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1073" y="373871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b="1" dirty="0" err="1"/>
              <a:t>Median</a:t>
            </a:r>
            <a:r>
              <a:rPr lang="fr-FR" sz="1100" b="1" dirty="0"/>
              <a:t> </a:t>
            </a:r>
            <a:r>
              <a:rPr lang="fr-FR" sz="1100" b="1" dirty="0" smtClean="0"/>
              <a:t>PFS = 20,2 </a:t>
            </a:r>
            <a:r>
              <a:rPr lang="fr-FR" sz="1100" b="1" dirty="0" err="1"/>
              <a:t>months</a:t>
            </a:r>
            <a:r>
              <a:rPr lang="fr-FR" sz="1100" b="1" dirty="0"/>
              <a:t> (95% CI </a:t>
            </a:r>
            <a:r>
              <a:rPr lang="fr-FR" sz="1100" b="1" dirty="0" smtClean="0"/>
              <a:t>13,8–27,5) </a:t>
            </a:r>
            <a:endParaRPr lang="fr-FR" sz="1100" b="1" dirty="0"/>
          </a:p>
        </p:txBody>
      </p:sp>
      <p:sp>
        <p:nvSpPr>
          <p:cNvPr id="4" name="Rectangle 3"/>
          <p:cNvSpPr/>
          <p:nvPr/>
        </p:nvSpPr>
        <p:spPr>
          <a:xfrm>
            <a:off x="2617573" y="536492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b="1" dirty="0" err="1" smtClean="0"/>
              <a:t>Median</a:t>
            </a:r>
            <a:r>
              <a:rPr lang="fr-FR" sz="1100" b="1" dirty="0" smtClean="0"/>
              <a:t> PFS = 10,2 </a:t>
            </a:r>
            <a:r>
              <a:rPr lang="fr-FR" sz="1100" b="1" dirty="0" err="1" smtClean="0"/>
              <a:t>months</a:t>
            </a:r>
            <a:r>
              <a:rPr lang="fr-FR" sz="1100" b="1" dirty="0" smtClean="0"/>
              <a:t> (</a:t>
            </a:r>
            <a:r>
              <a:rPr lang="fr-FR" sz="1100" b="1" dirty="0"/>
              <a:t>95% CI </a:t>
            </a:r>
            <a:r>
              <a:rPr lang="fr-FR" sz="1100" b="1" dirty="0" smtClean="0"/>
              <a:t>5,7–12,6)</a:t>
            </a:r>
            <a:endParaRPr lang="fr-FR" sz="1100" b="1" dirty="0"/>
          </a:p>
        </p:txBody>
      </p:sp>
    </p:spTree>
    <p:extLst>
      <p:ext uri="{BB962C8B-B14F-4D97-AF65-F5344CB8AC3E}">
        <p14:creationId xmlns="" xmlns:p14="http://schemas.microsoft.com/office/powerpoint/2010/main" val="23968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71159"/>
            <a:ext cx="4496028" cy="136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46"/>
          <a:stretch/>
        </p:blipFill>
        <p:spPr bwMode="auto">
          <a:xfrm>
            <a:off x="5284573" y="1646350"/>
            <a:ext cx="1905000" cy="6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670"/>
            <a:ext cx="8847909" cy="378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81506" y="388061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b="1" dirty="0" err="1" smtClean="0"/>
              <a:t>Median</a:t>
            </a:r>
            <a:r>
              <a:rPr lang="fr-FR" sz="1100" b="1" dirty="0" smtClean="0"/>
              <a:t> PFS = </a:t>
            </a:r>
            <a:r>
              <a:rPr lang="en-US" sz="1100" b="1" dirty="0" smtClean="0"/>
              <a:t>26,1 </a:t>
            </a:r>
            <a:r>
              <a:rPr lang="en-US" sz="1100" b="1" dirty="0"/>
              <a:t>months (95% </a:t>
            </a:r>
            <a:r>
              <a:rPr lang="en-US" sz="1100" b="1" dirty="0" smtClean="0"/>
              <a:t>CI 11,2–not </a:t>
            </a:r>
            <a:r>
              <a:rPr lang="en-US" sz="1100" b="1" dirty="0"/>
              <a:t>estimable [NE</a:t>
            </a:r>
            <a:r>
              <a:rPr lang="en-US" sz="1100" b="1" dirty="0" smtClean="0"/>
              <a:t>])</a:t>
            </a:r>
            <a:endParaRPr lang="fr-FR" sz="1100" b="1" dirty="0"/>
          </a:p>
        </p:txBody>
      </p:sp>
      <p:sp>
        <p:nvSpPr>
          <p:cNvPr id="4" name="Rectangle 3"/>
          <p:cNvSpPr/>
          <p:nvPr/>
        </p:nvSpPr>
        <p:spPr>
          <a:xfrm>
            <a:off x="4551708" y="512661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b="1" dirty="0" err="1" smtClean="0"/>
              <a:t>Median</a:t>
            </a:r>
            <a:r>
              <a:rPr lang="fr-FR" sz="1100" b="1" dirty="0" smtClean="0"/>
              <a:t> PFS = </a:t>
            </a:r>
            <a:r>
              <a:rPr lang="en-US" sz="1100" b="1" dirty="0" smtClean="0"/>
              <a:t>5,7 </a:t>
            </a:r>
            <a:r>
              <a:rPr lang="en-US" sz="1100" b="1" dirty="0"/>
              <a:t>months (95% CI </a:t>
            </a:r>
            <a:r>
              <a:rPr lang="en-US" sz="1100" b="1" dirty="0" smtClean="0"/>
              <a:t>2,6–10,5</a:t>
            </a:r>
            <a:r>
              <a:rPr lang="en-US" sz="1100" b="1" dirty="0"/>
              <a:t>) </a:t>
            </a:r>
            <a:endParaRPr lang="fr-FR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2998573" y="294468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b="1" dirty="0" smtClean="0"/>
              <a:t>Pas de sélection autre que ER+/HER2-</a:t>
            </a:r>
            <a:endParaRPr lang="fr-FR" sz="1100" b="1" dirty="0"/>
          </a:p>
        </p:txBody>
      </p:sp>
    </p:spTree>
    <p:extLst>
      <p:ext uri="{BB962C8B-B14F-4D97-AF65-F5344CB8AC3E}">
        <p14:creationId xmlns="" xmlns:p14="http://schemas.microsoft.com/office/powerpoint/2010/main" val="41800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71159"/>
            <a:ext cx="4496028" cy="136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46"/>
          <a:stretch/>
        </p:blipFill>
        <p:spPr bwMode="auto">
          <a:xfrm>
            <a:off x="5284573" y="1646350"/>
            <a:ext cx="1905000" cy="6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7" y="2840855"/>
            <a:ext cx="8060353" cy="388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5059" y="336056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smtClean="0"/>
              <a:t>Median PFS = 18·1 </a:t>
            </a:r>
            <a:r>
              <a:rPr lang="en-US" sz="1100" b="1" dirty="0"/>
              <a:t>months (95</a:t>
            </a:r>
            <a:r>
              <a:rPr lang="en-US" sz="1100" b="1" dirty="0" smtClean="0"/>
              <a:t>% CI, </a:t>
            </a:r>
            <a:r>
              <a:rPr lang="en-US" sz="1100" b="1" dirty="0"/>
              <a:t>13·1–27·5</a:t>
            </a:r>
            <a:r>
              <a:rPr lang="en-US" sz="1100" b="1" dirty="0" smtClean="0"/>
              <a:t>)</a:t>
            </a:r>
            <a:endParaRPr lang="fr-FR" sz="1100" b="1" dirty="0"/>
          </a:p>
        </p:txBody>
      </p:sp>
      <p:sp>
        <p:nvSpPr>
          <p:cNvPr id="4" name="Rectangle 3"/>
          <p:cNvSpPr/>
          <p:nvPr/>
        </p:nvSpPr>
        <p:spPr>
          <a:xfrm>
            <a:off x="5785825" y="516820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b="1" dirty="0" err="1" smtClean="0"/>
              <a:t>Median</a:t>
            </a:r>
            <a:r>
              <a:rPr lang="fr-FR" sz="1100" b="1" dirty="0" smtClean="0"/>
              <a:t> PFS = </a:t>
            </a:r>
            <a:r>
              <a:rPr lang="en-US" sz="1100" b="1" dirty="0"/>
              <a:t>11·1 </a:t>
            </a:r>
            <a:r>
              <a:rPr lang="en-US" sz="1100" b="1" dirty="0" smtClean="0"/>
              <a:t>months (95%CI,7·1–16·4</a:t>
            </a:r>
            <a:r>
              <a:rPr lang="en-US" sz="1100" b="1" dirty="0"/>
              <a:t>) </a:t>
            </a:r>
            <a:endParaRPr lang="fr-FR" sz="1100" b="1" dirty="0"/>
          </a:p>
        </p:txBody>
      </p:sp>
      <p:sp>
        <p:nvSpPr>
          <p:cNvPr id="10" name="Rectangle 9"/>
          <p:cNvSpPr/>
          <p:nvPr/>
        </p:nvSpPr>
        <p:spPr>
          <a:xfrm>
            <a:off x="2998573" y="294468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b="1" dirty="0" smtClean="0"/>
              <a:t>CCND1 amplifié et/ou p16</a:t>
            </a:r>
            <a:endParaRPr lang="fr-FR" sz="1100" b="1" dirty="0"/>
          </a:p>
        </p:txBody>
      </p:sp>
    </p:spTree>
    <p:extLst>
      <p:ext uri="{BB962C8B-B14F-4D97-AF65-F5344CB8AC3E}">
        <p14:creationId xmlns="" xmlns:p14="http://schemas.microsoft.com/office/powerpoint/2010/main" val="39876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Nous avons changé l’Histoire…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148064" y="6247184"/>
            <a:ext cx="3159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fr-FR" sz="1400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Dawood</a:t>
            </a:r>
            <a:r>
              <a:rPr lang="en-GB" altLang="fr-FR" sz="14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et al. J </a:t>
            </a:r>
            <a:r>
              <a:rPr lang="en-GB" altLang="fr-FR" sz="1400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Clin</a:t>
            </a:r>
            <a:r>
              <a:rPr lang="en-GB" altLang="fr-FR" sz="14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GB" altLang="fr-FR" sz="1400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Oncol</a:t>
            </a:r>
            <a:r>
              <a:rPr lang="en-GB" altLang="fr-FR" sz="14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2009</a:t>
            </a:r>
          </a:p>
        </p:txBody>
      </p:sp>
      <p:pic>
        <p:nvPicPr>
          <p:cNvPr id="5" name="Picture 12" descr="Fig 1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31" y="1700808"/>
            <a:ext cx="8748464" cy="4546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2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45" y="2947717"/>
            <a:ext cx="3894089" cy="118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46"/>
          <a:stretch/>
        </p:blipFill>
        <p:spPr bwMode="auto">
          <a:xfrm>
            <a:off x="5895290" y="1556220"/>
            <a:ext cx="1905000" cy="6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070"/>
            <a:ext cx="4686300" cy="54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6300" y="2313428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p=0·13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6300" y="4405943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p=0·047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6300" y="5099352"/>
            <a:ext cx="4457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chemeClr val="bg1"/>
                </a:solidFill>
              </a:rPr>
              <a:t>Clinical</a:t>
            </a:r>
            <a:r>
              <a:rPr lang="fr-FR" sz="1200" b="1" dirty="0" smtClean="0">
                <a:solidFill>
                  <a:schemeClr val="bg1"/>
                </a:solidFill>
              </a:rPr>
              <a:t> </a:t>
            </a:r>
            <a:r>
              <a:rPr lang="fr-FR" sz="1200" b="1" dirty="0" err="1" smtClean="0">
                <a:solidFill>
                  <a:schemeClr val="bg1"/>
                </a:solidFill>
              </a:rPr>
              <a:t>Benefit</a:t>
            </a:r>
            <a:r>
              <a:rPr lang="fr-FR" sz="1200" b="1" dirty="0" smtClean="0">
                <a:solidFill>
                  <a:schemeClr val="bg1"/>
                </a:solidFill>
              </a:rPr>
              <a:t> Rate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	81% (95</a:t>
            </a:r>
            <a:r>
              <a:rPr lang="en-US" sz="1200" b="1" dirty="0">
                <a:solidFill>
                  <a:schemeClr val="bg1"/>
                </a:solidFill>
              </a:rPr>
              <a:t>% CI 71–89] </a:t>
            </a:r>
            <a:r>
              <a:rPr lang="en-US" sz="1200" b="1" i="1" dirty="0">
                <a:solidFill>
                  <a:schemeClr val="bg1"/>
                </a:solidFill>
              </a:rPr>
              <a:t>vs </a:t>
            </a:r>
            <a:r>
              <a:rPr lang="en-US" sz="1200" b="1" dirty="0" smtClean="0">
                <a:solidFill>
                  <a:schemeClr val="bg1"/>
                </a:solidFill>
              </a:rPr>
              <a:t>58% (47–69)</a:t>
            </a:r>
            <a:r>
              <a:rPr lang="fr-FR" sz="1200" b="1" dirty="0" smtClean="0">
                <a:solidFill>
                  <a:schemeClr val="bg1"/>
                </a:solidFill>
              </a:rPr>
              <a:t>p=0・0009)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err="1" smtClean="0">
                <a:solidFill>
                  <a:schemeClr val="bg1"/>
                </a:solidFill>
              </a:rPr>
              <a:t>Median</a:t>
            </a:r>
            <a:r>
              <a:rPr lang="fr-FR" sz="1200" b="1" dirty="0" smtClean="0">
                <a:solidFill>
                  <a:schemeClr val="bg1"/>
                </a:solidFill>
              </a:rPr>
              <a:t> </a:t>
            </a:r>
            <a:r>
              <a:rPr lang="fr-FR" sz="1200" b="1" dirty="0">
                <a:solidFill>
                  <a:schemeClr val="bg1"/>
                </a:solidFill>
              </a:rPr>
              <a:t>duration of </a:t>
            </a:r>
            <a:r>
              <a:rPr lang="fr-FR" sz="1200" b="1" dirty="0" err="1">
                <a:solidFill>
                  <a:schemeClr val="bg1"/>
                </a:solidFill>
              </a:rPr>
              <a:t>response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	20,3 </a:t>
            </a:r>
            <a:r>
              <a:rPr lang="fr-FR" sz="1200" b="1" dirty="0" err="1" smtClean="0">
                <a:solidFill>
                  <a:schemeClr val="bg1"/>
                </a:solidFill>
              </a:rPr>
              <a:t>months</a:t>
            </a:r>
            <a:r>
              <a:rPr lang="fr-FR" sz="1200" b="1" dirty="0" smtClean="0">
                <a:solidFill>
                  <a:schemeClr val="bg1"/>
                </a:solidFill>
              </a:rPr>
              <a:t> (95</a:t>
            </a:r>
            <a:r>
              <a:rPr lang="fr-FR" sz="1200" b="1" dirty="0">
                <a:solidFill>
                  <a:schemeClr val="bg1"/>
                </a:solidFill>
              </a:rPr>
              <a:t>% CI </a:t>
            </a:r>
            <a:r>
              <a:rPr lang="fr-FR" sz="1200" b="1" dirty="0" smtClean="0">
                <a:solidFill>
                  <a:schemeClr val="bg1"/>
                </a:solidFill>
              </a:rPr>
              <a:t>13,4–25,8</a:t>
            </a:r>
            <a:r>
              <a:rPr lang="fr-FR" sz="1200" b="1" dirty="0">
                <a:solidFill>
                  <a:schemeClr val="bg1"/>
                </a:solidFill>
              </a:rPr>
              <a:t>) </a:t>
            </a:r>
            <a:r>
              <a:rPr lang="fr-FR" sz="1200" b="1" dirty="0" err="1" smtClean="0">
                <a:solidFill>
                  <a:schemeClr val="bg1"/>
                </a:solidFill>
              </a:rPr>
              <a:t>palbociclib</a:t>
            </a:r>
            <a:r>
              <a:rPr lang="fr-FR" sz="1200" b="1" dirty="0" smtClean="0">
                <a:solidFill>
                  <a:schemeClr val="bg1"/>
                </a:solidFill>
              </a:rPr>
              <a:t> </a:t>
            </a:r>
            <a:r>
              <a:rPr lang="fr-FR" sz="1200" b="1" dirty="0">
                <a:solidFill>
                  <a:schemeClr val="bg1"/>
                </a:solidFill>
              </a:rPr>
              <a:t>plus </a:t>
            </a:r>
            <a:r>
              <a:rPr lang="fr-FR" sz="1200" b="1" dirty="0" err="1">
                <a:solidFill>
                  <a:schemeClr val="bg1"/>
                </a:solidFill>
              </a:rPr>
              <a:t>letrozole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	11,1 </a:t>
            </a:r>
            <a:r>
              <a:rPr lang="fr-FR" sz="1200" b="1" dirty="0" err="1">
                <a:solidFill>
                  <a:schemeClr val="bg1"/>
                </a:solidFill>
              </a:rPr>
              <a:t>months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</a:rPr>
              <a:t>(</a:t>
            </a:r>
            <a:r>
              <a:rPr lang="fr-FR" sz="1200" b="1" dirty="0">
                <a:solidFill>
                  <a:schemeClr val="bg1"/>
                </a:solidFill>
              </a:rPr>
              <a:t>95% CI </a:t>
            </a:r>
            <a:r>
              <a:rPr lang="fr-FR" sz="1200" b="1" dirty="0" smtClean="0">
                <a:solidFill>
                  <a:schemeClr val="bg1"/>
                </a:solidFill>
              </a:rPr>
              <a:t> 9,3–31 ,6</a:t>
            </a:r>
            <a:r>
              <a:rPr lang="fr-FR" sz="1200" b="1" dirty="0">
                <a:solidFill>
                  <a:schemeClr val="bg1"/>
                </a:solidFill>
              </a:rPr>
              <a:t>) for the </a:t>
            </a:r>
            <a:r>
              <a:rPr lang="fr-FR" sz="1200" b="1" dirty="0" err="1" smtClean="0">
                <a:solidFill>
                  <a:schemeClr val="bg1"/>
                </a:solidFill>
              </a:rPr>
              <a:t>letrozole</a:t>
            </a:r>
            <a:r>
              <a:rPr lang="fr-FR" sz="1200" b="1" dirty="0" smtClean="0">
                <a:solidFill>
                  <a:schemeClr val="bg1"/>
                </a:solidFill>
              </a:rPr>
              <a:t> group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4454273" y="2308479"/>
            <a:ext cx="45719" cy="3693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270961" y="4430049"/>
            <a:ext cx="179119" cy="3983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5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71159"/>
            <a:ext cx="4496028" cy="136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46"/>
          <a:stretch/>
        </p:blipFill>
        <p:spPr bwMode="auto">
          <a:xfrm>
            <a:off x="5284573" y="1646350"/>
            <a:ext cx="1905000" cy="6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855"/>
            <a:ext cx="8991599" cy="401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55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9926"/>
            <a:ext cx="56083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80139"/>
            <a:ext cx="3894089" cy="118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46"/>
          <a:stretch/>
        </p:blipFill>
        <p:spPr bwMode="auto">
          <a:xfrm>
            <a:off x="5895290" y="1556220"/>
            <a:ext cx="1905000" cy="6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580112" y="3161212"/>
            <a:ext cx="36599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Pas de neutropénie fébrile mais…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33% d’interruptions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45% de reprise de cycles différés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40% de réduction de posologie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13% d’arrêt de traitement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4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6609" y="1819765"/>
            <a:ext cx="7239000" cy="39794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007"/>
            <a:ext cx="4521729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1420848"/>
            <a:ext cx="30670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28587" y="3543429"/>
            <a:ext cx="3299410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/>
              <a:t>N=521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Cancer du sein localement avancé ou métastatique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RH+/HER2-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Pré et post-</a:t>
            </a:r>
            <a:r>
              <a:rPr lang="fr-FR" b="1" dirty="0" err="1" smtClean="0"/>
              <a:t>ménopausal</a:t>
            </a:r>
            <a:endParaRPr lang="fr-FR" b="1" dirty="0" smtClean="0"/>
          </a:p>
          <a:p>
            <a:r>
              <a:rPr lang="fr-FR" b="1" dirty="0" smtClean="0"/>
              <a:t>(</a:t>
            </a:r>
            <a:r>
              <a:rPr lang="fr-FR" b="1" dirty="0" err="1" smtClean="0"/>
              <a:t>LHRHa</a:t>
            </a:r>
            <a:r>
              <a:rPr lang="fr-FR" b="1" dirty="0" smtClean="0"/>
              <a:t> si pré-</a:t>
            </a:r>
            <a:r>
              <a:rPr lang="fr-FR" b="1" dirty="0" err="1" smtClean="0"/>
              <a:t>ménop</a:t>
            </a:r>
            <a:r>
              <a:rPr lang="fr-FR" b="1" dirty="0" smtClean="0"/>
              <a:t>)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Progression sous  hormonothérapie 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Une ligne de CT préalable autorisée</a:t>
            </a:r>
          </a:p>
          <a:p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84113" y="3820427"/>
            <a:ext cx="740908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R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874464" y="4849264"/>
            <a:ext cx="631968" cy="338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795837" y="2917644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Fulvestrant</a:t>
            </a:r>
            <a:r>
              <a:rPr lang="en-US" b="1" dirty="0" smtClean="0">
                <a:solidFill>
                  <a:schemeClr val="bg1"/>
                </a:solidFill>
              </a:rPr>
              <a:t> DDC -500 mg/</a:t>
            </a:r>
            <a:r>
              <a:rPr lang="en-US" b="1" dirty="0" err="1" smtClean="0">
                <a:solidFill>
                  <a:schemeClr val="bg1"/>
                </a:solidFill>
              </a:rPr>
              <a:t>mois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Palbociclib</a:t>
            </a:r>
            <a:r>
              <a:rPr lang="en-US" b="1" dirty="0" smtClean="0">
                <a:solidFill>
                  <a:schemeClr val="bg1"/>
                </a:solidFill>
              </a:rPr>
              <a:t> 125 mg/j 3W/4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589592" y="4894211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Fulvestrant</a:t>
            </a:r>
            <a:r>
              <a:rPr lang="en-US" b="1" dirty="0" smtClean="0">
                <a:solidFill>
                  <a:schemeClr val="bg1"/>
                </a:solidFill>
              </a:rPr>
              <a:t> DDC-500 mg/</a:t>
            </a:r>
            <a:r>
              <a:rPr lang="en-US" b="1" dirty="0" err="1" smtClean="0">
                <a:solidFill>
                  <a:schemeClr val="bg1"/>
                </a:solidFill>
              </a:rPr>
              <a:t>mois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Placebo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7508163" y="5410225"/>
            <a:ext cx="7094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411478" y="52255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PD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7719003" y="3400108"/>
            <a:ext cx="7094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408527" y="316084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PD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718266" y="3400108"/>
            <a:ext cx="1077571" cy="537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427997" y="5568544"/>
            <a:ext cx="5716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Primary endpoint = PFS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Stratification = </a:t>
            </a:r>
            <a:r>
              <a:rPr lang="en-US" b="1" dirty="0" err="1" smtClean="0">
                <a:solidFill>
                  <a:schemeClr val="bg1"/>
                </a:solidFill>
              </a:rPr>
              <a:t>atteinte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viscérale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ménopause</a:t>
            </a:r>
            <a:r>
              <a:rPr lang="en-US" b="1" dirty="0" smtClean="0">
                <a:solidFill>
                  <a:schemeClr val="bg1"/>
                </a:solidFill>
              </a:rPr>
              <a:t>, Se à 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8587" y="1236437"/>
            <a:ext cx="373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PALOMA-3 Phase III </a:t>
            </a:r>
            <a:r>
              <a:rPr lang="en-US" b="1" i="1" dirty="0" err="1" smtClean="0">
                <a:solidFill>
                  <a:schemeClr val="bg1"/>
                </a:solidFill>
              </a:rPr>
              <a:t>randomisée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15811" y="414359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2/1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5158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6609" y="1819765"/>
            <a:ext cx="7239000" cy="39794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" y="1571695"/>
            <a:ext cx="3429001" cy="15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1420848"/>
            <a:ext cx="30670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6636" y="1207607"/>
            <a:ext cx="373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PALOMA-3 Phase III </a:t>
            </a:r>
            <a:r>
              <a:rPr lang="en-US" b="1" i="1" dirty="0" err="1">
                <a:solidFill>
                  <a:schemeClr val="bg1"/>
                </a:solidFill>
              </a:rPr>
              <a:t>randomisée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685"/>
          <a:stretch/>
        </p:blipFill>
        <p:spPr bwMode="auto">
          <a:xfrm>
            <a:off x="546820" y="3081338"/>
            <a:ext cx="688268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10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smtClean="0"/>
              <a:t>Palbociclib : données Cliniques</a:t>
            </a:r>
            <a:endParaRPr lang="fr-FR" sz="2500" cap="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6609" y="1819765"/>
            <a:ext cx="7239000" cy="39794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" y="1605769"/>
            <a:ext cx="3429001" cy="15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1420848"/>
            <a:ext cx="30670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8587" y="1236437"/>
            <a:ext cx="373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PALOMA-3 Phase III </a:t>
            </a:r>
            <a:r>
              <a:rPr lang="en-US" b="1" i="1" dirty="0" err="1">
                <a:solidFill>
                  <a:schemeClr val="bg1"/>
                </a:solidFill>
              </a:rPr>
              <a:t>randomisée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104"/>
          <a:stretch/>
        </p:blipFill>
        <p:spPr bwMode="auto">
          <a:xfrm>
            <a:off x="657225" y="3140968"/>
            <a:ext cx="7709834" cy="32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56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dirty="0" err="1" smtClean="0"/>
              <a:t>Palbociclib</a:t>
            </a:r>
            <a:r>
              <a:rPr lang="fr-FR" sz="2500" cap="all" dirty="0" smtClean="0"/>
              <a:t> : données Cliniques</a:t>
            </a:r>
            <a:endParaRPr lang="fr-FR" sz="2500" cap="all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2452392"/>
              </p:ext>
            </p:extLst>
          </p:nvPr>
        </p:nvGraphicFramePr>
        <p:xfrm>
          <a:off x="585001" y="2990851"/>
          <a:ext cx="8430413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554"/>
                <a:gridCol w="2868368"/>
                <a:gridCol w="2957802"/>
                <a:gridCol w="92868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Palbociclib-Fulvestrant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Placebo - </a:t>
                      </a:r>
                      <a:r>
                        <a:rPr lang="en-US" dirty="0" err="1" smtClean="0"/>
                        <a:t>Fulvestrant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Objective</a:t>
                      </a:r>
                      <a:r>
                        <a:rPr lang="en-US" b="1" baseline="0" dirty="0" smtClean="0"/>
                        <a:t> response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10.4%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(95% CI 7.4 to 14.1)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6.3%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(95% CI, 3.2 to 11.0)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Clinical </a:t>
                      </a:r>
                      <a:r>
                        <a:rPr lang="en-US" b="1" dirty="0" err="1" smtClean="0"/>
                        <a:t>bénéfit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r>
                        <a:rPr lang="en-US" b="1" dirty="0" smtClean="0"/>
                        <a:t>(OR+SD </a:t>
                      </a:r>
                      <a:r>
                        <a:rPr lang="en-US" b="1" u="sng" dirty="0" smtClean="0"/>
                        <a:t>&gt;</a:t>
                      </a:r>
                      <a:r>
                        <a:rPr lang="en-US" b="1" u="none" baseline="0" dirty="0" smtClean="0"/>
                        <a:t> 24W)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34.0%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(95% CI, 29.0 to 39.3)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19.0%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(95% CI, 13.4 to 25.6)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1" y="1685947"/>
            <a:ext cx="3449620" cy="115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1685947"/>
            <a:ext cx="30670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85750" y="247019"/>
            <a:ext cx="373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PALOMA-3 Phase III </a:t>
            </a:r>
            <a:r>
              <a:rPr lang="en-US" b="1" i="1" dirty="0" err="1">
                <a:solidFill>
                  <a:schemeClr val="bg1"/>
                </a:solidFill>
              </a:rPr>
              <a:t>randomisée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09810" y="5643155"/>
            <a:ext cx="620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Maintien</a:t>
            </a:r>
            <a:r>
              <a:rPr lang="en-US" b="1" i="1" dirty="0" smtClean="0">
                <a:solidFill>
                  <a:schemeClr val="bg1"/>
                </a:solidFill>
              </a:rPr>
              <a:t> QOL QLQ-C30 – </a:t>
            </a:r>
            <a:r>
              <a:rPr lang="en-US" b="1" i="1" dirty="0" err="1" smtClean="0">
                <a:solidFill>
                  <a:schemeClr val="bg1"/>
                </a:solidFill>
              </a:rPr>
              <a:t>amélioration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état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émotionnel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500" cap="all" dirty="0" err="1" smtClean="0"/>
              <a:t>Palbociclib</a:t>
            </a:r>
            <a:r>
              <a:rPr lang="fr-FR" sz="2500" cap="all" dirty="0" smtClean="0"/>
              <a:t> : données Cliniques</a:t>
            </a:r>
            <a:endParaRPr lang="fr-FR" sz="2500" cap="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" y="1271610"/>
            <a:ext cx="3449620" cy="115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348300"/>
            <a:ext cx="30670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85750" y="192062"/>
            <a:ext cx="325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PALOMA-3 Phase III </a:t>
            </a:r>
            <a:r>
              <a:rPr lang="en-US" b="1" i="1" dirty="0" err="1"/>
              <a:t>randomisée</a:t>
            </a:r>
            <a:endParaRPr lang="en-US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" y="2557463"/>
            <a:ext cx="836858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09881" y="5900738"/>
            <a:ext cx="706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&lt;1% de </a:t>
            </a:r>
            <a:r>
              <a:rPr lang="en-US" b="1" dirty="0" err="1" smtClean="0">
                <a:solidFill>
                  <a:schemeClr val="bg1"/>
                </a:solidFill>
              </a:rPr>
              <a:t>neutropénie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fébrile</a:t>
            </a:r>
            <a:r>
              <a:rPr lang="en-US" b="1" dirty="0" smtClean="0">
                <a:solidFill>
                  <a:schemeClr val="bg1"/>
                </a:solidFill>
              </a:rPr>
              <a:t> -  31% de </a:t>
            </a:r>
            <a:r>
              <a:rPr lang="en-US" b="1" dirty="0" err="1" smtClean="0">
                <a:solidFill>
                  <a:schemeClr val="bg1"/>
                </a:solidFill>
              </a:rPr>
              <a:t>réduction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posologie</a:t>
            </a:r>
            <a:r>
              <a:rPr lang="en-US" b="1" dirty="0" smtClean="0">
                <a:solidFill>
                  <a:schemeClr val="bg1"/>
                </a:solidFill>
              </a:rPr>
              <a:t> ;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0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606" y="502831"/>
            <a:ext cx="8081309" cy="1143000"/>
          </a:xfrm>
        </p:spPr>
        <p:txBody>
          <a:bodyPr>
            <a:normAutofit/>
          </a:bodyPr>
          <a:lstStyle/>
          <a:p>
            <a:r>
              <a:rPr lang="fr-FR" cap="all" dirty="0" smtClean="0"/>
              <a:t>Perspectives </a:t>
            </a:r>
            <a:endParaRPr lang="fr-FR" cap="al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5"/>
            <a:ext cx="8424936" cy="4176464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PALOMA-2 = phase III comparant </a:t>
            </a:r>
            <a:r>
              <a:rPr lang="fr-FR" dirty="0" err="1" smtClean="0"/>
              <a:t>letrozole</a:t>
            </a:r>
            <a:r>
              <a:rPr lang="fr-FR" dirty="0" smtClean="0"/>
              <a:t>-placebo à </a:t>
            </a:r>
            <a:r>
              <a:rPr lang="fr-FR" dirty="0" err="1" smtClean="0"/>
              <a:t>letrozole-palbociclib</a:t>
            </a:r>
            <a:r>
              <a:rPr lang="fr-FR" dirty="0" smtClean="0"/>
              <a:t> en première ligne de traitement</a:t>
            </a:r>
          </a:p>
          <a:p>
            <a:endParaRPr lang="fr-FR" dirty="0" smtClean="0"/>
          </a:p>
          <a:p>
            <a:r>
              <a:rPr lang="fr-FR" dirty="0" smtClean="0"/>
              <a:t>FDA a déjà approuvé ....</a:t>
            </a:r>
          </a:p>
          <a:p>
            <a:endParaRPr lang="fr-FR" dirty="0" smtClean="0"/>
          </a:p>
          <a:p>
            <a:r>
              <a:rPr lang="fr-FR" dirty="0" smtClean="0"/>
              <a:t>Autres études en cours</a:t>
            </a:r>
          </a:p>
          <a:p>
            <a:pPr lvl="1"/>
            <a:r>
              <a:rPr lang="fr-FR" dirty="0" err="1" smtClean="0"/>
              <a:t>Letrozole</a:t>
            </a:r>
            <a:r>
              <a:rPr lang="fr-FR" dirty="0" smtClean="0"/>
              <a:t> ou </a:t>
            </a:r>
            <a:r>
              <a:rPr lang="fr-FR" dirty="0" err="1" smtClean="0"/>
              <a:t>fulvestrant</a:t>
            </a:r>
            <a:r>
              <a:rPr lang="fr-FR" dirty="0" smtClean="0"/>
              <a:t> + </a:t>
            </a:r>
            <a:r>
              <a:rPr lang="fr-FR" dirty="0" err="1" smtClean="0"/>
              <a:t>Palbo</a:t>
            </a:r>
            <a:r>
              <a:rPr lang="fr-FR" dirty="0" smtClean="0"/>
              <a:t> versus </a:t>
            </a:r>
            <a:r>
              <a:rPr lang="fr-FR" dirty="0" err="1" smtClean="0"/>
              <a:t>capecitabine</a:t>
            </a:r>
            <a:r>
              <a:rPr lang="fr-FR" dirty="0" smtClean="0"/>
              <a:t> après échec d’une première ligne d’HT</a:t>
            </a:r>
          </a:p>
          <a:p>
            <a:pPr lvl="1"/>
            <a:r>
              <a:rPr lang="fr-FR" dirty="0" smtClean="0"/>
              <a:t>Phase </a:t>
            </a:r>
            <a:r>
              <a:rPr lang="fr-FR" dirty="0" err="1" smtClean="0"/>
              <a:t>Ib</a:t>
            </a:r>
            <a:r>
              <a:rPr lang="fr-FR" dirty="0" smtClean="0"/>
              <a:t> en association avec taxol</a:t>
            </a:r>
          </a:p>
          <a:p>
            <a:pPr lvl="1"/>
            <a:r>
              <a:rPr lang="fr-FR" dirty="0" smtClean="0"/>
              <a:t>Post-</a:t>
            </a:r>
            <a:r>
              <a:rPr lang="fr-FR" dirty="0" err="1" smtClean="0"/>
              <a:t>neoadjuvant</a:t>
            </a:r>
            <a:r>
              <a:rPr lang="fr-FR" dirty="0" smtClean="0"/>
              <a:t> ou </a:t>
            </a:r>
            <a:r>
              <a:rPr lang="fr-FR" dirty="0" err="1" smtClean="0"/>
              <a:t>neoadjuvant</a:t>
            </a:r>
            <a:r>
              <a:rPr lang="fr-FR" dirty="0" smtClean="0"/>
              <a:t> avec HT</a:t>
            </a:r>
          </a:p>
          <a:p>
            <a:pPr lvl="1"/>
            <a:r>
              <a:rPr lang="fr-FR" dirty="0" smtClean="0"/>
              <a:t>Avec anti-HER2</a:t>
            </a:r>
          </a:p>
          <a:p>
            <a:r>
              <a:rPr lang="fr-FR" dirty="0" smtClean="0"/>
              <a:t>Autres composés anti-CDK4/CDK6</a:t>
            </a:r>
          </a:p>
          <a:p>
            <a:pPr lvl="1"/>
            <a:r>
              <a:rPr lang="en-US" dirty="0"/>
              <a:t>LEE001 (</a:t>
            </a:r>
            <a:r>
              <a:rPr lang="en-US" dirty="0" smtClean="0"/>
              <a:t>Novartis)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Y2835210 (Lily)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830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Traitements</a:t>
            </a:r>
            <a:r>
              <a:rPr lang="en-US" dirty="0" smtClean="0"/>
              <a:t> de première ligne (2000-2014)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585437"/>
            <a:ext cx="9649072" cy="4176464"/>
          </a:xfrm>
        </p:spPr>
        <p:txBody>
          <a:bodyPr/>
          <a:lstStyle/>
          <a:p>
            <a:r>
              <a:rPr lang="en-US" dirty="0" smtClean="0"/>
              <a:t>CT </a:t>
            </a:r>
            <a:r>
              <a:rPr lang="en-US" dirty="0" err="1" smtClean="0"/>
              <a:t>cytotoxiques</a:t>
            </a:r>
            <a:r>
              <a:rPr lang="en-US" dirty="0" smtClean="0"/>
              <a:t> (</a:t>
            </a:r>
            <a:r>
              <a:rPr lang="en-US" dirty="0" err="1" smtClean="0"/>
              <a:t>Taxanes</a:t>
            </a:r>
            <a:r>
              <a:rPr lang="en-US" dirty="0" smtClean="0"/>
              <a:t>) + </a:t>
            </a:r>
            <a:r>
              <a:rPr lang="en-US" dirty="0" err="1" smtClean="0"/>
              <a:t>trastuzumab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↑ </a:t>
            </a:r>
            <a:r>
              <a:rPr lang="en-US" dirty="0" err="1" smtClean="0"/>
              <a:t>réponse</a:t>
            </a:r>
            <a:r>
              <a:rPr lang="en-US" dirty="0" smtClean="0"/>
              <a:t> objective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↑ </a:t>
            </a:r>
            <a:r>
              <a:rPr lang="en-US" dirty="0" err="1" smtClean="0"/>
              <a:t>survie</a:t>
            </a:r>
            <a:r>
              <a:rPr lang="en-US" dirty="0" smtClean="0"/>
              <a:t> sans progression</a:t>
            </a:r>
          </a:p>
          <a:p>
            <a:pPr lvl="1"/>
            <a:r>
              <a:rPr lang="en-US" dirty="0" smtClean="0"/>
              <a:t>↑ </a:t>
            </a:r>
            <a:r>
              <a:rPr lang="en-US" dirty="0" err="1" smtClean="0"/>
              <a:t>survie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97"/>
          <a:stretch>
            <a:fillRect/>
          </a:stretch>
        </p:blipFill>
        <p:spPr bwMode="auto">
          <a:xfrm>
            <a:off x="611559" y="5301704"/>
            <a:ext cx="3241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9551"/>
            <a:ext cx="3744416" cy="110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69551"/>
            <a:ext cx="3960812" cy="93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4211960" y="5301704"/>
            <a:ext cx="4433887" cy="14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fr-FR" sz="1000" b="1" dirty="0">
                <a:solidFill>
                  <a:schemeClr val="bg1"/>
                </a:solidFill>
              </a:rPr>
              <a:t>Marty, M. et al. J </a:t>
            </a:r>
            <a:r>
              <a:rPr lang="en-GB" altLang="fr-FR" sz="1000" b="1" dirty="0" err="1">
                <a:solidFill>
                  <a:schemeClr val="bg1"/>
                </a:solidFill>
              </a:rPr>
              <a:t>Clin</a:t>
            </a:r>
            <a:r>
              <a:rPr lang="en-GB" altLang="fr-FR" sz="1000" b="1" dirty="0">
                <a:solidFill>
                  <a:schemeClr val="bg1"/>
                </a:solidFill>
              </a:rPr>
              <a:t> </a:t>
            </a:r>
            <a:r>
              <a:rPr lang="en-GB" altLang="fr-FR" sz="1000" b="1" dirty="0" err="1">
                <a:solidFill>
                  <a:schemeClr val="bg1"/>
                </a:solidFill>
              </a:rPr>
              <a:t>Oncol</a:t>
            </a:r>
            <a:r>
              <a:rPr lang="en-GB" altLang="fr-FR" sz="1000" b="1" dirty="0">
                <a:solidFill>
                  <a:schemeClr val="bg1"/>
                </a:solidFill>
              </a:rPr>
              <a:t>; 23:4265-4274 2005</a:t>
            </a:r>
          </a:p>
        </p:txBody>
      </p:sp>
    </p:spTree>
    <p:extLst>
      <p:ext uri="{BB962C8B-B14F-4D97-AF65-F5344CB8AC3E}">
        <p14:creationId xmlns="" xmlns:p14="http://schemas.microsoft.com/office/powerpoint/2010/main" val="24706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Traitements</a:t>
            </a:r>
            <a:r>
              <a:rPr lang="en-US" dirty="0" smtClean="0"/>
              <a:t> de première ligne  :</a:t>
            </a:r>
            <a:br>
              <a:rPr lang="en-US" dirty="0" smtClean="0"/>
            </a:br>
            <a:r>
              <a:rPr lang="en-US" dirty="0" smtClean="0"/>
              <a:t>En 2014…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50131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Pertuzumab</a:t>
            </a: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9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32" t="12335" r="23209" b="16753"/>
          <a:stretch>
            <a:fillRect/>
          </a:stretch>
        </p:blipFill>
        <p:spPr bwMode="auto">
          <a:xfrm>
            <a:off x="251520" y="2492896"/>
            <a:ext cx="8280920" cy="377796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10" name="ZoneTexte 9"/>
          <p:cNvSpPr txBox="1"/>
          <p:nvPr/>
        </p:nvSpPr>
        <p:spPr>
          <a:xfrm>
            <a:off x="251520" y="2492896"/>
            <a:ext cx="828092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Anticorps</a:t>
            </a:r>
            <a:r>
              <a:rPr lang="en-US" b="1" dirty="0" smtClean="0"/>
              <a:t> monoclonal anti-HER2 (</a:t>
            </a:r>
            <a:r>
              <a:rPr lang="en-US" b="1" dirty="0" err="1" smtClean="0"/>
              <a:t>domaine</a:t>
            </a:r>
            <a:r>
              <a:rPr lang="en-US" b="1" dirty="0" smtClean="0"/>
              <a:t> </a:t>
            </a:r>
            <a:r>
              <a:rPr lang="en-US" b="1" dirty="0" err="1" smtClean="0"/>
              <a:t>extracellulaire</a:t>
            </a:r>
            <a:r>
              <a:rPr lang="en-US" b="1" dirty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411691" y="3100318"/>
            <a:ext cx="17363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Active </a:t>
            </a:r>
            <a:r>
              <a:rPr lang="en-US" b="1" dirty="0" err="1" smtClean="0"/>
              <a:t>l’ADCC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179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Traitements</a:t>
            </a:r>
            <a:r>
              <a:rPr lang="en-US" dirty="0" smtClean="0"/>
              <a:t> de première ligne  :</a:t>
            </a:r>
            <a:br>
              <a:rPr lang="en-US" dirty="0" smtClean="0"/>
            </a:br>
            <a:r>
              <a:rPr lang="en-US" dirty="0" smtClean="0"/>
              <a:t>En 2014…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50131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Pertuzumab</a:t>
            </a: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74" y="2141009"/>
            <a:ext cx="5236072" cy="150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2636912"/>
            <a:ext cx="3110235" cy="95872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CLEOPATRA</a:t>
            </a:r>
            <a:endParaRPr lang="fr-FR" sz="2400" b="0" i="1" dirty="0" smtClean="0">
              <a:solidFill>
                <a:srgbClr val="C00000"/>
              </a:solidFill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467296" y="4724226"/>
            <a:ext cx="2447925" cy="115252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000000"/>
                </a:solidFill>
              </a:rPr>
              <a:t>Patients avec CSM</a:t>
            </a:r>
            <a:br>
              <a:rPr lang="fr-FR" b="1" dirty="0">
                <a:solidFill>
                  <a:srgbClr val="000000"/>
                </a:solidFill>
              </a:rPr>
            </a:br>
            <a:r>
              <a:rPr lang="fr-FR" b="1" dirty="0">
                <a:solidFill>
                  <a:srgbClr val="000000"/>
                </a:solidFill>
              </a:rPr>
              <a:t>HER2-positif</a:t>
            </a:r>
            <a:br>
              <a:rPr lang="fr-FR" b="1" dirty="0">
                <a:solidFill>
                  <a:srgbClr val="000000"/>
                </a:solidFill>
              </a:rPr>
            </a:br>
            <a:r>
              <a:rPr lang="fr-FR" sz="1600" i="1" dirty="0">
                <a:solidFill>
                  <a:srgbClr val="000000"/>
                </a:solidFill>
              </a:rPr>
              <a:t>confirmation centralisée</a:t>
            </a:r>
            <a:endParaRPr lang="fr-FR" i="1" dirty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fr-FR" b="1" dirty="0">
                <a:solidFill>
                  <a:srgbClr val="000000"/>
                </a:solidFill>
              </a:rPr>
              <a:t>(n = 808)</a:t>
            </a:r>
          </a:p>
        </p:txBody>
      </p:sp>
      <p:sp>
        <p:nvSpPr>
          <p:cNvPr id="11" name="Rounded Rectangle 7"/>
          <p:cNvSpPr/>
          <p:nvPr/>
        </p:nvSpPr>
        <p:spPr>
          <a:xfrm>
            <a:off x="4212208" y="3932064"/>
            <a:ext cx="4032250" cy="61118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</a:rPr>
              <a:t>Placebo + trastuzumab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204146" y="4184476"/>
            <a:ext cx="9731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E4FA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4FA5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E4FA5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800" b="1">
                <a:solidFill>
                  <a:srgbClr val="000000"/>
                </a:solidFill>
              </a:rPr>
              <a:t>n = 406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88246" y="4930601"/>
            <a:ext cx="5175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E4FA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4FA5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E4FA5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800" b="1" dirty="0">
                <a:solidFill>
                  <a:srgbClr val="000000"/>
                </a:solidFill>
              </a:rPr>
              <a:t>1:1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3204146" y="6200601"/>
            <a:ext cx="9731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E4FA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E4FA5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E4FA5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800" b="1">
                <a:solidFill>
                  <a:srgbClr val="000000"/>
                </a:solidFill>
              </a:rPr>
              <a:t>n = 402</a:t>
            </a:r>
          </a:p>
        </p:txBody>
      </p:sp>
      <p:sp>
        <p:nvSpPr>
          <p:cNvPr id="17" name="Rounded Rectangle 17"/>
          <p:cNvSpPr/>
          <p:nvPr/>
        </p:nvSpPr>
        <p:spPr>
          <a:xfrm>
            <a:off x="4212208" y="4579764"/>
            <a:ext cx="2232025" cy="612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>
                <a:solidFill>
                  <a:srgbClr val="000000"/>
                </a:solidFill>
              </a:rPr>
              <a:t>Docétaxel*</a:t>
            </a:r>
            <a:br>
              <a:rPr lang="fr-FR" b="1">
                <a:solidFill>
                  <a:srgbClr val="000000"/>
                </a:solidFill>
              </a:rPr>
            </a:br>
            <a:r>
              <a:rPr lang="fr-FR" sz="1400">
                <a:solidFill>
                  <a:srgbClr val="000000"/>
                </a:solidFill>
              </a:rPr>
              <a:t>≥ 6 cycles recommandés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18" name="Rounded Rectangle 18"/>
          <p:cNvSpPr/>
          <p:nvPr/>
        </p:nvSpPr>
        <p:spPr>
          <a:xfrm>
            <a:off x="8333358" y="3938414"/>
            <a:ext cx="585788" cy="61118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</a:rPr>
              <a:t>PD</a:t>
            </a:r>
          </a:p>
        </p:txBody>
      </p:sp>
      <p:sp>
        <p:nvSpPr>
          <p:cNvPr id="19" name="Rounded Rectangle 19"/>
          <p:cNvSpPr/>
          <p:nvPr/>
        </p:nvSpPr>
        <p:spPr>
          <a:xfrm>
            <a:off x="4212208" y="5552901"/>
            <a:ext cx="4032250" cy="611188"/>
          </a:xfrm>
          <a:prstGeom prst="roundRect">
            <a:avLst/>
          </a:prstGeom>
          <a:solidFill>
            <a:srgbClr val="00B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</a:rPr>
              <a:t>Pertuzumab + trastuzumab</a:t>
            </a:r>
          </a:p>
        </p:txBody>
      </p:sp>
      <p:sp>
        <p:nvSpPr>
          <p:cNvPr id="20" name="Rounded Rectangle 20"/>
          <p:cNvSpPr/>
          <p:nvPr/>
        </p:nvSpPr>
        <p:spPr>
          <a:xfrm>
            <a:off x="4212208" y="6200601"/>
            <a:ext cx="2232025" cy="612775"/>
          </a:xfrm>
          <a:prstGeom prst="roundRect">
            <a:avLst/>
          </a:prstGeom>
          <a:solidFill>
            <a:srgbClr val="00B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>
                <a:solidFill>
                  <a:srgbClr val="000000"/>
                </a:solidFill>
              </a:rPr>
              <a:t>Docétaxel*</a:t>
            </a:r>
            <a:br>
              <a:rPr lang="fr-FR" b="1">
                <a:solidFill>
                  <a:srgbClr val="000000"/>
                </a:solidFill>
              </a:rPr>
            </a:br>
            <a:r>
              <a:rPr lang="fr-FR" sz="1400">
                <a:solidFill>
                  <a:srgbClr val="000000"/>
                </a:solidFill>
              </a:rPr>
              <a:t>≥ 6 cycles recommandés</a:t>
            </a:r>
            <a:endParaRPr lang="fr-FR" b="1">
              <a:solidFill>
                <a:srgbClr val="000000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>
            <a:off x="8333358" y="5559251"/>
            <a:ext cx="585788" cy="6111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</a:rPr>
              <a:t>PD</a:t>
            </a:r>
          </a:p>
        </p:txBody>
      </p:sp>
      <p:cxnSp>
        <p:nvCxnSpPr>
          <p:cNvPr id="22" name="Elbow Connector 11"/>
          <p:cNvCxnSpPr/>
          <p:nvPr/>
        </p:nvCxnSpPr>
        <p:spPr>
          <a:xfrm flipV="1">
            <a:off x="2915221" y="4581351"/>
            <a:ext cx="1296987" cy="719138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15"/>
          <p:cNvCxnSpPr/>
          <p:nvPr/>
        </p:nvCxnSpPr>
        <p:spPr>
          <a:xfrm>
            <a:off x="2915221" y="5300489"/>
            <a:ext cx="1296987" cy="901700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900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9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6012160" y="5733256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316416" y="5733256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2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6401</TotalTime>
  <Words>2094</Words>
  <Application>Microsoft Office PowerPoint</Application>
  <PresentationFormat>Affichage à l'écran (4:3)</PresentationFormat>
  <Paragraphs>614</Paragraphs>
  <Slides>58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0" baseType="lpstr">
      <vt:lpstr>Thème Office</vt:lpstr>
      <vt:lpstr>Feuille Microsoft Office Excel 97-2003</vt:lpstr>
      <vt:lpstr>Actualités  « Thérapies ciblées des cancers du sein métastatiques »</vt:lpstr>
      <vt:lpstr>Introduction</vt:lpstr>
      <vt:lpstr>Plan</vt:lpstr>
      <vt:lpstr>Diapositive 4</vt:lpstr>
      <vt:lpstr>Nous avons changé l’Histoire…</vt:lpstr>
      <vt:lpstr>Traitements de première ligne (2000-2014)</vt:lpstr>
      <vt:lpstr>Traitements de première ligne  : En 2014…</vt:lpstr>
      <vt:lpstr>Traitements de première ligne  : En 2014…</vt:lpstr>
      <vt:lpstr>Diapositive 9</vt:lpstr>
      <vt:lpstr>Traitements de première ligne  : En 2014…</vt:lpstr>
      <vt:lpstr>Traitements de première ligne  : En 2014…</vt:lpstr>
      <vt:lpstr>Évènements indésirables (tous grades)</vt:lpstr>
      <vt:lpstr>En pratique</vt:lpstr>
      <vt:lpstr>Après la première ligne… avant 2014</vt:lpstr>
      <vt:lpstr> Après la première ligne… avant 2014</vt:lpstr>
      <vt:lpstr>Après la permière ligne… avant 2014</vt:lpstr>
      <vt:lpstr>Après la première ligne… avant 2014</vt:lpstr>
      <vt:lpstr>Après la première ligne… depuis 2014</vt:lpstr>
      <vt:lpstr>Après la première ligne… depuis 2014</vt:lpstr>
      <vt:lpstr>Après la première ligne… depuis 2014</vt:lpstr>
      <vt:lpstr>Après la première ligne… depuis 2014</vt:lpstr>
      <vt:lpstr>Après la premiere ligne… depuis 2014</vt:lpstr>
      <vt:lpstr>Après la première ligne… depuis 2014</vt:lpstr>
      <vt:lpstr>Après la première ligne… depuis 2014</vt:lpstr>
      <vt:lpstr>Après la première ligne… depuis 2014</vt:lpstr>
      <vt:lpstr>En pratique</vt:lpstr>
      <vt:lpstr>Cas des tumeurs HER2+/RH+  Hormonothérapie + anti-HER2 ?</vt:lpstr>
      <vt:lpstr>HER2+/RH+  Hormonothérapie+ anti-HER2 ?</vt:lpstr>
      <vt:lpstr>HER2+/RH+  Hormonothérapie  ?</vt:lpstr>
      <vt:lpstr>HER2+/RH+  Hormonothérapie  ?</vt:lpstr>
      <vt:lpstr>Au total  quelle conduite à tenir ? </vt:lpstr>
      <vt:lpstr>Au total  quelle conduite à tenir ? </vt:lpstr>
      <vt:lpstr>Au total  quelle conduite à tenir ? </vt:lpstr>
      <vt:lpstr>Diapositive 34</vt:lpstr>
      <vt:lpstr>Hormonothérapies</vt:lpstr>
      <vt:lpstr>Hormonothérapies</vt:lpstr>
      <vt:lpstr>Everolimus et cancer du sein métastatique HER2-/RE+ </vt:lpstr>
      <vt:lpstr>Everolimus et cancer du sein métastatique HER2-/RE+ </vt:lpstr>
      <vt:lpstr>Diapositive 39</vt:lpstr>
      <vt:lpstr>Diapositive 40</vt:lpstr>
      <vt:lpstr>Diapositive 41</vt:lpstr>
      <vt:lpstr>Diapositive 42</vt:lpstr>
      <vt:lpstr>Inhibiteurs du cycle cellulaire et cancers luminaux</vt:lpstr>
      <vt:lpstr>Inhibiteurs du cycle cellulaire et cancers du sein luminaux</vt:lpstr>
      <vt:lpstr>Inhibiteur du cycle cellulaire</vt:lpstr>
      <vt:lpstr>Palbociclib : données Cliniques</vt:lpstr>
      <vt:lpstr>Palbociclib : données Cliniques</vt:lpstr>
      <vt:lpstr>Palbociclib : données Cliniques</vt:lpstr>
      <vt:lpstr>Palbociclib : données Cliniques</vt:lpstr>
      <vt:lpstr>Palbociclib : données Cliniques</vt:lpstr>
      <vt:lpstr>Palbociclib : données Cliniques</vt:lpstr>
      <vt:lpstr>Palbociclib : données Cliniques</vt:lpstr>
      <vt:lpstr>Palbociclib : données Cliniques</vt:lpstr>
      <vt:lpstr>Palbociclib : données Cliniques</vt:lpstr>
      <vt:lpstr>Palbociclib : données Cliniques</vt:lpstr>
      <vt:lpstr>Palbociclib : données Cliniques</vt:lpstr>
      <vt:lpstr>Palbociclib : données Cliniques</vt:lpstr>
      <vt:lpstr>Perspectives </vt:lpstr>
    </vt:vector>
  </TitlesOfParts>
  <Company>IPC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DSIO</dc:creator>
  <cp:lastModifiedBy>DR10690</cp:lastModifiedBy>
  <cp:revision>110</cp:revision>
  <dcterms:created xsi:type="dcterms:W3CDTF">2013-04-25T12:28:44Z</dcterms:created>
  <dcterms:modified xsi:type="dcterms:W3CDTF">2015-09-11T13:45:20Z</dcterms:modified>
</cp:coreProperties>
</file>