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0" r:id="rId2"/>
    <p:sldId id="279" r:id="rId3"/>
    <p:sldId id="278" r:id="rId4"/>
    <p:sldId id="284" r:id="rId5"/>
    <p:sldId id="285" r:id="rId6"/>
    <p:sldId id="277" r:id="rId7"/>
    <p:sldId id="261" r:id="rId8"/>
    <p:sldId id="271" r:id="rId9"/>
    <p:sldId id="262" r:id="rId10"/>
    <p:sldId id="286" r:id="rId11"/>
    <p:sldId id="263" r:id="rId12"/>
    <p:sldId id="264" r:id="rId13"/>
    <p:sldId id="268" r:id="rId14"/>
    <p:sldId id="269" r:id="rId15"/>
    <p:sldId id="270" r:id="rId16"/>
    <p:sldId id="256" r:id="rId17"/>
    <p:sldId id="272" r:id="rId18"/>
    <p:sldId id="267" r:id="rId19"/>
    <p:sldId id="276" r:id="rId20"/>
    <p:sldId id="280" r:id="rId21"/>
    <p:sldId id="281" r:id="rId22"/>
    <p:sldId id="275" r:id="rId23"/>
    <p:sldId id="283" r:id="rId24"/>
    <p:sldId id="266" r:id="rId25"/>
    <p:sldId id="265" r:id="rId26"/>
    <p:sldId id="273" r:id="rId27"/>
    <p:sldId id="274"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2514" y="-13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F45DB6-EC0D-4333-97A4-7B7E0546FDD1}" type="datetimeFigureOut">
              <a:rPr lang="fr-FR" smtClean="0"/>
              <a:pPr/>
              <a:t>14/09/2015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A11CD3-01E7-4BE9-8AE5-743CC055CEF3}"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AD6CD6-7C90-41A9-A439-2F4A0B3FCE30}" type="datetimeFigureOut">
              <a:rPr lang="fr-FR" smtClean="0"/>
              <a:pPr/>
              <a:t>14/09/2015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10AFE-E7D2-4F1B-ACA1-2E2F3E82F66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fr-FR" smtClean="0"/>
          </a:p>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3606457-68DA-427C-B05A-08D0056FD057}" type="datetimeFigureOut">
              <a:rPr lang="fr-FR" smtClean="0"/>
              <a:pPr/>
              <a:t>14/09/2015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39CC01-FDB4-4000-A406-32173DA8C8A7}" type="slidenum">
              <a:rPr lang="fr-FR" smtClean="0"/>
              <a:pPr/>
              <a:t>‹N°›</a:t>
            </a:fld>
            <a:endParaRPr lang="fr-FR"/>
          </a:p>
        </p:txBody>
      </p:sp>
    </p:spTree>
    <p:extLst>
      <p:ext uri="{BB962C8B-B14F-4D97-AF65-F5344CB8AC3E}">
        <p14:creationId xmlns:p14="http://schemas.microsoft.com/office/powerpoint/2010/main" xmlns="" val="26352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606457-68DA-427C-B05A-08D0056FD057}" type="datetimeFigureOut">
              <a:rPr lang="fr-FR" smtClean="0"/>
              <a:pPr/>
              <a:t>14/09/2015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39CC01-FDB4-4000-A406-32173DA8C8A7}" type="slidenum">
              <a:rPr lang="fr-FR" smtClean="0"/>
              <a:pPr/>
              <a:t>‹N°›</a:t>
            </a:fld>
            <a:endParaRPr lang="fr-FR"/>
          </a:p>
        </p:txBody>
      </p:sp>
    </p:spTree>
    <p:extLst>
      <p:ext uri="{BB962C8B-B14F-4D97-AF65-F5344CB8AC3E}">
        <p14:creationId xmlns:p14="http://schemas.microsoft.com/office/powerpoint/2010/main" xmlns="" val="87522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606457-68DA-427C-B05A-08D0056FD057}" type="datetimeFigureOut">
              <a:rPr lang="fr-FR" smtClean="0"/>
              <a:pPr/>
              <a:t>14/09/2015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39CC01-FDB4-4000-A406-32173DA8C8A7}" type="slidenum">
              <a:rPr lang="fr-FR" smtClean="0"/>
              <a:pPr/>
              <a:t>‹N°›</a:t>
            </a:fld>
            <a:endParaRPr lang="fr-FR"/>
          </a:p>
        </p:txBody>
      </p:sp>
    </p:spTree>
    <p:extLst>
      <p:ext uri="{BB962C8B-B14F-4D97-AF65-F5344CB8AC3E}">
        <p14:creationId xmlns:p14="http://schemas.microsoft.com/office/powerpoint/2010/main" xmlns="" val="111214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606457-68DA-427C-B05A-08D0056FD057}" type="datetimeFigureOut">
              <a:rPr lang="fr-FR" smtClean="0"/>
              <a:pPr/>
              <a:t>14/09/2015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39CC01-FDB4-4000-A406-32173DA8C8A7}" type="slidenum">
              <a:rPr lang="fr-FR" smtClean="0"/>
              <a:pPr/>
              <a:t>‹N°›</a:t>
            </a:fld>
            <a:endParaRPr lang="fr-FR"/>
          </a:p>
        </p:txBody>
      </p:sp>
    </p:spTree>
    <p:extLst>
      <p:ext uri="{BB962C8B-B14F-4D97-AF65-F5344CB8AC3E}">
        <p14:creationId xmlns:p14="http://schemas.microsoft.com/office/powerpoint/2010/main" xmlns="" val="96507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3606457-68DA-427C-B05A-08D0056FD057}" type="datetimeFigureOut">
              <a:rPr lang="fr-FR" smtClean="0"/>
              <a:pPr/>
              <a:t>14/09/2015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39CC01-FDB4-4000-A406-32173DA8C8A7}" type="slidenum">
              <a:rPr lang="fr-FR" smtClean="0"/>
              <a:pPr/>
              <a:t>‹N°›</a:t>
            </a:fld>
            <a:endParaRPr lang="fr-FR"/>
          </a:p>
        </p:txBody>
      </p:sp>
    </p:spTree>
    <p:extLst>
      <p:ext uri="{BB962C8B-B14F-4D97-AF65-F5344CB8AC3E}">
        <p14:creationId xmlns:p14="http://schemas.microsoft.com/office/powerpoint/2010/main" xmlns="" val="172058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606457-68DA-427C-B05A-08D0056FD057}" type="datetimeFigureOut">
              <a:rPr lang="fr-FR" smtClean="0"/>
              <a:pPr/>
              <a:t>14/09/2015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39CC01-FDB4-4000-A406-32173DA8C8A7}" type="slidenum">
              <a:rPr lang="fr-FR" smtClean="0"/>
              <a:pPr/>
              <a:t>‹N°›</a:t>
            </a:fld>
            <a:endParaRPr lang="fr-FR"/>
          </a:p>
        </p:txBody>
      </p:sp>
    </p:spTree>
    <p:extLst>
      <p:ext uri="{BB962C8B-B14F-4D97-AF65-F5344CB8AC3E}">
        <p14:creationId xmlns:p14="http://schemas.microsoft.com/office/powerpoint/2010/main" xmlns="" val="240321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606457-68DA-427C-B05A-08D0056FD057}" type="datetimeFigureOut">
              <a:rPr lang="fr-FR" smtClean="0"/>
              <a:pPr/>
              <a:t>14/09/2015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F39CC01-FDB4-4000-A406-32173DA8C8A7}" type="slidenum">
              <a:rPr lang="fr-FR" smtClean="0"/>
              <a:pPr/>
              <a:t>‹N°›</a:t>
            </a:fld>
            <a:endParaRPr lang="fr-FR"/>
          </a:p>
        </p:txBody>
      </p:sp>
    </p:spTree>
    <p:extLst>
      <p:ext uri="{BB962C8B-B14F-4D97-AF65-F5344CB8AC3E}">
        <p14:creationId xmlns:p14="http://schemas.microsoft.com/office/powerpoint/2010/main" xmlns="" val="237691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3606457-68DA-427C-B05A-08D0056FD057}" type="datetimeFigureOut">
              <a:rPr lang="fr-FR" smtClean="0"/>
              <a:pPr/>
              <a:t>14/09/2015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F39CC01-FDB4-4000-A406-32173DA8C8A7}" type="slidenum">
              <a:rPr lang="fr-FR" smtClean="0"/>
              <a:pPr/>
              <a:t>‹N°›</a:t>
            </a:fld>
            <a:endParaRPr lang="fr-FR"/>
          </a:p>
        </p:txBody>
      </p:sp>
    </p:spTree>
    <p:extLst>
      <p:ext uri="{BB962C8B-B14F-4D97-AF65-F5344CB8AC3E}">
        <p14:creationId xmlns:p14="http://schemas.microsoft.com/office/powerpoint/2010/main" xmlns="" val="74320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606457-68DA-427C-B05A-08D0056FD057}" type="datetimeFigureOut">
              <a:rPr lang="fr-FR" smtClean="0"/>
              <a:pPr/>
              <a:t>14/09/2015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F39CC01-FDB4-4000-A406-32173DA8C8A7}" type="slidenum">
              <a:rPr lang="fr-FR" smtClean="0"/>
              <a:pPr/>
              <a:t>‹N°›</a:t>
            </a:fld>
            <a:endParaRPr lang="fr-FR"/>
          </a:p>
        </p:txBody>
      </p:sp>
    </p:spTree>
    <p:extLst>
      <p:ext uri="{BB962C8B-B14F-4D97-AF65-F5344CB8AC3E}">
        <p14:creationId xmlns:p14="http://schemas.microsoft.com/office/powerpoint/2010/main" xmlns="" val="49502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3606457-68DA-427C-B05A-08D0056FD057}" type="datetimeFigureOut">
              <a:rPr lang="fr-FR" smtClean="0"/>
              <a:pPr/>
              <a:t>14/09/2015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39CC01-FDB4-4000-A406-32173DA8C8A7}" type="slidenum">
              <a:rPr lang="fr-FR" smtClean="0"/>
              <a:pPr/>
              <a:t>‹N°›</a:t>
            </a:fld>
            <a:endParaRPr lang="fr-FR"/>
          </a:p>
        </p:txBody>
      </p:sp>
    </p:spTree>
    <p:extLst>
      <p:ext uri="{BB962C8B-B14F-4D97-AF65-F5344CB8AC3E}">
        <p14:creationId xmlns:p14="http://schemas.microsoft.com/office/powerpoint/2010/main" xmlns="" val="67937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3606457-68DA-427C-B05A-08D0056FD057}" type="datetimeFigureOut">
              <a:rPr lang="fr-FR" smtClean="0"/>
              <a:pPr/>
              <a:t>14/09/2015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39CC01-FDB4-4000-A406-32173DA8C8A7}" type="slidenum">
              <a:rPr lang="fr-FR" smtClean="0"/>
              <a:pPr/>
              <a:t>‹N°›</a:t>
            </a:fld>
            <a:endParaRPr lang="fr-FR"/>
          </a:p>
        </p:txBody>
      </p:sp>
    </p:spTree>
    <p:extLst>
      <p:ext uri="{BB962C8B-B14F-4D97-AF65-F5344CB8AC3E}">
        <p14:creationId xmlns:p14="http://schemas.microsoft.com/office/powerpoint/2010/main" xmlns="" val="25765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06457-68DA-427C-B05A-08D0056FD057}" type="datetimeFigureOut">
              <a:rPr lang="fr-FR" smtClean="0"/>
              <a:pPr/>
              <a:t>14/09/2015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9CC01-FDB4-4000-A406-32173DA8C8A7}" type="slidenum">
              <a:rPr lang="fr-FR" smtClean="0"/>
              <a:pPr/>
              <a:t>‹N°›</a:t>
            </a:fld>
            <a:endParaRPr lang="fr-FR"/>
          </a:p>
        </p:txBody>
      </p:sp>
    </p:spTree>
    <p:extLst>
      <p:ext uri="{BB962C8B-B14F-4D97-AF65-F5344CB8AC3E}">
        <p14:creationId xmlns:p14="http://schemas.microsoft.com/office/powerpoint/2010/main" xmlns="" val="2352734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ncbi.nlm.nih.gov/pubmed/25019376"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ncbi.nlm.nih.gov/pubmed/22884505" TargetMode="External"/><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www.ncbi.nlm.nih.gov/pubmed/25403587"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ncbi.nlm.nih.gov/pubmed/25070545" TargetMode="External"/><Relationship Id="rId2" Type="http://schemas.openxmlformats.org/officeDocument/2006/relationships/hyperlink" Target="http://www.ncbi.nlm.nih.gov/pubmed/23965225"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www.ncbi.nlm.nih.gov/pubmed/26166837"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2" name="ZoneTexte 1"/>
          <p:cNvSpPr txBox="1"/>
          <p:nvPr/>
        </p:nvSpPr>
        <p:spPr>
          <a:xfrm>
            <a:off x="2561612" y="2077439"/>
            <a:ext cx="6969857" cy="1384995"/>
          </a:xfrm>
          <a:prstGeom prst="rect">
            <a:avLst/>
          </a:prstGeom>
          <a:noFill/>
        </p:spPr>
        <p:txBody>
          <a:bodyPr wrap="none" rtlCol="0">
            <a:spAutoFit/>
          </a:bodyPr>
          <a:lstStyle/>
          <a:p>
            <a:pPr algn="ctr"/>
            <a:r>
              <a:rPr lang="fr-FR" sz="2800" b="1" dirty="0" smtClean="0"/>
              <a:t>Nouvelles chimiothérapies sous-cutanées: </a:t>
            </a:r>
          </a:p>
          <a:p>
            <a:pPr algn="ctr"/>
            <a:r>
              <a:rPr lang="fr-FR" sz="2800" b="1" dirty="0" smtClean="0"/>
              <a:t>aspects pharmacocinétiques et conséquences</a:t>
            </a:r>
          </a:p>
          <a:p>
            <a:pPr algn="ctr"/>
            <a:r>
              <a:rPr lang="fr-FR" sz="2800" b="1" dirty="0" smtClean="0"/>
              <a:t> sur la prise en charge des patientes</a:t>
            </a:r>
            <a:endParaRPr lang="fr-FR" sz="2800" b="1" dirty="0"/>
          </a:p>
        </p:txBody>
      </p:sp>
      <p:sp>
        <p:nvSpPr>
          <p:cNvPr id="4" name="ZoneTexte 3"/>
          <p:cNvSpPr txBox="1"/>
          <p:nvPr/>
        </p:nvSpPr>
        <p:spPr>
          <a:xfrm>
            <a:off x="2577345" y="4682168"/>
            <a:ext cx="6402330" cy="830997"/>
          </a:xfrm>
          <a:prstGeom prst="rect">
            <a:avLst/>
          </a:prstGeom>
          <a:noFill/>
        </p:spPr>
        <p:txBody>
          <a:bodyPr wrap="none" rtlCol="0">
            <a:spAutoFit/>
          </a:bodyPr>
          <a:lstStyle/>
          <a:p>
            <a:pPr algn="ctr"/>
            <a:r>
              <a:rPr lang="fr-FR" sz="2400" dirty="0" smtClean="0"/>
              <a:t>C. </a:t>
            </a:r>
            <a:r>
              <a:rPr lang="fr-FR" sz="2400" dirty="0" err="1" smtClean="0"/>
              <a:t>Bornet</a:t>
            </a:r>
            <a:r>
              <a:rPr lang="fr-FR" sz="2400" dirty="0" smtClean="0"/>
              <a:t>, Pharmacien Hôpital Conception AP-HM</a:t>
            </a:r>
          </a:p>
          <a:p>
            <a:pPr algn="ctr"/>
            <a:r>
              <a:rPr lang="fr-FR" sz="2400" dirty="0" smtClean="0"/>
              <a:t>Membre Groupe référencement COSEPS</a:t>
            </a:r>
            <a:endParaRPr lang="fr-FR" sz="2400" dirty="0"/>
          </a:p>
        </p:txBody>
      </p:sp>
    </p:spTree>
    <p:extLst>
      <p:ext uri="{BB962C8B-B14F-4D97-AF65-F5344CB8AC3E}">
        <p14:creationId xmlns:p14="http://schemas.microsoft.com/office/powerpoint/2010/main" xmlns="" val="63766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365156" y="1131943"/>
            <a:ext cx="7398626" cy="43513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2" name="ZoneTexte 1"/>
          <p:cNvSpPr txBox="1"/>
          <p:nvPr/>
        </p:nvSpPr>
        <p:spPr>
          <a:xfrm>
            <a:off x="2974554" y="561860"/>
            <a:ext cx="4650504" cy="369332"/>
          </a:xfrm>
          <a:prstGeom prst="rect">
            <a:avLst/>
          </a:prstGeom>
          <a:noFill/>
        </p:spPr>
        <p:txBody>
          <a:bodyPr wrap="none" rtlCol="0">
            <a:spAutoFit/>
          </a:bodyPr>
          <a:lstStyle/>
          <a:p>
            <a:r>
              <a:rPr lang="fr-FR" dirty="0" smtClean="0"/>
              <a:t>Genèse de la dose fixe </a:t>
            </a:r>
            <a:r>
              <a:rPr lang="fr-FR" dirty="0" err="1"/>
              <a:t>T</a:t>
            </a:r>
            <a:r>
              <a:rPr lang="fr-FR" dirty="0" err="1" smtClean="0"/>
              <a:t>rastuzumab</a:t>
            </a:r>
            <a:r>
              <a:rPr lang="fr-FR" dirty="0" smtClean="0"/>
              <a:t> 600 mg SC </a:t>
            </a:r>
            <a:endParaRPr lang="fr-FR" dirty="0"/>
          </a:p>
        </p:txBody>
      </p:sp>
      <p:sp>
        <p:nvSpPr>
          <p:cNvPr id="4" name="Rectangle 3"/>
          <p:cNvSpPr/>
          <p:nvPr/>
        </p:nvSpPr>
        <p:spPr>
          <a:xfrm>
            <a:off x="2089723" y="5887531"/>
            <a:ext cx="6195735" cy="646331"/>
          </a:xfrm>
          <a:prstGeom prst="rect">
            <a:avLst/>
          </a:prstGeom>
        </p:spPr>
        <p:txBody>
          <a:bodyPr wrap="none">
            <a:spAutoFit/>
          </a:bodyPr>
          <a:lstStyle/>
          <a:p>
            <a:r>
              <a:rPr lang="fr-FR" dirty="0" smtClean="0"/>
              <a:t>L’AUC totale entre IV à 6mg/kg IV est comparable à 8mg /kg SC   </a:t>
            </a:r>
          </a:p>
          <a:p>
            <a:endParaRPr lang="fr-FR" dirty="0"/>
          </a:p>
        </p:txBody>
      </p:sp>
      <p:pic>
        <p:nvPicPr>
          <p:cNvPr id="5" name="Image 4"/>
          <p:cNvPicPr>
            <a:picLocks noChangeAspect="1"/>
          </p:cNvPicPr>
          <p:nvPr/>
        </p:nvPicPr>
        <p:blipFill>
          <a:blip r:embed="rId2" cstate="print"/>
          <a:stretch>
            <a:fillRect/>
          </a:stretch>
        </p:blipFill>
        <p:spPr>
          <a:xfrm rot="5400000">
            <a:off x="4008991" y="-1709138"/>
            <a:ext cx="4318398" cy="10507579"/>
          </a:xfrm>
          <a:prstGeom prst="rect">
            <a:avLst/>
          </a:prstGeom>
        </p:spPr>
      </p:pic>
      <p:sp>
        <p:nvSpPr>
          <p:cNvPr id="6" name="Rectangle à coins arrondis 5"/>
          <p:cNvSpPr/>
          <p:nvPr/>
        </p:nvSpPr>
        <p:spPr>
          <a:xfrm>
            <a:off x="3568700" y="1892300"/>
            <a:ext cx="1358900" cy="2779723"/>
          </a:xfrm>
          <a:prstGeom prst="roundRect">
            <a:avLst/>
          </a:prstGeom>
          <a:solidFill>
            <a:schemeClr val="bg2">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7302834" y="1892299"/>
            <a:ext cx="1358900" cy="2779723"/>
          </a:xfrm>
          <a:prstGeom prst="roundRect">
            <a:avLst/>
          </a:prstGeom>
          <a:solidFill>
            <a:schemeClr val="bg2">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80249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2" name="ZoneTexte 1"/>
          <p:cNvSpPr txBox="1"/>
          <p:nvPr/>
        </p:nvSpPr>
        <p:spPr>
          <a:xfrm>
            <a:off x="2958512" y="609987"/>
            <a:ext cx="4650504" cy="369332"/>
          </a:xfrm>
          <a:prstGeom prst="rect">
            <a:avLst/>
          </a:prstGeom>
          <a:noFill/>
        </p:spPr>
        <p:txBody>
          <a:bodyPr wrap="none" rtlCol="0">
            <a:spAutoFit/>
          </a:bodyPr>
          <a:lstStyle/>
          <a:p>
            <a:r>
              <a:rPr lang="fr-FR" dirty="0" smtClean="0"/>
              <a:t>Genèse de la dose fixe </a:t>
            </a:r>
            <a:r>
              <a:rPr lang="fr-FR" dirty="0" err="1"/>
              <a:t>T</a:t>
            </a:r>
            <a:r>
              <a:rPr lang="fr-FR" dirty="0" err="1" smtClean="0"/>
              <a:t>rastuzumab</a:t>
            </a:r>
            <a:r>
              <a:rPr lang="fr-FR" dirty="0" smtClean="0"/>
              <a:t> 600 mg SC </a:t>
            </a:r>
            <a:endParaRPr lang="fr-FR" dirty="0"/>
          </a:p>
        </p:txBody>
      </p:sp>
      <p:sp>
        <p:nvSpPr>
          <p:cNvPr id="4" name="Rectangle 3"/>
          <p:cNvSpPr/>
          <p:nvPr/>
        </p:nvSpPr>
        <p:spPr>
          <a:xfrm>
            <a:off x="1010652" y="1024120"/>
            <a:ext cx="10282990" cy="5511637"/>
          </a:xfrm>
          <a:prstGeom prst="rect">
            <a:avLst/>
          </a:prstGeom>
        </p:spPr>
        <p:txBody>
          <a:bodyPr wrap="square">
            <a:spAutoFit/>
          </a:bodyPr>
          <a:lstStyle/>
          <a:p>
            <a:r>
              <a:rPr lang="fr-FR" dirty="0" smtClean="0">
                <a:hlinkClick r:id="rId2"/>
              </a:rPr>
              <a:t>Use of a population </a:t>
            </a:r>
            <a:r>
              <a:rPr lang="fr-FR" dirty="0" err="1" smtClean="0">
                <a:hlinkClick r:id="rId2"/>
              </a:rPr>
              <a:t>pharmacokinetic</a:t>
            </a:r>
            <a:r>
              <a:rPr lang="fr-FR" dirty="0" smtClean="0">
                <a:hlinkClick r:id="rId2"/>
              </a:rPr>
              <a:t> </a:t>
            </a:r>
            <a:r>
              <a:rPr lang="fr-FR" dirty="0" err="1" smtClean="0">
                <a:hlinkClick r:id="rId2"/>
              </a:rPr>
              <a:t>approach</a:t>
            </a:r>
            <a:r>
              <a:rPr lang="fr-FR" dirty="0" smtClean="0">
                <a:hlinkClick r:id="rId2"/>
              </a:rPr>
              <a:t> for the </a:t>
            </a:r>
            <a:r>
              <a:rPr lang="fr-FR" dirty="0" err="1" smtClean="0">
                <a:hlinkClick r:id="rId2"/>
              </a:rPr>
              <a:t>clinical</a:t>
            </a:r>
            <a:r>
              <a:rPr lang="fr-FR" dirty="0" smtClean="0">
                <a:hlinkClick r:id="rId2"/>
              </a:rPr>
              <a:t> </a:t>
            </a:r>
            <a:r>
              <a:rPr lang="fr-FR" dirty="0" err="1" smtClean="0">
                <a:hlinkClick r:id="rId2"/>
              </a:rPr>
              <a:t>development</a:t>
            </a:r>
            <a:r>
              <a:rPr lang="fr-FR" dirty="0" smtClean="0">
                <a:hlinkClick r:id="rId2"/>
              </a:rPr>
              <a:t> of a </a:t>
            </a:r>
            <a:r>
              <a:rPr lang="fr-FR" dirty="0" err="1" smtClean="0">
                <a:hlinkClick r:id="rId2"/>
              </a:rPr>
              <a:t>fixed</a:t>
            </a:r>
            <a:r>
              <a:rPr lang="fr-FR" dirty="0" smtClean="0">
                <a:hlinkClick r:id="rId2"/>
              </a:rPr>
              <a:t>-dose </a:t>
            </a:r>
            <a:r>
              <a:rPr lang="fr-FR" dirty="0" err="1" smtClean="0">
                <a:hlinkClick r:id="rId2"/>
              </a:rPr>
              <a:t>subcutaneous</a:t>
            </a:r>
            <a:r>
              <a:rPr lang="fr-FR" dirty="0" smtClean="0">
                <a:hlinkClick r:id="rId2"/>
              </a:rPr>
              <a:t> formulation of </a:t>
            </a:r>
            <a:r>
              <a:rPr lang="fr-FR" dirty="0" err="1" smtClean="0">
                <a:hlinkClick r:id="rId2"/>
              </a:rPr>
              <a:t>trastuzumab</a:t>
            </a:r>
            <a:r>
              <a:rPr lang="fr-FR" dirty="0" smtClean="0">
                <a:hlinkClick r:id="rId2"/>
              </a:rPr>
              <a:t>.</a:t>
            </a:r>
            <a:endParaRPr lang="fr-FR" dirty="0" smtClean="0"/>
          </a:p>
          <a:p>
            <a:r>
              <a:rPr lang="fr-FR" b="1" dirty="0" err="1" smtClean="0"/>
              <a:t>Hourcade-Potelleret</a:t>
            </a:r>
            <a:r>
              <a:rPr lang="fr-FR" dirty="0" smtClean="0"/>
              <a:t> F, </a:t>
            </a:r>
            <a:r>
              <a:rPr lang="fr-FR" dirty="0" err="1" smtClean="0"/>
              <a:t>Lemenuel-Diot</a:t>
            </a:r>
            <a:r>
              <a:rPr lang="fr-FR" dirty="0" smtClean="0"/>
              <a:t> A, McIntyre C, Brewster M, Lum B, </a:t>
            </a:r>
            <a:r>
              <a:rPr lang="fr-FR" dirty="0" err="1" smtClean="0"/>
              <a:t>Bittner</a:t>
            </a:r>
            <a:r>
              <a:rPr lang="fr-FR" dirty="0" smtClean="0"/>
              <a:t> B.</a:t>
            </a:r>
          </a:p>
          <a:p>
            <a:r>
              <a:rPr lang="fr-FR" dirty="0" smtClean="0"/>
              <a:t>CPT </a:t>
            </a:r>
            <a:r>
              <a:rPr lang="fr-FR" dirty="0" err="1" smtClean="0"/>
              <a:t>Pharmacometrics</a:t>
            </a:r>
            <a:r>
              <a:rPr lang="fr-FR" dirty="0" smtClean="0"/>
              <a:t> </a:t>
            </a:r>
            <a:r>
              <a:rPr lang="fr-FR" dirty="0" err="1" smtClean="0"/>
              <a:t>Syst</a:t>
            </a:r>
            <a:r>
              <a:rPr lang="fr-FR" dirty="0" smtClean="0"/>
              <a:t> </a:t>
            </a:r>
            <a:r>
              <a:rPr lang="fr-FR" dirty="0" err="1" smtClean="0"/>
              <a:t>Pharmacol</a:t>
            </a:r>
            <a:r>
              <a:rPr lang="fr-FR" dirty="0" smtClean="0"/>
              <a:t>. 2014 Jan 2</a:t>
            </a:r>
          </a:p>
          <a:p>
            <a:pPr>
              <a:lnSpc>
                <a:spcPct val="107000"/>
              </a:lnSpc>
              <a:spcAft>
                <a:spcPts val="800"/>
              </a:spcAft>
            </a:pP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Test avec dose fixe 400, 500,  600, 700mg en modèle Pharmacocinétique</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Modèle à 2 compartiments</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BD SC 87%</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Simulation : compte tenu de tous les éléments déjà collectés, d’un objectif  d’avoir des résultats pharmacocinétiques (en particulier d’AUC) au moins aussi bon que l’IV,  et d’hypothèse de saturation des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sites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Her2 au moins aussi bonne (modèle à partir de 260 patients virtuels de 68Kg de moyenne + ou – 11 kg)</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3200" b="1" dirty="0">
                <a:latin typeface="Calibri" panose="020F0502020204030204" pitchFamily="34" charset="0"/>
                <a:ea typeface="Calibri" panose="020F0502020204030204" pitchFamily="34" charset="0"/>
                <a:cs typeface="Times New Roman" panose="02020603050405020304" pitchFamily="18" charset="0"/>
              </a:rPr>
              <a:t>	</a:t>
            </a:r>
            <a:r>
              <a:rPr lang="fr-FR" sz="3200" b="1" dirty="0" smtClean="0">
                <a:latin typeface="Calibri" panose="020F0502020204030204" pitchFamily="34" charset="0"/>
                <a:ea typeface="Calibri" panose="020F0502020204030204" pitchFamily="34" charset="0"/>
                <a:cs typeface="Times New Roman" panose="02020603050405020304" pitchFamily="18" charset="0"/>
              </a:rPr>
              <a:t>	600 mg en SC dose fixe</a:t>
            </a:r>
            <a:endParaRPr lang="fr-FR"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Ils ont testé pour les patients &gt;75 kg par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modèle et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ils ont trouvé une couverture conforme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lèche droite 4"/>
          <p:cNvSpPr/>
          <p:nvPr/>
        </p:nvSpPr>
        <p:spPr>
          <a:xfrm>
            <a:off x="1347538" y="5053263"/>
            <a:ext cx="1315453" cy="673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49263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pic>
        <p:nvPicPr>
          <p:cNvPr id="2" name="Image 1"/>
          <p:cNvPicPr>
            <a:picLocks noChangeAspect="1"/>
          </p:cNvPicPr>
          <p:nvPr/>
        </p:nvPicPr>
        <p:blipFill>
          <a:blip r:embed="rId2" cstate="print"/>
          <a:stretch>
            <a:fillRect/>
          </a:stretch>
        </p:blipFill>
        <p:spPr>
          <a:xfrm rot="16260000">
            <a:off x="1579972" y="-660402"/>
            <a:ext cx="4539725" cy="7268620"/>
          </a:xfrm>
          <a:prstGeom prst="rect">
            <a:avLst/>
          </a:prstGeom>
        </p:spPr>
      </p:pic>
      <p:sp>
        <p:nvSpPr>
          <p:cNvPr id="4" name="ZoneTexte 3"/>
          <p:cNvSpPr txBox="1"/>
          <p:nvPr/>
        </p:nvSpPr>
        <p:spPr>
          <a:xfrm>
            <a:off x="2903621" y="248562"/>
            <a:ext cx="6115649" cy="461665"/>
          </a:xfrm>
          <a:prstGeom prst="rect">
            <a:avLst/>
          </a:prstGeom>
          <a:noFill/>
        </p:spPr>
        <p:txBody>
          <a:bodyPr wrap="none" rtlCol="0">
            <a:spAutoFit/>
          </a:bodyPr>
          <a:lstStyle/>
          <a:p>
            <a:r>
              <a:rPr lang="fr-FR" sz="2400" b="1" dirty="0" smtClean="0"/>
              <a:t>Etude clinique </a:t>
            </a:r>
            <a:r>
              <a:rPr lang="fr-FR" sz="2400" b="1" dirty="0" err="1" smtClean="0"/>
              <a:t>trastuzumab</a:t>
            </a:r>
            <a:r>
              <a:rPr lang="fr-FR" sz="2400" b="1" dirty="0" smtClean="0"/>
              <a:t> SC 600 mg </a:t>
            </a:r>
            <a:r>
              <a:rPr lang="fr-FR" sz="2400" b="1" dirty="0" err="1" smtClean="0"/>
              <a:t>HannaH</a:t>
            </a:r>
            <a:endParaRPr lang="fr-FR" sz="2400" b="1" dirty="0"/>
          </a:p>
        </p:txBody>
      </p:sp>
      <p:sp>
        <p:nvSpPr>
          <p:cNvPr id="6" name="Rectangle 5"/>
          <p:cNvSpPr/>
          <p:nvPr/>
        </p:nvSpPr>
        <p:spPr>
          <a:xfrm>
            <a:off x="8037095" y="640964"/>
            <a:ext cx="3882189" cy="5848652"/>
          </a:xfrm>
          <a:prstGeom prst="rect">
            <a:avLst/>
          </a:prstGeom>
        </p:spPr>
        <p:txBody>
          <a:bodyPr wrap="square">
            <a:spAutoFit/>
          </a:bodyPr>
          <a:lstStyle/>
          <a:p>
            <a:pPr>
              <a:lnSpc>
                <a:spcPct val="107000"/>
              </a:lnSpc>
              <a:spcAft>
                <a:spcPts val="800"/>
              </a:spcAft>
            </a:pP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En ouvert (néo) adjuvant Her2+ Cancer sein opérable inflammatoire ou localement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avancé</a:t>
            </a: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8 cycles  de chimiothérapie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néoadjuvante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(comprenant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docetaxel</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fluorouracil</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épirubicine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endoxan</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avec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trastuzumab</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IV (8mg/kg puis 6mg /kg) ou SC (600 mg) toute les 3 semaines</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Après chirurgie : jusqu’à 1 an de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trastuzumab</a:t>
            </a: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Ils font la cinétique après les 8 cures en néo adjuvante</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299 patientes en IV et 297 en SC</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Rectangle 6"/>
          <p:cNvSpPr/>
          <p:nvPr/>
        </p:nvSpPr>
        <p:spPr>
          <a:xfrm>
            <a:off x="176463" y="5473953"/>
            <a:ext cx="7860632" cy="1015663"/>
          </a:xfrm>
          <a:prstGeom prst="rect">
            <a:avLst/>
          </a:prstGeom>
        </p:spPr>
        <p:txBody>
          <a:bodyPr wrap="square">
            <a:spAutoFit/>
          </a:bodyPr>
          <a:lstStyle/>
          <a:p>
            <a:r>
              <a:rPr lang="fr-FR" sz="1200" dirty="0" err="1" smtClean="0">
                <a:hlinkClick r:id="rId3"/>
              </a:rPr>
              <a:t>Subcutaneous</a:t>
            </a:r>
            <a:r>
              <a:rPr lang="fr-FR" sz="1200" dirty="0" smtClean="0">
                <a:hlinkClick r:id="rId3"/>
              </a:rPr>
              <a:t> versus </a:t>
            </a:r>
            <a:r>
              <a:rPr lang="fr-FR" sz="1200" dirty="0" err="1" smtClean="0">
                <a:hlinkClick r:id="rId3"/>
              </a:rPr>
              <a:t>intravenous</a:t>
            </a:r>
            <a:r>
              <a:rPr lang="fr-FR" sz="1200" dirty="0" smtClean="0">
                <a:hlinkClick r:id="rId3"/>
              </a:rPr>
              <a:t> administration of (</a:t>
            </a:r>
            <a:r>
              <a:rPr lang="fr-FR" sz="1200" dirty="0" err="1" smtClean="0">
                <a:hlinkClick r:id="rId3"/>
              </a:rPr>
              <a:t>neo</a:t>
            </a:r>
            <a:r>
              <a:rPr lang="fr-FR" sz="1200" dirty="0" smtClean="0">
                <a:hlinkClick r:id="rId3"/>
              </a:rPr>
              <a:t>)adjuvant </a:t>
            </a:r>
            <a:r>
              <a:rPr lang="fr-FR" sz="1200" dirty="0" err="1" smtClean="0">
                <a:hlinkClick r:id="rId3"/>
              </a:rPr>
              <a:t>trastuzumab</a:t>
            </a:r>
            <a:r>
              <a:rPr lang="fr-FR" sz="1200" dirty="0" smtClean="0">
                <a:hlinkClick r:id="rId3"/>
              </a:rPr>
              <a:t> in patients </a:t>
            </a:r>
            <a:r>
              <a:rPr lang="fr-FR" sz="1200" dirty="0" err="1" smtClean="0">
                <a:hlinkClick r:id="rId3"/>
              </a:rPr>
              <a:t>with</a:t>
            </a:r>
            <a:r>
              <a:rPr lang="fr-FR" sz="1200" dirty="0" smtClean="0">
                <a:hlinkClick r:id="rId3"/>
              </a:rPr>
              <a:t> HER2-positive, </a:t>
            </a:r>
            <a:r>
              <a:rPr lang="fr-FR" sz="1200" dirty="0" err="1" smtClean="0">
                <a:hlinkClick r:id="rId3"/>
              </a:rPr>
              <a:t>clinical</a:t>
            </a:r>
            <a:r>
              <a:rPr lang="fr-FR" sz="1200" dirty="0" smtClean="0">
                <a:hlinkClick r:id="rId3"/>
              </a:rPr>
              <a:t> stage I-III </a:t>
            </a:r>
            <a:r>
              <a:rPr lang="fr-FR" sz="1200" dirty="0" err="1" smtClean="0">
                <a:hlinkClick r:id="rId3"/>
              </a:rPr>
              <a:t>breast</a:t>
            </a:r>
            <a:r>
              <a:rPr lang="fr-FR" sz="1200" dirty="0" smtClean="0">
                <a:hlinkClick r:id="rId3"/>
              </a:rPr>
              <a:t> cancer (</a:t>
            </a:r>
            <a:r>
              <a:rPr lang="fr-FR" sz="1200" dirty="0" err="1" smtClean="0">
                <a:hlinkClick r:id="rId3"/>
              </a:rPr>
              <a:t>HannaH</a:t>
            </a:r>
            <a:r>
              <a:rPr lang="fr-FR" sz="1200" dirty="0" smtClean="0">
                <a:hlinkClick r:id="rId3"/>
              </a:rPr>
              <a:t> </a:t>
            </a:r>
            <a:r>
              <a:rPr lang="fr-FR" sz="1200" dirty="0" err="1" smtClean="0">
                <a:hlinkClick r:id="rId3"/>
              </a:rPr>
              <a:t>study</a:t>
            </a:r>
            <a:r>
              <a:rPr lang="fr-FR" sz="1200" dirty="0" smtClean="0">
                <a:hlinkClick r:id="rId3"/>
              </a:rPr>
              <a:t>): a phase 3, open-label, </a:t>
            </a:r>
            <a:r>
              <a:rPr lang="fr-FR" sz="1200" dirty="0" err="1" smtClean="0">
                <a:hlinkClick r:id="rId3"/>
              </a:rPr>
              <a:t>multicentre</a:t>
            </a:r>
            <a:r>
              <a:rPr lang="fr-FR" sz="1200" dirty="0" smtClean="0">
                <a:hlinkClick r:id="rId3"/>
              </a:rPr>
              <a:t>, </a:t>
            </a:r>
            <a:r>
              <a:rPr lang="fr-FR" sz="1200" dirty="0" err="1" smtClean="0">
                <a:hlinkClick r:id="rId3"/>
              </a:rPr>
              <a:t>randomised</a:t>
            </a:r>
            <a:r>
              <a:rPr lang="fr-FR" sz="1200" dirty="0" smtClean="0">
                <a:hlinkClick r:id="rId3"/>
              </a:rPr>
              <a:t> trial.</a:t>
            </a:r>
            <a:endParaRPr lang="fr-FR" sz="1200" dirty="0" smtClean="0"/>
          </a:p>
          <a:p>
            <a:r>
              <a:rPr lang="fr-FR" sz="1200" dirty="0" err="1" smtClean="0"/>
              <a:t>Ismael</a:t>
            </a:r>
            <a:r>
              <a:rPr lang="fr-FR" sz="1200" dirty="0" smtClean="0"/>
              <a:t> G, </a:t>
            </a:r>
            <a:r>
              <a:rPr lang="fr-FR" sz="1200" dirty="0" err="1" smtClean="0"/>
              <a:t>Hegg</a:t>
            </a:r>
            <a:r>
              <a:rPr lang="fr-FR" sz="1200" dirty="0" smtClean="0"/>
              <a:t> R, </a:t>
            </a:r>
            <a:r>
              <a:rPr lang="fr-FR" sz="1200" dirty="0" err="1" smtClean="0"/>
              <a:t>Muehlbauer</a:t>
            </a:r>
            <a:r>
              <a:rPr lang="fr-FR" sz="1200" dirty="0" smtClean="0"/>
              <a:t> S, </a:t>
            </a:r>
            <a:r>
              <a:rPr lang="fr-FR" sz="1200" dirty="0" err="1" smtClean="0"/>
              <a:t>Heinzmann</a:t>
            </a:r>
            <a:r>
              <a:rPr lang="fr-FR" sz="1200" dirty="0" smtClean="0"/>
              <a:t> D, Lum B, Kim SB, </a:t>
            </a:r>
            <a:r>
              <a:rPr lang="fr-FR" sz="1200" dirty="0" err="1" smtClean="0"/>
              <a:t>Pienkowski</a:t>
            </a:r>
            <a:r>
              <a:rPr lang="fr-FR" sz="1200" dirty="0" smtClean="0"/>
              <a:t> T, </a:t>
            </a:r>
            <a:r>
              <a:rPr lang="fr-FR" sz="1200" dirty="0" err="1" smtClean="0"/>
              <a:t>Lichinitser</a:t>
            </a:r>
            <a:r>
              <a:rPr lang="fr-FR" sz="1200" dirty="0" smtClean="0"/>
              <a:t> M, </a:t>
            </a:r>
            <a:r>
              <a:rPr lang="fr-FR" sz="1200" dirty="0" err="1" smtClean="0"/>
              <a:t>Semiglazov</a:t>
            </a:r>
            <a:r>
              <a:rPr lang="fr-FR" sz="1200" dirty="0" smtClean="0"/>
              <a:t> V, </a:t>
            </a:r>
            <a:r>
              <a:rPr lang="fr-FR" sz="1200" b="1" dirty="0" err="1" smtClean="0"/>
              <a:t>Melichar</a:t>
            </a:r>
            <a:r>
              <a:rPr lang="fr-FR" sz="1200" dirty="0" smtClean="0"/>
              <a:t> B, </a:t>
            </a:r>
            <a:r>
              <a:rPr lang="fr-FR" sz="1200" b="1" dirty="0" err="1" smtClean="0"/>
              <a:t>Jackisch</a:t>
            </a:r>
            <a:r>
              <a:rPr lang="fr-FR" sz="1200" dirty="0" smtClean="0"/>
              <a:t> C.</a:t>
            </a:r>
          </a:p>
          <a:p>
            <a:r>
              <a:rPr lang="fr-FR" sz="1200" dirty="0" smtClean="0"/>
              <a:t>Lancet </a:t>
            </a:r>
            <a:r>
              <a:rPr lang="fr-FR" sz="1200" dirty="0" err="1" smtClean="0"/>
              <a:t>Oncol</a:t>
            </a:r>
            <a:r>
              <a:rPr lang="fr-FR" sz="1200" dirty="0" smtClean="0"/>
              <a:t>. 2012 Sep;13(9):869-78</a:t>
            </a:r>
            <a:endParaRPr lang="fr-FR" sz="1200" dirty="0"/>
          </a:p>
        </p:txBody>
      </p:sp>
    </p:spTree>
    <p:extLst>
      <p:ext uri="{BB962C8B-B14F-4D97-AF65-F5344CB8AC3E}">
        <p14:creationId xmlns:p14="http://schemas.microsoft.com/office/powerpoint/2010/main" xmlns="" val="841686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pic>
        <p:nvPicPr>
          <p:cNvPr id="4" name="Image 3"/>
          <p:cNvPicPr>
            <a:picLocks noChangeAspect="1"/>
          </p:cNvPicPr>
          <p:nvPr/>
        </p:nvPicPr>
        <p:blipFill>
          <a:blip r:embed="rId2" cstate="print"/>
          <a:stretch>
            <a:fillRect/>
          </a:stretch>
        </p:blipFill>
        <p:spPr>
          <a:xfrm rot="180000">
            <a:off x="864878" y="472783"/>
            <a:ext cx="4316341" cy="5610197"/>
          </a:xfrm>
          <a:prstGeom prst="rect">
            <a:avLst/>
          </a:prstGeom>
        </p:spPr>
      </p:pic>
      <p:sp>
        <p:nvSpPr>
          <p:cNvPr id="6" name="Rectangle 5"/>
          <p:cNvSpPr/>
          <p:nvPr/>
        </p:nvSpPr>
        <p:spPr>
          <a:xfrm>
            <a:off x="6545178" y="1001250"/>
            <a:ext cx="5133473" cy="4070473"/>
          </a:xfrm>
          <a:prstGeom prst="rect">
            <a:avLst/>
          </a:prstGeom>
        </p:spPr>
        <p:txBody>
          <a:bodyPr wrap="square">
            <a:spAutoFit/>
          </a:bodyPr>
          <a:lstStyle/>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Sur l’efficacité:  45.4% de réponse complète selon leur critère  primaire pour SC et 40.7 % pour IV, donc non infériorité de SC vs IV</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Poids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IV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moy</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66.0 kg  (44.4-137.1)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SC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moy</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68 kg (43-136)</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Pour l’efficacité ils signalent qu’ils n’ont rien corrélé de particulier avec le poids des patients (pas plus)</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Conclusion de non infériorité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p:cNvSpPr txBox="1"/>
          <p:nvPr/>
        </p:nvSpPr>
        <p:spPr>
          <a:xfrm>
            <a:off x="3256547" y="168339"/>
            <a:ext cx="6144503" cy="461665"/>
          </a:xfrm>
          <a:prstGeom prst="rect">
            <a:avLst/>
          </a:prstGeom>
          <a:noFill/>
        </p:spPr>
        <p:txBody>
          <a:bodyPr wrap="none" rtlCol="0">
            <a:spAutoFit/>
          </a:bodyPr>
          <a:lstStyle/>
          <a:p>
            <a:r>
              <a:rPr lang="fr-FR" sz="2400" b="1" dirty="0" smtClean="0"/>
              <a:t>Etude clinique </a:t>
            </a:r>
            <a:r>
              <a:rPr lang="fr-FR" sz="2400" b="1" dirty="0" err="1" smtClean="0"/>
              <a:t>trastuzumab</a:t>
            </a:r>
            <a:r>
              <a:rPr lang="fr-FR" sz="2400" b="1" dirty="0" smtClean="0"/>
              <a:t> SC 600 mg </a:t>
            </a:r>
            <a:r>
              <a:rPr lang="fr-FR" sz="2400" b="1" dirty="0" err="1" smtClean="0"/>
              <a:t>HannaH</a:t>
            </a:r>
            <a:endParaRPr lang="fr-FR" sz="2400" b="1" dirty="0"/>
          </a:p>
        </p:txBody>
      </p:sp>
    </p:spTree>
    <p:extLst>
      <p:ext uri="{BB962C8B-B14F-4D97-AF65-F5344CB8AC3E}">
        <p14:creationId xmlns:p14="http://schemas.microsoft.com/office/powerpoint/2010/main" xmlns="" val="35952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4" name="Rectangle 3"/>
          <p:cNvSpPr/>
          <p:nvPr/>
        </p:nvSpPr>
        <p:spPr>
          <a:xfrm>
            <a:off x="6668814" y="2435187"/>
            <a:ext cx="4929624" cy="1881925"/>
          </a:xfrm>
          <a:prstGeom prst="rect">
            <a:avLst/>
          </a:prstGeom>
        </p:spPr>
        <p:txBody>
          <a:bodyPr wrap="square">
            <a:spAutoFit/>
          </a:bodyPr>
          <a:lstStyle/>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Après 8 cycles, la C résiduel : 51.8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mcg</a:t>
            </a:r>
            <a:r>
              <a:rPr lang="fr-FR" dirty="0" smtClean="0">
                <a:effectLst/>
                <a:latin typeface="Calibri" panose="020F0502020204030204" pitchFamily="34" charset="0"/>
                <a:ea typeface="Calibri" panose="020F0502020204030204" pitchFamily="34" charset="0"/>
                <a:cs typeface="Times New Roman" panose="02020603050405020304" pitchFamily="18" charset="0"/>
              </a:rPr>
              <a:t>/ml pour IV (CV 52.5 %) et 69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mcg</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ml pour SC (CV 55.8%)</a:t>
            </a:r>
          </a:p>
          <a:p>
            <a:pPr>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AUC similaires</a:t>
            </a: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-&gt; en ligne avec attentes</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Assure en théorie la saturation des sites Her2</a:t>
            </a:r>
          </a:p>
        </p:txBody>
      </p:sp>
      <p:sp>
        <p:nvSpPr>
          <p:cNvPr id="5" name="ZoneTexte 4"/>
          <p:cNvSpPr txBox="1"/>
          <p:nvPr/>
        </p:nvSpPr>
        <p:spPr>
          <a:xfrm>
            <a:off x="3256547" y="168339"/>
            <a:ext cx="6144503" cy="461665"/>
          </a:xfrm>
          <a:prstGeom prst="rect">
            <a:avLst/>
          </a:prstGeom>
          <a:noFill/>
        </p:spPr>
        <p:txBody>
          <a:bodyPr wrap="none" rtlCol="0">
            <a:spAutoFit/>
          </a:bodyPr>
          <a:lstStyle/>
          <a:p>
            <a:r>
              <a:rPr lang="fr-FR" sz="2400" b="1" dirty="0" smtClean="0"/>
              <a:t>Etude clinique </a:t>
            </a:r>
            <a:r>
              <a:rPr lang="fr-FR" sz="2400" b="1" dirty="0" err="1" smtClean="0"/>
              <a:t>trastuzumab</a:t>
            </a:r>
            <a:r>
              <a:rPr lang="fr-FR" sz="2400" b="1" dirty="0" smtClean="0"/>
              <a:t> SC 600 mg </a:t>
            </a:r>
            <a:r>
              <a:rPr lang="fr-FR" sz="2400" b="1" dirty="0" err="1" smtClean="0"/>
              <a:t>HannaH</a:t>
            </a:r>
            <a:endParaRPr lang="fr-FR" sz="2400" b="1" dirty="0"/>
          </a:p>
        </p:txBody>
      </p:sp>
      <p:pic>
        <p:nvPicPr>
          <p:cNvPr id="6" name="Image 5"/>
          <p:cNvPicPr>
            <a:picLocks noChangeAspect="1"/>
          </p:cNvPicPr>
          <p:nvPr/>
        </p:nvPicPr>
        <p:blipFill>
          <a:blip r:embed="rId2" cstate="print"/>
          <a:stretch>
            <a:fillRect/>
          </a:stretch>
        </p:blipFill>
        <p:spPr>
          <a:xfrm>
            <a:off x="291357" y="1214133"/>
            <a:ext cx="6086158" cy="4871357"/>
          </a:xfrm>
          <a:prstGeom prst="rect">
            <a:avLst/>
          </a:prstGeom>
        </p:spPr>
      </p:pic>
    </p:spTree>
    <p:extLst>
      <p:ext uri="{BB962C8B-B14F-4D97-AF65-F5344CB8AC3E}">
        <p14:creationId xmlns:p14="http://schemas.microsoft.com/office/powerpoint/2010/main" xmlns="" val="336518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pic>
        <p:nvPicPr>
          <p:cNvPr id="6" name="Image 5"/>
          <p:cNvPicPr>
            <a:picLocks noChangeAspect="1"/>
          </p:cNvPicPr>
          <p:nvPr/>
        </p:nvPicPr>
        <p:blipFill>
          <a:blip r:embed="rId2" cstate="print"/>
          <a:stretch>
            <a:fillRect/>
          </a:stretch>
        </p:blipFill>
        <p:spPr>
          <a:xfrm rot="60000">
            <a:off x="227326" y="1131992"/>
            <a:ext cx="5499556" cy="4901778"/>
          </a:xfrm>
          <a:prstGeom prst="rect">
            <a:avLst/>
          </a:prstGeom>
        </p:spPr>
      </p:pic>
      <p:sp>
        <p:nvSpPr>
          <p:cNvPr id="7" name="ZoneTexte 6"/>
          <p:cNvSpPr txBox="1"/>
          <p:nvPr/>
        </p:nvSpPr>
        <p:spPr>
          <a:xfrm>
            <a:off x="3256547" y="168339"/>
            <a:ext cx="6144503" cy="461665"/>
          </a:xfrm>
          <a:prstGeom prst="rect">
            <a:avLst/>
          </a:prstGeom>
          <a:noFill/>
        </p:spPr>
        <p:txBody>
          <a:bodyPr wrap="none" rtlCol="0">
            <a:spAutoFit/>
          </a:bodyPr>
          <a:lstStyle/>
          <a:p>
            <a:r>
              <a:rPr lang="fr-FR" sz="2400" b="1" dirty="0" smtClean="0"/>
              <a:t>Etude clinique </a:t>
            </a:r>
            <a:r>
              <a:rPr lang="fr-FR" sz="2400" b="1" dirty="0" err="1" smtClean="0"/>
              <a:t>trastuzumab</a:t>
            </a:r>
            <a:r>
              <a:rPr lang="fr-FR" sz="2400" b="1" dirty="0" smtClean="0"/>
              <a:t> SC 600 mg </a:t>
            </a:r>
            <a:r>
              <a:rPr lang="fr-FR" sz="2400" b="1" dirty="0" err="1" smtClean="0"/>
              <a:t>HannaH</a:t>
            </a:r>
            <a:endParaRPr lang="fr-FR" sz="2400" b="1" dirty="0"/>
          </a:p>
        </p:txBody>
      </p:sp>
      <p:sp>
        <p:nvSpPr>
          <p:cNvPr id="8" name="Rectangle 7"/>
          <p:cNvSpPr/>
          <p:nvPr/>
        </p:nvSpPr>
        <p:spPr>
          <a:xfrm>
            <a:off x="6112042" y="846627"/>
            <a:ext cx="5823284" cy="5666295"/>
          </a:xfrm>
          <a:prstGeom prst="rect">
            <a:avLst/>
          </a:prstGeom>
        </p:spPr>
        <p:txBody>
          <a:bodyPr wrap="square">
            <a:spAutoFit/>
          </a:bodyPr>
          <a:lstStyle/>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Tolérance : tout grade 93,9% pour IV et 97,3% pour SC</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Le plus souvent : neutropénie, neutropénie fébrile, alopécie, nausées, fatigue, asthénie,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Mais plus d’effets indésirables sérieux avec SC : 21% vs 12%</a:t>
            </a:r>
          </a:p>
          <a:p>
            <a:pPr>
              <a:lnSpc>
                <a:spcPct val="107000"/>
              </a:lnSpc>
              <a:spcAft>
                <a:spcPts val="800"/>
              </a:spcAft>
            </a:pP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4 EI avec décès : 3 pour SC et 1 pour IV</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3 des 4 décès patients en surpoids ou obèses avec facteurs de risque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cardiaque.</a:t>
            </a: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11.1 % des patients en SC ont eu des EI de type réaction sur le site d’injection (grade 1 ou 2)</a:t>
            </a:r>
          </a:p>
          <a:p>
            <a:pPr>
              <a:lnSpc>
                <a:spcPct val="107000"/>
              </a:lnSpc>
              <a:spcAft>
                <a:spcPts val="800"/>
              </a:spcAft>
            </a:pP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Ac</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anti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trastuzumab</a:t>
            </a: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IV : 3.4%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SC : 6.8%  (+ 11.5 % anti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hyaluronidase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à coins arrondis 8"/>
          <p:cNvSpPr/>
          <p:nvPr/>
        </p:nvSpPr>
        <p:spPr>
          <a:xfrm>
            <a:off x="184970" y="2101516"/>
            <a:ext cx="4739956" cy="208547"/>
          </a:xfrm>
          <a:prstGeom prst="roundRect">
            <a:avLst/>
          </a:prstGeom>
          <a:solidFill>
            <a:schemeClr val="bg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0" name="Rectangle à coins arrondis 9"/>
          <p:cNvSpPr/>
          <p:nvPr/>
        </p:nvSpPr>
        <p:spPr>
          <a:xfrm>
            <a:off x="184970" y="2459634"/>
            <a:ext cx="4739956" cy="272716"/>
          </a:xfrm>
          <a:prstGeom prst="roundRect">
            <a:avLst/>
          </a:prstGeom>
          <a:solidFill>
            <a:schemeClr val="bg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Tree>
    <p:extLst>
      <p:ext uri="{BB962C8B-B14F-4D97-AF65-F5344CB8AC3E}">
        <p14:creationId xmlns:p14="http://schemas.microsoft.com/office/powerpoint/2010/main" xmlns="" val="2919258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7" name="ZoneTexte 6"/>
          <p:cNvSpPr txBox="1"/>
          <p:nvPr/>
        </p:nvSpPr>
        <p:spPr>
          <a:xfrm>
            <a:off x="3256547" y="168339"/>
            <a:ext cx="7430111" cy="461665"/>
          </a:xfrm>
          <a:prstGeom prst="rect">
            <a:avLst/>
          </a:prstGeom>
          <a:noFill/>
        </p:spPr>
        <p:txBody>
          <a:bodyPr wrap="none" rtlCol="0">
            <a:spAutoFit/>
          </a:bodyPr>
          <a:lstStyle/>
          <a:p>
            <a:r>
              <a:rPr lang="fr-FR" sz="2400" b="1" dirty="0" smtClean="0"/>
              <a:t>Etude clinique </a:t>
            </a:r>
            <a:r>
              <a:rPr lang="fr-FR" sz="2400" b="1" dirty="0" err="1" smtClean="0"/>
              <a:t>trastuzumab</a:t>
            </a:r>
            <a:r>
              <a:rPr lang="fr-FR" sz="2400" b="1" dirty="0" smtClean="0"/>
              <a:t> SC 600 mg </a:t>
            </a:r>
            <a:r>
              <a:rPr lang="fr-FR" sz="2400" b="1" dirty="0" err="1" smtClean="0"/>
              <a:t>HannaH</a:t>
            </a:r>
            <a:r>
              <a:rPr lang="fr-FR" sz="2400" b="1" dirty="0" smtClean="0"/>
              <a:t> + 20 mois</a:t>
            </a:r>
            <a:endParaRPr lang="fr-FR" sz="2400" b="1" dirty="0"/>
          </a:p>
        </p:txBody>
      </p:sp>
      <p:sp>
        <p:nvSpPr>
          <p:cNvPr id="8" name="Rectangle 7"/>
          <p:cNvSpPr/>
          <p:nvPr/>
        </p:nvSpPr>
        <p:spPr>
          <a:xfrm>
            <a:off x="1347536" y="1045203"/>
            <a:ext cx="9256295" cy="5651675"/>
          </a:xfrm>
          <a:prstGeom prst="rect">
            <a:avLst/>
          </a:prstGeom>
        </p:spPr>
        <p:txBody>
          <a:bodyPr wrap="square">
            <a:spAutoFit/>
          </a:bodyPr>
          <a:lstStyle/>
          <a:p>
            <a:r>
              <a:rPr lang="fr-FR" dirty="0" err="1" smtClean="0">
                <a:hlinkClick r:id="rId2"/>
              </a:rPr>
              <a:t>Subcutaneous</a:t>
            </a:r>
            <a:r>
              <a:rPr lang="fr-FR" dirty="0" smtClean="0">
                <a:hlinkClick r:id="rId2"/>
              </a:rPr>
              <a:t> versus </a:t>
            </a:r>
            <a:r>
              <a:rPr lang="fr-FR" dirty="0" err="1" smtClean="0">
                <a:hlinkClick r:id="rId2"/>
              </a:rPr>
              <a:t>intravenous</a:t>
            </a:r>
            <a:r>
              <a:rPr lang="fr-FR" dirty="0" smtClean="0">
                <a:hlinkClick r:id="rId2"/>
              </a:rPr>
              <a:t> formulation of </a:t>
            </a:r>
            <a:r>
              <a:rPr lang="fr-FR" dirty="0" err="1" smtClean="0">
                <a:hlinkClick r:id="rId2"/>
              </a:rPr>
              <a:t>trastuzumab</a:t>
            </a:r>
            <a:r>
              <a:rPr lang="fr-FR" dirty="0" smtClean="0">
                <a:hlinkClick r:id="rId2"/>
              </a:rPr>
              <a:t> for HER2-positive </a:t>
            </a:r>
            <a:r>
              <a:rPr lang="fr-FR" dirty="0" err="1" smtClean="0">
                <a:hlinkClick r:id="rId2"/>
              </a:rPr>
              <a:t>early</a:t>
            </a:r>
            <a:r>
              <a:rPr lang="fr-FR" dirty="0" smtClean="0">
                <a:hlinkClick r:id="rId2"/>
              </a:rPr>
              <a:t> </a:t>
            </a:r>
            <a:r>
              <a:rPr lang="fr-FR" dirty="0" err="1" smtClean="0">
                <a:hlinkClick r:id="rId2"/>
              </a:rPr>
              <a:t>breast</a:t>
            </a:r>
            <a:r>
              <a:rPr lang="fr-FR" dirty="0" smtClean="0">
                <a:hlinkClick r:id="rId2"/>
              </a:rPr>
              <a:t> cancer: </a:t>
            </a:r>
            <a:r>
              <a:rPr lang="fr-FR" dirty="0" err="1" smtClean="0">
                <a:hlinkClick r:id="rId2"/>
              </a:rPr>
              <a:t>updated</a:t>
            </a:r>
            <a:r>
              <a:rPr lang="fr-FR" dirty="0" smtClean="0">
                <a:hlinkClick r:id="rId2"/>
              </a:rPr>
              <a:t> </a:t>
            </a:r>
            <a:r>
              <a:rPr lang="fr-FR" dirty="0" err="1" smtClean="0">
                <a:hlinkClick r:id="rId2"/>
              </a:rPr>
              <a:t>results</a:t>
            </a:r>
            <a:r>
              <a:rPr lang="fr-FR" dirty="0" smtClean="0">
                <a:hlinkClick r:id="rId2"/>
              </a:rPr>
              <a:t> </a:t>
            </a:r>
            <a:r>
              <a:rPr lang="fr-FR" dirty="0" err="1" smtClean="0">
                <a:hlinkClick r:id="rId2"/>
              </a:rPr>
              <a:t>from</a:t>
            </a:r>
            <a:r>
              <a:rPr lang="fr-FR" dirty="0" smtClean="0">
                <a:hlinkClick r:id="rId2"/>
              </a:rPr>
              <a:t> the phase III </a:t>
            </a:r>
            <a:r>
              <a:rPr lang="fr-FR" dirty="0" err="1" smtClean="0">
                <a:hlinkClick r:id="rId2"/>
              </a:rPr>
              <a:t>HannaH</a:t>
            </a:r>
            <a:r>
              <a:rPr lang="fr-FR" dirty="0" smtClean="0">
                <a:hlinkClick r:id="rId2"/>
              </a:rPr>
              <a:t> </a:t>
            </a:r>
            <a:r>
              <a:rPr lang="fr-FR" dirty="0" err="1" smtClean="0">
                <a:hlinkClick r:id="rId2"/>
              </a:rPr>
              <a:t>study</a:t>
            </a:r>
            <a:r>
              <a:rPr lang="fr-FR" dirty="0" smtClean="0">
                <a:hlinkClick r:id="rId2"/>
              </a:rPr>
              <a:t>.</a:t>
            </a:r>
            <a:endParaRPr lang="fr-FR" dirty="0" smtClean="0"/>
          </a:p>
          <a:p>
            <a:r>
              <a:rPr lang="fr-FR" b="1" dirty="0" err="1" smtClean="0"/>
              <a:t>Jackisch</a:t>
            </a:r>
            <a:r>
              <a:rPr lang="fr-FR" dirty="0" smtClean="0"/>
              <a:t> C, Kim SB, </a:t>
            </a:r>
            <a:r>
              <a:rPr lang="fr-FR" dirty="0" err="1" smtClean="0"/>
              <a:t>Semiglazov</a:t>
            </a:r>
            <a:r>
              <a:rPr lang="fr-FR" dirty="0" smtClean="0"/>
              <a:t> V, </a:t>
            </a:r>
            <a:r>
              <a:rPr lang="fr-FR" b="1" dirty="0" err="1" smtClean="0"/>
              <a:t>Melichar</a:t>
            </a:r>
            <a:r>
              <a:rPr lang="fr-FR" dirty="0" smtClean="0"/>
              <a:t> B, Pivot X, </a:t>
            </a:r>
            <a:r>
              <a:rPr lang="fr-FR" dirty="0" err="1" smtClean="0"/>
              <a:t>Hillenbach</a:t>
            </a:r>
            <a:r>
              <a:rPr lang="fr-FR" dirty="0" smtClean="0"/>
              <a:t> C, </a:t>
            </a:r>
            <a:r>
              <a:rPr lang="fr-FR" dirty="0" err="1" smtClean="0"/>
              <a:t>Stroyakovskiy</a:t>
            </a:r>
            <a:r>
              <a:rPr lang="fr-FR" dirty="0" smtClean="0"/>
              <a:t> D, Lum BL, Elliott R, Weber HA, </a:t>
            </a:r>
            <a:r>
              <a:rPr lang="fr-FR" dirty="0" err="1" smtClean="0"/>
              <a:t>Ismael</a:t>
            </a:r>
            <a:r>
              <a:rPr lang="fr-FR" dirty="0" smtClean="0"/>
              <a:t> G.</a:t>
            </a:r>
          </a:p>
          <a:p>
            <a:r>
              <a:rPr lang="fr-FR" dirty="0" smtClean="0"/>
              <a:t>Ann </a:t>
            </a:r>
            <a:r>
              <a:rPr lang="fr-FR" dirty="0" err="1" smtClean="0"/>
              <a:t>Oncol</a:t>
            </a:r>
            <a:r>
              <a:rPr lang="fr-FR" dirty="0" smtClean="0"/>
              <a:t>. 2015 Feb;26(2):320-5</a:t>
            </a:r>
          </a:p>
          <a:p>
            <a:endParaRPr lang="fr-FR" dirty="0" smtClean="0"/>
          </a:p>
          <a:p>
            <a:r>
              <a:rPr lang="fr-FR" b="1" dirty="0" smtClean="0"/>
              <a:t>suivi </a:t>
            </a:r>
            <a:r>
              <a:rPr lang="fr-FR" b="1" dirty="0"/>
              <a:t>après 20 </a:t>
            </a:r>
            <a:r>
              <a:rPr lang="fr-FR" b="1" dirty="0" smtClean="0"/>
              <a:t>mois</a:t>
            </a:r>
          </a:p>
          <a:p>
            <a:endParaRPr lang="fr-FR" dirty="0"/>
          </a:p>
          <a:p>
            <a:r>
              <a:rPr lang="fr-FR" dirty="0"/>
              <a:t>Efficacité :</a:t>
            </a:r>
          </a:p>
          <a:p>
            <a:r>
              <a:rPr lang="fr-FR" dirty="0"/>
              <a:t>C résiduelle (avant le cycle 8) :</a:t>
            </a:r>
          </a:p>
          <a:p>
            <a:r>
              <a:rPr lang="fr-FR" dirty="0"/>
              <a:t>Pour le groupe IV similaire, dans le groupe patient répondeur et non répondeur  (50.3 </a:t>
            </a:r>
            <a:r>
              <a:rPr lang="fr-FR" dirty="0" err="1"/>
              <a:t>mcg</a:t>
            </a:r>
            <a:r>
              <a:rPr lang="fr-FR" dirty="0"/>
              <a:t>/ml et 49.6 </a:t>
            </a:r>
            <a:r>
              <a:rPr lang="fr-FR" dirty="0" err="1"/>
              <a:t>mcg</a:t>
            </a:r>
            <a:r>
              <a:rPr lang="fr-FR" dirty="0"/>
              <a:t>/ml)</a:t>
            </a:r>
          </a:p>
          <a:p>
            <a:r>
              <a:rPr lang="fr-FR" dirty="0"/>
              <a:t>Pour le groupe SC, si groupe répondeur, valeur supérieure (75.1 </a:t>
            </a:r>
            <a:r>
              <a:rPr lang="fr-FR" dirty="0" err="1"/>
              <a:t>mcg</a:t>
            </a:r>
            <a:r>
              <a:rPr lang="fr-FR" dirty="0"/>
              <a:t>/ml vs 67.4 </a:t>
            </a:r>
            <a:r>
              <a:rPr lang="fr-FR" dirty="0" err="1"/>
              <a:t>mcg</a:t>
            </a:r>
            <a:r>
              <a:rPr lang="fr-FR" dirty="0"/>
              <a:t>/ml pour le groupe non répondeur). </a:t>
            </a:r>
          </a:p>
          <a:p>
            <a:r>
              <a:rPr lang="fr-FR" dirty="0"/>
              <a:t>Mais pas de </a:t>
            </a:r>
            <a:r>
              <a:rPr lang="fr-FR" dirty="0" smtClean="0"/>
              <a:t>corrélation. </a:t>
            </a:r>
            <a:endParaRPr lang="fr-FR" dirty="0"/>
          </a:p>
          <a:p>
            <a:r>
              <a:rPr lang="fr-FR" dirty="0"/>
              <a:t> </a:t>
            </a:r>
          </a:p>
          <a:p>
            <a:r>
              <a:rPr lang="fr-FR" dirty="0"/>
              <a:t>Pour les poids &lt; 59 kg, voire &lt; 51 kg pas de différences de fréquences d’EI (similaires). </a:t>
            </a:r>
          </a:p>
          <a:p>
            <a:r>
              <a:rPr lang="fr-FR" dirty="0"/>
              <a:t> </a:t>
            </a:r>
          </a:p>
          <a:p>
            <a:r>
              <a:rPr lang="fr-FR" dirty="0"/>
              <a:t>Pas de corrélation entre les </a:t>
            </a:r>
            <a:r>
              <a:rPr lang="fr-FR" dirty="0" err="1"/>
              <a:t>ACs</a:t>
            </a:r>
            <a:r>
              <a:rPr lang="fr-FR" dirty="0"/>
              <a:t> anti </a:t>
            </a:r>
            <a:r>
              <a:rPr lang="fr-FR" dirty="0" err="1"/>
              <a:t>trasutuzumab</a:t>
            </a:r>
            <a:r>
              <a:rPr lang="fr-FR" dirty="0"/>
              <a:t> / anti </a:t>
            </a:r>
            <a:r>
              <a:rPr lang="fr-FR" dirty="0" err="1" smtClean="0"/>
              <a:t>hyaluronidase</a:t>
            </a:r>
            <a:r>
              <a:rPr lang="fr-FR" dirty="0" smtClean="0"/>
              <a:t> </a:t>
            </a:r>
            <a:r>
              <a:rPr lang="fr-FR" dirty="0"/>
              <a:t>et EI ou efficacité</a:t>
            </a:r>
          </a:p>
          <a:p>
            <a:pPr>
              <a:lnSpc>
                <a:spcPct val="107000"/>
              </a:lnSpc>
              <a:spcAft>
                <a:spcPts val="800"/>
              </a:spcAft>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7316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5" name="Rectangle 4"/>
          <p:cNvSpPr/>
          <p:nvPr/>
        </p:nvSpPr>
        <p:spPr>
          <a:xfrm>
            <a:off x="3048000" y="2659557"/>
            <a:ext cx="6096000" cy="369332"/>
          </a:xfrm>
          <a:prstGeom prst="rect">
            <a:avLst/>
          </a:prstGeom>
        </p:spPr>
        <p:txBody>
          <a:bodyPr>
            <a:spAutoFit/>
          </a:bodyPr>
          <a:lstStyle/>
          <a:p>
            <a:r>
              <a:rPr lang="fr-FR" dirty="0" smtClean="0"/>
              <a:t> </a:t>
            </a:r>
            <a:endParaRPr lang="fr-FR" dirty="0"/>
          </a:p>
        </p:txBody>
      </p:sp>
      <p:sp>
        <p:nvSpPr>
          <p:cNvPr id="4" name="Rectangle 3"/>
          <p:cNvSpPr/>
          <p:nvPr/>
        </p:nvSpPr>
        <p:spPr>
          <a:xfrm>
            <a:off x="529390" y="3858994"/>
            <a:ext cx="10764252" cy="1323439"/>
          </a:xfrm>
          <a:prstGeom prst="rect">
            <a:avLst/>
          </a:prstGeom>
        </p:spPr>
        <p:txBody>
          <a:bodyPr wrap="square">
            <a:spAutoFit/>
          </a:bodyPr>
          <a:lstStyle/>
          <a:p>
            <a:r>
              <a:rPr lang="fr-FR" sz="1600" dirty="0" err="1" smtClean="0">
                <a:hlinkClick r:id="rId2"/>
              </a:rPr>
              <a:t>Preference</a:t>
            </a:r>
            <a:r>
              <a:rPr lang="fr-FR" sz="1600" dirty="0" smtClean="0">
                <a:hlinkClick r:id="rId2"/>
              </a:rPr>
              <a:t> for </a:t>
            </a:r>
            <a:r>
              <a:rPr lang="fr-FR" sz="1600" dirty="0" err="1" smtClean="0">
                <a:hlinkClick r:id="rId2"/>
              </a:rPr>
              <a:t>subcutaneous</a:t>
            </a:r>
            <a:r>
              <a:rPr lang="fr-FR" sz="1600" dirty="0" smtClean="0">
                <a:hlinkClick r:id="rId2"/>
              </a:rPr>
              <a:t> or </a:t>
            </a:r>
            <a:r>
              <a:rPr lang="fr-FR" sz="1600" dirty="0" err="1" smtClean="0">
                <a:hlinkClick r:id="rId2"/>
              </a:rPr>
              <a:t>intravenous</a:t>
            </a:r>
            <a:r>
              <a:rPr lang="fr-FR" sz="1600" dirty="0" smtClean="0">
                <a:hlinkClick r:id="rId2"/>
              </a:rPr>
              <a:t> administration of </a:t>
            </a:r>
            <a:r>
              <a:rPr lang="fr-FR" sz="1600" dirty="0" err="1" smtClean="0">
                <a:hlinkClick r:id="rId2"/>
              </a:rPr>
              <a:t>trastuzumab</a:t>
            </a:r>
            <a:r>
              <a:rPr lang="fr-FR" sz="1600" dirty="0" smtClean="0">
                <a:hlinkClick r:id="rId2"/>
              </a:rPr>
              <a:t> in patients </a:t>
            </a:r>
            <a:r>
              <a:rPr lang="fr-FR" sz="1600" dirty="0" err="1" smtClean="0">
                <a:hlinkClick r:id="rId2"/>
              </a:rPr>
              <a:t>with</a:t>
            </a:r>
            <a:r>
              <a:rPr lang="fr-FR" sz="1600" dirty="0" smtClean="0">
                <a:hlinkClick r:id="rId2"/>
              </a:rPr>
              <a:t> HER2-positive </a:t>
            </a:r>
            <a:r>
              <a:rPr lang="fr-FR" sz="1600" dirty="0" err="1" smtClean="0">
                <a:hlinkClick r:id="rId2"/>
              </a:rPr>
              <a:t>early</a:t>
            </a:r>
            <a:r>
              <a:rPr lang="fr-FR" sz="1600" dirty="0" smtClean="0">
                <a:hlinkClick r:id="rId2"/>
              </a:rPr>
              <a:t> </a:t>
            </a:r>
            <a:r>
              <a:rPr lang="fr-FR" sz="1600" dirty="0" err="1" smtClean="0">
                <a:hlinkClick r:id="rId2"/>
              </a:rPr>
              <a:t>breast</a:t>
            </a:r>
            <a:r>
              <a:rPr lang="fr-FR" sz="1600" dirty="0" smtClean="0">
                <a:hlinkClick r:id="rId2"/>
              </a:rPr>
              <a:t> cancer (</a:t>
            </a:r>
            <a:r>
              <a:rPr lang="fr-FR" sz="1600" b="1" dirty="0" err="1" smtClean="0">
                <a:hlinkClick r:id="rId2"/>
              </a:rPr>
              <a:t>PrefHer</a:t>
            </a:r>
            <a:r>
              <a:rPr lang="fr-FR" sz="1600" dirty="0" smtClean="0">
                <a:hlinkClick r:id="rId2"/>
              </a:rPr>
              <a:t>): an open-label </a:t>
            </a:r>
            <a:r>
              <a:rPr lang="fr-FR" sz="1600" dirty="0" err="1" smtClean="0">
                <a:hlinkClick r:id="rId2"/>
              </a:rPr>
              <a:t>randomised</a:t>
            </a:r>
            <a:r>
              <a:rPr lang="fr-FR" sz="1600" dirty="0" smtClean="0">
                <a:hlinkClick r:id="rId2"/>
              </a:rPr>
              <a:t> </a:t>
            </a:r>
            <a:r>
              <a:rPr lang="fr-FR" sz="1600" dirty="0" err="1" smtClean="0">
                <a:hlinkClick r:id="rId2"/>
              </a:rPr>
              <a:t>study</a:t>
            </a:r>
            <a:r>
              <a:rPr lang="fr-FR" sz="1600" dirty="0" smtClean="0">
                <a:hlinkClick r:id="rId2"/>
              </a:rPr>
              <a:t>.</a:t>
            </a:r>
            <a:endParaRPr lang="fr-FR" sz="1600" dirty="0" smtClean="0"/>
          </a:p>
          <a:p>
            <a:r>
              <a:rPr lang="fr-FR" sz="1600" b="1" dirty="0" smtClean="0"/>
              <a:t>Pivot</a:t>
            </a:r>
            <a:r>
              <a:rPr lang="fr-FR" sz="1600" dirty="0" smtClean="0"/>
              <a:t> X, Gligorov J, Müller V, </a:t>
            </a:r>
            <a:r>
              <a:rPr lang="fr-FR" sz="1600" dirty="0" err="1" smtClean="0"/>
              <a:t>Barrett</a:t>
            </a:r>
            <a:r>
              <a:rPr lang="fr-FR" sz="1600" dirty="0" smtClean="0"/>
              <a:t>-Lee P, </a:t>
            </a:r>
            <a:r>
              <a:rPr lang="fr-FR" sz="1600" dirty="0" err="1" smtClean="0"/>
              <a:t>Verma</a:t>
            </a:r>
            <a:r>
              <a:rPr lang="fr-FR" sz="1600" dirty="0" smtClean="0"/>
              <a:t> S, </a:t>
            </a:r>
            <a:r>
              <a:rPr lang="fr-FR" sz="1600" dirty="0" err="1" smtClean="0"/>
              <a:t>Knoop</a:t>
            </a:r>
            <a:r>
              <a:rPr lang="fr-FR" sz="1600" dirty="0" smtClean="0"/>
              <a:t> A, </a:t>
            </a:r>
            <a:r>
              <a:rPr lang="fr-FR" sz="1600" dirty="0" err="1" smtClean="0"/>
              <a:t>Curigliano</a:t>
            </a:r>
            <a:r>
              <a:rPr lang="fr-FR" sz="1600" dirty="0" smtClean="0"/>
              <a:t> G, </a:t>
            </a:r>
            <a:r>
              <a:rPr lang="fr-FR" sz="1600" dirty="0" err="1" smtClean="0"/>
              <a:t>Semiglazov</a:t>
            </a:r>
            <a:r>
              <a:rPr lang="fr-FR" sz="1600" dirty="0" smtClean="0"/>
              <a:t> V, </a:t>
            </a:r>
            <a:r>
              <a:rPr lang="fr-FR" sz="1600" dirty="0" err="1" smtClean="0"/>
              <a:t>López-Vivanco</a:t>
            </a:r>
            <a:r>
              <a:rPr lang="fr-FR" sz="1600" dirty="0" smtClean="0"/>
              <a:t> G, Jenkins V, Scotto N, Osborne S, </a:t>
            </a:r>
            <a:r>
              <a:rPr lang="fr-FR" sz="1600" dirty="0" err="1" smtClean="0"/>
              <a:t>Fallowfield</a:t>
            </a:r>
            <a:r>
              <a:rPr lang="fr-FR" sz="1600" dirty="0" smtClean="0"/>
              <a:t> L; </a:t>
            </a:r>
            <a:r>
              <a:rPr lang="fr-FR" sz="1600" b="1" dirty="0" err="1" smtClean="0"/>
              <a:t>PrefHer</a:t>
            </a:r>
            <a:r>
              <a:rPr lang="fr-FR" sz="1600" dirty="0" smtClean="0"/>
              <a:t> </a:t>
            </a:r>
            <a:r>
              <a:rPr lang="fr-FR" sz="1600" dirty="0" err="1" smtClean="0"/>
              <a:t>Study</a:t>
            </a:r>
            <a:r>
              <a:rPr lang="fr-FR" sz="1600" dirty="0" smtClean="0"/>
              <a:t> Group.</a:t>
            </a:r>
          </a:p>
          <a:p>
            <a:r>
              <a:rPr lang="fr-FR" sz="1600" dirty="0" smtClean="0"/>
              <a:t>Lancet </a:t>
            </a:r>
            <a:r>
              <a:rPr lang="fr-FR" sz="1600" dirty="0" err="1" smtClean="0"/>
              <a:t>Oncol</a:t>
            </a:r>
            <a:r>
              <a:rPr lang="fr-FR" sz="1600" dirty="0" smtClean="0"/>
              <a:t>. 2013 Sep;14(10):962-70.</a:t>
            </a:r>
            <a:endParaRPr lang="fr-FR" sz="1600" dirty="0"/>
          </a:p>
        </p:txBody>
      </p:sp>
      <p:sp>
        <p:nvSpPr>
          <p:cNvPr id="6" name="Rectangle 5"/>
          <p:cNvSpPr/>
          <p:nvPr/>
        </p:nvSpPr>
        <p:spPr>
          <a:xfrm>
            <a:off x="529390" y="1982448"/>
            <a:ext cx="10635915" cy="1354217"/>
          </a:xfrm>
          <a:prstGeom prst="rect">
            <a:avLst/>
          </a:prstGeom>
        </p:spPr>
        <p:txBody>
          <a:bodyPr wrap="square">
            <a:spAutoFit/>
          </a:bodyPr>
          <a:lstStyle/>
          <a:p>
            <a:r>
              <a:rPr lang="fr-FR" sz="1600" dirty="0" smtClean="0">
                <a:hlinkClick r:id="rId3"/>
              </a:rPr>
              <a:t>Patients' </a:t>
            </a:r>
            <a:r>
              <a:rPr lang="fr-FR" sz="1600" dirty="0" err="1" smtClean="0">
                <a:hlinkClick r:id="rId3"/>
              </a:rPr>
              <a:t>preferences</a:t>
            </a:r>
            <a:r>
              <a:rPr lang="fr-FR" sz="1600" dirty="0" smtClean="0">
                <a:hlinkClick r:id="rId3"/>
              </a:rPr>
              <a:t> for </a:t>
            </a:r>
            <a:r>
              <a:rPr lang="fr-FR" sz="1600" dirty="0" err="1" smtClean="0">
                <a:hlinkClick r:id="rId3"/>
              </a:rPr>
              <a:t>subcutaneous</a:t>
            </a:r>
            <a:r>
              <a:rPr lang="fr-FR" sz="1600" dirty="0" smtClean="0">
                <a:hlinkClick r:id="rId3"/>
              </a:rPr>
              <a:t> </a:t>
            </a:r>
            <a:r>
              <a:rPr lang="fr-FR" sz="1600" dirty="0" err="1" smtClean="0">
                <a:hlinkClick r:id="rId3"/>
              </a:rPr>
              <a:t>trastuzumab</a:t>
            </a:r>
            <a:r>
              <a:rPr lang="fr-FR" sz="1600" dirty="0" smtClean="0">
                <a:hlinkClick r:id="rId3"/>
              </a:rPr>
              <a:t> versus </a:t>
            </a:r>
            <a:r>
              <a:rPr lang="fr-FR" sz="1600" dirty="0" err="1" smtClean="0">
                <a:hlinkClick r:id="rId3"/>
              </a:rPr>
              <a:t>conventional</a:t>
            </a:r>
            <a:r>
              <a:rPr lang="fr-FR" sz="1600" dirty="0" smtClean="0">
                <a:hlinkClick r:id="rId3"/>
              </a:rPr>
              <a:t> </a:t>
            </a:r>
            <a:r>
              <a:rPr lang="fr-FR" sz="1600" dirty="0" err="1" smtClean="0">
                <a:hlinkClick r:id="rId3"/>
              </a:rPr>
              <a:t>intravenous</a:t>
            </a:r>
            <a:r>
              <a:rPr lang="fr-FR" sz="1600" dirty="0" smtClean="0">
                <a:hlinkClick r:id="rId3"/>
              </a:rPr>
              <a:t> infusion for the adjuvant </a:t>
            </a:r>
            <a:r>
              <a:rPr lang="fr-FR" sz="1600" dirty="0" err="1" smtClean="0">
                <a:hlinkClick r:id="rId3"/>
              </a:rPr>
              <a:t>treatment</a:t>
            </a:r>
            <a:r>
              <a:rPr lang="fr-FR" sz="1600" dirty="0" smtClean="0">
                <a:hlinkClick r:id="rId3"/>
              </a:rPr>
              <a:t> of HER2-positive </a:t>
            </a:r>
            <a:r>
              <a:rPr lang="fr-FR" sz="1600" dirty="0" err="1" smtClean="0">
                <a:hlinkClick r:id="rId3"/>
              </a:rPr>
              <a:t>early</a:t>
            </a:r>
            <a:r>
              <a:rPr lang="fr-FR" sz="1600" dirty="0" smtClean="0">
                <a:hlinkClick r:id="rId3"/>
              </a:rPr>
              <a:t> </a:t>
            </a:r>
            <a:r>
              <a:rPr lang="fr-FR" sz="1600" dirty="0" err="1" smtClean="0">
                <a:hlinkClick r:id="rId3"/>
              </a:rPr>
              <a:t>breast</a:t>
            </a:r>
            <a:r>
              <a:rPr lang="fr-FR" sz="1600" dirty="0" smtClean="0">
                <a:hlinkClick r:id="rId3"/>
              </a:rPr>
              <a:t> cancer: final </a:t>
            </a:r>
            <a:r>
              <a:rPr lang="fr-FR" sz="1600" dirty="0" err="1" smtClean="0">
                <a:hlinkClick r:id="rId3"/>
              </a:rPr>
              <a:t>analysis</a:t>
            </a:r>
            <a:r>
              <a:rPr lang="fr-FR" sz="1600" dirty="0" smtClean="0">
                <a:hlinkClick r:id="rId3"/>
              </a:rPr>
              <a:t> of 488 patients in the international, </a:t>
            </a:r>
            <a:r>
              <a:rPr lang="fr-FR" sz="1600" dirty="0" err="1" smtClean="0">
                <a:hlinkClick r:id="rId3"/>
              </a:rPr>
              <a:t>randomized</a:t>
            </a:r>
            <a:r>
              <a:rPr lang="fr-FR" sz="1600" dirty="0" smtClean="0">
                <a:hlinkClick r:id="rId3"/>
              </a:rPr>
              <a:t>, </a:t>
            </a:r>
            <a:r>
              <a:rPr lang="fr-FR" sz="1600" dirty="0" err="1" smtClean="0">
                <a:hlinkClick r:id="rId3"/>
              </a:rPr>
              <a:t>two-cohort</a:t>
            </a:r>
            <a:r>
              <a:rPr lang="fr-FR" sz="1600" dirty="0" smtClean="0">
                <a:hlinkClick r:id="rId3"/>
              </a:rPr>
              <a:t> </a:t>
            </a:r>
            <a:r>
              <a:rPr lang="fr-FR" sz="1600" b="1" dirty="0" err="1" smtClean="0">
                <a:hlinkClick r:id="rId3"/>
              </a:rPr>
              <a:t>PrefHer</a:t>
            </a:r>
            <a:r>
              <a:rPr lang="fr-FR" sz="1600" dirty="0" smtClean="0">
                <a:hlinkClick r:id="rId3"/>
              </a:rPr>
              <a:t> </a:t>
            </a:r>
            <a:r>
              <a:rPr lang="fr-FR" sz="1600" dirty="0" err="1" smtClean="0">
                <a:hlinkClick r:id="rId3"/>
              </a:rPr>
              <a:t>study</a:t>
            </a:r>
            <a:r>
              <a:rPr lang="fr-FR" sz="1600" dirty="0" smtClean="0">
                <a:hlinkClick r:id="rId3"/>
              </a:rPr>
              <a:t>.</a:t>
            </a:r>
            <a:endParaRPr lang="fr-FR" sz="1600" dirty="0" smtClean="0"/>
          </a:p>
          <a:p>
            <a:r>
              <a:rPr lang="fr-FR" sz="1600" b="1" dirty="0" smtClean="0"/>
              <a:t>Pivot</a:t>
            </a:r>
            <a:r>
              <a:rPr lang="fr-FR" sz="1600" dirty="0" smtClean="0"/>
              <a:t> X, Gligorov J, Müller V, </a:t>
            </a:r>
            <a:r>
              <a:rPr lang="fr-FR" sz="1600" dirty="0" err="1" smtClean="0"/>
              <a:t>Curigliano</a:t>
            </a:r>
            <a:r>
              <a:rPr lang="fr-FR" sz="1600" dirty="0" smtClean="0"/>
              <a:t> G, </a:t>
            </a:r>
            <a:r>
              <a:rPr lang="fr-FR" sz="1600" dirty="0" err="1" smtClean="0"/>
              <a:t>Knoop</a:t>
            </a:r>
            <a:r>
              <a:rPr lang="fr-FR" sz="1600" dirty="0" smtClean="0"/>
              <a:t> A, </a:t>
            </a:r>
            <a:r>
              <a:rPr lang="fr-FR" sz="1600" dirty="0" err="1" smtClean="0"/>
              <a:t>Verma</a:t>
            </a:r>
            <a:r>
              <a:rPr lang="fr-FR" sz="1600" dirty="0" smtClean="0"/>
              <a:t> S, Jenkins V, Scotto N, Osborne S, </a:t>
            </a:r>
            <a:r>
              <a:rPr lang="fr-FR" sz="1600" dirty="0" err="1" smtClean="0"/>
              <a:t>Fallowfield</a:t>
            </a:r>
            <a:r>
              <a:rPr lang="fr-FR" sz="1600" dirty="0" smtClean="0"/>
              <a:t> L; </a:t>
            </a:r>
            <a:r>
              <a:rPr lang="fr-FR" sz="1600" b="1" dirty="0" err="1" smtClean="0"/>
              <a:t>PrefHer</a:t>
            </a:r>
            <a:r>
              <a:rPr lang="fr-FR" sz="1600" dirty="0" smtClean="0"/>
              <a:t> </a:t>
            </a:r>
            <a:r>
              <a:rPr lang="fr-FR" sz="1600" dirty="0" err="1" smtClean="0"/>
              <a:t>Study</a:t>
            </a:r>
            <a:r>
              <a:rPr lang="fr-FR" sz="1600" dirty="0" smtClean="0"/>
              <a:t> Group.</a:t>
            </a:r>
          </a:p>
          <a:p>
            <a:r>
              <a:rPr lang="fr-FR" sz="1600" dirty="0" smtClean="0"/>
              <a:t>Ann </a:t>
            </a:r>
            <a:r>
              <a:rPr lang="fr-FR" sz="1600" dirty="0" err="1" smtClean="0"/>
              <a:t>Oncol</a:t>
            </a:r>
            <a:r>
              <a:rPr lang="fr-FR" sz="1600" dirty="0" smtClean="0"/>
              <a:t>. 2014 Oct;25(10):1979-87</a:t>
            </a:r>
            <a:r>
              <a:rPr lang="fr-FR" dirty="0" smtClean="0"/>
              <a:t>.</a:t>
            </a:r>
            <a:endParaRPr lang="fr-FR" dirty="0"/>
          </a:p>
        </p:txBody>
      </p:sp>
      <p:sp>
        <p:nvSpPr>
          <p:cNvPr id="7" name="ZoneTexte 6"/>
          <p:cNvSpPr txBox="1"/>
          <p:nvPr/>
        </p:nvSpPr>
        <p:spPr>
          <a:xfrm>
            <a:off x="2380944" y="351235"/>
            <a:ext cx="6100324" cy="461665"/>
          </a:xfrm>
          <a:prstGeom prst="rect">
            <a:avLst/>
          </a:prstGeom>
          <a:noFill/>
        </p:spPr>
        <p:txBody>
          <a:bodyPr wrap="none" rtlCol="0">
            <a:spAutoFit/>
          </a:bodyPr>
          <a:lstStyle/>
          <a:p>
            <a:r>
              <a:rPr lang="fr-FR" sz="2400" b="1" dirty="0" smtClean="0"/>
              <a:t>Etude clinique </a:t>
            </a:r>
            <a:r>
              <a:rPr lang="fr-FR" sz="2400" b="1" dirty="0" err="1" smtClean="0"/>
              <a:t>trastuzumab</a:t>
            </a:r>
            <a:r>
              <a:rPr lang="fr-FR" sz="2400" b="1" dirty="0" smtClean="0"/>
              <a:t> SC 600 mg </a:t>
            </a:r>
            <a:r>
              <a:rPr lang="fr-FR" sz="2400" b="1" dirty="0" err="1" smtClean="0"/>
              <a:t>PrefHer</a:t>
            </a:r>
            <a:endParaRPr lang="fr-FR" sz="2400" b="1" dirty="0"/>
          </a:p>
        </p:txBody>
      </p:sp>
    </p:spTree>
    <p:extLst>
      <p:ext uri="{BB962C8B-B14F-4D97-AF65-F5344CB8AC3E}">
        <p14:creationId xmlns:p14="http://schemas.microsoft.com/office/powerpoint/2010/main" xmlns="" val="1854342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5" name="Rectangle 4"/>
          <p:cNvSpPr/>
          <p:nvPr/>
        </p:nvSpPr>
        <p:spPr>
          <a:xfrm>
            <a:off x="3048000" y="2690336"/>
            <a:ext cx="6096000" cy="369332"/>
          </a:xfrm>
          <a:prstGeom prst="rect">
            <a:avLst/>
          </a:prstGeom>
        </p:spPr>
        <p:txBody>
          <a:bodyPr>
            <a:spAutoFit/>
          </a:bodyPr>
          <a:lstStyle/>
          <a:p>
            <a:r>
              <a:rPr lang="fr-FR" dirty="0" smtClean="0"/>
              <a:t> </a:t>
            </a:r>
            <a:endParaRPr lang="fr-FR" dirty="0"/>
          </a:p>
        </p:txBody>
      </p:sp>
      <p:sp>
        <p:nvSpPr>
          <p:cNvPr id="2" name="Rectangle 1"/>
          <p:cNvSpPr/>
          <p:nvPr/>
        </p:nvSpPr>
        <p:spPr>
          <a:xfrm>
            <a:off x="497305" y="3399278"/>
            <a:ext cx="11373225" cy="2679836"/>
          </a:xfrm>
          <a:prstGeom prst="rect">
            <a:avLst/>
          </a:prstGeom>
        </p:spPr>
        <p:txBody>
          <a:bodyPr wrap="square">
            <a:spAutoFit/>
          </a:bodyPr>
          <a:lstStyle/>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488 patientes traitées avec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trastuzumab</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en adjuvant</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Bras A SC -&gt; IV  235 patientes Poids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median</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66 kg (35-120)</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Bras B IV -&gt; SC 232 patientes Poids médian 68 kg (41-131,8)</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Dans les données partielles publiées dans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lancet</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oncol</a:t>
            </a:r>
            <a:r>
              <a:rPr lang="fr-FR"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248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patientes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randomisées, poids moyen bras A 69  kg (62.4-80.0) et bras B 65.7 kg (60.7-76.0) donc peu de petit et grand poids.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p:cNvPicPr>
            <a:picLocks noChangeAspect="1"/>
          </p:cNvPicPr>
          <p:nvPr/>
        </p:nvPicPr>
        <p:blipFill>
          <a:blip r:embed="rId2" cstate="print"/>
          <a:stretch>
            <a:fillRect/>
          </a:stretch>
        </p:blipFill>
        <p:spPr>
          <a:xfrm rot="5340000">
            <a:off x="4472691" y="-3998561"/>
            <a:ext cx="3246614" cy="11549063"/>
          </a:xfrm>
          <a:prstGeom prst="rect">
            <a:avLst/>
          </a:prstGeom>
        </p:spPr>
      </p:pic>
    </p:spTree>
    <p:extLst>
      <p:ext uri="{BB962C8B-B14F-4D97-AF65-F5344CB8AC3E}">
        <p14:creationId xmlns:p14="http://schemas.microsoft.com/office/powerpoint/2010/main" xmlns="" val="234942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2" name="ZoneTexte 1"/>
          <p:cNvSpPr txBox="1"/>
          <p:nvPr/>
        </p:nvSpPr>
        <p:spPr>
          <a:xfrm>
            <a:off x="881446" y="960013"/>
            <a:ext cx="8179735" cy="4247317"/>
          </a:xfrm>
          <a:prstGeom prst="rect">
            <a:avLst/>
          </a:prstGeom>
          <a:noFill/>
        </p:spPr>
        <p:txBody>
          <a:bodyPr wrap="square" rtlCol="0">
            <a:spAutoFit/>
          </a:bodyPr>
          <a:lstStyle/>
          <a:p>
            <a:r>
              <a:rPr lang="fr-FR" b="1" dirty="0" smtClean="0"/>
              <a:t>Une quarantaine d’Anticorps monoclonaux commercialisés dans le monde</a:t>
            </a:r>
          </a:p>
          <a:p>
            <a:endParaRPr lang="fr-FR" b="1" dirty="0"/>
          </a:p>
          <a:p>
            <a:r>
              <a:rPr lang="fr-FR" b="1" dirty="0" smtClean="0"/>
              <a:t>Une vingtaine en France</a:t>
            </a:r>
          </a:p>
          <a:p>
            <a:endParaRPr lang="fr-FR" b="1" dirty="0"/>
          </a:p>
          <a:p>
            <a:r>
              <a:rPr lang="fr-FR" b="1" dirty="0" smtClean="0"/>
              <a:t>Domaines divers : rejet de greffe, maladie inflammatoire, oncologie, infectiologie, …</a:t>
            </a:r>
          </a:p>
          <a:p>
            <a:endParaRPr lang="fr-FR" b="1" dirty="0"/>
          </a:p>
          <a:p>
            <a:endParaRPr lang="fr-FR" b="1" dirty="0" smtClean="0"/>
          </a:p>
          <a:p>
            <a:endParaRPr lang="fr-FR" b="1" dirty="0"/>
          </a:p>
          <a:p>
            <a:r>
              <a:rPr lang="fr-FR" b="1" dirty="0" smtClean="0"/>
              <a:t>Certains commercialisés directement sous forme Sous-Cutanée</a:t>
            </a:r>
          </a:p>
          <a:p>
            <a:endParaRPr lang="fr-FR" dirty="0"/>
          </a:p>
          <a:p>
            <a:endParaRPr lang="fr-FR" dirty="0" smtClean="0"/>
          </a:p>
          <a:p>
            <a:endParaRPr lang="fr-FR" dirty="0"/>
          </a:p>
          <a:p>
            <a:endParaRPr lang="fr-FR" dirty="0" smtClean="0"/>
          </a:p>
          <a:p>
            <a:endParaRPr lang="fr-FR" dirty="0"/>
          </a:p>
          <a:p>
            <a:endParaRPr lang="fr-FR" dirty="0"/>
          </a:p>
        </p:txBody>
      </p:sp>
      <p:sp>
        <p:nvSpPr>
          <p:cNvPr id="4" name="ZoneTexte 3"/>
          <p:cNvSpPr txBox="1"/>
          <p:nvPr/>
        </p:nvSpPr>
        <p:spPr>
          <a:xfrm>
            <a:off x="881446" y="4168899"/>
            <a:ext cx="10359368" cy="1754326"/>
          </a:xfrm>
          <a:prstGeom prst="rect">
            <a:avLst/>
          </a:prstGeom>
          <a:noFill/>
        </p:spPr>
        <p:txBody>
          <a:bodyPr wrap="square" rtlCol="0">
            <a:spAutoFit/>
          </a:bodyPr>
          <a:lstStyle/>
          <a:p>
            <a:r>
              <a:rPr lang="fr-FR" b="1" dirty="0" smtClean="0"/>
              <a:t>Evolution vers une prise en charge en sous-cutanée pour certains produits (qui le permettent)  en oncologie</a:t>
            </a:r>
          </a:p>
          <a:p>
            <a:endParaRPr lang="fr-FR" b="1" dirty="0" smtClean="0"/>
          </a:p>
          <a:p>
            <a:r>
              <a:rPr lang="fr-FR" b="1" dirty="0" err="1" smtClean="0"/>
              <a:t>Velcade</a:t>
            </a:r>
            <a:r>
              <a:rPr lang="fr-FR" dirty="0" smtClean="0"/>
              <a:t> ®</a:t>
            </a:r>
            <a:r>
              <a:rPr lang="fr-FR" b="1" dirty="0" smtClean="0"/>
              <a:t>, </a:t>
            </a:r>
            <a:r>
              <a:rPr lang="fr-FR" b="1" dirty="0" err="1" smtClean="0"/>
              <a:t>Mabthera</a:t>
            </a:r>
            <a:r>
              <a:rPr lang="fr-FR" dirty="0" smtClean="0"/>
              <a:t> ®</a:t>
            </a:r>
            <a:r>
              <a:rPr lang="fr-FR" b="1" dirty="0" smtClean="0"/>
              <a:t>, </a:t>
            </a:r>
            <a:r>
              <a:rPr lang="fr-FR" b="1" dirty="0" err="1" smtClean="0"/>
              <a:t>Herceptin</a:t>
            </a:r>
            <a:r>
              <a:rPr lang="fr-FR" b="1" dirty="0" smtClean="0"/>
              <a:t> </a:t>
            </a:r>
            <a:r>
              <a:rPr lang="fr-FR" dirty="0" smtClean="0"/>
              <a:t>®</a:t>
            </a:r>
            <a:endParaRPr lang="fr-FR" b="1" dirty="0" smtClean="0"/>
          </a:p>
          <a:p>
            <a:endParaRPr lang="fr-FR" b="1" dirty="0" smtClean="0"/>
          </a:p>
          <a:p>
            <a:endParaRPr lang="fr-FR" b="1" dirty="0"/>
          </a:p>
          <a:p>
            <a:r>
              <a:rPr lang="fr-FR" b="1" dirty="0" smtClean="0"/>
              <a:t>Meilleure prise </a:t>
            </a:r>
            <a:r>
              <a:rPr lang="fr-FR" b="1" dirty="0" smtClean="0"/>
              <a:t>en charge des patients, fin de brevet, évolution vers une prise en charge à domicile</a:t>
            </a:r>
          </a:p>
        </p:txBody>
      </p:sp>
    </p:spTree>
    <p:extLst>
      <p:ext uri="{BB962C8B-B14F-4D97-AF65-F5344CB8AC3E}">
        <p14:creationId xmlns:p14="http://schemas.microsoft.com/office/powerpoint/2010/main" xmlns="" val="53184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5" name="Rectangle 4"/>
          <p:cNvSpPr/>
          <p:nvPr/>
        </p:nvSpPr>
        <p:spPr>
          <a:xfrm>
            <a:off x="3048000" y="2690336"/>
            <a:ext cx="6096000" cy="369332"/>
          </a:xfrm>
          <a:prstGeom prst="rect">
            <a:avLst/>
          </a:prstGeom>
        </p:spPr>
        <p:txBody>
          <a:bodyPr>
            <a:spAutoFit/>
          </a:bodyPr>
          <a:lstStyle/>
          <a:p>
            <a:r>
              <a:rPr lang="fr-FR" dirty="0" smtClean="0"/>
              <a:t> </a:t>
            </a:r>
            <a:endParaRPr lang="fr-FR" dirty="0"/>
          </a:p>
        </p:txBody>
      </p:sp>
      <p:pic>
        <p:nvPicPr>
          <p:cNvPr id="7" name="Image 6"/>
          <p:cNvPicPr>
            <a:picLocks noChangeAspect="1"/>
          </p:cNvPicPr>
          <p:nvPr/>
        </p:nvPicPr>
        <p:blipFill>
          <a:blip r:embed="rId2" cstate="print"/>
          <a:stretch>
            <a:fillRect/>
          </a:stretch>
        </p:blipFill>
        <p:spPr>
          <a:xfrm rot="5340000">
            <a:off x="3575218" y="-681596"/>
            <a:ext cx="4898243" cy="8691045"/>
          </a:xfrm>
          <a:prstGeom prst="rect">
            <a:avLst/>
          </a:prstGeom>
        </p:spPr>
      </p:pic>
    </p:spTree>
    <p:extLst>
      <p:ext uri="{BB962C8B-B14F-4D97-AF65-F5344CB8AC3E}">
        <p14:creationId xmlns:p14="http://schemas.microsoft.com/office/powerpoint/2010/main" xmlns="" val="3969355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pic>
        <p:nvPicPr>
          <p:cNvPr id="7" name="Image 6"/>
          <p:cNvPicPr>
            <a:picLocks noChangeAspect="1"/>
          </p:cNvPicPr>
          <p:nvPr/>
        </p:nvPicPr>
        <p:blipFill>
          <a:blip r:embed="rId2" cstate="print"/>
          <a:stretch>
            <a:fillRect/>
          </a:stretch>
        </p:blipFill>
        <p:spPr>
          <a:xfrm rot="60000">
            <a:off x="348896" y="208439"/>
            <a:ext cx="5214923" cy="6487380"/>
          </a:xfrm>
          <a:prstGeom prst="rect">
            <a:avLst/>
          </a:prstGeom>
        </p:spPr>
      </p:pic>
      <p:pic>
        <p:nvPicPr>
          <p:cNvPr id="8" name="Image 7"/>
          <p:cNvPicPr>
            <a:picLocks noChangeAspect="1"/>
          </p:cNvPicPr>
          <p:nvPr/>
        </p:nvPicPr>
        <p:blipFill>
          <a:blip r:embed="rId3" cstate="print"/>
          <a:stretch>
            <a:fillRect/>
          </a:stretch>
        </p:blipFill>
        <p:spPr>
          <a:xfrm rot="60000">
            <a:off x="6281180" y="1558533"/>
            <a:ext cx="4877458" cy="4871900"/>
          </a:xfrm>
          <a:prstGeom prst="rect">
            <a:avLst/>
          </a:prstGeom>
        </p:spPr>
      </p:pic>
      <p:sp>
        <p:nvSpPr>
          <p:cNvPr id="9" name="Rectangle à coins arrondis 8"/>
          <p:cNvSpPr/>
          <p:nvPr/>
        </p:nvSpPr>
        <p:spPr>
          <a:xfrm>
            <a:off x="6615920" y="2401371"/>
            <a:ext cx="3978442" cy="2101516"/>
          </a:xfrm>
          <a:prstGeom prst="roundRect">
            <a:avLst/>
          </a:prstGeom>
          <a:solidFill>
            <a:schemeClr val="bg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697832" y="1628273"/>
            <a:ext cx="3978442" cy="1371601"/>
          </a:xfrm>
          <a:prstGeom prst="roundRect">
            <a:avLst/>
          </a:prstGeom>
          <a:solidFill>
            <a:schemeClr val="bg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554979" y="381330"/>
            <a:ext cx="6100324" cy="461665"/>
          </a:xfrm>
          <a:prstGeom prst="rect">
            <a:avLst/>
          </a:prstGeom>
          <a:noFill/>
        </p:spPr>
        <p:txBody>
          <a:bodyPr wrap="none" rtlCol="0">
            <a:spAutoFit/>
          </a:bodyPr>
          <a:lstStyle/>
          <a:p>
            <a:r>
              <a:rPr lang="fr-FR" sz="2400" b="1" dirty="0" smtClean="0"/>
              <a:t>Etude clinique </a:t>
            </a:r>
            <a:r>
              <a:rPr lang="fr-FR" sz="2400" b="1" dirty="0" err="1" smtClean="0"/>
              <a:t>trastuzumab</a:t>
            </a:r>
            <a:r>
              <a:rPr lang="fr-FR" sz="2400" b="1" dirty="0" smtClean="0"/>
              <a:t> SC 600 mg </a:t>
            </a:r>
            <a:r>
              <a:rPr lang="fr-FR" sz="2400" b="1" dirty="0" err="1" smtClean="0"/>
              <a:t>PrefHer</a:t>
            </a:r>
            <a:endParaRPr lang="fr-FR" sz="2400" b="1" dirty="0"/>
          </a:p>
        </p:txBody>
      </p:sp>
    </p:spTree>
    <p:extLst>
      <p:ext uri="{BB962C8B-B14F-4D97-AF65-F5344CB8AC3E}">
        <p14:creationId xmlns:p14="http://schemas.microsoft.com/office/powerpoint/2010/main" xmlns="" val="473624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5" name="Rectangle 4"/>
          <p:cNvSpPr/>
          <p:nvPr/>
        </p:nvSpPr>
        <p:spPr>
          <a:xfrm>
            <a:off x="3048000" y="2690336"/>
            <a:ext cx="6096000" cy="369332"/>
          </a:xfrm>
          <a:prstGeom prst="rect">
            <a:avLst/>
          </a:prstGeom>
        </p:spPr>
        <p:txBody>
          <a:bodyPr>
            <a:spAutoFit/>
          </a:bodyPr>
          <a:lstStyle/>
          <a:p>
            <a:r>
              <a:rPr lang="fr-FR" dirty="0" smtClean="0"/>
              <a:t> </a:t>
            </a:r>
            <a:endParaRPr lang="fr-FR" dirty="0"/>
          </a:p>
        </p:txBody>
      </p:sp>
      <p:sp>
        <p:nvSpPr>
          <p:cNvPr id="2" name="Rectangle 1"/>
          <p:cNvSpPr/>
          <p:nvPr/>
        </p:nvSpPr>
        <p:spPr>
          <a:xfrm>
            <a:off x="1267327" y="3059668"/>
            <a:ext cx="9930062" cy="2939523"/>
          </a:xfrm>
          <a:prstGeom prst="rect">
            <a:avLst/>
          </a:prstGeom>
        </p:spPr>
        <p:txBody>
          <a:bodyPr wrap="square">
            <a:spAutoFit/>
          </a:bodyPr>
          <a:lstStyle/>
          <a:p>
            <a:pPr>
              <a:lnSpc>
                <a:spcPct val="107000"/>
              </a:lnSpc>
              <a:spcAft>
                <a:spcPts val="800"/>
              </a:spcAft>
            </a:pPr>
            <a:endParaRPr lang="fr-FR"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i="1" dirty="0" smtClean="0">
                <a:latin typeface="Calibri" panose="020F0502020204030204" pitchFamily="34" charset="0"/>
                <a:ea typeface="Calibri" panose="020F0502020204030204" pitchFamily="34" charset="0"/>
                <a:cs typeface="Times New Roman" panose="02020603050405020304" pitchFamily="18" charset="0"/>
              </a:rPr>
              <a:t>U</a:t>
            </a:r>
            <a:r>
              <a:rPr lang="fr-FR" sz="2000" i="1" dirty="0" smtClean="0">
                <a:effectLst/>
                <a:latin typeface="Calibri" panose="020F0502020204030204" pitchFamily="34" charset="0"/>
                <a:ea typeface="Calibri" panose="020F0502020204030204" pitchFamily="34" charset="0"/>
                <a:cs typeface="Times New Roman" panose="02020603050405020304" pitchFamily="18" charset="0"/>
              </a:rPr>
              <a:t>ne autre étude </a:t>
            </a:r>
            <a:r>
              <a:rPr lang="fr-FR" sz="2000" i="1" dirty="0" err="1" smtClean="0">
                <a:effectLst/>
                <a:latin typeface="Calibri" panose="020F0502020204030204" pitchFamily="34" charset="0"/>
                <a:ea typeface="Calibri" panose="020F0502020204030204" pitchFamily="34" charset="0"/>
                <a:cs typeface="Times New Roman" panose="02020603050405020304" pitchFamily="18" charset="0"/>
              </a:rPr>
              <a:t>SafeHer</a:t>
            </a:r>
            <a:r>
              <a:rPr lang="fr-FR" sz="2000" i="1" dirty="0" smtClean="0">
                <a:effectLst/>
                <a:latin typeface="Calibri" panose="020F0502020204030204" pitchFamily="34" charset="0"/>
                <a:ea typeface="Calibri" panose="020F0502020204030204" pitchFamily="34" charset="0"/>
                <a:cs typeface="Times New Roman" panose="02020603050405020304" pitchFamily="18" charset="0"/>
              </a:rPr>
              <a:t> sur 2500 patientes à venir</a:t>
            </a:r>
          </a:p>
          <a:p>
            <a:pPr>
              <a:lnSpc>
                <a:spcPct val="107000"/>
              </a:lnSpc>
              <a:spcAft>
                <a:spcPts val="800"/>
              </a:spcAft>
            </a:pPr>
            <a:r>
              <a:rPr lang="fr-FR" i="1" dirty="0" smtClean="0">
                <a:effectLst/>
                <a:latin typeface="Arial" panose="020B0604020202020204" pitchFamily="34" charset="0"/>
                <a:ea typeface="Calibri" panose="020F0502020204030204" pitchFamily="34" charset="0"/>
                <a:cs typeface="Times New Roman" panose="02020603050405020304" pitchFamily="18" charset="0"/>
              </a:rPr>
              <a:t>A PHASE III PROSPECTIVE, TWO-COHORT NON-RANDOMIZED, MULTI-CENTRE, MULTINATIONAL, OPEN LABEL STUDY TO ASSESS THE SAFETY OF ASSISTED- AND SELF-ADMINISTERED SUBCUTANEOUS TRASTUZUMAB AS THERAPY IN PATIENTS WITH OPERABLE HER2-POSITIVE EARLY BREAST CANCER</a:t>
            </a:r>
            <a:endParaRPr lang="fr-FR" sz="2000" i="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i="1" dirty="0" smtClean="0">
                <a:effectLst/>
                <a:latin typeface="Arial" panose="020B0604020202020204" pitchFamily="34" charset="0"/>
                <a:ea typeface="Calibri" panose="020F0502020204030204" pitchFamily="34" charset="0"/>
                <a:cs typeface="Times New Roman" panose="02020603050405020304" pitchFamily="18" charset="0"/>
              </a:rPr>
              <a:t> </a:t>
            </a:r>
            <a:endParaRPr lang="fr-FR" sz="2000" i="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i="1" dirty="0" smtClean="0">
                <a:effectLst/>
                <a:latin typeface="Arial" panose="020B0604020202020204" pitchFamily="34" charset="0"/>
                <a:ea typeface="Calibri" panose="020F0502020204030204" pitchFamily="34" charset="0"/>
                <a:cs typeface="Times New Roman" panose="02020603050405020304" pitchFamily="18" charset="0"/>
              </a:rPr>
              <a:t>18 cycles 2500 patientes résultats attendus en 2020…</a:t>
            </a:r>
            <a:endParaRPr lang="fr-FR"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67327" y="806867"/>
            <a:ext cx="9464841" cy="1984518"/>
          </a:xfrm>
          <a:prstGeom prst="rect">
            <a:avLst/>
          </a:prstGeom>
        </p:spPr>
        <p:txBody>
          <a:bodyPr wrap="square">
            <a:spAutoFit/>
          </a:bodyPr>
          <a:lstStyle/>
          <a:p>
            <a:pPr>
              <a:lnSpc>
                <a:spcPct val="107000"/>
              </a:lnSpc>
              <a:spcAft>
                <a:spcPts val="800"/>
              </a:spcAft>
            </a:pP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Immunogénicité</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SC -&gt; IV anti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trastuzumab</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0% et anti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hyaluronidase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3,4 %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IV -&gt; SC anti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trastuzumab</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2,6 % et anti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hyaluronidase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7,6 %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Mais évaluation après 4 cycles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seulement et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présence de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trastuzumab</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Ils parlent de non corrélation des taux d’AC avec la tolérance, mais pas de l’efficacité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p:cNvSpPr txBox="1"/>
          <p:nvPr/>
        </p:nvSpPr>
        <p:spPr>
          <a:xfrm>
            <a:off x="3568060" y="197987"/>
            <a:ext cx="6100324" cy="461665"/>
          </a:xfrm>
          <a:prstGeom prst="rect">
            <a:avLst/>
          </a:prstGeom>
          <a:noFill/>
        </p:spPr>
        <p:txBody>
          <a:bodyPr wrap="none" rtlCol="0">
            <a:spAutoFit/>
          </a:bodyPr>
          <a:lstStyle/>
          <a:p>
            <a:r>
              <a:rPr lang="fr-FR" sz="2400" b="1" dirty="0" smtClean="0"/>
              <a:t>Etude clinique </a:t>
            </a:r>
            <a:r>
              <a:rPr lang="fr-FR" sz="2400" b="1" dirty="0" err="1" smtClean="0"/>
              <a:t>trastuzumab</a:t>
            </a:r>
            <a:r>
              <a:rPr lang="fr-FR" sz="2400" b="1" dirty="0" smtClean="0"/>
              <a:t> SC 600 mg </a:t>
            </a:r>
            <a:r>
              <a:rPr lang="fr-FR" sz="2400" b="1" dirty="0" err="1" smtClean="0"/>
              <a:t>PrefHer</a:t>
            </a:r>
            <a:endParaRPr lang="fr-FR" sz="2400" b="1" dirty="0"/>
          </a:p>
        </p:txBody>
      </p:sp>
    </p:spTree>
    <p:extLst>
      <p:ext uri="{BB962C8B-B14F-4D97-AF65-F5344CB8AC3E}">
        <p14:creationId xmlns:p14="http://schemas.microsoft.com/office/powerpoint/2010/main" xmlns="" val="3069856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0"/>
          </p:nvPr>
        </p:nvSpPr>
        <p:spPr/>
        <p:txBody>
          <a:bodyPr/>
          <a:lstStyle/>
          <a:p>
            <a:pPr>
              <a:defRPr/>
            </a:pPr>
            <a:fld id="{7144B069-3FA9-4CF8-B30A-10E1E8D1FCA4}" type="slidenum">
              <a:rPr lang="fr-FR"/>
              <a:pPr>
                <a:defRPr/>
              </a:pPr>
              <a:t>23</a:t>
            </a:fld>
            <a:endParaRPr lang="fr-FR"/>
          </a:p>
        </p:txBody>
      </p:sp>
      <p:grpSp>
        <p:nvGrpSpPr>
          <p:cNvPr id="3" name="Group 408"/>
          <p:cNvGrpSpPr>
            <a:grpSpLocks/>
          </p:cNvGrpSpPr>
          <p:nvPr/>
        </p:nvGrpSpPr>
        <p:grpSpPr bwMode="auto">
          <a:xfrm>
            <a:off x="441435" y="517252"/>
            <a:ext cx="5302250" cy="5221287"/>
            <a:chOff x="168" y="733"/>
            <a:chExt cx="2505" cy="3289"/>
          </a:xfrm>
        </p:grpSpPr>
        <p:sp>
          <p:nvSpPr>
            <p:cNvPr id="23725" name="AutoShape 16"/>
            <p:cNvSpPr>
              <a:spLocks noChangeAspect="1" noChangeArrowheads="1" noTextEdit="1"/>
            </p:cNvSpPr>
            <p:nvPr/>
          </p:nvSpPr>
          <p:spPr bwMode="auto">
            <a:xfrm>
              <a:off x="168" y="733"/>
              <a:ext cx="2466" cy="3039"/>
            </a:xfrm>
            <a:prstGeom prst="rect">
              <a:avLst/>
            </a:prstGeom>
            <a:noFill/>
            <a:ln w="9525">
              <a:noFill/>
              <a:miter lim="800000"/>
              <a:headEnd/>
              <a:tailEnd/>
            </a:ln>
          </p:spPr>
          <p:txBody>
            <a:bodyPr/>
            <a:lstStyle/>
            <a:p>
              <a:endParaRPr lang="fr-FR"/>
            </a:p>
          </p:txBody>
        </p:sp>
        <p:grpSp>
          <p:nvGrpSpPr>
            <p:cNvPr id="4" name="Group 17"/>
            <p:cNvGrpSpPr>
              <a:grpSpLocks/>
            </p:cNvGrpSpPr>
            <p:nvPr/>
          </p:nvGrpSpPr>
          <p:grpSpPr bwMode="auto">
            <a:xfrm>
              <a:off x="710" y="1765"/>
              <a:ext cx="1192" cy="1196"/>
              <a:chOff x="710" y="1765"/>
              <a:chExt cx="1192" cy="1196"/>
            </a:xfrm>
          </p:grpSpPr>
          <p:sp>
            <p:nvSpPr>
              <p:cNvPr id="23912" name="Freeform 18"/>
              <p:cNvSpPr>
                <a:spLocks noEditPoints="1"/>
              </p:cNvSpPr>
              <p:nvPr/>
            </p:nvSpPr>
            <p:spPr bwMode="auto">
              <a:xfrm>
                <a:off x="783" y="2736"/>
                <a:ext cx="1119" cy="47"/>
              </a:xfrm>
              <a:custGeom>
                <a:avLst/>
                <a:gdLst>
                  <a:gd name="T0" fmla="*/ 0 w 9466"/>
                  <a:gd name="T1" fmla="*/ 0 h 400"/>
                  <a:gd name="T2" fmla="*/ 0 w 9466"/>
                  <a:gd name="T3" fmla="*/ 0 h 400"/>
                  <a:gd name="T4" fmla="*/ 0 w 9466"/>
                  <a:gd name="T5" fmla="*/ 0 h 400"/>
                  <a:gd name="T6" fmla="*/ 0 w 9466"/>
                  <a:gd name="T7" fmla="*/ 0 h 400"/>
                  <a:gd name="T8" fmla="*/ 0 w 9466"/>
                  <a:gd name="T9" fmla="*/ 0 h 400"/>
                  <a:gd name="T10" fmla="*/ 0 w 9466"/>
                  <a:gd name="T11" fmla="*/ 0 h 400"/>
                  <a:gd name="T12" fmla="*/ 0 w 9466"/>
                  <a:gd name="T13" fmla="*/ 0 h 400"/>
                  <a:gd name="T14" fmla="*/ 0 w 9466"/>
                  <a:gd name="T15" fmla="*/ 0 h 400"/>
                  <a:gd name="T16" fmla="*/ 0 w 9466"/>
                  <a:gd name="T17" fmla="*/ 0 h 400"/>
                  <a:gd name="T18" fmla="*/ 0 w 9466"/>
                  <a:gd name="T19" fmla="*/ 0 h 400"/>
                  <a:gd name="T20" fmla="*/ 0 w 9466"/>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66"/>
                  <a:gd name="T34" fmla="*/ 0 h 400"/>
                  <a:gd name="T35" fmla="*/ 9466 w 9466"/>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66" h="400">
                    <a:moveTo>
                      <a:pt x="33" y="167"/>
                    </a:moveTo>
                    <a:lnTo>
                      <a:pt x="9133" y="167"/>
                    </a:lnTo>
                    <a:cubicBezTo>
                      <a:pt x="9152" y="167"/>
                      <a:pt x="9166" y="182"/>
                      <a:pt x="9166" y="200"/>
                    </a:cubicBezTo>
                    <a:cubicBezTo>
                      <a:pt x="9166" y="219"/>
                      <a:pt x="9152" y="234"/>
                      <a:pt x="9133" y="234"/>
                    </a:cubicBezTo>
                    <a:lnTo>
                      <a:pt x="33" y="234"/>
                    </a:lnTo>
                    <a:cubicBezTo>
                      <a:pt x="15" y="234"/>
                      <a:pt x="0" y="219"/>
                      <a:pt x="0" y="200"/>
                    </a:cubicBezTo>
                    <a:cubicBezTo>
                      <a:pt x="0" y="182"/>
                      <a:pt x="15" y="167"/>
                      <a:pt x="33" y="167"/>
                    </a:cubicBezTo>
                    <a:close/>
                    <a:moveTo>
                      <a:pt x="9066" y="0"/>
                    </a:moveTo>
                    <a:lnTo>
                      <a:pt x="9466" y="200"/>
                    </a:lnTo>
                    <a:lnTo>
                      <a:pt x="9066" y="400"/>
                    </a:lnTo>
                    <a:lnTo>
                      <a:pt x="9066" y="0"/>
                    </a:lnTo>
                    <a:close/>
                  </a:path>
                </a:pathLst>
              </a:custGeom>
              <a:solidFill>
                <a:srgbClr val="000000"/>
              </a:solidFill>
              <a:ln w="1588" cap="flat">
                <a:solidFill>
                  <a:srgbClr val="000000"/>
                </a:solidFill>
                <a:prstDash val="solid"/>
                <a:bevel/>
                <a:headEnd/>
                <a:tailEnd/>
              </a:ln>
            </p:spPr>
            <p:txBody>
              <a:bodyPr/>
              <a:lstStyle/>
              <a:p>
                <a:endParaRPr lang="fr-FR"/>
              </a:p>
            </p:txBody>
          </p:sp>
          <p:sp>
            <p:nvSpPr>
              <p:cNvPr id="23913" name="Rectangle 19"/>
              <p:cNvSpPr>
                <a:spLocks noChangeArrowheads="1"/>
              </p:cNvSpPr>
              <p:nvPr/>
            </p:nvSpPr>
            <p:spPr bwMode="auto">
              <a:xfrm>
                <a:off x="1251" y="2845"/>
                <a:ext cx="184" cy="116"/>
              </a:xfrm>
              <a:prstGeom prst="rect">
                <a:avLst/>
              </a:prstGeom>
              <a:noFill/>
              <a:ln w="9525">
                <a:noFill/>
                <a:miter lim="800000"/>
                <a:headEnd/>
                <a:tailEnd/>
              </a:ln>
            </p:spPr>
            <p:txBody>
              <a:bodyPr wrap="none" lIns="0" tIns="0" rIns="0" bIns="0">
                <a:spAutoFit/>
              </a:bodyPr>
              <a:lstStyle/>
              <a:p>
                <a:r>
                  <a:rPr lang="fr-FR" sz="1200">
                    <a:solidFill>
                      <a:srgbClr val="FFFFFF"/>
                    </a:solidFill>
                  </a:rPr>
                  <a:t>temps</a:t>
                </a:r>
                <a:endParaRPr lang="fr-FR"/>
              </a:p>
            </p:txBody>
          </p:sp>
          <p:sp>
            <p:nvSpPr>
              <p:cNvPr id="23914" name="Rectangle 20"/>
              <p:cNvSpPr>
                <a:spLocks noChangeArrowheads="1"/>
              </p:cNvSpPr>
              <p:nvPr/>
            </p:nvSpPr>
            <p:spPr bwMode="auto">
              <a:xfrm>
                <a:off x="710" y="1765"/>
                <a:ext cx="31" cy="116"/>
              </a:xfrm>
              <a:prstGeom prst="rect">
                <a:avLst/>
              </a:prstGeom>
              <a:noFill/>
              <a:ln w="9525">
                <a:noFill/>
                <a:miter lim="800000"/>
                <a:headEnd/>
                <a:tailEnd/>
              </a:ln>
            </p:spPr>
            <p:txBody>
              <a:bodyPr wrap="none" lIns="0" tIns="0" rIns="0" bIns="0">
                <a:spAutoFit/>
              </a:bodyPr>
              <a:lstStyle/>
              <a:p>
                <a:r>
                  <a:rPr lang="fr-FR" sz="1200">
                    <a:solidFill>
                      <a:srgbClr val="FFFFFF"/>
                    </a:solidFill>
                  </a:rPr>
                  <a:t>c</a:t>
                </a:r>
                <a:endParaRPr lang="fr-FR"/>
              </a:p>
            </p:txBody>
          </p:sp>
          <p:sp>
            <p:nvSpPr>
              <p:cNvPr id="23915" name="Freeform 21"/>
              <p:cNvSpPr>
                <a:spLocks noEditPoints="1"/>
              </p:cNvSpPr>
              <p:nvPr/>
            </p:nvSpPr>
            <p:spPr bwMode="auto">
              <a:xfrm>
                <a:off x="762" y="1779"/>
                <a:ext cx="47" cy="987"/>
              </a:xfrm>
              <a:custGeom>
                <a:avLst/>
                <a:gdLst>
                  <a:gd name="T0" fmla="*/ 0 w 400"/>
                  <a:gd name="T1" fmla="*/ 0 h 8350"/>
                  <a:gd name="T2" fmla="*/ 0 w 400"/>
                  <a:gd name="T3" fmla="*/ 0 h 8350"/>
                  <a:gd name="T4" fmla="*/ 0 w 400"/>
                  <a:gd name="T5" fmla="*/ 0 h 8350"/>
                  <a:gd name="T6" fmla="*/ 0 w 400"/>
                  <a:gd name="T7" fmla="*/ 0 h 8350"/>
                  <a:gd name="T8" fmla="*/ 0 w 400"/>
                  <a:gd name="T9" fmla="*/ 0 h 8350"/>
                  <a:gd name="T10" fmla="*/ 0 w 400"/>
                  <a:gd name="T11" fmla="*/ 0 h 8350"/>
                  <a:gd name="T12" fmla="*/ 0 w 400"/>
                  <a:gd name="T13" fmla="*/ 0 h 8350"/>
                  <a:gd name="T14" fmla="*/ 0 w 400"/>
                  <a:gd name="T15" fmla="*/ 0 h 8350"/>
                  <a:gd name="T16" fmla="*/ 0 w 400"/>
                  <a:gd name="T17" fmla="*/ 0 h 8350"/>
                  <a:gd name="T18" fmla="*/ 0 w 400"/>
                  <a:gd name="T19" fmla="*/ 0 h 8350"/>
                  <a:gd name="T20" fmla="*/ 0 w 400"/>
                  <a:gd name="T21" fmla="*/ 0 h 8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8350"/>
                  <a:gd name="T35" fmla="*/ 400 w 400"/>
                  <a:gd name="T36" fmla="*/ 8350 h 83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8350">
                    <a:moveTo>
                      <a:pt x="166" y="8317"/>
                    </a:moveTo>
                    <a:lnTo>
                      <a:pt x="166" y="334"/>
                    </a:lnTo>
                    <a:cubicBezTo>
                      <a:pt x="166" y="315"/>
                      <a:pt x="181" y="300"/>
                      <a:pt x="200" y="300"/>
                    </a:cubicBezTo>
                    <a:cubicBezTo>
                      <a:pt x="218" y="300"/>
                      <a:pt x="233" y="315"/>
                      <a:pt x="233" y="334"/>
                    </a:cubicBezTo>
                    <a:lnTo>
                      <a:pt x="233" y="8317"/>
                    </a:lnTo>
                    <a:cubicBezTo>
                      <a:pt x="233" y="8336"/>
                      <a:pt x="218" y="8350"/>
                      <a:pt x="200" y="8350"/>
                    </a:cubicBezTo>
                    <a:cubicBezTo>
                      <a:pt x="181" y="8350"/>
                      <a:pt x="166" y="8336"/>
                      <a:pt x="166" y="8317"/>
                    </a:cubicBezTo>
                    <a:close/>
                    <a:moveTo>
                      <a:pt x="0" y="400"/>
                    </a:moveTo>
                    <a:lnTo>
                      <a:pt x="200" y="0"/>
                    </a:lnTo>
                    <a:lnTo>
                      <a:pt x="400" y="400"/>
                    </a:lnTo>
                    <a:lnTo>
                      <a:pt x="0" y="400"/>
                    </a:lnTo>
                    <a:close/>
                  </a:path>
                </a:pathLst>
              </a:custGeom>
              <a:solidFill>
                <a:srgbClr val="000000"/>
              </a:solidFill>
              <a:ln w="1588" cap="flat">
                <a:solidFill>
                  <a:srgbClr val="000000"/>
                </a:solidFill>
                <a:prstDash val="solid"/>
                <a:bevel/>
                <a:headEnd/>
                <a:tailEnd/>
              </a:ln>
            </p:spPr>
            <p:txBody>
              <a:bodyPr/>
              <a:lstStyle/>
              <a:p>
                <a:endParaRPr lang="fr-FR"/>
              </a:p>
            </p:txBody>
          </p:sp>
          <p:grpSp>
            <p:nvGrpSpPr>
              <p:cNvPr id="5" name="Group 22"/>
              <p:cNvGrpSpPr>
                <a:grpSpLocks/>
              </p:cNvGrpSpPr>
              <p:nvPr/>
            </p:nvGrpSpPr>
            <p:grpSpPr bwMode="auto">
              <a:xfrm>
                <a:off x="769" y="2180"/>
                <a:ext cx="1016" cy="552"/>
                <a:chOff x="769" y="2180"/>
                <a:chExt cx="1016" cy="552"/>
              </a:xfrm>
            </p:grpSpPr>
            <p:sp>
              <p:nvSpPr>
                <p:cNvPr id="23917" name="Freeform 23"/>
                <p:cNvSpPr>
                  <a:spLocks/>
                </p:cNvSpPr>
                <p:nvPr/>
              </p:nvSpPr>
              <p:spPr bwMode="auto">
                <a:xfrm>
                  <a:off x="810" y="2290"/>
                  <a:ext cx="943" cy="421"/>
                </a:xfrm>
                <a:custGeom>
                  <a:avLst/>
                  <a:gdLst>
                    <a:gd name="T0" fmla="*/ 0 w 943"/>
                    <a:gd name="T1" fmla="*/ 421 h 421"/>
                    <a:gd name="T2" fmla="*/ 215 w 943"/>
                    <a:gd name="T3" fmla="*/ 0 h 421"/>
                    <a:gd name="T4" fmla="*/ 943 w 943"/>
                    <a:gd name="T5" fmla="*/ 421 h 421"/>
                    <a:gd name="T6" fmla="*/ 0 60000 65536"/>
                    <a:gd name="T7" fmla="*/ 0 60000 65536"/>
                    <a:gd name="T8" fmla="*/ 0 60000 65536"/>
                    <a:gd name="T9" fmla="*/ 0 w 943"/>
                    <a:gd name="T10" fmla="*/ 0 h 421"/>
                    <a:gd name="T11" fmla="*/ 943 w 943"/>
                    <a:gd name="T12" fmla="*/ 421 h 421"/>
                  </a:gdLst>
                  <a:ahLst/>
                  <a:cxnLst>
                    <a:cxn ang="T6">
                      <a:pos x="T0" y="T1"/>
                    </a:cxn>
                    <a:cxn ang="T7">
                      <a:pos x="T2" y="T3"/>
                    </a:cxn>
                    <a:cxn ang="T8">
                      <a:pos x="T4" y="T5"/>
                    </a:cxn>
                  </a:cxnLst>
                  <a:rect l="T9" t="T10" r="T11" b="T12"/>
                  <a:pathLst>
                    <a:path w="943" h="421">
                      <a:moveTo>
                        <a:pt x="0" y="421"/>
                      </a:moveTo>
                      <a:cubicBezTo>
                        <a:pt x="29" y="210"/>
                        <a:pt x="57" y="0"/>
                        <a:pt x="215" y="0"/>
                      </a:cubicBezTo>
                      <a:cubicBezTo>
                        <a:pt x="372" y="0"/>
                        <a:pt x="822" y="351"/>
                        <a:pt x="943" y="421"/>
                      </a:cubicBezTo>
                    </a:path>
                  </a:pathLst>
                </a:custGeom>
                <a:noFill/>
                <a:ln w="12700" cap="flat">
                  <a:solidFill>
                    <a:srgbClr val="000000"/>
                  </a:solidFill>
                  <a:prstDash val="solid"/>
                  <a:round/>
                  <a:headEnd/>
                  <a:tailEnd/>
                </a:ln>
              </p:spPr>
              <p:txBody>
                <a:bodyPr/>
                <a:lstStyle/>
                <a:p>
                  <a:endParaRPr lang="fr-FR"/>
                </a:p>
              </p:txBody>
            </p:sp>
            <p:sp>
              <p:nvSpPr>
                <p:cNvPr id="23918" name="Freeform 24"/>
                <p:cNvSpPr>
                  <a:spLocks/>
                </p:cNvSpPr>
                <p:nvPr/>
              </p:nvSpPr>
              <p:spPr bwMode="auto">
                <a:xfrm>
                  <a:off x="808" y="2241"/>
                  <a:ext cx="943" cy="420"/>
                </a:xfrm>
                <a:custGeom>
                  <a:avLst/>
                  <a:gdLst>
                    <a:gd name="T0" fmla="*/ 0 w 943"/>
                    <a:gd name="T1" fmla="*/ 420 h 420"/>
                    <a:gd name="T2" fmla="*/ 215 w 943"/>
                    <a:gd name="T3" fmla="*/ 0 h 420"/>
                    <a:gd name="T4" fmla="*/ 943 w 943"/>
                    <a:gd name="T5" fmla="*/ 420 h 420"/>
                    <a:gd name="T6" fmla="*/ 0 60000 65536"/>
                    <a:gd name="T7" fmla="*/ 0 60000 65536"/>
                    <a:gd name="T8" fmla="*/ 0 60000 65536"/>
                    <a:gd name="T9" fmla="*/ 0 w 943"/>
                    <a:gd name="T10" fmla="*/ 0 h 420"/>
                    <a:gd name="T11" fmla="*/ 943 w 943"/>
                    <a:gd name="T12" fmla="*/ 420 h 420"/>
                  </a:gdLst>
                  <a:ahLst/>
                  <a:cxnLst>
                    <a:cxn ang="T6">
                      <a:pos x="T0" y="T1"/>
                    </a:cxn>
                    <a:cxn ang="T7">
                      <a:pos x="T2" y="T3"/>
                    </a:cxn>
                    <a:cxn ang="T8">
                      <a:pos x="T4" y="T5"/>
                    </a:cxn>
                  </a:cxnLst>
                  <a:rect l="T9" t="T10" r="T11" b="T12"/>
                  <a:pathLst>
                    <a:path w="943" h="420">
                      <a:moveTo>
                        <a:pt x="0" y="420"/>
                      </a:moveTo>
                      <a:cubicBezTo>
                        <a:pt x="29" y="210"/>
                        <a:pt x="58" y="0"/>
                        <a:pt x="215" y="0"/>
                      </a:cubicBezTo>
                      <a:cubicBezTo>
                        <a:pt x="372" y="0"/>
                        <a:pt x="822" y="350"/>
                        <a:pt x="943" y="420"/>
                      </a:cubicBezTo>
                    </a:path>
                  </a:pathLst>
                </a:custGeom>
                <a:noFill/>
                <a:ln w="12700" cap="flat">
                  <a:solidFill>
                    <a:srgbClr val="000000"/>
                  </a:solidFill>
                  <a:prstDash val="solid"/>
                  <a:round/>
                  <a:headEnd/>
                  <a:tailEnd/>
                </a:ln>
              </p:spPr>
              <p:txBody>
                <a:bodyPr/>
                <a:lstStyle/>
                <a:p>
                  <a:endParaRPr lang="fr-FR"/>
                </a:p>
              </p:txBody>
            </p:sp>
            <p:sp>
              <p:nvSpPr>
                <p:cNvPr id="23919" name="Freeform 25"/>
                <p:cNvSpPr>
                  <a:spLocks/>
                </p:cNvSpPr>
                <p:nvPr/>
              </p:nvSpPr>
              <p:spPr bwMode="auto">
                <a:xfrm>
                  <a:off x="812" y="2269"/>
                  <a:ext cx="896" cy="449"/>
                </a:xfrm>
                <a:custGeom>
                  <a:avLst/>
                  <a:gdLst>
                    <a:gd name="T0" fmla="*/ 0 w 896"/>
                    <a:gd name="T1" fmla="*/ 449 h 449"/>
                    <a:gd name="T2" fmla="*/ 204 w 896"/>
                    <a:gd name="T3" fmla="*/ 0 h 449"/>
                    <a:gd name="T4" fmla="*/ 896 w 896"/>
                    <a:gd name="T5" fmla="*/ 449 h 449"/>
                    <a:gd name="T6" fmla="*/ 0 60000 65536"/>
                    <a:gd name="T7" fmla="*/ 0 60000 65536"/>
                    <a:gd name="T8" fmla="*/ 0 60000 65536"/>
                    <a:gd name="T9" fmla="*/ 0 w 896"/>
                    <a:gd name="T10" fmla="*/ 0 h 449"/>
                    <a:gd name="T11" fmla="*/ 896 w 896"/>
                    <a:gd name="T12" fmla="*/ 449 h 449"/>
                  </a:gdLst>
                  <a:ahLst/>
                  <a:cxnLst>
                    <a:cxn ang="T6">
                      <a:pos x="T0" y="T1"/>
                    </a:cxn>
                    <a:cxn ang="T7">
                      <a:pos x="T2" y="T3"/>
                    </a:cxn>
                    <a:cxn ang="T8">
                      <a:pos x="T4" y="T5"/>
                    </a:cxn>
                  </a:cxnLst>
                  <a:rect l="T9" t="T10" r="T11" b="T12"/>
                  <a:pathLst>
                    <a:path w="896" h="449">
                      <a:moveTo>
                        <a:pt x="0" y="449"/>
                      </a:moveTo>
                      <a:cubicBezTo>
                        <a:pt x="27" y="224"/>
                        <a:pt x="55" y="0"/>
                        <a:pt x="204" y="0"/>
                      </a:cubicBezTo>
                      <a:cubicBezTo>
                        <a:pt x="353" y="0"/>
                        <a:pt x="780" y="375"/>
                        <a:pt x="896" y="449"/>
                      </a:cubicBezTo>
                    </a:path>
                  </a:pathLst>
                </a:custGeom>
                <a:noFill/>
                <a:ln w="12700" cap="flat">
                  <a:solidFill>
                    <a:srgbClr val="000000"/>
                  </a:solidFill>
                  <a:prstDash val="solid"/>
                  <a:round/>
                  <a:headEnd/>
                  <a:tailEnd/>
                </a:ln>
              </p:spPr>
              <p:txBody>
                <a:bodyPr/>
                <a:lstStyle/>
                <a:p>
                  <a:endParaRPr lang="fr-FR"/>
                </a:p>
              </p:txBody>
            </p:sp>
            <p:sp>
              <p:nvSpPr>
                <p:cNvPr id="23920" name="Freeform 26"/>
                <p:cNvSpPr>
                  <a:spLocks/>
                </p:cNvSpPr>
                <p:nvPr/>
              </p:nvSpPr>
              <p:spPr bwMode="auto">
                <a:xfrm>
                  <a:off x="830" y="2274"/>
                  <a:ext cx="955" cy="385"/>
                </a:xfrm>
                <a:custGeom>
                  <a:avLst/>
                  <a:gdLst>
                    <a:gd name="T0" fmla="*/ 0 w 955"/>
                    <a:gd name="T1" fmla="*/ 385 h 385"/>
                    <a:gd name="T2" fmla="*/ 217 w 955"/>
                    <a:gd name="T3" fmla="*/ 0 h 385"/>
                    <a:gd name="T4" fmla="*/ 955 w 955"/>
                    <a:gd name="T5" fmla="*/ 385 h 385"/>
                    <a:gd name="T6" fmla="*/ 0 60000 65536"/>
                    <a:gd name="T7" fmla="*/ 0 60000 65536"/>
                    <a:gd name="T8" fmla="*/ 0 60000 65536"/>
                    <a:gd name="T9" fmla="*/ 0 w 955"/>
                    <a:gd name="T10" fmla="*/ 0 h 385"/>
                    <a:gd name="T11" fmla="*/ 955 w 955"/>
                    <a:gd name="T12" fmla="*/ 385 h 385"/>
                  </a:gdLst>
                  <a:ahLst/>
                  <a:cxnLst>
                    <a:cxn ang="T6">
                      <a:pos x="T0" y="T1"/>
                    </a:cxn>
                    <a:cxn ang="T7">
                      <a:pos x="T2" y="T3"/>
                    </a:cxn>
                    <a:cxn ang="T8">
                      <a:pos x="T4" y="T5"/>
                    </a:cxn>
                  </a:cxnLst>
                  <a:rect l="T9" t="T10" r="T11" b="T12"/>
                  <a:pathLst>
                    <a:path w="955" h="385">
                      <a:moveTo>
                        <a:pt x="0" y="385"/>
                      </a:moveTo>
                      <a:cubicBezTo>
                        <a:pt x="29" y="193"/>
                        <a:pt x="58" y="0"/>
                        <a:pt x="217" y="0"/>
                      </a:cubicBezTo>
                      <a:cubicBezTo>
                        <a:pt x="376" y="0"/>
                        <a:pt x="832" y="321"/>
                        <a:pt x="955" y="385"/>
                      </a:cubicBezTo>
                    </a:path>
                  </a:pathLst>
                </a:custGeom>
                <a:noFill/>
                <a:ln w="12700" cap="flat">
                  <a:solidFill>
                    <a:srgbClr val="000000"/>
                  </a:solidFill>
                  <a:prstDash val="solid"/>
                  <a:round/>
                  <a:headEnd/>
                  <a:tailEnd/>
                </a:ln>
              </p:spPr>
              <p:txBody>
                <a:bodyPr/>
                <a:lstStyle/>
                <a:p>
                  <a:endParaRPr lang="fr-FR"/>
                </a:p>
              </p:txBody>
            </p:sp>
            <p:sp>
              <p:nvSpPr>
                <p:cNvPr id="23921" name="Freeform 27"/>
                <p:cNvSpPr>
                  <a:spLocks/>
                </p:cNvSpPr>
                <p:nvPr/>
              </p:nvSpPr>
              <p:spPr bwMode="auto">
                <a:xfrm>
                  <a:off x="801" y="2257"/>
                  <a:ext cx="942" cy="420"/>
                </a:xfrm>
                <a:custGeom>
                  <a:avLst/>
                  <a:gdLst>
                    <a:gd name="T0" fmla="*/ 0 w 942"/>
                    <a:gd name="T1" fmla="*/ 420 h 420"/>
                    <a:gd name="T2" fmla="*/ 214 w 942"/>
                    <a:gd name="T3" fmla="*/ 0 h 420"/>
                    <a:gd name="T4" fmla="*/ 942 w 942"/>
                    <a:gd name="T5" fmla="*/ 420 h 420"/>
                    <a:gd name="T6" fmla="*/ 0 60000 65536"/>
                    <a:gd name="T7" fmla="*/ 0 60000 65536"/>
                    <a:gd name="T8" fmla="*/ 0 60000 65536"/>
                    <a:gd name="T9" fmla="*/ 0 w 942"/>
                    <a:gd name="T10" fmla="*/ 0 h 420"/>
                    <a:gd name="T11" fmla="*/ 942 w 942"/>
                    <a:gd name="T12" fmla="*/ 420 h 420"/>
                  </a:gdLst>
                  <a:ahLst/>
                  <a:cxnLst>
                    <a:cxn ang="T6">
                      <a:pos x="T0" y="T1"/>
                    </a:cxn>
                    <a:cxn ang="T7">
                      <a:pos x="T2" y="T3"/>
                    </a:cxn>
                    <a:cxn ang="T8">
                      <a:pos x="T4" y="T5"/>
                    </a:cxn>
                  </a:cxnLst>
                  <a:rect l="T9" t="T10" r="T11" b="T12"/>
                  <a:pathLst>
                    <a:path w="942" h="420">
                      <a:moveTo>
                        <a:pt x="0" y="420"/>
                      </a:moveTo>
                      <a:cubicBezTo>
                        <a:pt x="28" y="210"/>
                        <a:pt x="57" y="0"/>
                        <a:pt x="214" y="0"/>
                      </a:cubicBezTo>
                      <a:cubicBezTo>
                        <a:pt x="371" y="0"/>
                        <a:pt x="821" y="350"/>
                        <a:pt x="942" y="420"/>
                      </a:cubicBezTo>
                    </a:path>
                  </a:pathLst>
                </a:custGeom>
                <a:noFill/>
                <a:ln w="12700" cap="flat">
                  <a:solidFill>
                    <a:srgbClr val="000000"/>
                  </a:solidFill>
                  <a:prstDash val="solid"/>
                  <a:round/>
                  <a:headEnd/>
                  <a:tailEnd/>
                </a:ln>
              </p:spPr>
              <p:txBody>
                <a:bodyPr/>
                <a:lstStyle/>
                <a:p>
                  <a:endParaRPr lang="fr-FR"/>
                </a:p>
              </p:txBody>
            </p:sp>
            <p:grpSp>
              <p:nvGrpSpPr>
                <p:cNvPr id="6" name="Group 28"/>
                <p:cNvGrpSpPr>
                  <a:grpSpLocks/>
                </p:cNvGrpSpPr>
                <p:nvPr/>
              </p:nvGrpSpPr>
              <p:grpSpPr bwMode="auto">
                <a:xfrm>
                  <a:off x="982" y="2186"/>
                  <a:ext cx="55" cy="165"/>
                  <a:chOff x="982" y="2186"/>
                  <a:chExt cx="55" cy="165"/>
                </a:xfrm>
              </p:grpSpPr>
              <p:sp>
                <p:nvSpPr>
                  <p:cNvPr id="23946" name="Line 29"/>
                  <p:cNvSpPr>
                    <a:spLocks noChangeShapeType="1"/>
                  </p:cNvSpPr>
                  <p:nvPr/>
                </p:nvSpPr>
                <p:spPr bwMode="auto">
                  <a:xfrm>
                    <a:off x="1005" y="2186"/>
                    <a:ext cx="1" cy="165"/>
                  </a:xfrm>
                  <a:prstGeom prst="line">
                    <a:avLst/>
                  </a:prstGeom>
                  <a:noFill/>
                  <a:ln w="9525" cap="rnd">
                    <a:solidFill>
                      <a:srgbClr val="808080"/>
                    </a:solidFill>
                    <a:round/>
                    <a:headEnd/>
                    <a:tailEnd/>
                  </a:ln>
                </p:spPr>
                <p:txBody>
                  <a:bodyPr/>
                  <a:lstStyle/>
                  <a:p>
                    <a:endParaRPr lang="fr-FR"/>
                  </a:p>
                </p:txBody>
              </p:sp>
              <p:grpSp>
                <p:nvGrpSpPr>
                  <p:cNvPr id="8" name="Group 30"/>
                  <p:cNvGrpSpPr>
                    <a:grpSpLocks/>
                  </p:cNvGrpSpPr>
                  <p:nvPr/>
                </p:nvGrpSpPr>
                <p:grpSpPr bwMode="auto">
                  <a:xfrm>
                    <a:off x="982" y="2245"/>
                    <a:ext cx="55" cy="59"/>
                    <a:chOff x="982" y="2245"/>
                    <a:chExt cx="55" cy="59"/>
                  </a:xfrm>
                </p:grpSpPr>
                <p:sp>
                  <p:nvSpPr>
                    <p:cNvPr id="23948" name="Oval 31"/>
                    <p:cNvSpPr>
                      <a:spLocks noChangeArrowheads="1"/>
                    </p:cNvSpPr>
                    <p:nvPr/>
                  </p:nvSpPr>
                  <p:spPr bwMode="auto">
                    <a:xfrm>
                      <a:off x="982" y="2245"/>
                      <a:ext cx="55" cy="59"/>
                    </a:xfrm>
                    <a:prstGeom prst="ellipse">
                      <a:avLst/>
                    </a:prstGeom>
                    <a:solidFill>
                      <a:srgbClr val="CCCCFF"/>
                    </a:solidFill>
                    <a:ln w="0">
                      <a:solidFill>
                        <a:srgbClr val="000000"/>
                      </a:solidFill>
                      <a:round/>
                      <a:headEnd/>
                      <a:tailEnd/>
                    </a:ln>
                  </p:spPr>
                  <p:txBody>
                    <a:bodyPr/>
                    <a:lstStyle/>
                    <a:p>
                      <a:endParaRPr lang="fr-FR"/>
                    </a:p>
                  </p:txBody>
                </p:sp>
                <p:sp>
                  <p:nvSpPr>
                    <p:cNvPr id="23949" name="Oval 32"/>
                    <p:cNvSpPr>
                      <a:spLocks noChangeArrowheads="1"/>
                    </p:cNvSpPr>
                    <p:nvPr/>
                  </p:nvSpPr>
                  <p:spPr bwMode="auto">
                    <a:xfrm>
                      <a:off x="982" y="2245"/>
                      <a:ext cx="55" cy="59"/>
                    </a:xfrm>
                    <a:prstGeom prst="ellipse">
                      <a:avLst/>
                    </a:prstGeom>
                    <a:noFill/>
                    <a:ln w="9525" cap="rnd">
                      <a:solidFill>
                        <a:srgbClr val="808080"/>
                      </a:solidFill>
                      <a:round/>
                      <a:headEnd/>
                      <a:tailEnd/>
                    </a:ln>
                  </p:spPr>
                  <p:txBody>
                    <a:bodyPr/>
                    <a:lstStyle/>
                    <a:p>
                      <a:endParaRPr lang="fr-FR"/>
                    </a:p>
                  </p:txBody>
                </p:sp>
              </p:grpSp>
            </p:grpSp>
            <p:sp>
              <p:nvSpPr>
                <p:cNvPr id="23923" name="Line 33"/>
                <p:cNvSpPr>
                  <a:spLocks noChangeShapeType="1"/>
                </p:cNvSpPr>
                <p:nvPr/>
              </p:nvSpPr>
              <p:spPr bwMode="auto">
                <a:xfrm>
                  <a:off x="964" y="2180"/>
                  <a:ext cx="89" cy="1"/>
                </a:xfrm>
                <a:prstGeom prst="line">
                  <a:avLst/>
                </a:prstGeom>
                <a:noFill/>
                <a:ln w="9525" cap="rnd">
                  <a:solidFill>
                    <a:srgbClr val="808080"/>
                  </a:solidFill>
                  <a:round/>
                  <a:headEnd/>
                  <a:tailEnd/>
                </a:ln>
              </p:spPr>
              <p:txBody>
                <a:bodyPr/>
                <a:lstStyle/>
                <a:p>
                  <a:endParaRPr lang="fr-FR"/>
                </a:p>
              </p:txBody>
            </p:sp>
            <p:sp>
              <p:nvSpPr>
                <p:cNvPr id="23924" name="Line 34"/>
                <p:cNvSpPr>
                  <a:spLocks noChangeShapeType="1"/>
                </p:cNvSpPr>
                <p:nvPr/>
              </p:nvSpPr>
              <p:spPr bwMode="auto">
                <a:xfrm>
                  <a:off x="968" y="2361"/>
                  <a:ext cx="89" cy="1"/>
                </a:xfrm>
                <a:prstGeom prst="line">
                  <a:avLst/>
                </a:prstGeom>
                <a:noFill/>
                <a:ln w="9525" cap="rnd">
                  <a:solidFill>
                    <a:srgbClr val="808080"/>
                  </a:solidFill>
                  <a:round/>
                  <a:headEnd/>
                  <a:tailEnd/>
                </a:ln>
              </p:spPr>
              <p:txBody>
                <a:bodyPr/>
                <a:lstStyle/>
                <a:p>
                  <a:endParaRPr lang="fr-FR"/>
                </a:p>
              </p:txBody>
            </p:sp>
            <p:grpSp>
              <p:nvGrpSpPr>
                <p:cNvPr id="9" name="Group 35"/>
                <p:cNvGrpSpPr>
                  <a:grpSpLocks/>
                </p:cNvGrpSpPr>
                <p:nvPr/>
              </p:nvGrpSpPr>
              <p:grpSpPr bwMode="auto">
                <a:xfrm>
                  <a:off x="1636" y="2556"/>
                  <a:ext cx="55" cy="165"/>
                  <a:chOff x="1636" y="2556"/>
                  <a:chExt cx="55" cy="165"/>
                </a:xfrm>
              </p:grpSpPr>
              <p:sp>
                <p:nvSpPr>
                  <p:cNvPr id="23942" name="Line 36"/>
                  <p:cNvSpPr>
                    <a:spLocks noChangeShapeType="1"/>
                  </p:cNvSpPr>
                  <p:nvPr/>
                </p:nvSpPr>
                <p:spPr bwMode="auto">
                  <a:xfrm>
                    <a:off x="1659" y="2556"/>
                    <a:ext cx="1" cy="165"/>
                  </a:xfrm>
                  <a:prstGeom prst="line">
                    <a:avLst/>
                  </a:prstGeom>
                  <a:noFill/>
                  <a:ln w="9525" cap="rnd">
                    <a:solidFill>
                      <a:srgbClr val="808080"/>
                    </a:solidFill>
                    <a:round/>
                    <a:headEnd/>
                    <a:tailEnd/>
                  </a:ln>
                </p:spPr>
                <p:txBody>
                  <a:bodyPr/>
                  <a:lstStyle/>
                  <a:p>
                    <a:endParaRPr lang="fr-FR"/>
                  </a:p>
                </p:txBody>
              </p:sp>
              <p:grpSp>
                <p:nvGrpSpPr>
                  <p:cNvPr id="10" name="Group 37"/>
                  <p:cNvGrpSpPr>
                    <a:grpSpLocks/>
                  </p:cNvGrpSpPr>
                  <p:nvPr/>
                </p:nvGrpSpPr>
                <p:grpSpPr bwMode="auto">
                  <a:xfrm>
                    <a:off x="1636" y="2615"/>
                    <a:ext cx="55" cy="59"/>
                    <a:chOff x="1636" y="2615"/>
                    <a:chExt cx="55" cy="59"/>
                  </a:xfrm>
                </p:grpSpPr>
                <p:sp>
                  <p:nvSpPr>
                    <p:cNvPr id="23944" name="Oval 38"/>
                    <p:cNvSpPr>
                      <a:spLocks noChangeArrowheads="1"/>
                    </p:cNvSpPr>
                    <p:nvPr/>
                  </p:nvSpPr>
                  <p:spPr bwMode="auto">
                    <a:xfrm>
                      <a:off x="1636" y="2615"/>
                      <a:ext cx="55" cy="59"/>
                    </a:xfrm>
                    <a:prstGeom prst="ellipse">
                      <a:avLst/>
                    </a:prstGeom>
                    <a:solidFill>
                      <a:srgbClr val="CCCCFF"/>
                    </a:solidFill>
                    <a:ln w="0">
                      <a:solidFill>
                        <a:srgbClr val="000000"/>
                      </a:solidFill>
                      <a:round/>
                      <a:headEnd/>
                      <a:tailEnd/>
                    </a:ln>
                  </p:spPr>
                  <p:txBody>
                    <a:bodyPr/>
                    <a:lstStyle/>
                    <a:p>
                      <a:endParaRPr lang="fr-FR"/>
                    </a:p>
                  </p:txBody>
                </p:sp>
                <p:sp>
                  <p:nvSpPr>
                    <p:cNvPr id="23945" name="Oval 39"/>
                    <p:cNvSpPr>
                      <a:spLocks noChangeArrowheads="1"/>
                    </p:cNvSpPr>
                    <p:nvPr/>
                  </p:nvSpPr>
                  <p:spPr bwMode="auto">
                    <a:xfrm>
                      <a:off x="1636" y="2615"/>
                      <a:ext cx="55" cy="59"/>
                    </a:xfrm>
                    <a:prstGeom prst="ellipse">
                      <a:avLst/>
                    </a:prstGeom>
                    <a:noFill/>
                    <a:ln w="9525" cap="rnd">
                      <a:solidFill>
                        <a:srgbClr val="808080"/>
                      </a:solidFill>
                      <a:round/>
                      <a:headEnd/>
                      <a:tailEnd/>
                    </a:ln>
                  </p:spPr>
                  <p:txBody>
                    <a:bodyPr/>
                    <a:lstStyle/>
                    <a:p>
                      <a:endParaRPr lang="fr-FR"/>
                    </a:p>
                  </p:txBody>
                </p:sp>
              </p:grpSp>
            </p:grpSp>
            <p:sp>
              <p:nvSpPr>
                <p:cNvPr id="23926" name="Line 40"/>
                <p:cNvSpPr>
                  <a:spLocks noChangeShapeType="1"/>
                </p:cNvSpPr>
                <p:nvPr/>
              </p:nvSpPr>
              <p:spPr bwMode="auto">
                <a:xfrm>
                  <a:off x="1618" y="2550"/>
                  <a:ext cx="89" cy="1"/>
                </a:xfrm>
                <a:prstGeom prst="line">
                  <a:avLst/>
                </a:prstGeom>
                <a:noFill/>
                <a:ln w="9525" cap="rnd">
                  <a:solidFill>
                    <a:srgbClr val="808080"/>
                  </a:solidFill>
                  <a:round/>
                  <a:headEnd/>
                  <a:tailEnd/>
                </a:ln>
              </p:spPr>
              <p:txBody>
                <a:bodyPr/>
                <a:lstStyle/>
                <a:p>
                  <a:endParaRPr lang="fr-FR"/>
                </a:p>
              </p:txBody>
            </p:sp>
            <p:sp>
              <p:nvSpPr>
                <p:cNvPr id="23927" name="Line 41"/>
                <p:cNvSpPr>
                  <a:spLocks noChangeShapeType="1"/>
                </p:cNvSpPr>
                <p:nvPr/>
              </p:nvSpPr>
              <p:spPr bwMode="auto">
                <a:xfrm>
                  <a:off x="1622" y="2731"/>
                  <a:ext cx="89" cy="1"/>
                </a:xfrm>
                <a:prstGeom prst="line">
                  <a:avLst/>
                </a:prstGeom>
                <a:noFill/>
                <a:ln w="9525" cap="rnd">
                  <a:solidFill>
                    <a:srgbClr val="808080"/>
                  </a:solidFill>
                  <a:round/>
                  <a:headEnd/>
                  <a:tailEnd/>
                </a:ln>
              </p:spPr>
              <p:txBody>
                <a:bodyPr/>
                <a:lstStyle/>
                <a:p>
                  <a:endParaRPr lang="fr-FR"/>
                </a:p>
              </p:txBody>
            </p:sp>
            <p:grpSp>
              <p:nvGrpSpPr>
                <p:cNvPr id="11" name="Group 42"/>
                <p:cNvGrpSpPr>
                  <a:grpSpLocks/>
                </p:cNvGrpSpPr>
                <p:nvPr/>
              </p:nvGrpSpPr>
              <p:grpSpPr bwMode="auto">
                <a:xfrm>
                  <a:off x="1344" y="2347"/>
                  <a:ext cx="55" cy="166"/>
                  <a:chOff x="1344" y="2347"/>
                  <a:chExt cx="55" cy="166"/>
                </a:xfrm>
              </p:grpSpPr>
              <p:sp>
                <p:nvSpPr>
                  <p:cNvPr id="23938" name="Line 43"/>
                  <p:cNvSpPr>
                    <a:spLocks noChangeShapeType="1"/>
                  </p:cNvSpPr>
                  <p:nvPr/>
                </p:nvSpPr>
                <p:spPr bwMode="auto">
                  <a:xfrm>
                    <a:off x="1368" y="2347"/>
                    <a:ext cx="1" cy="166"/>
                  </a:xfrm>
                  <a:prstGeom prst="line">
                    <a:avLst/>
                  </a:prstGeom>
                  <a:noFill/>
                  <a:ln w="9525" cap="rnd">
                    <a:solidFill>
                      <a:srgbClr val="808080"/>
                    </a:solidFill>
                    <a:round/>
                    <a:headEnd/>
                    <a:tailEnd/>
                  </a:ln>
                </p:spPr>
                <p:txBody>
                  <a:bodyPr/>
                  <a:lstStyle/>
                  <a:p>
                    <a:endParaRPr lang="fr-FR"/>
                  </a:p>
                </p:txBody>
              </p:sp>
              <p:grpSp>
                <p:nvGrpSpPr>
                  <p:cNvPr id="12" name="Group 44"/>
                  <p:cNvGrpSpPr>
                    <a:grpSpLocks/>
                  </p:cNvGrpSpPr>
                  <p:nvPr/>
                </p:nvGrpSpPr>
                <p:grpSpPr bwMode="auto">
                  <a:xfrm>
                    <a:off x="1344" y="2406"/>
                    <a:ext cx="55" cy="59"/>
                    <a:chOff x="1344" y="2406"/>
                    <a:chExt cx="55" cy="59"/>
                  </a:xfrm>
                </p:grpSpPr>
                <p:sp>
                  <p:nvSpPr>
                    <p:cNvPr id="23940" name="Oval 45"/>
                    <p:cNvSpPr>
                      <a:spLocks noChangeArrowheads="1"/>
                    </p:cNvSpPr>
                    <p:nvPr/>
                  </p:nvSpPr>
                  <p:spPr bwMode="auto">
                    <a:xfrm>
                      <a:off x="1344" y="2406"/>
                      <a:ext cx="55" cy="59"/>
                    </a:xfrm>
                    <a:prstGeom prst="ellipse">
                      <a:avLst/>
                    </a:prstGeom>
                    <a:solidFill>
                      <a:srgbClr val="CCCCFF"/>
                    </a:solidFill>
                    <a:ln w="0">
                      <a:solidFill>
                        <a:srgbClr val="000000"/>
                      </a:solidFill>
                      <a:round/>
                      <a:headEnd/>
                      <a:tailEnd/>
                    </a:ln>
                  </p:spPr>
                  <p:txBody>
                    <a:bodyPr/>
                    <a:lstStyle/>
                    <a:p>
                      <a:endParaRPr lang="fr-FR"/>
                    </a:p>
                  </p:txBody>
                </p:sp>
                <p:sp>
                  <p:nvSpPr>
                    <p:cNvPr id="23941" name="Oval 46"/>
                    <p:cNvSpPr>
                      <a:spLocks noChangeArrowheads="1"/>
                    </p:cNvSpPr>
                    <p:nvPr/>
                  </p:nvSpPr>
                  <p:spPr bwMode="auto">
                    <a:xfrm>
                      <a:off x="1344" y="2406"/>
                      <a:ext cx="55" cy="59"/>
                    </a:xfrm>
                    <a:prstGeom prst="ellipse">
                      <a:avLst/>
                    </a:prstGeom>
                    <a:noFill/>
                    <a:ln w="9525" cap="rnd">
                      <a:solidFill>
                        <a:srgbClr val="808080"/>
                      </a:solidFill>
                      <a:round/>
                      <a:headEnd/>
                      <a:tailEnd/>
                    </a:ln>
                  </p:spPr>
                  <p:txBody>
                    <a:bodyPr/>
                    <a:lstStyle/>
                    <a:p>
                      <a:endParaRPr lang="fr-FR"/>
                    </a:p>
                  </p:txBody>
                </p:sp>
              </p:grpSp>
            </p:grpSp>
            <p:sp>
              <p:nvSpPr>
                <p:cNvPr id="23929" name="Line 47"/>
                <p:cNvSpPr>
                  <a:spLocks noChangeShapeType="1"/>
                </p:cNvSpPr>
                <p:nvPr/>
              </p:nvSpPr>
              <p:spPr bwMode="auto">
                <a:xfrm>
                  <a:off x="1327" y="2341"/>
                  <a:ext cx="88" cy="1"/>
                </a:xfrm>
                <a:prstGeom prst="line">
                  <a:avLst/>
                </a:prstGeom>
                <a:noFill/>
                <a:ln w="9525" cap="rnd">
                  <a:solidFill>
                    <a:srgbClr val="808080"/>
                  </a:solidFill>
                  <a:round/>
                  <a:headEnd/>
                  <a:tailEnd/>
                </a:ln>
              </p:spPr>
              <p:txBody>
                <a:bodyPr/>
                <a:lstStyle/>
                <a:p>
                  <a:endParaRPr lang="fr-FR"/>
                </a:p>
              </p:txBody>
            </p:sp>
            <p:sp>
              <p:nvSpPr>
                <p:cNvPr id="23930" name="Line 48"/>
                <p:cNvSpPr>
                  <a:spLocks noChangeShapeType="1"/>
                </p:cNvSpPr>
                <p:nvPr/>
              </p:nvSpPr>
              <p:spPr bwMode="auto">
                <a:xfrm>
                  <a:off x="1330" y="2523"/>
                  <a:ext cx="89" cy="1"/>
                </a:xfrm>
                <a:prstGeom prst="line">
                  <a:avLst/>
                </a:prstGeom>
                <a:noFill/>
                <a:ln w="9525" cap="rnd">
                  <a:solidFill>
                    <a:srgbClr val="808080"/>
                  </a:solidFill>
                  <a:round/>
                  <a:headEnd/>
                  <a:tailEnd/>
                </a:ln>
              </p:spPr>
              <p:txBody>
                <a:bodyPr/>
                <a:lstStyle/>
                <a:p>
                  <a:endParaRPr lang="fr-FR"/>
                </a:p>
              </p:txBody>
            </p:sp>
            <p:grpSp>
              <p:nvGrpSpPr>
                <p:cNvPr id="13" name="Group 49"/>
                <p:cNvGrpSpPr>
                  <a:grpSpLocks/>
                </p:cNvGrpSpPr>
                <p:nvPr/>
              </p:nvGrpSpPr>
              <p:grpSpPr bwMode="auto">
                <a:xfrm>
                  <a:off x="787" y="2534"/>
                  <a:ext cx="55" cy="166"/>
                  <a:chOff x="787" y="2534"/>
                  <a:chExt cx="55" cy="166"/>
                </a:xfrm>
              </p:grpSpPr>
              <p:sp>
                <p:nvSpPr>
                  <p:cNvPr id="23934" name="Line 50"/>
                  <p:cNvSpPr>
                    <a:spLocks noChangeShapeType="1"/>
                  </p:cNvSpPr>
                  <p:nvPr/>
                </p:nvSpPr>
                <p:spPr bwMode="auto">
                  <a:xfrm>
                    <a:off x="810" y="2534"/>
                    <a:ext cx="1" cy="166"/>
                  </a:xfrm>
                  <a:prstGeom prst="line">
                    <a:avLst/>
                  </a:prstGeom>
                  <a:noFill/>
                  <a:ln w="9525" cap="rnd">
                    <a:solidFill>
                      <a:srgbClr val="808080"/>
                    </a:solidFill>
                    <a:round/>
                    <a:headEnd/>
                    <a:tailEnd/>
                  </a:ln>
                </p:spPr>
                <p:txBody>
                  <a:bodyPr/>
                  <a:lstStyle/>
                  <a:p>
                    <a:endParaRPr lang="fr-FR"/>
                  </a:p>
                </p:txBody>
              </p:sp>
              <p:grpSp>
                <p:nvGrpSpPr>
                  <p:cNvPr id="14" name="Group 51"/>
                  <p:cNvGrpSpPr>
                    <a:grpSpLocks/>
                  </p:cNvGrpSpPr>
                  <p:nvPr/>
                </p:nvGrpSpPr>
                <p:grpSpPr bwMode="auto">
                  <a:xfrm>
                    <a:off x="787" y="2593"/>
                    <a:ext cx="55" cy="60"/>
                    <a:chOff x="787" y="2593"/>
                    <a:chExt cx="55" cy="60"/>
                  </a:xfrm>
                </p:grpSpPr>
                <p:sp>
                  <p:nvSpPr>
                    <p:cNvPr id="23936" name="Oval 52"/>
                    <p:cNvSpPr>
                      <a:spLocks noChangeArrowheads="1"/>
                    </p:cNvSpPr>
                    <p:nvPr/>
                  </p:nvSpPr>
                  <p:spPr bwMode="auto">
                    <a:xfrm>
                      <a:off x="787" y="2593"/>
                      <a:ext cx="55" cy="60"/>
                    </a:xfrm>
                    <a:prstGeom prst="ellipse">
                      <a:avLst/>
                    </a:prstGeom>
                    <a:solidFill>
                      <a:srgbClr val="CCCCFF"/>
                    </a:solidFill>
                    <a:ln w="0">
                      <a:solidFill>
                        <a:srgbClr val="000000"/>
                      </a:solidFill>
                      <a:round/>
                      <a:headEnd/>
                      <a:tailEnd/>
                    </a:ln>
                  </p:spPr>
                  <p:txBody>
                    <a:bodyPr/>
                    <a:lstStyle/>
                    <a:p>
                      <a:endParaRPr lang="fr-FR"/>
                    </a:p>
                  </p:txBody>
                </p:sp>
                <p:sp>
                  <p:nvSpPr>
                    <p:cNvPr id="23937" name="Oval 53"/>
                    <p:cNvSpPr>
                      <a:spLocks noChangeArrowheads="1"/>
                    </p:cNvSpPr>
                    <p:nvPr/>
                  </p:nvSpPr>
                  <p:spPr bwMode="auto">
                    <a:xfrm>
                      <a:off x="787" y="2593"/>
                      <a:ext cx="55" cy="60"/>
                    </a:xfrm>
                    <a:prstGeom prst="ellipse">
                      <a:avLst/>
                    </a:prstGeom>
                    <a:noFill/>
                    <a:ln w="9525" cap="rnd">
                      <a:solidFill>
                        <a:srgbClr val="808080"/>
                      </a:solidFill>
                      <a:round/>
                      <a:headEnd/>
                      <a:tailEnd/>
                    </a:ln>
                  </p:spPr>
                  <p:txBody>
                    <a:bodyPr/>
                    <a:lstStyle/>
                    <a:p>
                      <a:endParaRPr lang="fr-FR"/>
                    </a:p>
                  </p:txBody>
                </p:sp>
              </p:grpSp>
            </p:grpSp>
            <p:sp>
              <p:nvSpPr>
                <p:cNvPr id="23932" name="Line 54"/>
                <p:cNvSpPr>
                  <a:spLocks noChangeShapeType="1"/>
                </p:cNvSpPr>
                <p:nvPr/>
              </p:nvSpPr>
              <p:spPr bwMode="auto">
                <a:xfrm>
                  <a:off x="769" y="2528"/>
                  <a:ext cx="89" cy="1"/>
                </a:xfrm>
                <a:prstGeom prst="line">
                  <a:avLst/>
                </a:prstGeom>
                <a:noFill/>
                <a:ln w="9525" cap="rnd">
                  <a:solidFill>
                    <a:srgbClr val="808080"/>
                  </a:solidFill>
                  <a:round/>
                  <a:headEnd/>
                  <a:tailEnd/>
                </a:ln>
              </p:spPr>
              <p:txBody>
                <a:bodyPr/>
                <a:lstStyle/>
                <a:p>
                  <a:endParaRPr lang="fr-FR"/>
                </a:p>
              </p:txBody>
            </p:sp>
            <p:sp>
              <p:nvSpPr>
                <p:cNvPr id="23933" name="Line 55"/>
                <p:cNvSpPr>
                  <a:spLocks noChangeShapeType="1"/>
                </p:cNvSpPr>
                <p:nvPr/>
              </p:nvSpPr>
              <p:spPr bwMode="auto">
                <a:xfrm>
                  <a:off x="773" y="2710"/>
                  <a:ext cx="89" cy="1"/>
                </a:xfrm>
                <a:prstGeom prst="line">
                  <a:avLst/>
                </a:prstGeom>
                <a:noFill/>
                <a:ln w="9525" cap="rnd">
                  <a:solidFill>
                    <a:srgbClr val="808080"/>
                  </a:solidFill>
                  <a:round/>
                  <a:headEnd/>
                  <a:tailEnd/>
                </a:ln>
              </p:spPr>
              <p:txBody>
                <a:bodyPr/>
                <a:lstStyle/>
                <a:p>
                  <a:endParaRPr lang="fr-FR"/>
                </a:p>
              </p:txBody>
            </p:sp>
          </p:grpSp>
        </p:grpSp>
        <p:sp>
          <p:nvSpPr>
            <p:cNvPr id="23727" name="Rectangle 56"/>
            <p:cNvSpPr>
              <a:spLocks noChangeArrowheads="1"/>
            </p:cNvSpPr>
            <p:nvPr/>
          </p:nvSpPr>
          <p:spPr bwMode="auto">
            <a:xfrm>
              <a:off x="1100" y="2873"/>
              <a:ext cx="198" cy="116"/>
            </a:xfrm>
            <a:prstGeom prst="rect">
              <a:avLst/>
            </a:prstGeom>
            <a:noFill/>
            <a:ln w="9525">
              <a:noFill/>
              <a:miter lim="800000"/>
              <a:headEnd/>
              <a:tailEnd/>
            </a:ln>
          </p:spPr>
          <p:txBody>
            <a:bodyPr wrap="none" lIns="0" tIns="0" rIns="0" bIns="0">
              <a:spAutoFit/>
            </a:bodyPr>
            <a:lstStyle/>
            <a:p>
              <a:r>
                <a:rPr lang="fr-FR" sz="1200">
                  <a:solidFill>
                    <a:srgbClr val="000000"/>
                  </a:solidFill>
                  <a:latin typeface="Arial" charset="0"/>
                </a:rPr>
                <a:t>temps</a:t>
              </a:r>
              <a:endParaRPr lang="fr-FR"/>
            </a:p>
          </p:txBody>
        </p:sp>
        <p:sp>
          <p:nvSpPr>
            <p:cNvPr id="23728" name="Rectangle 57"/>
            <p:cNvSpPr>
              <a:spLocks noChangeArrowheads="1"/>
            </p:cNvSpPr>
            <p:nvPr/>
          </p:nvSpPr>
          <p:spPr bwMode="auto">
            <a:xfrm>
              <a:off x="695" y="1729"/>
              <a:ext cx="31" cy="116"/>
            </a:xfrm>
            <a:prstGeom prst="rect">
              <a:avLst/>
            </a:prstGeom>
            <a:noFill/>
            <a:ln w="9525">
              <a:noFill/>
              <a:miter lim="800000"/>
              <a:headEnd/>
              <a:tailEnd/>
            </a:ln>
          </p:spPr>
          <p:txBody>
            <a:bodyPr wrap="none" lIns="0" tIns="0" rIns="0" bIns="0">
              <a:spAutoFit/>
            </a:bodyPr>
            <a:lstStyle/>
            <a:p>
              <a:r>
                <a:rPr lang="fr-FR" sz="1200">
                  <a:solidFill>
                    <a:srgbClr val="000000"/>
                  </a:solidFill>
                </a:rPr>
                <a:t>c</a:t>
              </a:r>
              <a:endParaRPr lang="fr-FR"/>
            </a:p>
          </p:txBody>
        </p:sp>
        <p:grpSp>
          <p:nvGrpSpPr>
            <p:cNvPr id="15" name="Group 58"/>
            <p:cNvGrpSpPr>
              <a:grpSpLocks/>
            </p:cNvGrpSpPr>
            <p:nvPr/>
          </p:nvGrpSpPr>
          <p:grpSpPr bwMode="auto">
            <a:xfrm>
              <a:off x="1494" y="1656"/>
              <a:ext cx="404" cy="516"/>
              <a:chOff x="1494" y="1656"/>
              <a:chExt cx="404" cy="516"/>
            </a:xfrm>
          </p:grpSpPr>
          <p:sp>
            <p:nvSpPr>
              <p:cNvPr id="23905" name="Freeform 59"/>
              <p:cNvSpPr>
                <a:spLocks/>
              </p:cNvSpPr>
              <p:nvPr/>
            </p:nvSpPr>
            <p:spPr bwMode="auto">
              <a:xfrm>
                <a:off x="1494" y="1912"/>
                <a:ext cx="182" cy="245"/>
              </a:xfrm>
              <a:custGeom>
                <a:avLst/>
                <a:gdLst>
                  <a:gd name="T0" fmla="*/ 169 w 182"/>
                  <a:gd name="T1" fmla="*/ 8 h 245"/>
                  <a:gd name="T2" fmla="*/ 163 w 182"/>
                  <a:gd name="T3" fmla="*/ 4 h 245"/>
                  <a:gd name="T4" fmla="*/ 156 w 182"/>
                  <a:gd name="T5" fmla="*/ 1 h 245"/>
                  <a:gd name="T6" fmla="*/ 149 w 182"/>
                  <a:gd name="T7" fmla="*/ 0 h 245"/>
                  <a:gd name="T8" fmla="*/ 37 w 182"/>
                  <a:gd name="T9" fmla="*/ 0 h 245"/>
                  <a:gd name="T10" fmla="*/ 23 w 182"/>
                  <a:gd name="T11" fmla="*/ 3 h 245"/>
                  <a:gd name="T12" fmla="*/ 11 w 182"/>
                  <a:gd name="T13" fmla="*/ 11 h 245"/>
                  <a:gd name="T14" fmla="*/ 3 w 182"/>
                  <a:gd name="T15" fmla="*/ 22 h 245"/>
                  <a:gd name="T16" fmla="*/ 0 w 182"/>
                  <a:gd name="T17" fmla="*/ 37 h 245"/>
                  <a:gd name="T18" fmla="*/ 1 w 182"/>
                  <a:gd name="T19" fmla="*/ 179 h 245"/>
                  <a:gd name="T20" fmla="*/ 2 w 182"/>
                  <a:gd name="T21" fmla="*/ 186 h 245"/>
                  <a:gd name="T22" fmla="*/ 5 w 182"/>
                  <a:gd name="T23" fmla="*/ 193 h 245"/>
                  <a:gd name="T24" fmla="*/ 9 w 182"/>
                  <a:gd name="T25" fmla="*/ 199 h 245"/>
                  <a:gd name="T26" fmla="*/ 14 w 182"/>
                  <a:gd name="T27" fmla="*/ 204 h 245"/>
                  <a:gd name="T28" fmla="*/ 20 w 182"/>
                  <a:gd name="T29" fmla="*/ 208 h 245"/>
                  <a:gd name="T30" fmla="*/ 26 w 182"/>
                  <a:gd name="T31" fmla="*/ 211 h 245"/>
                  <a:gd name="T32" fmla="*/ 34 w 182"/>
                  <a:gd name="T33" fmla="*/ 212 h 245"/>
                  <a:gd name="T34" fmla="*/ 54 w 182"/>
                  <a:gd name="T35" fmla="*/ 212 h 245"/>
                  <a:gd name="T36" fmla="*/ 123 w 182"/>
                  <a:gd name="T37" fmla="*/ 245 h 245"/>
                  <a:gd name="T38" fmla="*/ 146 w 182"/>
                  <a:gd name="T39" fmla="*/ 212 h 245"/>
                  <a:gd name="T40" fmla="*/ 153 w 182"/>
                  <a:gd name="T41" fmla="*/ 212 h 245"/>
                  <a:gd name="T42" fmla="*/ 159 w 182"/>
                  <a:gd name="T43" fmla="*/ 209 h 245"/>
                  <a:gd name="T44" fmla="*/ 166 w 182"/>
                  <a:gd name="T45" fmla="*/ 206 h 245"/>
                  <a:gd name="T46" fmla="*/ 171 w 182"/>
                  <a:gd name="T47" fmla="*/ 202 h 245"/>
                  <a:gd name="T48" fmla="*/ 176 w 182"/>
                  <a:gd name="T49" fmla="*/ 196 h 245"/>
                  <a:gd name="T50" fmla="*/ 179 w 182"/>
                  <a:gd name="T51" fmla="*/ 190 h 245"/>
                  <a:gd name="T52" fmla="*/ 181 w 182"/>
                  <a:gd name="T53" fmla="*/ 183 h 245"/>
                  <a:gd name="T54" fmla="*/ 182 w 182"/>
                  <a:gd name="T55" fmla="*/ 176 h 245"/>
                  <a:gd name="T56" fmla="*/ 182 w 182"/>
                  <a:gd name="T57" fmla="*/ 33 h 245"/>
                  <a:gd name="T58" fmla="*/ 180 w 182"/>
                  <a:gd name="T59" fmla="*/ 26 h 245"/>
                  <a:gd name="T60" fmla="*/ 178 w 182"/>
                  <a:gd name="T61" fmla="*/ 19 h 245"/>
                  <a:gd name="T62" fmla="*/ 174 w 182"/>
                  <a:gd name="T63" fmla="*/ 13 h 2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245"/>
                  <a:gd name="T98" fmla="*/ 182 w 182"/>
                  <a:gd name="T99" fmla="*/ 245 h 2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245">
                    <a:moveTo>
                      <a:pt x="171" y="11"/>
                    </a:moveTo>
                    <a:lnTo>
                      <a:pt x="169" y="8"/>
                    </a:lnTo>
                    <a:lnTo>
                      <a:pt x="166" y="6"/>
                    </a:lnTo>
                    <a:lnTo>
                      <a:pt x="163" y="4"/>
                    </a:lnTo>
                    <a:lnTo>
                      <a:pt x="159" y="3"/>
                    </a:lnTo>
                    <a:lnTo>
                      <a:pt x="156" y="1"/>
                    </a:lnTo>
                    <a:lnTo>
                      <a:pt x="153" y="1"/>
                    </a:lnTo>
                    <a:lnTo>
                      <a:pt x="149" y="0"/>
                    </a:lnTo>
                    <a:lnTo>
                      <a:pt x="146" y="0"/>
                    </a:lnTo>
                    <a:lnTo>
                      <a:pt x="37" y="0"/>
                    </a:lnTo>
                    <a:lnTo>
                      <a:pt x="30" y="1"/>
                    </a:lnTo>
                    <a:lnTo>
                      <a:pt x="23" y="3"/>
                    </a:lnTo>
                    <a:lnTo>
                      <a:pt x="17" y="6"/>
                    </a:lnTo>
                    <a:lnTo>
                      <a:pt x="11" y="11"/>
                    </a:lnTo>
                    <a:lnTo>
                      <a:pt x="7" y="16"/>
                    </a:lnTo>
                    <a:lnTo>
                      <a:pt x="3" y="22"/>
                    </a:lnTo>
                    <a:lnTo>
                      <a:pt x="1" y="29"/>
                    </a:lnTo>
                    <a:lnTo>
                      <a:pt x="0" y="37"/>
                    </a:lnTo>
                    <a:lnTo>
                      <a:pt x="0" y="176"/>
                    </a:lnTo>
                    <a:lnTo>
                      <a:pt x="1" y="179"/>
                    </a:lnTo>
                    <a:lnTo>
                      <a:pt x="1" y="183"/>
                    </a:lnTo>
                    <a:lnTo>
                      <a:pt x="2" y="186"/>
                    </a:lnTo>
                    <a:lnTo>
                      <a:pt x="3" y="190"/>
                    </a:lnTo>
                    <a:lnTo>
                      <a:pt x="5" y="193"/>
                    </a:lnTo>
                    <a:lnTo>
                      <a:pt x="7" y="196"/>
                    </a:lnTo>
                    <a:lnTo>
                      <a:pt x="9" y="199"/>
                    </a:lnTo>
                    <a:lnTo>
                      <a:pt x="11" y="202"/>
                    </a:lnTo>
                    <a:lnTo>
                      <a:pt x="14" y="204"/>
                    </a:lnTo>
                    <a:lnTo>
                      <a:pt x="17" y="206"/>
                    </a:lnTo>
                    <a:lnTo>
                      <a:pt x="20" y="208"/>
                    </a:lnTo>
                    <a:lnTo>
                      <a:pt x="23" y="209"/>
                    </a:lnTo>
                    <a:lnTo>
                      <a:pt x="26" y="211"/>
                    </a:lnTo>
                    <a:lnTo>
                      <a:pt x="30" y="212"/>
                    </a:lnTo>
                    <a:lnTo>
                      <a:pt x="34" y="212"/>
                    </a:lnTo>
                    <a:lnTo>
                      <a:pt x="37" y="212"/>
                    </a:lnTo>
                    <a:lnTo>
                      <a:pt x="54" y="212"/>
                    </a:lnTo>
                    <a:lnTo>
                      <a:pt x="54" y="245"/>
                    </a:lnTo>
                    <a:lnTo>
                      <a:pt x="123" y="245"/>
                    </a:lnTo>
                    <a:lnTo>
                      <a:pt x="123" y="212"/>
                    </a:lnTo>
                    <a:lnTo>
                      <a:pt x="146" y="212"/>
                    </a:lnTo>
                    <a:lnTo>
                      <a:pt x="149" y="212"/>
                    </a:lnTo>
                    <a:lnTo>
                      <a:pt x="153" y="212"/>
                    </a:lnTo>
                    <a:lnTo>
                      <a:pt x="156" y="211"/>
                    </a:lnTo>
                    <a:lnTo>
                      <a:pt x="159" y="209"/>
                    </a:lnTo>
                    <a:lnTo>
                      <a:pt x="163" y="208"/>
                    </a:lnTo>
                    <a:lnTo>
                      <a:pt x="166" y="206"/>
                    </a:lnTo>
                    <a:lnTo>
                      <a:pt x="169" y="204"/>
                    </a:lnTo>
                    <a:lnTo>
                      <a:pt x="171" y="202"/>
                    </a:lnTo>
                    <a:lnTo>
                      <a:pt x="174" y="199"/>
                    </a:lnTo>
                    <a:lnTo>
                      <a:pt x="176" y="196"/>
                    </a:lnTo>
                    <a:lnTo>
                      <a:pt x="178" y="193"/>
                    </a:lnTo>
                    <a:lnTo>
                      <a:pt x="179" y="190"/>
                    </a:lnTo>
                    <a:lnTo>
                      <a:pt x="180" y="186"/>
                    </a:lnTo>
                    <a:lnTo>
                      <a:pt x="181" y="183"/>
                    </a:lnTo>
                    <a:lnTo>
                      <a:pt x="182" y="179"/>
                    </a:lnTo>
                    <a:lnTo>
                      <a:pt x="182" y="176"/>
                    </a:lnTo>
                    <a:lnTo>
                      <a:pt x="182" y="37"/>
                    </a:lnTo>
                    <a:lnTo>
                      <a:pt x="182" y="33"/>
                    </a:lnTo>
                    <a:lnTo>
                      <a:pt x="181" y="29"/>
                    </a:lnTo>
                    <a:lnTo>
                      <a:pt x="180" y="26"/>
                    </a:lnTo>
                    <a:lnTo>
                      <a:pt x="179" y="23"/>
                    </a:lnTo>
                    <a:lnTo>
                      <a:pt x="178" y="19"/>
                    </a:lnTo>
                    <a:lnTo>
                      <a:pt x="176" y="16"/>
                    </a:lnTo>
                    <a:lnTo>
                      <a:pt x="174" y="13"/>
                    </a:lnTo>
                    <a:lnTo>
                      <a:pt x="171" y="11"/>
                    </a:lnTo>
                    <a:close/>
                  </a:path>
                </a:pathLst>
              </a:custGeom>
              <a:solidFill>
                <a:srgbClr val="007CD8"/>
              </a:solidFill>
              <a:ln w="9525">
                <a:noFill/>
                <a:round/>
                <a:headEnd/>
                <a:tailEnd/>
              </a:ln>
            </p:spPr>
            <p:txBody>
              <a:bodyPr/>
              <a:lstStyle/>
              <a:p>
                <a:endParaRPr lang="fr-FR"/>
              </a:p>
            </p:txBody>
          </p:sp>
          <p:sp>
            <p:nvSpPr>
              <p:cNvPr id="23906" name="Rectangle 60"/>
              <p:cNvSpPr>
                <a:spLocks noChangeArrowheads="1"/>
              </p:cNvSpPr>
              <p:nvPr/>
            </p:nvSpPr>
            <p:spPr bwMode="auto">
              <a:xfrm>
                <a:off x="1597" y="1981"/>
                <a:ext cx="62" cy="66"/>
              </a:xfrm>
              <a:prstGeom prst="rect">
                <a:avLst/>
              </a:prstGeom>
              <a:solidFill>
                <a:srgbClr val="3FE000"/>
              </a:solidFill>
              <a:ln w="9525">
                <a:noFill/>
                <a:miter lim="800000"/>
                <a:headEnd/>
                <a:tailEnd/>
              </a:ln>
            </p:spPr>
            <p:txBody>
              <a:bodyPr/>
              <a:lstStyle/>
              <a:p>
                <a:endParaRPr lang="fr-FR"/>
              </a:p>
            </p:txBody>
          </p:sp>
          <p:sp>
            <p:nvSpPr>
              <p:cNvPr id="23907" name="Freeform 61"/>
              <p:cNvSpPr>
                <a:spLocks/>
              </p:cNvSpPr>
              <p:nvPr/>
            </p:nvSpPr>
            <p:spPr bwMode="auto">
              <a:xfrm>
                <a:off x="1512" y="1929"/>
                <a:ext cx="147" cy="210"/>
              </a:xfrm>
              <a:custGeom>
                <a:avLst/>
                <a:gdLst>
                  <a:gd name="T0" fmla="*/ 67 w 147"/>
                  <a:gd name="T1" fmla="*/ 33 h 210"/>
                  <a:gd name="T2" fmla="*/ 14 w 147"/>
                  <a:gd name="T3" fmla="*/ 65 h 210"/>
                  <a:gd name="T4" fmla="*/ 14 w 147"/>
                  <a:gd name="T5" fmla="*/ 144 h 210"/>
                  <a:gd name="T6" fmla="*/ 15 w 147"/>
                  <a:gd name="T7" fmla="*/ 149 h 210"/>
                  <a:gd name="T8" fmla="*/ 18 w 147"/>
                  <a:gd name="T9" fmla="*/ 155 h 210"/>
                  <a:gd name="T10" fmla="*/ 26 w 147"/>
                  <a:gd name="T11" fmla="*/ 161 h 210"/>
                  <a:gd name="T12" fmla="*/ 37 w 147"/>
                  <a:gd name="T13" fmla="*/ 162 h 210"/>
                  <a:gd name="T14" fmla="*/ 46 w 147"/>
                  <a:gd name="T15" fmla="*/ 162 h 210"/>
                  <a:gd name="T16" fmla="*/ 56 w 147"/>
                  <a:gd name="T17" fmla="*/ 163 h 210"/>
                  <a:gd name="T18" fmla="*/ 66 w 147"/>
                  <a:gd name="T19" fmla="*/ 162 h 210"/>
                  <a:gd name="T20" fmla="*/ 76 w 147"/>
                  <a:gd name="T21" fmla="*/ 162 h 210"/>
                  <a:gd name="T22" fmla="*/ 86 w 147"/>
                  <a:gd name="T23" fmla="*/ 162 h 210"/>
                  <a:gd name="T24" fmla="*/ 95 w 147"/>
                  <a:gd name="T25" fmla="*/ 162 h 210"/>
                  <a:gd name="T26" fmla="*/ 103 w 147"/>
                  <a:gd name="T27" fmla="*/ 162 h 210"/>
                  <a:gd name="T28" fmla="*/ 110 w 147"/>
                  <a:gd name="T29" fmla="*/ 162 h 210"/>
                  <a:gd name="T30" fmla="*/ 118 w 147"/>
                  <a:gd name="T31" fmla="*/ 161 h 210"/>
                  <a:gd name="T32" fmla="*/ 124 w 147"/>
                  <a:gd name="T33" fmla="*/ 158 h 210"/>
                  <a:gd name="T34" fmla="*/ 129 w 147"/>
                  <a:gd name="T35" fmla="*/ 152 h 210"/>
                  <a:gd name="T36" fmla="*/ 129 w 147"/>
                  <a:gd name="T37" fmla="*/ 145 h 210"/>
                  <a:gd name="T38" fmla="*/ 129 w 147"/>
                  <a:gd name="T39" fmla="*/ 139 h 210"/>
                  <a:gd name="T40" fmla="*/ 147 w 147"/>
                  <a:gd name="T41" fmla="*/ 136 h 210"/>
                  <a:gd name="T42" fmla="*/ 146 w 147"/>
                  <a:gd name="T43" fmla="*/ 162 h 210"/>
                  <a:gd name="T44" fmla="*/ 143 w 147"/>
                  <a:gd name="T45" fmla="*/ 169 h 210"/>
                  <a:gd name="T46" fmla="*/ 138 w 147"/>
                  <a:gd name="T47" fmla="*/ 174 h 210"/>
                  <a:gd name="T48" fmla="*/ 131 w 147"/>
                  <a:gd name="T49" fmla="*/ 178 h 210"/>
                  <a:gd name="T50" fmla="*/ 88 w 147"/>
                  <a:gd name="T51" fmla="*/ 178 h 210"/>
                  <a:gd name="T52" fmla="*/ 54 w 147"/>
                  <a:gd name="T53" fmla="*/ 210 h 210"/>
                  <a:gd name="T54" fmla="*/ 19 w 147"/>
                  <a:gd name="T55" fmla="*/ 178 h 210"/>
                  <a:gd name="T56" fmla="*/ 15 w 147"/>
                  <a:gd name="T57" fmla="*/ 178 h 210"/>
                  <a:gd name="T58" fmla="*/ 12 w 147"/>
                  <a:gd name="T59" fmla="*/ 177 h 210"/>
                  <a:gd name="T60" fmla="*/ 8 w 147"/>
                  <a:gd name="T61" fmla="*/ 175 h 210"/>
                  <a:gd name="T62" fmla="*/ 5 w 147"/>
                  <a:gd name="T63" fmla="*/ 172 h 210"/>
                  <a:gd name="T64" fmla="*/ 1 w 147"/>
                  <a:gd name="T65" fmla="*/ 166 h 210"/>
                  <a:gd name="T66" fmla="*/ 0 w 147"/>
                  <a:gd name="T67" fmla="*/ 159 h 210"/>
                  <a:gd name="T68" fmla="*/ 0 w 147"/>
                  <a:gd name="T69" fmla="*/ 16 h 210"/>
                  <a:gd name="T70" fmla="*/ 3 w 147"/>
                  <a:gd name="T71" fmla="*/ 9 h 210"/>
                  <a:gd name="T72" fmla="*/ 7 w 147"/>
                  <a:gd name="T73" fmla="*/ 5 h 210"/>
                  <a:gd name="T74" fmla="*/ 10 w 147"/>
                  <a:gd name="T75" fmla="*/ 3 h 210"/>
                  <a:gd name="T76" fmla="*/ 13 w 147"/>
                  <a:gd name="T77" fmla="*/ 1 h 210"/>
                  <a:gd name="T78" fmla="*/ 17 w 147"/>
                  <a:gd name="T79" fmla="*/ 0 h 210"/>
                  <a:gd name="T80" fmla="*/ 128 w 147"/>
                  <a:gd name="T81" fmla="*/ 0 h 210"/>
                  <a:gd name="T82" fmla="*/ 131 w 147"/>
                  <a:gd name="T83" fmla="*/ 1 h 210"/>
                  <a:gd name="T84" fmla="*/ 135 w 147"/>
                  <a:gd name="T85" fmla="*/ 2 h 210"/>
                  <a:gd name="T86" fmla="*/ 138 w 147"/>
                  <a:gd name="T87" fmla="*/ 4 h 210"/>
                  <a:gd name="T88" fmla="*/ 141 w 147"/>
                  <a:gd name="T89" fmla="*/ 6 h 210"/>
                  <a:gd name="T90" fmla="*/ 145 w 147"/>
                  <a:gd name="T91" fmla="*/ 12 h 210"/>
                  <a:gd name="T92" fmla="*/ 147 w 147"/>
                  <a:gd name="T93" fmla="*/ 20 h 2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7"/>
                  <a:gd name="T142" fmla="*/ 0 h 210"/>
                  <a:gd name="T143" fmla="*/ 147 w 147"/>
                  <a:gd name="T144" fmla="*/ 210 h 2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7" h="210">
                    <a:moveTo>
                      <a:pt x="147" y="33"/>
                    </a:moveTo>
                    <a:lnTo>
                      <a:pt x="67" y="33"/>
                    </a:lnTo>
                    <a:lnTo>
                      <a:pt x="67" y="65"/>
                    </a:lnTo>
                    <a:lnTo>
                      <a:pt x="14" y="65"/>
                    </a:lnTo>
                    <a:lnTo>
                      <a:pt x="14" y="143"/>
                    </a:lnTo>
                    <a:lnTo>
                      <a:pt x="14" y="144"/>
                    </a:lnTo>
                    <a:lnTo>
                      <a:pt x="14" y="146"/>
                    </a:lnTo>
                    <a:lnTo>
                      <a:pt x="15" y="149"/>
                    </a:lnTo>
                    <a:lnTo>
                      <a:pt x="16" y="152"/>
                    </a:lnTo>
                    <a:lnTo>
                      <a:pt x="18" y="155"/>
                    </a:lnTo>
                    <a:lnTo>
                      <a:pt x="22" y="159"/>
                    </a:lnTo>
                    <a:lnTo>
                      <a:pt x="26" y="161"/>
                    </a:lnTo>
                    <a:lnTo>
                      <a:pt x="32" y="162"/>
                    </a:lnTo>
                    <a:lnTo>
                      <a:pt x="37" y="162"/>
                    </a:lnTo>
                    <a:lnTo>
                      <a:pt x="42" y="162"/>
                    </a:lnTo>
                    <a:lnTo>
                      <a:pt x="46" y="162"/>
                    </a:lnTo>
                    <a:lnTo>
                      <a:pt x="51" y="163"/>
                    </a:lnTo>
                    <a:lnTo>
                      <a:pt x="56" y="163"/>
                    </a:lnTo>
                    <a:lnTo>
                      <a:pt x="61" y="163"/>
                    </a:lnTo>
                    <a:lnTo>
                      <a:pt x="66" y="162"/>
                    </a:lnTo>
                    <a:lnTo>
                      <a:pt x="71" y="162"/>
                    </a:lnTo>
                    <a:lnTo>
                      <a:pt x="76" y="162"/>
                    </a:lnTo>
                    <a:lnTo>
                      <a:pt x="81" y="162"/>
                    </a:lnTo>
                    <a:lnTo>
                      <a:pt x="86" y="162"/>
                    </a:lnTo>
                    <a:lnTo>
                      <a:pt x="90" y="162"/>
                    </a:lnTo>
                    <a:lnTo>
                      <a:pt x="95" y="162"/>
                    </a:lnTo>
                    <a:lnTo>
                      <a:pt x="99" y="162"/>
                    </a:lnTo>
                    <a:lnTo>
                      <a:pt x="103" y="162"/>
                    </a:lnTo>
                    <a:lnTo>
                      <a:pt x="106" y="162"/>
                    </a:lnTo>
                    <a:lnTo>
                      <a:pt x="110" y="162"/>
                    </a:lnTo>
                    <a:lnTo>
                      <a:pt x="114" y="162"/>
                    </a:lnTo>
                    <a:lnTo>
                      <a:pt x="118" y="161"/>
                    </a:lnTo>
                    <a:lnTo>
                      <a:pt x="121" y="160"/>
                    </a:lnTo>
                    <a:lnTo>
                      <a:pt x="124" y="158"/>
                    </a:lnTo>
                    <a:lnTo>
                      <a:pt x="127" y="156"/>
                    </a:lnTo>
                    <a:lnTo>
                      <a:pt x="129" y="152"/>
                    </a:lnTo>
                    <a:lnTo>
                      <a:pt x="129" y="148"/>
                    </a:lnTo>
                    <a:lnTo>
                      <a:pt x="129" y="145"/>
                    </a:lnTo>
                    <a:lnTo>
                      <a:pt x="129" y="142"/>
                    </a:lnTo>
                    <a:lnTo>
                      <a:pt x="129" y="139"/>
                    </a:lnTo>
                    <a:lnTo>
                      <a:pt x="129" y="136"/>
                    </a:lnTo>
                    <a:lnTo>
                      <a:pt x="147" y="136"/>
                    </a:lnTo>
                    <a:lnTo>
                      <a:pt x="147" y="159"/>
                    </a:lnTo>
                    <a:lnTo>
                      <a:pt x="146" y="162"/>
                    </a:lnTo>
                    <a:lnTo>
                      <a:pt x="145" y="166"/>
                    </a:lnTo>
                    <a:lnTo>
                      <a:pt x="143" y="169"/>
                    </a:lnTo>
                    <a:lnTo>
                      <a:pt x="141" y="172"/>
                    </a:lnTo>
                    <a:lnTo>
                      <a:pt x="138" y="174"/>
                    </a:lnTo>
                    <a:lnTo>
                      <a:pt x="135" y="176"/>
                    </a:lnTo>
                    <a:lnTo>
                      <a:pt x="131" y="178"/>
                    </a:lnTo>
                    <a:lnTo>
                      <a:pt x="128" y="178"/>
                    </a:lnTo>
                    <a:lnTo>
                      <a:pt x="88" y="178"/>
                    </a:lnTo>
                    <a:lnTo>
                      <a:pt x="88" y="210"/>
                    </a:lnTo>
                    <a:lnTo>
                      <a:pt x="54" y="210"/>
                    </a:lnTo>
                    <a:lnTo>
                      <a:pt x="54" y="178"/>
                    </a:lnTo>
                    <a:lnTo>
                      <a:pt x="19" y="178"/>
                    </a:lnTo>
                    <a:lnTo>
                      <a:pt x="17" y="178"/>
                    </a:lnTo>
                    <a:lnTo>
                      <a:pt x="15" y="178"/>
                    </a:lnTo>
                    <a:lnTo>
                      <a:pt x="13" y="177"/>
                    </a:lnTo>
                    <a:lnTo>
                      <a:pt x="12" y="177"/>
                    </a:lnTo>
                    <a:lnTo>
                      <a:pt x="10" y="176"/>
                    </a:lnTo>
                    <a:lnTo>
                      <a:pt x="8" y="175"/>
                    </a:lnTo>
                    <a:lnTo>
                      <a:pt x="7" y="173"/>
                    </a:lnTo>
                    <a:lnTo>
                      <a:pt x="5" y="172"/>
                    </a:lnTo>
                    <a:lnTo>
                      <a:pt x="3" y="169"/>
                    </a:lnTo>
                    <a:lnTo>
                      <a:pt x="1" y="166"/>
                    </a:lnTo>
                    <a:lnTo>
                      <a:pt x="0" y="162"/>
                    </a:lnTo>
                    <a:lnTo>
                      <a:pt x="0" y="159"/>
                    </a:lnTo>
                    <a:lnTo>
                      <a:pt x="0" y="20"/>
                    </a:lnTo>
                    <a:lnTo>
                      <a:pt x="0" y="16"/>
                    </a:lnTo>
                    <a:lnTo>
                      <a:pt x="1" y="12"/>
                    </a:lnTo>
                    <a:lnTo>
                      <a:pt x="3" y="9"/>
                    </a:lnTo>
                    <a:lnTo>
                      <a:pt x="5" y="6"/>
                    </a:lnTo>
                    <a:lnTo>
                      <a:pt x="7" y="5"/>
                    </a:lnTo>
                    <a:lnTo>
                      <a:pt x="8" y="4"/>
                    </a:lnTo>
                    <a:lnTo>
                      <a:pt x="10" y="3"/>
                    </a:lnTo>
                    <a:lnTo>
                      <a:pt x="12" y="2"/>
                    </a:lnTo>
                    <a:lnTo>
                      <a:pt x="13" y="1"/>
                    </a:lnTo>
                    <a:lnTo>
                      <a:pt x="15" y="1"/>
                    </a:lnTo>
                    <a:lnTo>
                      <a:pt x="17" y="0"/>
                    </a:lnTo>
                    <a:lnTo>
                      <a:pt x="19" y="0"/>
                    </a:lnTo>
                    <a:lnTo>
                      <a:pt x="128" y="0"/>
                    </a:lnTo>
                    <a:lnTo>
                      <a:pt x="129" y="0"/>
                    </a:lnTo>
                    <a:lnTo>
                      <a:pt x="131" y="1"/>
                    </a:lnTo>
                    <a:lnTo>
                      <a:pt x="133" y="1"/>
                    </a:lnTo>
                    <a:lnTo>
                      <a:pt x="135" y="2"/>
                    </a:lnTo>
                    <a:lnTo>
                      <a:pt x="136" y="3"/>
                    </a:lnTo>
                    <a:lnTo>
                      <a:pt x="138" y="4"/>
                    </a:lnTo>
                    <a:lnTo>
                      <a:pt x="140" y="5"/>
                    </a:lnTo>
                    <a:lnTo>
                      <a:pt x="141" y="6"/>
                    </a:lnTo>
                    <a:lnTo>
                      <a:pt x="143" y="9"/>
                    </a:lnTo>
                    <a:lnTo>
                      <a:pt x="145" y="12"/>
                    </a:lnTo>
                    <a:lnTo>
                      <a:pt x="146" y="16"/>
                    </a:lnTo>
                    <a:lnTo>
                      <a:pt x="147" y="20"/>
                    </a:lnTo>
                    <a:lnTo>
                      <a:pt x="147" y="33"/>
                    </a:lnTo>
                    <a:close/>
                  </a:path>
                </a:pathLst>
              </a:custGeom>
              <a:solidFill>
                <a:srgbClr val="3FE000"/>
              </a:solidFill>
              <a:ln w="9525">
                <a:noFill/>
                <a:round/>
                <a:headEnd/>
                <a:tailEnd/>
              </a:ln>
            </p:spPr>
            <p:txBody>
              <a:bodyPr/>
              <a:lstStyle/>
              <a:p>
                <a:endParaRPr lang="fr-FR"/>
              </a:p>
            </p:txBody>
          </p:sp>
          <p:sp>
            <p:nvSpPr>
              <p:cNvPr id="23908" name="Freeform 62"/>
              <p:cNvSpPr>
                <a:spLocks/>
              </p:cNvSpPr>
              <p:nvPr/>
            </p:nvSpPr>
            <p:spPr bwMode="auto">
              <a:xfrm>
                <a:off x="1599" y="1793"/>
                <a:ext cx="219" cy="244"/>
              </a:xfrm>
              <a:custGeom>
                <a:avLst/>
                <a:gdLst>
                  <a:gd name="T0" fmla="*/ 77 w 219"/>
                  <a:gd name="T1" fmla="*/ 0 h 244"/>
                  <a:gd name="T2" fmla="*/ 0 w 219"/>
                  <a:gd name="T3" fmla="*/ 59 h 244"/>
                  <a:gd name="T4" fmla="*/ 142 w 219"/>
                  <a:gd name="T5" fmla="*/ 244 h 244"/>
                  <a:gd name="T6" fmla="*/ 219 w 219"/>
                  <a:gd name="T7" fmla="*/ 185 h 244"/>
                  <a:gd name="T8" fmla="*/ 77 w 219"/>
                  <a:gd name="T9" fmla="*/ 0 h 244"/>
                  <a:gd name="T10" fmla="*/ 0 60000 65536"/>
                  <a:gd name="T11" fmla="*/ 0 60000 65536"/>
                  <a:gd name="T12" fmla="*/ 0 60000 65536"/>
                  <a:gd name="T13" fmla="*/ 0 60000 65536"/>
                  <a:gd name="T14" fmla="*/ 0 60000 65536"/>
                  <a:gd name="T15" fmla="*/ 0 w 219"/>
                  <a:gd name="T16" fmla="*/ 0 h 244"/>
                  <a:gd name="T17" fmla="*/ 219 w 219"/>
                  <a:gd name="T18" fmla="*/ 244 h 244"/>
                </a:gdLst>
                <a:ahLst/>
                <a:cxnLst>
                  <a:cxn ang="T10">
                    <a:pos x="T0" y="T1"/>
                  </a:cxn>
                  <a:cxn ang="T11">
                    <a:pos x="T2" y="T3"/>
                  </a:cxn>
                  <a:cxn ang="T12">
                    <a:pos x="T4" y="T5"/>
                  </a:cxn>
                  <a:cxn ang="T13">
                    <a:pos x="T6" y="T7"/>
                  </a:cxn>
                  <a:cxn ang="T14">
                    <a:pos x="T8" y="T9"/>
                  </a:cxn>
                </a:cxnLst>
                <a:rect l="T15" t="T16" r="T17" b="T18"/>
                <a:pathLst>
                  <a:path w="219" h="244">
                    <a:moveTo>
                      <a:pt x="77" y="0"/>
                    </a:moveTo>
                    <a:lnTo>
                      <a:pt x="0" y="59"/>
                    </a:lnTo>
                    <a:lnTo>
                      <a:pt x="142" y="244"/>
                    </a:lnTo>
                    <a:lnTo>
                      <a:pt x="219" y="185"/>
                    </a:lnTo>
                    <a:lnTo>
                      <a:pt x="77" y="0"/>
                    </a:lnTo>
                    <a:close/>
                  </a:path>
                </a:pathLst>
              </a:custGeom>
              <a:solidFill>
                <a:srgbClr val="007CD8"/>
              </a:solidFill>
              <a:ln w="9525">
                <a:noFill/>
                <a:round/>
                <a:headEnd/>
                <a:tailEnd/>
              </a:ln>
            </p:spPr>
            <p:txBody>
              <a:bodyPr/>
              <a:lstStyle/>
              <a:p>
                <a:endParaRPr lang="fr-FR"/>
              </a:p>
            </p:txBody>
          </p:sp>
          <p:sp>
            <p:nvSpPr>
              <p:cNvPr id="23909" name="Freeform 63"/>
              <p:cNvSpPr>
                <a:spLocks/>
              </p:cNvSpPr>
              <p:nvPr/>
            </p:nvSpPr>
            <p:spPr bwMode="auto">
              <a:xfrm>
                <a:off x="1760" y="1997"/>
                <a:ext cx="138" cy="175"/>
              </a:xfrm>
              <a:custGeom>
                <a:avLst/>
                <a:gdLst>
                  <a:gd name="T0" fmla="*/ 58 w 138"/>
                  <a:gd name="T1" fmla="*/ 0 h 175"/>
                  <a:gd name="T2" fmla="*/ 0 w 138"/>
                  <a:gd name="T3" fmla="*/ 45 h 175"/>
                  <a:gd name="T4" fmla="*/ 9 w 138"/>
                  <a:gd name="T5" fmla="*/ 57 h 175"/>
                  <a:gd name="T6" fmla="*/ 30 w 138"/>
                  <a:gd name="T7" fmla="*/ 40 h 175"/>
                  <a:gd name="T8" fmla="*/ 135 w 138"/>
                  <a:gd name="T9" fmla="*/ 175 h 175"/>
                  <a:gd name="T10" fmla="*/ 138 w 138"/>
                  <a:gd name="T11" fmla="*/ 154 h 175"/>
                  <a:gd name="T12" fmla="*/ 43 w 138"/>
                  <a:gd name="T13" fmla="*/ 31 h 175"/>
                  <a:gd name="T14" fmla="*/ 67 w 138"/>
                  <a:gd name="T15" fmla="*/ 12 h 175"/>
                  <a:gd name="T16" fmla="*/ 58 w 138"/>
                  <a:gd name="T17" fmla="*/ 0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75"/>
                  <a:gd name="T29" fmla="*/ 138 w 138"/>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75">
                    <a:moveTo>
                      <a:pt x="58" y="0"/>
                    </a:moveTo>
                    <a:lnTo>
                      <a:pt x="0" y="45"/>
                    </a:lnTo>
                    <a:lnTo>
                      <a:pt x="9" y="57"/>
                    </a:lnTo>
                    <a:lnTo>
                      <a:pt x="30" y="40"/>
                    </a:lnTo>
                    <a:lnTo>
                      <a:pt x="135" y="175"/>
                    </a:lnTo>
                    <a:lnTo>
                      <a:pt x="138" y="154"/>
                    </a:lnTo>
                    <a:lnTo>
                      <a:pt x="43" y="31"/>
                    </a:lnTo>
                    <a:lnTo>
                      <a:pt x="67" y="12"/>
                    </a:lnTo>
                    <a:lnTo>
                      <a:pt x="58" y="0"/>
                    </a:lnTo>
                    <a:close/>
                  </a:path>
                </a:pathLst>
              </a:custGeom>
              <a:solidFill>
                <a:srgbClr val="007CD8"/>
              </a:solidFill>
              <a:ln w="9525">
                <a:noFill/>
                <a:round/>
                <a:headEnd/>
                <a:tailEnd/>
              </a:ln>
            </p:spPr>
            <p:txBody>
              <a:bodyPr/>
              <a:lstStyle/>
              <a:p>
                <a:endParaRPr lang="fr-FR"/>
              </a:p>
            </p:txBody>
          </p:sp>
          <p:sp>
            <p:nvSpPr>
              <p:cNvPr id="23910" name="Freeform 64"/>
              <p:cNvSpPr>
                <a:spLocks/>
              </p:cNvSpPr>
              <p:nvPr/>
            </p:nvSpPr>
            <p:spPr bwMode="auto">
              <a:xfrm>
                <a:off x="1495" y="1656"/>
                <a:ext cx="205" cy="210"/>
              </a:xfrm>
              <a:custGeom>
                <a:avLst/>
                <a:gdLst>
                  <a:gd name="T0" fmla="*/ 205 w 205"/>
                  <a:gd name="T1" fmla="*/ 100 h 210"/>
                  <a:gd name="T2" fmla="*/ 195 w 205"/>
                  <a:gd name="T3" fmla="*/ 88 h 210"/>
                  <a:gd name="T4" fmla="*/ 146 w 205"/>
                  <a:gd name="T5" fmla="*/ 126 h 210"/>
                  <a:gd name="T6" fmla="*/ 69 w 205"/>
                  <a:gd name="T7" fmla="*/ 25 h 210"/>
                  <a:gd name="T8" fmla="*/ 86 w 205"/>
                  <a:gd name="T9" fmla="*/ 12 h 210"/>
                  <a:gd name="T10" fmla="*/ 77 w 205"/>
                  <a:gd name="T11" fmla="*/ 0 h 210"/>
                  <a:gd name="T12" fmla="*/ 0 w 205"/>
                  <a:gd name="T13" fmla="*/ 59 h 210"/>
                  <a:gd name="T14" fmla="*/ 9 w 205"/>
                  <a:gd name="T15" fmla="*/ 71 h 210"/>
                  <a:gd name="T16" fmla="*/ 26 w 205"/>
                  <a:gd name="T17" fmla="*/ 57 h 210"/>
                  <a:gd name="T18" fmla="*/ 104 w 205"/>
                  <a:gd name="T19" fmla="*/ 158 h 210"/>
                  <a:gd name="T20" fmla="*/ 53 w 205"/>
                  <a:gd name="T21" fmla="*/ 197 h 210"/>
                  <a:gd name="T22" fmla="*/ 62 w 205"/>
                  <a:gd name="T23" fmla="*/ 210 h 210"/>
                  <a:gd name="T24" fmla="*/ 205 w 205"/>
                  <a:gd name="T25" fmla="*/ 100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210"/>
                  <a:gd name="T41" fmla="*/ 205 w 205"/>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210">
                    <a:moveTo>
                      <a:pt x="205" y="100"/>
                    </a:moveTo>
                    <a:lnTo>
                      <a:pt x="195" y="88"/>
                    </a:lnTo>
                    <a:lnTo>
                      <a:pt x="146" y="126"/>
                    </a:lnTo>
                    <a:lnTo>
                      <a:pt x="69" y="25"/>
                    </a:lnTo>
                    <a:lnTo>
                      <a:pt x="86" y="12"/>
                    </a:lnTo>
                    <a:lnTo>
                      <a:pt x="77" y="0"/>
                    </a:lnTo>
                    <a:lnTo>
                      <a:pt x="0" y="59"/>
                    </a:lnTo>
                    <a:lnTo>
                      <a:pt x="9" y="71"/>
                    </a:lnTo>
                    <a:lnTo>
                      <a:pt x="26" y="57"/>
                    </a:lnTo>
                    <a:lnTo>
                      <a:pt x="104" y="158"/>
                    </a:lnTo>
                    <a:lnTo>
                      <a:pt x="53" y="197"/>
                    </a:lnTo>
                    <a:lnTo>
                      <a:pt x="62" y="210"/>
                    </a:lnTo>
                    <a:lnTo>
                      <a:pt x="205" y="100"/>
                    </a:lnTo>
                    <a:close/>
                  </a:path>
                </a:pathLst>
              </a:custGeom>
              <a:solidFill>
                <a:srgbClr val="007CD8"/>
              </a:solidFill>
              <a:ln w="9525">
                <a:noFill/>
                <a:round/>
                <a:headEnd/>
                <a:tailEnd/>
              </a:ln>
            </p:spPr>
            <p:txBody>
              <a:bodyPr/>
              <a:lstStyle/>
              <a:p>
                <a:endParaRPr lang="fr-FR"/>
              </a:p>
            </p:txBody>
          </p:sp>
          <p:sp>
            <p:nvSpPr>
              <p:cNvPr id="23911" name="Freeform 65"/>
              <p:cNvSpPr>
                <a:spLocks/>
              </p:cNvSpPr>
              <p:nvPr/>
            </p:nvSpPr>
            <p:spPr bwMode="auto">
              <a:xfrm>
                <a:off x="1655" y="1854"/>
                <a:ext cx="118" cy="137"/>
              </a:xfrm>
              <a:custGeom>
                <a:avLst/>
                <a:gdLst>
                  <a:gd name="T0" fmla="*/ 92 w 118"/>
                  <a:gd name="T1" fmla="*/ 109 h 137"/>
                  <a:gd name="T2" fmla="*/ 83 w 118"/>
                  <a:gd name="T3" fmla="*/ 96 h 137"/>
                  <a:gd name="T4" fmla="*/ 96 w 118"/>
                  <a:gd name="T5" fmla="*/ 86 h 137"/>
                  <a:gd name="T6" fmla="*/ 79 w 118"/>
                  <a:gd name="T7" fmla="*/ 63 h 137"/>
                  <a:gd name="T8" fmla="*/ 65 w 118"/>
                  <a:gd name="T9" fmla="*/ 73 h 137"/>
                  <a:gd name="T10" fmla="*/ 56 w 118"/>
                  <a:gd name="T11" fmla="*/ 61 h 137"/>
                  <a:gd name="T12" fmla="*/ 69 w 118"/>
                  <a:gd name="T13" fmla="*/ 51 h 137"/>
                  <a:gd name="T14" fmla="*/ 51 w 118"/>
                  <a:gd name="T15" fmla="*/ 28 h 137"/>
                  <a:gd name="T16" fmla="*/ 38 w 118"/>
                  <a:gd name="T17" fmla="*/ 38 h 137"/>
                  <a:gd name="T18" fmla="*/ 28 w 118"/>
                  <a:gd name="T19" fmla="*/ 26 h 137"/>
                  <a:gd name="T20" fmla="*/ 42 w 118"/>
                  <a:gd name="T21" fmla="*/ 16 h 137"/>
                  <a:gd name="T22" fmla="*/ 30 w 118"/>
                  <a:gd name="T23" fmla="*/ 0 h 137"/>
                  <a:gd name="T24" fmla="*/ 0 w 118"/>
                  <a:gd name="T25" fmla="*/ 23 h 137"/>
                  <a:gd name="T26" fmla="*/ 88 w 118"/>
                  <a:gd name="T27" fmla="*/ 137 h 137"/>
                  <a:gd name="T28" fmla="*/ 118 w 118"/>
                  <a:gd name="T29" fmla="*/ 114 h 137"/>
                  <a:gd name="T30" fmla="*/ 105 w 118"/>
                  <a:gd name="T31" fmla="*/ 98 h 137"/>
                  <a:gd name="T32" fmla="*/ 92 w 118"/>
                  <a:gd name="T33" fmla="*/ 109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37"/>
                  <a:gd name="T53" fmla="*/ 118 w 118"/>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37">
                    <a:moveTo>
                      <a:pt x="92" y="109"/>
                    </a:moveTo>
                    <a:lnTo>
                      <a:pt x="83" y="96"/>
                    </a:lnTo>
                    <a:lnTo>
                      <a:pt x="96" y="86"/>
                    </a:lnTo>
                    <a:lnTo>
                      <a:pt x="79" y="63"/>
                    </a:lnTo>
                    <a:lnTo>
                      <a:pt x="65" y="73"/>
                    </a:lnTo>
                    <a:lnTo>
                      <a:pt x="56" y="61"/>
                    </a:lnTo>
                    <a:lnTo>
                      <a:pt x="69" y="51"/>
                    </a:lnTo>
                    <a:lnTo>
                      <a:pt x="51" y="28"/>
                    </a:lnTo>
                    <a:lnTo>
                      <a:pt x="38" y="38"/>
                    </a:lnTo>
                    <a:lnTo>
                      <a:pt x="28" y="26"/>
                    </a:lnTo>
                    <a:lnTo>
                      <a:pt x="42" y="16"/>
                    </a:lnTo>
                    <a:lnTo>
                      <a:pt x="30" y="0"/>
                    </a:lnTo>
                    <a:lnTo>
                      <a:pt x="0" y="23"/>
                    </a:lnTo>
                    <a:lnTo>
                      <a:pt x="88" y="137"/>
                    </a:lnTo>
                    <a:lnTo>
                      <a:pt x="118" y="114"/>
                    </a:lnTo>
                    <a:lnTo>
                      <a:pt x="105" y="98"/>
                    </a:lnTo>
                    <a:lnTo>
                      <a:pt x="92" y="109"/>
                    </a:lnTo>
                    <a:close/>
                  </a:path>
                </a:pathLst>
              </a:custGeom>
              <a:solidFill>
                <a:srgbClr val="3FE000"/>
              </a:solidFill>
              <a:ln w="9525">
                <a:noFill/>
                <a:round/>
                <a:headEnd/>
                <a:tailEnd/>
              </a:ln>
            </p:spPr>
            <p:txBody>
              <a:bodyPr/>
              <a:lstStyle/>
              <a:p>
                <a:endParaRPr lang="fr-FR"/>
              </a:p>
            </p:txBody>
          </p:sp>
        </p:grpSp>
        <p:sp>
          <p:nvSpPr>
            <p:cNvPr id="23730" name="Rectangle 66"/>
            <p:cNvSpPr>
              <a:spLocks noChangeArrowheads="1"/>
            </p:cNvSpPr>
            <p:nvPr/>
          </p:nvSpPr>
          <p:spPr bwMode="auto">
            <a:xfrm>
              <a:off x="699" y="1290"/>
              <a:ext cx="691" cy="174"/>
            </a:xfrm>
            <a:prstGeom prst="rect">
              <a:avLst/>
            </a:prstGeom>
            <a:noFill/>
            <a:ln w="9525">
              <a:noFill/>
              <a:miter lim="800000"/>
              <a:headEnd/>
              <a:tailEnd/>
            </a:ln>
          </p:spPr>
          <p:txBody>
            <a:bodyPr wrap="none" lIns="0" tIns="0" rIns="0" bIns="0">
              <a:spAutoFit/>
            </a:bodyPr>
            <a:lstStyle/>
            <a:p>
              <a:r>
                <a:rPr lang="fr-FR">
                  <a:solidFill>
                    <a:srgbClr val="808080"/>
                  </a:solidFill>
                  <a:latin typeface="Arial" charset="0"/>
                </a:rPr>
                <a:t>Essai Clinique</a:t>
              </a:r>
              <a:endParaRPr lang="fr-FR"/>
            </a:p>
          </p:txBody>
        </p:sp>
        <p:grpSp>
          <p:nvGrpSpPr>
            <p:cNvPr id="16" name="Group 67"/>
            <p:cNvGrpSpPr>
              <a:grpSpLocks/>
            </p:cNvGrpSpPr>
            <p:nvPr/>
          </p:nvGrpSpPr>
          <p:grpSpPr bwMode="auto">
            <a:xfrm>
              <a:off x="548" y="1197"/>
              <a:ext cx="1368" cy="337"/>
              <a:chOff x="548" y="993"/>
              <a:chExt cx="1368" cy="337"/>
            </a:xfrm>
          </p:grpSpPr>
          <p:sp>
            <p:nvSpPr>
              <p:cNvPr id="23902" name="Rectangle 68"/>
              <p:cNvSpPr>
                <a:spLocks noChangeArrowheads="1"/>
              </p:cNvSpPr>
              <p:nvPr/>
            </p:nvSpPr>
            <p:spPr bwMode="auto">
              <a:xfrm>
                <a:off x="596" y="1041"/>
                <a:ext cx="1320" cy="289"/>
              </a:xfrm>
              <a:prstGeom prst="rect">
                <a:avLst/>
              </a:prstGeom>
              <a:solidFill>
                <a:srgbClr val="808080"/>
              </a:solidFill>
              <a:ln w="9525">
                <a:noFill/>
                <a:miter lim="800000"/>
                <a:headEnd/>
                <a:tailEnd/>
              </a:ln>
            </p:spPr>
            <p:txBody>
              <a:bodyPr/>
              <a:lstStyle/>
              <a:p>
                <a:endParaRPr lang="fr-FR"/>
              </a:p>
            </p:txBody>
          </p:sp>
          <p:sp>
            <p:nvSpPr>
              <p:cNvPr id="23903" name="Rectangle 69"/>
              <p:cNvSpPr>
                <a:spLocks noChangeArrowheads="1"/>
              </p:cNvSpPr>
              <p:nvPr/>
            </p:nvSpPr>
            <p:spPr bwMode="auto">
              <a:xfrm>
                <a:off x="548" y="993"/>
                <a:ext cx="1321" cy="290"/>
              </a:xfrm>
              <a:prstGeom prst="rect">
                <a:avLst/>
              </a:prstGeom>
              <a:solidFill>
                <a:srgbClr val="FFFFFF"/>
              </a:solidFill>
              <a:ln w="9525">
                <a:noFill/>
                <a:miter lim="800000"/>
                <a:headEnd/>
                <a:tailEnd/>
              </a:ln>
            </p:spPr>
            <p:txBody>
              <a:bodyPr/>
              <a:lstStyle/>
              <a:p>
                <a:endParaRPr lang="fr-FR"/>
              </a:p>
            </p:txBody>
          </p:sp>
          <p:sp>
            <p:nvSpPr>
              <p:cNvPr id="23904" name="Rectangle 70"/>
              <p:cNvSpPr>
                <a:spLocks noChangeArrowheads="1"/>
              </p:cNvSpPr>
              <p:nvPr/>
            </p:nvSpPr>
            <p:spPr bwMode="auto">
              <a:xfrm>
                <a:off x="548" y="993"/>
                <a:ext cx="1321" cy="290"/>
              </a:xfrm>
              <a:prstGeom prst="rect">
                <a:avLst/>
              </a:prstGeom>
              <a:noFill/>
              <a:ln w="9525" cap="rnd">
                <a:solidFill>
                  <a:srgbClr val="000000"/>
                </a:solidFill>
                <a:miter lim="800000"/>
                <a:headEnd/>
                <a:tailEnd/>
              </a:ln>
            </p:spPr>
            <p:txBody>
              <a:bodyPr/>
              <a:lstStyle/>
              <a:p>
                <a:endParaRPr lang="fr-FR"/>
              </a:p>
            </p:txBody>
          </p:sp>
        </p:grpSp>
        <p:sp>
          <p:nvSpPr>
            <p:cNvPr id="23732" name="Rectangle 71"/>
            <p:cNvSpPr>
              <a:spLocks noChangeArrowheads="1"/>
            </p:cNvSpPr>
            <p:nvPr/>
          </p:nvSpPr>
          <p:spPr bwMode="auto">
            <a:xfrm>
              <a:off x="651" y="1242"/>
              <a:ext cx="691" cy="174"/>
            </a:xfrm>
            <a:prstGeom prst="rect">
              <a:avLst/>
            </a:prstGeom>
            <a:noFill/>
            <a:ln w="9525">
              <a:noFill/>
              <a:miter lim="800000"/>
              <a:headEnd/>
              <a:tailEnd/>
            </a:ln>
          </p:spPr>
          <p:txBody>
            <a:bodyPr wrap="none" lIns="0" tIns="0" rIns="0" bIns="0">
              <a:spAutoFit/>
            </a:bodyPr>
            <a:lstStyle/>
            <a:p>
              <a:r>
                <a:rPr lang="fr-FR">
                  <a:solidFill>
                    <a:srgbClr val="000000"/>
                  </a:solidFill>
                  <a:latin typeface="Arial" charset="0"/>
                </a:rPr>
                <a:t>Essai Clinique</a:t>
              </a:r>
              <a:endParaRPr lang="fr-FR"/>
            </a:p>
          </p:txBody>
        </p:sp>
        <p:sp>
          <p:nvSpPr>
            <p:cNvPr id="23733" name="Freeform 72"/>
            <p:cNvSpPr>
              <a:spLocks noEditPoints="1"/>
            </p:cNvSpPr>
            <p:nvPr/>
          </p:nvSpPr>
          <p:spPr bwMode="auto">
            <a:xfrm>
              <a:off x="783" y="2736"/>
              <a:ext cx="1119" cy="47"/>
            </a:xfrm>
            <a:custGeom>
              <a:avLst/>
              <a:gdLst>
                <a:gd name="T0" fmla="*/ 0 w 9466"/>
                <a:gd name="T1" fmla="*/ 0 h 400"/>
                <a:gd name="T2" fmla="*/ 0 w 9466"/>
                <a:gd name="T3" fmla="*/ 0 h 400"/>
                <a:gd name="T4" fmla="*/ 0 w 9466"/>
                <a:gd name="T5" fmla="*/ 0 h 400"/>
                <a:gd name="T6" fmla="*/ 0 w 9466"/>
                <a:gd name="T7" fmla="*/ 0 h 400"/>
                <a:gd name="T8" fmla="*/ 0 w 9466"/>
                <a:gd name="T9" fmla="*/ 0 h 400"/>
                <a:gd name="T10" fmla="*/ 0 w 9466"/>
                <a:gd name="T11" fmla="*/ 0 h 400"/>
                <a:gd name="T12" fmla="*/ 0 w 9466"/>
                <a:gd name="T13" fmla="*/ 0 h 400"/>
                <a:gd name="T14" fmla="*/ 0 w 9466"/>
                <a:gd name="T15" fmla="*/ 0 h 400"/>
                <a:gd name="T16" fmla="*/ 0 w 9466"/>
                <a:gd name="T17" fmla="*/ 0 h 400"/>
                <a:gd name="T18" fmla="*/ 0 w 9466"/>
                <a:gd name="T19" fmla="*/ 0 h 400"/>
                <a:gd name="T20" fmla="*/ 0 w 9466"/>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66"/>
                <a:gd name="T34" fmla="*/ 0 h 400"/>
                <a:gd name="T35" fmla="*/ 9466 w 9466"/>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66" h="400">
                  <a:moveTo>
                    <a:pt x="33" y="167"/>
                  </a:moveTo>
                  <a:lnTo>
                    <a:pt x="9133" y="167"/>
                  </a:lnTo>
                  <a:cubicBezTo>
                    <a:pt x="9152" y="167"/>
                    <a:pt x="9166" y="182"/>
                    <a:pt x="9166" y="200"/>
                  </a:cubicBezTo>
                  <a:cubicBezTo>
                    <a:pt x="9166" y="219"/>
                    <a:pt x="9152" y="234"/>
                    <a:pt x="9133" y="234"/>
                  </a:cubicBezTo>
                  <a:lnTo>
                    <a:pt x="33" y="234"/>
                  </a:lnTo>
                  <a:cubicBezTo>
                    <a:pt x="15" y="234"/>
                    <a:pt x="0" y="219"/>
                    <a:pt x="0" y="200"/>
                  </a:cubicBezTo>
                  <a:cubicBezTo>
                    <a:pt x="0" y="182"/>
                    <a:pt x="15" y="167"/>
                    <a:pt x="33" y="167"/>
                  </a:cubicBezTo>
                  <a:close/>
                  <a:moveTo>
                    <a:pt x="9066" y="0"/>
                  </a:moveTo>
                  <a:lnTo>
                    <a:pt x="9466" y="200"/>
                  </a:lnTo>
                  <a:lnTo>
                    <a:pt x="9066" y="400"/>
                  </a:lnTo>
                  <a:lnTo>
                    <a:pt x="9066" y="0"/>
                  </a:lnTo>
                  <a:close/>
                </a:path>
              </a:pathLst>
            </a:custGeom>
            <a:solidFill>
              <a:srgbClr val="000000"/>
            </a:solidFill>
            <a:ln w="1588" cap="flat">
              <a:solidFill>
                <a:srgbClr val="000000"/>
              </a:solidFill>
              <a:prstDash val="solid"/>
              <a:bevel/>
              <a:headEnd/>
              <a:tailEnd/>
            </a:ln>
          </p:spPr>
          <p:txBody>
            <a:bodyPr/>
            <a:lstStyle/>
            <a:p>
              <a:endParaRPr lang="fr-FR"/>
            </a:p>
          </p:txBody>
        </p:sp>
        <p:sp>
          <p:nvSpPr>
            <p:cNvPr id="23734" name="Rectangle 73"/>
            <p:cNvSpPr>
              <a:spLocks noChangeArrowheads="1"/>
            </p:cNvSpPr>
            <p:nvPr/>
          </p:nvSpPr>
          <p:spPr bwMode="auto">
            <a:xfrm>
              <a:off x="1251" y="2845"/>
              <a:ext cx="184" cy="116"/>
            </a:xfrm>
            <a:prstGeom prst="rect">
              <a:avLst/>
            </a:prstGeom>
            <a:noFill/>
            <a:ln w="9525">
              <a:noFill/>
              <a:miter lim="800000"/>
              <a:headEnd/>
              <a:tailEnd/>
            </a:ln>
          </p:spPr>
          <p:txBody>
            <a:bodyPr wrap="none" lIns="0" tIns="0" rIns="0" bIns="0">
              <a:spAutoFit/>
            </a:bodyPr>
            <a:lstStyle/>
            <a:p>
              <a:r>
                <a:rPr lang="fr-FR" sz="1200">
                  <a:solidFill>
                    <a:srgbClr val="FFFFFF"/>
                  </a:solidFill>
                </a:rPr>
                <a:t>temps</a:t>
              </a:r>
              <a:endParaRPr lang="fr-FR"/>
            </a:p>
          </p:txBody>
        </p:sp>
        <p:sp>
          <p:nvSpPr>
            <p:cNvPr id="23735" name="Rectangle 74"/>
            <p:cNvSpPr>
              <a:spLocks noChangeArrowheads="1"/>
            </p:cNvSpPr>
            <p:nvPr/>
          </p:nvSpPr>
          <p:spPr bwMode="auto">
            <a:xfrm>
              <a:off x="710" y="1765"/>
              <a:ext cx="31" cy="116"/>
            </a:xfrm>
            <a:prstGeom prst="rect">
              <a:avLst/>
            </a:prstGeom>
            <a:noFill/>
            <a:ln w="9525">
              <a:noFill/>
              <a:miter lim="800000"/>
              <a:headEnd/>
              <a:tailEnd/>
            </a:ln>
          </p:spPr>
          <p:txBody>
            <a:bodyPr wrap="none" lIns="0" tIns="0" rIns="0" bIns="0">
              <a:spAutoFit/>
            </a:bodyPr>
            <a:lstStyle/>
            <a:p>
              <a:r>
                <a:rPr lang="fr-FR" sz="1200">
                  <a:solidFill>
                    <a:srgbClr val="FFFFFF"/>
                  </a:solidFill>
                </a:rPr>
                <a:t>c</a:t>
              </a:r>
              <a:endParaRPr lang="fr-FR"/>
            </a:p>
          </p:txBody>
        </p:sp>
        <p:sp>
          <p:nvSpPr>
            <p:cNvPr id="23736" name="Freeform 75"/>
            <p:cNvSpPr>
              <a:spLocks noEditPoints="1"/>
            </p:cNvSpPr>
            <p:nvPr/>
          </p:nvSpPr>
          <p:spPr bwMode="auto">
            <a:xfrm>
              <a:off x="762" y="1779"/>
              <a:ext cx="47" cy="987"/>
            </a:xfrm>
            <a:custGeom>
              <a:avLst/>
              <a:gdLst>
                <a:gd name="T0" fmla="*/ 0 w 400"/>
                <a:gd name="T1" fmla="*/ 0 h 8350"/>
                <a:gd name="T2" fmla="*/ 0 w 400"/>
                <a:gd name="T3" fmla="*/ 0 h 8350"/>
                <a:gd name="T4" fmla="*/ 0 w 400"/>
                <a:gd name="T5" fmla="*/ 0 h 8350"/>
                <a:gd name="T6" fmla="*/ 0 w 400"/>
                <a:gd name="T7" fmla="*/ 0 h 8350"/>
                <a:gd name="T8" fmla="*/ 0 w 400"/>
                <a:gd name="T9" fmla="*/ 0 h 8350"/>
                <a:gd name="T10" fmla="*/ 0 w 400"/>
                <a:gd name="T11" fmla="*/ 0 h 8350"/>
                <a:gd name="T12" fmla="*/ 0 w 400"/>
                <a:gd name="T13" fmla="*/ 0 h 8350"/>
                <a:gd name="T14" fmla="*/ 0 w 400"/>
                <a:gd name="T15" fmla="*/ 0 h 8350"/>
                <a:gd name="T16" fmla="*/ 0 w 400"/>
                <a:gd name="T17" fmla="*/ 0 h 8350"/>
                <a:gd name="T18" fmla="*/ 0 w 400"/>
                <a:gd name="T19" fmla="*/ 0 h 8350"/>
                <a:gd name="T20" fmla="*/ 0 w 400"/>
                <a:gd name="T21" fmla="*/ 0 h 8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8350"/>
                <a:gd name="T35" fmla="*/ 400 w 400"/>
                <a:gd name="T36" fmla="*/ 8350 h 83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8350">
                  <a:moveTo>
                    <a:pt x="166" y="8317"/>
                  </a:moveTo>
                  <a:lnTo>
                    <a:pt x="166" y="334"/>
                  </a:lnTo>
                  <a:cubicBezTo>
                    <a:pt x="166" y="315"/>
                    <a:pt x="181" y="300"/>
                    <a:pt x="200" y="300"/>
                  </a:cubicBezTo>
                  <a:cubicBezTo>
                    <a:pt x="218" y="300"/>
                    <a:pt x="233" y="315"/>
                    <a:pt x="233" y="334"/>
                  </a:cubicBezTo>
                  <a:lnTo>
                    <a:pt x="233" y="8317"/>
                  </a:lnTo>
                  <a:cubicBezTo>
                    <a:pt x="233" y="8336"/>
                    <a:pt x="218" y="8350"/>
                    <a:pt x="200" y="8350"/>
                  </a:cubicBezTo>
                  <a:cubicBezTo>
                    <a:pt x="181" y="8350"/>
                    <a:pt x="166" y="8336"/>
                    <a:pt x="166" y="8317"/>
                  </a:cubicBezTo>
                  <a:close/>
                  <a:moveTo>
                    <a:pt x="0" y="400"/>
                  </a:moveTo>
                  <a:lnTo>
                    <a:pt x="200" y="0"/>
                  </a:lnTo>
                  <a:lnTo>
                    <a:pt x="400" y="400"/>
                  </a:lnTo>
                  <a:lnTo>
                    <a:pt x="0" y="400"/>
                  </a:lnTo>
                  <a:close/>
                </a:path>
              </a:pathLst>
            </a:custGeom>
            <a:solidFill>
              <a:srgbClr val="000000"/>
            </a:solidFill>
            <a:ln w="1588" cap="flat">
              <a:solidFill>
                <a:srgbClr val="000000"/>
              </a:solidFill>
              <a:prstDash val="solid"/>
              <a:bevel/>
              <a:headEnd/>
              <a:tailEnd/>
            </a:ln>
          </p:spPr>
          <p:txBody>
            <a:bodyPr/>
            <a:lstStyle/>
            <a:p>
              <a:endParaRPr lang="fr-FR"/>
            </a:p>
          </p:txBody>
        </p:sp>
        <p:grpSp>
          <p:nvGrpSpPr>
            <p:cNvPr id="17" name="Group 76"/>
            <p:cNvGrpSpPr>
              <a:grpSpLocks/>
            </p:cNvGrpSpPr>
            <p:nvPr/>
          </p:nvGrpSpPr>
          <p:grpSpPr bwMode="auto">
            <a:xfrm>
              <a:off x="769" y="2180"/>
              <a:ext cx="1016" cy="552"/>
              <a:chOff x="769" y="2180"/>
              <a:chExt cx="1016" cy="552"/>
            </a:xfrm>
          </p:grpSpPr>
          <p:sp>
            <p:nvSpPr>
              <p:cNvPr id="23869" name="Freeform 77"/>
              <p:cNvSpPr>
                <a:spLocks/>
              </p:cNvSpPr>
              <p:nvPr/>
            </p:nvSpPr>
            <p:spPr bwMode="auto">
              <a:xfrm>
                <a:off x="810" y="2290"/>
                <a:ext cx="943" cy="421"/>
              </a:xfrm>
              <a:custGeom>
                <a:avLst/>
                <a:gdLst>
                  <a:gd name="T0" fmla="*/ 0 w 943"/>
                  <a:gd name="T1" fmla="*/ 421 h 421"/>
                  <a:gd name="T2" fmla="*/ 215 w 943"/>
                  <a:gd name="T3" fmla="*/ 0 h 421"/>
                  <a:gd name="T4" fmla="*/ 943 w 943"/>
                  <a:gd name="T5" fmla="*/ 421 h 421"/>
                  <a:gd name="T6" fmla="*/ 0 60000 65536"/>
                  <a:gd name="T7" fmla="*/ 0 60000 65536"/>
                  <a:gd name="T8" fmla="*/ 0 60000 65536"/>
                  <a:gd name="T9" fmla="*/ 0 w 943"/>
                  <a:gd name="T10" fmla="*/ 0 h 421"/>
                  <a:gd name="T11" fmla="*/ 943 w 943"/>
                  <a:gd name="T12" fmla="*/ 421 h 421"/>
                </a:gdLst>
                <a:ahLst/>
                <a:cxnLst>
                  <a:cxn ang="T6">
                    <a:pos x="T0" y="T1"/>
                  </a:cxn>
                  <a:cxn ang="T7">
                    <a:pos x="T2" y="T3"/>
                  </a:cxn>
                  <a:cxn ang="T8">
                    <a:pos x="T4" y="T5"/>
                  </a:cxn>
                </a:cxnLst>
                <a:rect l="T9" t="T10" r="T11" b="T12"/>
                <a:pathLst>
                  <a:path w="943" h="421">
                    <a:moveTo>
                      <a:pt x="0" y="421"/>
                    </a:moveTo>
                    <a:cubicBezTo>
                      <a:pt x="29" y="210"/>
                      <a:pt x="57" y="0"/>
                      <a:pt x="215" y="0"/>
                    </a:cubicBezTo>
                    <a:cubicBezTo>
                      <a:pt x="372" y="0"/>
                      <a:pt x="822" y="351"/>
                      <a:pt x="943" y="421"/>
                    </a:cubicBezTo>
                  </a:path>
                </a:pathLst>
              </a:custGeom>
              <a:noFill/>
              <a:ln w="12700" cap="flat">
                <a:solidFill>
                  <a:srgbClr val="000000"/>
                </a:solidFill>
                <a:prstDash val="solid"/>
                <a:round/>
                <a:headEnd/>
                <a:tailEnd/>
              </a:ln>
            </p:spPr>
            <p:txBody>
              <a:bodyPr/>
              <a:lstStyle/>
              <a:p>
                <a:endParaRPr lang="fr-FR"/>
              </a:p>
            </p:txBody>
          </p:sp>
          <p:sp>
            <p:nvSpPr>
              <p:cNvPr id="23870" name="Freeform 78"/>
              <p:cNvSpPr>
                <a:spLocks/>
              </p:cNvSpPr>
              <p:nvPr/>
            </p:nvSpPr>
            <p:spPr bwMode="auto">
              <a:xfrm>
                <a:off x="808" y="2241"/>
                <a:ext cx="943" cy="420"/>
              </a:xfrm>
              <a:custGeom>
                <a:avLst/>
                <a:gdLst>
                  <a:gd name="T0" fmla="*/ 0 w 943"/>
                  <a:gd name="T1" fmla="*/ 420 h 420"/>
                  <a:gd name="T2" fmla="*/ 215 w 943"/>
                  <a:gd name="T3" fmla="*/ 0 h 420"/>
                  <a:gd name="T4" fmla="*/ 943 w 943"/>
                  <a:gd name="T5" fmla="*/ 420 h 420"/>
                  <a:gd name="T6" fmla="*/ 0 60000 65536"/>
                  <a:gd name="T7" fmla="*/ 0 60000 65536"/>
                  <a:gd name="T8" fmla="*/ 0 60000 65536"/>
                  <a:gd name="T9" fmla="*/ 0 w 943"/>
                  <a:gd name="T10" fmla="*/ 0 h 420"/>
                  <a:gd name="T11" fmla="*/ 943 w 943"/>
                  <a:gd name="T12" fmla="*/ 420 h 420"/>
                </a:gdLst>
                <a:ahLst/>
                <a:cxnLst>
                  <a:cxn ang="T6">
                    <a:pos x="T0" y="T1"/>
                  </a:cxn>
                  <a:cxn ang="T7">
                    <a:pos x="T2" y="T3"/>
                  </a:cxn>
                  <a:cxn ang="T8">
                    <a:pos x="T4" y="T5"/>
                  </a:cxn>
                </a:cxnLst>
                <a:rect l="T9" t="T10" r="T11" b="T12"/>
                <a:pathLst>
                  <a:path w="943" h="420">
                    <a:moveTo>
                      <a:pt x="0" y="420"/>
                    </a:moveTo>
                    <a:cubicBezTo>
                      <a:pt x="29" y="210"/>
                      <a:pt x="58" y="0"/>
                      <a:pt x="215" y="0"/>
                    </a:cubicBezTo>
                    <a:cubicBezTo>
                      <a:pt x="372" y="0"/>
                      <a:pt x="822" y="350"/>
                      <a:pt x="943" y="420"/>
                    </a:cubicBezTo>
                  </a:path>
                </a:pathLst>
              </a:custGeom>
              <a:noFill/>
              <a:ln w="12700" cap="flat">
                <a:solidFill>
                  <a:srgbClr val="000000"/>
                </a:solidFill>
                <a:prstDash val="solid"/>
                <a:round/>
                <a:headEnd/>
                <a:tailEnd/>
              </a:ln>
            </p:spPr>
            <p:txBody>
              <a:bodyPr/>
              <a:lstStyle/>
              <a:p>
                <a:endParaRPr lang="fr-FR"/>
              </a:p>
            </p:txBody>
          </p:sp>
          <p:sp>
            <p:nvSpPr>
              <p:cNvPr id="23871" name="Freeform 79"/>
              <p:cNvSpPr>
                <a:spLocks/>
              </p:cNvSpPr>
              <p:nvPr/>
            </p:nvSpPr>
            <p:spPr bwMode="auto">
              <a:xfrm>
                <a:off x="812" y="2269"/>
                <a:ext cx="896" cy="449"/>
              </a:xfrm>
              <a:custGeom>
                <a:avLst/>
                <a:gdLst>
                  <a:gd name="T0" fmla="*/ 0 w 896"/>
                  <a:gd name="T1" fmla="*/ 449 h 449"/>
                  <a:gd name="T2" fmla="*/ 204 w 896"/>
                  <a:gd name="T3" fmla="*/ 0 h 449"/>
                  <a:gd name="T4" fmla="*/ 896 w 896"/>
                  <a:gd name="T5" fmla="*/ 449 h 449"/>
                  <a:gd name="T6" fmla="*/ 0 60000 65536"/>
                  <a:gd name="T7" fmla="*/ 0 60000 65536"/>
                  <a:gd name="T8" fmla="*/ 0 60000 65536"/>
                  <a:gd name="T9" fmla="*/ 0 w 896"/>
                  <a:gd name="T10" fmla="*/ 0 h 449"/>
                  <a:gd name="T11" fmla="*/ 896 w 896"/>
                  <a:gd name="T12" fmla="*/ 449 h 449"/>
                </a:gdLst>
                <a:ahLst/>
                <a:cxnLst>
                  <a:cxn ang="T6">
                    <a:pos x="T0" y="T1"/>
                  </a:cxn>
                  <a:cxn ang="T7">
                    <a:pos x="T2" y="T3"/>
                  </a:cxn>
                  <a:cxn ang="T8">
                    <a:pos x="T4" y="T5"/>
                  </a:cxn>
                </a:cxnLst>
                <a:rect l="T9" t="T10" r="T11" b="T12"/>
                <a:pathLst>
                  <a:path w="896" h="449">
                    <a:moveTo>
                      <a:pt x="0" y="449"/>
                    </a:moveTo>
                    <a:cubicBezTo>
                      <a:pt x="27" y="224"/>
                      <a:pt x="55" y="0"/>
                      <a:pt x="204" y="0"/>
                    </a:cubicBezTo>
                    <a:cubicBezTo>
                      <a:pt x="353" y="0"/>
                      <a:pt x="780" y="375"/>
                      <a:pt x="896" y="449"/>
                    </a:cubicBezTo>
                  </a:path>
                </a:pathLst>
              </a:custGeom>
              <a:noFill/>
              <a:ln w="12700" cap="flat">
                <a:solidFill>
                  <a:srgbClr val="000000"/>
                </a:solidFill>
                <a:prstDash val="solid"/>
                <a:round/>
                <a:headEnd/>
                <a:tailEnd/>
              </a:ln>
            </p:spPr>
            <p:txBody>
              <a:bodyPr/>
              <a:lstStyle/>
              <a:p>
                <a:endParaRPr lang="fr-FR"/>
              </a:p>
            </p:txBody>
          </p:sp>
          <p:sp>
            <p:nvSpPr>
              <p:cNvPr id="23872" name="Freeform 80"/>
              <p:cNvSpPr>
                <a:spLocks/>
              </p:cNvSpPr>
              <p:nvPr/>
            </p:nvSpPr>
            <p:spPr bwMode="auto">
              <a:xfrm>
                <a:off x="830" y="2274"/>
                <a:ext cx="955" cy="385"/>
              </a:xfrm>
              <a:custGeom>
                <a:avLst/>
                <a:gdLst>
                  <a:gd name="T0" fmla="*/ 0 w 955"/>
                  <a:gd name="T1" fmla="*/ 385 h 385"/>
                  <a:gd name="T2" fmla="*/ 217 w 955"/>
                  <a:gd name="T3" fmla="*/ 0 h 385"/>
                  <a:gd name="T4" fmla="*/ 955 w 955"/>
                  <a:gd name="T5" fmla="*/ 385 h 385"/>
                  <a:gd name="T6" fmla="*/ 0 60000 65536"/>
                  <a:gd name="T7" fmla="*/ 0 60000 65536"/>
                  <a:gd name="T8" fmla="*/ 0 60000 65536"/>
                  <a:gd name="T9" fmla="*/ 0 w 955"/>
                  <a:gd name="T10" fmla="*/ 0 h 385"/>
                  <a:gd name="T11" fmla="*/ 955 w 955"/>
                  <a:gd name="T12" fmla="*/ 385 h 385"/>
                </a:gdLst>
                <a:ahLst/>
                <a:cxnLst>
                  <a:cxn ang="T6">
                    <a:pos x="T0" y="T1"/>
                  </a:cxn>
                  <a:cxn ang="T7">
                    <a:pos x="T2" y="T3"/>
                  </a:cxn>
                  <a:cxn ang="T8">
                    <a:pos x="T4" y="T5"/>
                  </a:cxn>
                </a:cxnLst>
                <a:rect l="T9" t="T10" r="T11" b="T12"/>
                <a:pathLst>
                  <a:path w="955" h="385">
                    <a:moveTo>
                      <a:pt x="0" y="385"/>
                    </a:moveTo>
                    <a:cubicBezTo>
                      <a:pt x="29" y="193"/>
                      <a:pt x="58" y="0"/>
                      <a:pt x="217" y="0"/>
                    </a:cubicBezTo>
                    <a:cubicBezTo>
                      <a:pt x="376" y="0"/>
                      <a:pt x="832" y="321"/>
                      <a:pt x="955" y="385"/>
                    </a:cubicBezTo>
                  </a:path>
                </a:pathLst>
              </a:custGeom>
              <a:noFill/>
              <a:ln w="12700" cap="flat">
                <a:solidFill>
                  <a:srgbClr val="000000"/>
                </a:solidFill>
                <a:prstDash val="solid"/>
                <a:round/>
                <a:headEnd/>
                <a:tailEnd/>
              </a:ln>
            </p:spPr>
            <p:txBody>
              <a:bodyPr/>
              <a:lstStyle/>
              <a:p>
                <a:endParaRPr lang="fr-FR"/>
              </a:p>
            </p:txBody>
          </p:sp>
          <p:sp>
            <p:nvSpPr>
              <p:cNvPr id="23873" name="Freeform 81"/>
              <p:cNvSpPr>
                <a:spLocks/>
              </p:cNvSpPr>
              <p:nvPr/>
            </p:nvSpPr>
            <p:spPr bwMode="auto">
              <a:xfrm>
                <a:off x="801" y="2257"/>
                <a:ext cx="942" cy="420"/>
              </a:xfrm>
              <a:custGeom>
                <a:avLst/>
                <a:gdLst>
                  <a:gd name="T0" fmla="*/ 0 w 942"/>
                  <a:gd name="T1" fmla="*/ 420 h 420"/>
                  <a:gd name="T2" fmla="*/ 214 w 942"/>
                  <a:gd name="T3" fmla="*/ 0 h 420"/>
                  <a:gd name="T4" fmla="*/ 942 w 942"/>
                  <a:gd name="T5" fmla="*/ 420 h 420"/>
                  <a:gd name="T6" fmla="*/ 0 60000 65536"/>
                  <a:gd name="T7" fmla="*/ 0 60000 65536"/>
                  <a:gd name="T8" fmla="*/ 0 60000 65536"/>
                  <a:gd name="T9" fmla="*/ 0 w 942"/>
                  <a:gd name="T10" fmla="*/ 0 h 420"/>
                  <a:gd name="T11" fmla="*/ 942 w 942"/>
                  <a:gd name="T12" fmla="*/ 420 h 420"/>
                </a:gdLst>
                <a:ahLst/>
                <a:cxnLst>
                  <a:cxn ang="T6">
                    <a:pos x="T0" y="T1"/>
                  </a:cxn>
                  <a:cxn ang="T7">
                    <a:pos x="T2" y="T3"/>
                  </a:cxn>
                  <a:cxn ang="T8">
                    <a:pos x="T4" y="T5"/>
                  </a:cxn>
                </a:cxnLst>
                <a:rect l="T9" t="T10" r="T11" b="T12"/>
                <a:pathLst>
                  <a:path w="942" h="420">
                    <a:moveTo>
                      <a:pt x="0" y="420"/>
                    </a:moveTo>
                    <a:cubicBezTo>
                      <a:pt x="28" y="210"/>
                      <a:pt x="57" y="0"/>
                      <a:pt x="214" y="0"/>
                    </a:cubicBezTo>
                    <a:cubicBezTo>
                      <a:pt x="371" y="0"/>
                      <a:pt x="821" y="350"/>
                      <a:pt x="942" y="420"/>
                    </a:cubicBezTo>
                  </a:path>
                </a:pathLst>
              </a:custGeom>
              <a:noFill/>
              <a:ln w="12700" cap="flat">
                <a:solidFill>
                  <a:srgbClr val="000000"/>
                </a:solidFill>
                <a:prstDash val="solid"/>
                <a:round/>
                <a:headEnd/>
                <a:tailEnd/>
              </a:ln>
            </p:spPr>
            <p:txBody>
              <a:bodyPr/>
              <a:lstStyle/>
              <a:p>
                <a:endParaRPr lang="fr-FR"/>
              </a:p>
            </p:txBody>
          </p:sp>
          <p:grpSp>
            <p:nvGrpSpPr>
              <p:cNvPr id="18" name="Group 82"/>
              <p:cNvGrpSpPr>
                <a:grpSpLocks/>
              </p:cNvGrpSpPr>
              <p:nvPr/>
            </p:nvGrpSpPr>
            <p:grpSpPr bwMode="auto">
              <a:xfrm>
                <a:off x="982" y="2186"/>
                <a:ext cx="55" cy="165"/>
                <a:chOff x="982" y="2186"/>
                <a:chExt cx="55" cy="165"/>
              </a:xfrm>
            </p:grpSpPr>
            <p:sp>
              <p:nvSpPr>
                <p:cNvPr id="23898" name="Line 83"/>
                <p:cNvSpPr>
                  <a:spLocks noChangeShapeType="1"/>
                </p:cNvSpPr>
                <p:nvPr/>
              </p:nvSpPr>
              <p:spPr bwMode="auto">
                <a:xfrm>
                  <a:off x="1005" y="2186"/>
                  <a:ext cx="1" cy="165"/>
                </a:xfrm>
                <a:prstGeom prst="line">
                  <a:avLst/>
                </a:prstGeom>
                <a:noFill/>
                <a:ln w="9525" cap="rnd">
                  <a:solidFill>
                    <a:srgbClr val="808080"/>
                  </a:solidFill>
                  <a:round/>
                  <a:headEnd/>
                  <a:tailEnd/>
                </a:ln>
              </p:spPr>
              <p:txBody>
                <a:bodyPr/>
                <a:lstStyle/>
                <a:p>
                  <a:endParaRPr lang="fr-FR"/>
                </a:p>
              </p:txBody>
            </p:sp>
            <p:grpSp>
              <p:nvGrpSpPr>
                <p:cNvPr id="19" name="Group 84"/>
                <p:cNvGrpSpPr>
                  <a:grpSpLocks/>
                </p:cNvGrpSpPr>
                <p:nvPr/>
              </p:nvGrpSpPr>
              <p:grpSpPr bwMode="auto">
                <a:xfrm>
                  <a:off x="982" y="2245"/>
                  <a:ext cx="55" cy="59"/>
                  <a:chOff x="982" y="2245"/>
                  <a:chExt cx="55" cy="59"/>
                </a:xfrm>
              </p:grpSpPr>
              <p:sp>
                <p:nvSpPr>
                  <p:cNvPr id="23900" name="Oval 85"/>
                  <p:cNvSpPr>
                    <a:spLocks noChangeArrowheads="1"/>
                  </p:cNvSpPr>
                  <p:nvPr/>
                </p:nvSpPr>
                <p:spPr bwMode="auto">
                  <a:xfrm>
                    <a:off x="982" y="2245"/>
                    <a:ext cx="55" cy="59"/>
                  </a:xfrm>
                  <a:prstGeom prst="ellipse">
                    <a:avLst/>
                  </a:prstGeom>
                  <a:solidFill>
                    <a:srgbClr val="CCCCFF"/>
                  </a:solidFill>
                  <a:ln w="0">
                    <a:solidFill>
                      <a:srgbClr val="000000"/>
                    </a:solidFill>
                    <a:round/>
                    <a:headEnd/>
                    <a:tailEnd/>
                  </a:ln>
                </p:spPr>
                <p:txBody>
                  <a:bodyPr/>
                  <a:lstStyle/>
                  <a:p>
                    <a:endParaRPr lang="fr-FR"/>
                  </a:p>
                </p:txBody>
              </p:sp>
              <p:sp>
                <p:nvSpPr>
                  <p:cNvPr id="23901" name="Oval 86"/>
                  <p:cNvSpPr>
                    <a:spLocks noChangeArrowheads="1"/>
                  </p:cNvSpPr>
                  <p:nvPr/>
                </p:nvSpPr>
                <p:spPr bwMode="auto">
                  <a:xfrm>
                    <a:off x="982" y="2245"/>
                    <a:ext cx="55" cy="59"/>
                  </a:xfrm>
                  <a:prstGeom prst="ellipse">
                    <a:avLst/>
                  </a:prstGeom>
                  <a:noFill/>
                  <a:ln w="9525" cap="rnd">
                    <a:solidFill>
                      <a:srgbClr val="808080"/>
                    </a:solidFill>
                    <a:round/>
                    <a:headEnd/>
                    <a:tailEnd/>
                  </a:ln>
                </p:spPr>
                <p:txBody>
                  <a:bodyPr/>
                  <a:lstStyle/>
                  <a:p>
                    <a:endParaRPr lang="fr-FR"/>
                  </a:p>
                </p:txBody>
              </p:sp>
            </p:grpSp>
          </p:grpSp>
          <p:sp>
            <p:nvSpPr>
              <p:cNvPr id="23875" name="Line 87"/>
              <p:cNvSpPr>
                <a:spLocks noChangeShapeType="1"/>
              </p:cNvSpPr>
              <p:nvPr/>
            </p:nvSpPr>
            <p:spPr bwMode="auto">
              <a:xfrm>
                <a:off x="964" y="2180"/>
                <a:ext cx="89" cy="1"/>
              </a:xfrm>
              <a:prstGeom prst="line">
                <a:avLst/>
              </a:prstGeom>
              <a:noFill/>
              <a:ln w="9525" cap="rnd">
                <a:solidFill>
                  <a:srgbClr val="808080"/>
                </a:solidFill>
                <a:round/>
                <a:headEnd/>
                <a:tailEnd/>
              </a:ln>
            </p:spPr>
            <p:txBody>
              <a:bodyPr/>
              <a:lstStyle/>
              <a:p>
                <a:endParaRPr lang="fr-FR"/>
              </a:p>
            </p:txBody>
          </p:sp>
          <p:sp>
            <p:nvSpPr>
              <p:cNvPr id="23876" name="Line 88"/>
              <p:cNvSpPr>
                <a:spLocks noChangeShapeType="1"/>
              </p:cNvSpPr>
              <p:nvPr/>
            </p:nvSpPr>
            <p:spPr bwMode="auto">
              <a:xfrm>
                <a:off x="968" y="2361"/>
                <a:ext cx="89" cy="1"/>
              </a:xfrm>
              <a:prstGeom prst="line">
                <a:avLst/>
              </a:prstGeom>
              <a:noFill/>
              <a:ln w="9525" cap="rnd">
                <a:solidFill>
                  <a:srgbClr val="808080"/>
                </a:solidFill>
                <a:round/>
                <a:headEnd/>
                <a:tailEnd/>
              </a:ln>
            </p:spPr>
            <p:txBody>
              <a:bodyPr/>
              <a:lstStyle/>
              <a:p>
                <a:endParaRPr lang="fr-FR"/>
              </a:p>
            </p:txBody>
          </p:sp>
          <p:grpSp>
            <p:nvGrpSpPr>
              <p:cNvPr id="20" name="Group 89"/>
              <p:cNvGrpSpPr>
                <a:grpSpLocks/>
              </p:cNvGrpSpPr>
              <p:nvPr/>
            </p:nvGrpSpPr>
            <p:grpSpPr bwMode="auto">
              <a:xfrm>
                <a:off x="1636" y="2556"/>
                <a:ext cx="55" cy="165"/>
                <a:chOff x="1636" y="2556"/>
                <a:chExt cx="55" cy="165"/>
              </a:xfrm>
            </p:grpSpPr>
            <p:sp>
              <p:nvSpPr>
                <p:cNvPr id="23894" name="Line 90"/>
                <p:cNvSpPr>
                  <a:spLocks noChangeShapeType="1"/>
                </p:cNvSpPr>
                <p:nvPr/>
              </p:nvSpPr>
              <p:spPr bwMode="auto">
                <a:xfrm>
                  <a:off x="1659" y="2556"/>
                  <a:ext cx="1" cy="165"/>
                </a:xfrm>
                <a:prstGeom prst="line">
                  <a:avLst/>
                </a:prstGeom>
                <a:noFill/>
                <a:ln w="9525" cap="rnd">
                  <a:solidFill>
                    <a:srgbClr val="808080"/>
                  </a:solidFill>
                  <a:round/>
                  <a:headEnd/>
                  <a:tailEnd/>
                </a:ln>
              </p:spPr>
              <p:txBody>
                <a:bodyPr/>
                <a:lstStyle/>
                <a:p>
                  <a:endParaRPr lang="fr-FR"/>
                </a:p>
              </p:txBody>
            </p:sp>
            <p:grpSp>
              <p:nvGrpSpPr>
                <p:cNvPr id="21" name="Group 91"/>
                <p:cNvGrpSpPr>
                  <a:grpSpLocks/>
                </p:cNvGrpSpPr>
                <p:nvPr/>
              </p:nvGrpSpPr>
              <p:grpSpPr bwMode="auto">
                <a:xfrm>
                  <a:off x="1636" y="2615"/>
                  <a:ext cx="55" cy="59"/>
                  <a:chOff x="1636" y="2615"/>
                  <a:chExt cx="55" cy="59"/>
                </a:xfrm>
              </p:grpSpPr>
              <p:sp>
                <p:nvSpPr>
                  <p:cNvPr id="23896" name="Oval 92"/>
                  <p:cNvSpPr>
                    <a:spLocks noChangeArrowheads="1"/>
                  </p:cNvSpPr>
                  <p:nvPr/>
                </p:nvSpPr>
                <p:spPr bwMode="auto">
                  <a:xfrm>
                    <a:off x="1636" y="2615"/>
                    <a:ext cx="55" cy="59"/>
                  </a:xfrm>
                  <a:prstGeom prst="ellipse">
                    <a:avLst/>
                  </a:prstGeom>
                  <a:solidFill>
                    <a:srgbClr val="CCCCFF"/>
                  </a:solidFill>
                  <a:ln w="0">
                    <a:solidFill>
                      <a:srgbClr val="000000"/>
                    </a:solidFill>
                    <a:round/>
                    <a:headEnd/>
                    <a:tailEnd/>
                  </a:ln>
                </p:spPr>
                <p:txBody>
                  <a:bodyPr/>
                  <a:lstStyle/>
                  <a:p>
                    <a:endParaRPr lang="fr-FR"/>
                  </a:p>
                </p:txBody>
              </p:sp>
              <p:sp>
                <p:nvSpPr>
                  <p:cNvPr id="23897" name="Oval 93"/>
                  <p:cNvSpPr>
                    <a:spLocks noChangeArrowheads="1"/>
                  </p:cNvSpPr>
                  <p:nvPr/>
                </p:nvSpPr>
                <p:spPr bwMode="auto">
                  <a:xfrm>
                    <a:off x="1636" y="2615"/>
                    <a:ext cx="55" cy="59"/>
                  </a:xfrm>
                  <a:prstGeom prst="ellipse">
                    <a:avLst/>
                  </a:prstGeom>
                  <a:noFill/>
                  <a:ln w="9525" cap="rnd">
                    <a:solidFill>
                      <a:srgbClr val="808080"/>
                    </a:solidFill>
                    <a:round/>
                    <a:headEnd/>
                    <a:tailEnd/>
                  </a:ln>
                </p:spPr>
                <p:txBody>
                  <a:bodyPr/>
                  <a:lstStyle/>
                  <a:p>
                    <a:endParaRPr lang="fr-FR"/>
                  </a:p>
                </p:txBody>
              </p:sp>
            </p:grpSp>
          </p:grpSp>
          <p:sp>
            <p:nvSpPr>
              <p:cNvPr id="23878" name="Line 94"/>
              <p:cNvSpPr>
                <a:spLocks noChangeShapeType="1"/>
              </p:cNvSpPr>
              <p:nvPr/>
            </p:nvSpPr>
            <p:spPr bwMode="auto">
              <a:xfrm>
                <a:off x="1618" y="2550"/>
                <a:ext cx="89" cy="1"/>
              </a:xfrm>
              <a:prstGeom prst="line">
                <a:avLst/>
              </a:prstGeom>
              <a:noFill/>
              <a:ln w="9525" cap="rnd">
                <a:solidFill>
                  <a:srgbClr val="808080"/>
                </a:solidFill>
                <a:round/>
                <a:headEnd/>
                <a:tailEnd/>
              </a:ln>
            </p:spPr>
            <p:txBody>
              <a:bodyPr/>
              <a:lstStyle/>
              <a:p>
                <a:endParaRPr lang="fr-FR"/>
              </a:p>
            </p:txBody>
          </p:sp>
          <p:sp>
            <p:nvSpPr>
              <p:cNvPr id="23879" name="Line 95"/>
              <p:cNvSpPr>
                <a:spLocks noChangeShapeType="1"/>
              </p:cNvSpPr>
              <p:nvPr/>
            </p:nvSpPr>
            <p:spPr bwMode="auto">
              <a:xfrm>
                <a:off x="1622" y="2731"/>
                <a:ext cx="89" cy="1"/>
              </a:xfrm>
              <a:prstGeom prst="line">
                <a:avLst/>
              </a:prstGeom>
              <a:noFill/>
              <a:ln w="9525" cap="rnd">
                <a:solidFill>
                  <a:srgbClr val="808080"/>
                </a:solidFill>
                <a:round/>
                <a:headEnd/>
                <a:tailEnd/>
              </a:ln>
            </p:spPr>
            <p:txBody>
              <a:bodyPr/>
              <a:lstStyle/>
              <a:p>
                <a:endParaRPr lang="fr-FR"/>
              </a:p>
            </p:txBody>
          </p:sp>
          <p:grpSp>
            <p:nvGrpSpPr>
              <p:cNvPr id="22" name="Group 96"/>
              <p:cNvGrpSpPr>
                <a:grpSpLocks/>
              </p:cNvGrpSpPr>
              <p:nvPr/>
            </p:nvGrpSpPr>
            <p:grpSpPr bwMode="auto">
              <a:xfrm>
                <a:off x="1344" y="2347"/>
                <a:ext cx="55" cy="166"/>
                <a:chOff x="1344" y="2347"/>
                <a:chExt cx="55" cy="166"/>
              </a:xfrm>
            </p:grpSpPr>
            <p:sp>
              <p:nvSpPr>
                <p:cNvPr id="23890" name="Line 97"/>
                <p:cNvSpPr>
                  <a:spLocks noChangeShapeType="1"/>
                </p:cNvSpPr>
                <p:nvPr/>
              </p:nvSpPr>
              <p:spPr bwMode="auto">
                <a:xfrm>
                  <a:off x="1368" y="2347"/>
                  <a:ext cx="1" cy="166"/>
                </a:xfrm>
                <a:prstGeom prst="line">
                  <a:avLst/>
                </a:prstGeom>
                <a:noFill/>
                <a:ln w="9525" cap="rnd">
                  <a:solidFill>
                    <a:srgbClr val="808080"/>
                  </a:solidFill>
                  <a:round/>
                  <a:headEnd/>
                  <a:tailEnd/>
                </a:ln>
              </p:spPr>
              <p:txBody>
                <a:bodyPr/>
                <a:lstStyle/>
                <a:p>
                  <a:endParaRPr lang="fr-FR"/>
                </a:p>
              </p:txBody>
            </p:sp>
            <p:grpSp>
              <p:nvGrpSpPr>
                <p:cNvPr id="23" name="Group 98"/>
                <p:cNvGrpSpPr>
                  <a:grpSpLocks/>
                </p:cNvGrpSpPr>
                <p:nvPr/>
              </p:nvGrpSpPr>
              <p:grpSpPr bwMode="auto">
                <a:xfrm>
                  <a:off x="1344" y="2406"/>
                  <a:ext cx="55" cy="59"/>
                  <a:chOff x="1344" y="2406"/>
                  <a:chExt cx="55" cy="59"/>
                </a:xfrm>
              </p:grpSpPr>
              <p:sp>
                <p:nvSpPr>
                  <p:cNvPr id="23892" name="Oval 99"/>
                  <p:cNvSpPr>
                    <a:spLocks noChangeArrowheads="1"/>
                  </p:cNvSpPr>
                  <p:nvPr/>
                </p:nvSpPr>
                <p:spPr bwMode="auto">
                  <a:xfrm>
                    <a:off x="1344" y="2406"/>
                    <a:ext cx="55" cy="59"/>
                  </a:xfrm>
                  <a:prstGeom prst="ellipse">
                    <a:avLst/>
                  </a:prstGeom>
                  <a:solidFill>
                    <a:srgbClr val="CCCCFF"/>
                  </a:solidFill>
                  <a:ln w="0">
                    <a:solidFill>
                      <a:srgbClr val="000000"/>
                    </a:solidFill>
                    <a:round/>
                    <a:headEnd/>
                    <a:tailEnd/>
                  </a:ln>
                </p:spPr>
                <p:txBody>
                  <a:bodyPr/>
                  <a:lstStyle/>
                  <a:p>
                    <a:endParaRPr lang="fr-FR"/>
                  </a:p>
                </p:txBody>
              </p:sp>
              <p:sp>
                <p:nvSpPr>
                  <p:cNvPr id="23893" name="Oval 100"/>
                  <p:cNvSpPr>
                    <a:spLocks noChangeArrowheads="1"/>
                  </p:cNvSpPr>
                  <p:nvPr/>
                </p:nvSpPr>
                <p:spPr bwMode="auto">
                  <a:xfrm>
                    <a:off x="1344" y="2406"/>
                    <a:ext cx="55" cy="59"/>
                  </a:xfrm>
                  <a:prstGeom prst="ellipse">
                    <a:avLst/>
                  </a:prstGeom>
                  <a:noFill/>
                  <a:ln w="9525" cap="rnd">
                    <a:solidFill>
                      <a:srgbClr val="808080"/>
                    </a:solidFill>
                    <a:round/>
                    <a:headEnd/>
                    <a:tailEnd/>
                  </a:ln>
                </p:spPr>
                <p:txBody>
                  <a:bodyPr/>
                  <a:lstStyle/>
                  <a:p>
                    <a:endParaRPr lang="fr-FR"/>
                  </a:p>
                </p:txBody>
              </p:sp>
            </p:grpSp>
          </p:grpSp>
          <p:sp>
            <p:nvSpPr>
              <p:cNvPr id="23881" name="Line 101"/>
              <p:cNvSpPr>
                <a:spLocks noChangeShapeType="1"/>
              </p:cNvSpPr>
              <p:nvPr/>
            </p:nvSpPr>
            <p:spPr bwMode="auto">
              <a:xfrm>
                <a:off x="1327" y="2341"/>
                <a:ext cx="88" cy="1"/>
              </a:xfrm>
              <a:prstGeom prst="line">
                <a:avLst/>
              </a:prstGeom>
              <a:noFill/>
              <a:ln w="9525" cap="rnd">
                <a:solidFill>
                  <a:srgbClr val="808080"/>
                </a:solidFill>
                <a:round/>
                <a:headEnd/>
                <a:tailEnd/>
              </a:ln>
            </p:spPr>
            <p:txBody>
              <a:bodyPr/>
              <a:lstStyle/>
              <a:p>
                <a:endParaRPr lang="fr-FR"/>
              </a:p>
            </p:txBody>
          </p:sp>
          <p:sp>
            <p:nvSpPr>
              <p:cNvPr id="23882" name="Line 102"/>
              <p:cNvSpPr>
                <a:spLocks noChangeShapeType="1"/>
              </p:cNvSpPr>
              <p:nvPr/>
            </p:nvSpPr>
            <p:spPr bwMode="auto">
              <a:xfrm>
                <a:off x="1330" y="2523"/>
                <a:ext cx="89" cy="1"/>
              </a:xfrm>
              <a:prstGeom prst="line">
                <a:avLst/>
              </a:prstGeom>
              <a:noFill/>
              <a:ln w="9525" cap="rnd">
                <a:solidFill>
                  <a:srgbClr val="808080"/>
                </a:solidFill>
                <a:round/>
                <a:headEnd/>
                <a:tailEnd/>
              </a:ln>
            </p:spPr>
            <p:txBody>
              <a:bodyPr/>
              <a:lstStyle/>
              <a:p>
                <a:endParaRPr lang="fr-FR"/>
              </a:p>
            </p:txBody>
          </p:sp>
          <p:grpSp>
            <p:nvGrpSpPr>
              <p:cNvPr id="24" name="Group 103"/>
              <p:cNvGrpSpPr>
                <a:grpSpLocks/>
              </p:cNvGrpSpPr>
              <p:nvPr/>
            </p:nvGrpSpPr>
            <p:grpSpPr bwMode="auto">
              <a:xfrm>
                <a:off x="787" y="2534"/>
                <a:ext cx="55" cy="166"/>
                <a:chOff x="787" y="2534"/>
                <a:chExt cx="55" cy="166"/>
              </a:xfrm>
            </p:grpSpPr>
            <p:sp>
              <p:nvSpPr>
                <p:cNvPr id="23886" name="Line 104"/>
                <p:cNvSpPr>
                  <a:spLocks noChangeShapeType="1"/>
                </p:cNvSpPr>
                <p:nvPr/>
              </p:nvSpPr>
              <p:spPr bwMode="auto">
                <a:xfrm>
                  <a:off x="810" y="2534"/>
                  <a:ext cx="1" cy="166"/>
                </a:xfrm>
                <a:prstGeom prst="line">
                  <a:avLst/>
                </a:prstGeom>
                <a:noFill/>
                <a:ln w="9525" cap="rnd">
                  <a:solidFill>
                    <a:srgbClr val="808080"/>
                  </a:solidFill>
                  <a:round/>
                  <a:headEnd/>
                  <a:tailEnd/>
                </a:ln>
              </p:spPr>
              <p:txBody>
                <a:bodyPr/>
                <a:lstStyle/>
                <a:p>
                  <a:endParaRPr lang="fr-FR"/>
                </a:p>
              </p:txBody>
            </p:sp>
            <p:grpSp>
              <p:nvGrpSpPr>
                <p:cNvPr id="25" name="Group 105"/>
                <p:cNvGrpSpPr>
                  <a:grpSpLocks/>
                </p:cNvGrpSpPr>
                <p:nvPr/>
              </p:nvGrpSpPr>
              <p:grpSpPr bwMode="auto">
                <a:xfrm>
                  <a:off x="787" y="2593"/>
                  <a:ext cx="55" cy="60"/>
                  <a:chOff x="787" y="2593"/>
                  <a:chExt cx="55" cy="60"/>
                </a:xfrm>
              </p:grpSpPr>
              <p:sp>
                <p:nvSpPr>
                  <p:cNvPr id="23888" name="Oval 106"/>
                  <p:cNvSpPr>
                    <a:spLocks noChangeArrowheads="1"/>
                  </p:cNvSpPr>
                  <p:nvPr/>
                </p:nvSpPr>
                <p:spPr bwMode="auto">
                  <a:xfrm>
                    <a:off x="787" y="2593"/>
                    <a:ext cx="55" cy="60"/>
                  </a:xfrm>
                  <a:prstGeom prst="ellipse">
                    <a:avLst/>
                  </a:prstGeom>
                  <a:solidFill>
                    <a:srgbClr val="CCCCFF"/>
                  </a:solidFill>
                  <a:ln w="0">
                    <a:solidFill>
                      <a:srgbClr val="000000"/>
                    </a:solidFill>
                    <a:round/>
                    <a:headEnd/>
                    <a:tailEnd/>
                  </a:ln>
                </p:spPr>
                <p:txBody>
                  <a:bodyPr/>
                  <a:lstStyle/>
                  <a:p>
                    <a:endParaRPr lang="fr-FR"/>
                  </a:p>
                </p:txBody>
              </p:sp>
              <p:sp>
                <p:nvSpPr>
                  <p:cNvPr id="23889" name="Oval 107"/>
                  <p:cNvSpPr>
                    <a:spLocks noChangeArrowheads="1"/>
                  </p:cNvSpPr>
                  <p:nvPr/>
                </p:nvSpPr>
                <p:spPr bwMode="auto">
                  <a:xfrm>
                    <a:off x="787" y="2593"/>
                    <a:ext cx="55" cy="60"/>
                  </a:xfrm>
                  <a:prstGeom prst="ellipse">
                    <a:avLst/>
                  </a:prstGeom>
                  <a:noFill/>
                  <a:ln w="9525" cap="rnd">
                    <a:solidFill>
                      <a:srgbClr val="808080"/>
                    </a:solidFill>
                    <a:round/>
                    <a:headEnd/>
                    <a:tailEnd/>
                  </a:ln>
                </p:spPr>
                <p:txBody>
                  <a:bodyPr/>
                  <a:lstStyle/>
                  <a:p>
                    <a:endParaRPr lang="fr-FR"/>
                  </a:p>
                </p:txBody>
              </p:sp>
            </p:grpSp>
          </p:grpSp>
          <p:sp>
            <p:nvSpPr>
              <p:cNvPr id="23884" name="Line 108"/>
              <p:cNvSpPr>
                <a:spLocks noChangeShapeType="1"/>
              </p:cNvSpPr>
              <p:nvPr/>
            </p:nvSpPr>
            <p:spPr bwMode="auto">
              <a:xfrm>
                <a:off x="769" y="2528"/>
                <a:ext cx="89" cy="1"/>
              </a:xfrm>
              <a:prstGeom prst="line">
                <a:avLst/>
              </a:prstGeom>
              <a:noFill/>
              <a:ln w="9525" cap="rnd">
                <a:solidFill>
                  <a:srgbClr val="808080"/>
                </a:solidFill>
                <a:round/>
                <a:headEnd/>
                <a:tailEnd/>
              </a:ln>
            </p:spPr>
            <p:txBody>
              <a:bodyPr/>
              <a:lstStyle/>
              <a:p>
                <a:endParaRPr lang="fr-FR"/>
              </a:p>
            </p:txBody>
          </p:sp>
          <p:sp>
            <p:nvSpPr>
              <p:cNvPr id="23885" name="Line 109"/>
              <p:cNvSpPr>
                <a:spLocks noChangeShapeType="1"/>
              </p:cNvSpPr>
              <p:nvPr/>
            </p:nvSpPr>
            <p:spPr bwMode="auto">
              <a:xfrm>
                <a:off x="773" y="2710"/>
                <a:ext cx="89" cy="1"/>
              </a:xfrm>
              <a:prstGeom prst="line">
                <a:avLst/>
              </a:prstGeom>
              <a:noFill/>
              <a:ln w="9525" cap="rnd">
                <a:solidFill>
                  <a:srgbClr val="808080"/>
                </a:solidFill>
                <a:round/>
                <a:headEnd/>
                <a:tailEnd/>
              </a:ln>
            </p:spPr>
            <p:txBody>
              <a:bodyPr/>
              <a:lstStyle/>
              <a:p>
                <a:endParaRPr lang="fr-FR"/>
              </a:p>
            </p:txBody>
          </p:sp>
        </p:grpSp>
        <p:sp>
          <p:nvSpPr>
            <p:cNvPr id="23738" name="Freeform 110"/>
            <p:cNvSpPr>
              <a:spLocks noEditPoints="1"/>
            </p:cNvSpPr>
            <p:nvPr/>
          </p:nvSpPr>
          <p:spPr bwMode="auto">
            <a:xfrm>
              <a:off x="783" y="2736"/>
              <a:ext cx="1119" cy="47"/>
            </a:xfrm>
            <a:custGeom>
              <a:avLst/>
              <a:gdLst>
                <a:gd name="T0" fmla="*/ 0 w 9466"/>
                <a:gd name="T1" fmla="*/ 0 h 400"/>
                <a:gd name="T2" fmla="*/ 0 w 9466"/>
                <a:gd name="T3" fmla="*/ 0 h 400"/>
                <a:gd name="T4" fmla="*/ 0 w 9466"/>
                <a:gd name="T5" fmla="*/ 0 h 400"/>
                <a:gd name="T6" fmla="*/ 0 w 9466"/>
                <a:gd name="T7" fmla="*/ 0 h 400"/>
                <a:gd name="T8" fmla="*/ 0 w 9466"/>
                <a:gd name="T9" fmla="*/ 0 h 400"/>
                <a:gd name="T10" fmla="*/ 0 w 9466"/>
                <a:gd name="T11" fmla="*/ 0 h 400"/>
                <a:gd name="T12" fmla="*/ 0 w 9466"/>
                <a:gd name="T13" fmla="*/ 0 h 400"/>
                <a:gd name="T14" fmla="*/ 0 w 9466"/>
                <a:gd name="T15" fmla="*/ 0 h 400"/>
                <a:gd name="T16" fmla="*/ 0 w 9466"/>
                <a:gd name="T17" fmla="*/ 0 h 400"/>
                <a:gd name="T18" fmla="*/ 0 w 9466"/>
                <a:gd name="T19" fmla="*/ 0 h 400"/>
                <a:gd name="T20" fmla="*/ 0 w 9466"/>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66"/>
                <a:gd name="T34" fmla="*/ 0 h 400"/>
                <a:gd name="T35" fmla="*/ 9466 w 9466"/>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66" h="400">
                  <a:moveTo>
                    <a:pt x="33" y="167"/>
                  </a:moveTo>
                  <a:lnTo>
                    <a:pt x="9133" y="167"/>
                  </a:lnTo>
                  <a:cubicBezTo>
                    <a:pt x="9152" y="167"/>
                    <a:pt x="9166" y="182"/>
                    <a:pt x="9166" y="200"/>
                  </a:cubicBezTo>
                  <a:cubicBezTo>
                    <a:pt x="9166" y="219"/>
                    <a:pt x="9152" y="234"/>
                    <a:pt x="9133" y="234"/>
                  </a:cubicBezTo>
                  <a:lnTo>
                    <a:pt x="33" y="234"/>
                  </a:lnTo>
                  <a:cubicBezTo>
                    <a:pt x="15" y="234"/>
                    <a:pt x="0" y="219"/>
                    <a:pt x="0" y="200"/>
                  </a:cubicBezTo>
                  <a:cubicBezTo>
                    <a:pt x="0" y="182"/>
                    <a:pt x="15" y="167"/>
                    <a:pt x="33" y="167"/>
                  </a:cubicBezTo>
                  <a:close/>
                  <a:moveTo>
                    <a:pt x="9066" y="0"/>
                  </a:moveTo>
                  <a:lnTo>
                    <a:pt x="9466" y="200"/>
                  </a:lnTo>
                  <a:lnTo>
                    <a:pt x="9066" y="400"/>
                  </a:lnTo>
                  <a:lnTo>
                    <a:pt x="9066" y="0"/>
                  </a:lnTo>
                  <a:close/>
                </a:path>
              </a:pathLst>
            </a:custGeom>
            <a:solidFill>
              <a:srgbClr val="000000"/>
            </a:solidFill>
            <a:ln w="1588" cap="flat">
              <a:solidFill>
                <a:srgbClr val="000000"/>
              </a:solidFill>
              <a:prstDash val="solid"/>
              <a:bevel/>
              <a:headEnd/>
              <a:tailEnd/>
            </a:ln>
          </p:spPr>
          <p:txBody>
            <a:bodyPr/>
            <a:lstStyle/>
            <a:p>
              <a:endParaRPr lang="fr-FR"/>
            </a:p>
          </p:txBody>
        </p:sp>
        <p:sp>
          <p:nvSpPr>
            <p:cNvPr id="23739" name="Rectangle 111"/>
            <p:cNvSpPr>
              <a:spLocks noChangeArrowheads="1"/>
            </p:cNvSpPr>
            <p:nvPr/>
          </p:nvSpPr>
          <p:spPr bwMode="auto">
            <a:xfrm>
              <a:off x="1251" y="2845"/>
              <a:ext cx="184" cy="116"/>
            </a:xfrm>
            <a:prstGeom prst="rect">
              <a:avLst/>
            </a:prstGeom>
            <a:noFill/>
            <a:ln w="9525">
              <a:noFill/>
              <a:miter lim="800000"/>
              <a:headEnd/>
              <a:tailEnd/>
            </a:ln>
          </p:spPr>
          <p:txBody>
            <a:bodyPr wrap="none" lIns="0" tIns="0" rIns="0" bIns="0">
              <a:spAutoFit/>
            </a:bodyPr>
            <a:lstStyle/>
            <a:p>
              <a:r>
                <a:rPr lang="fr-FR" sz="1200">
                  <a:solidFill>
                    <a:srgbClr val="FFFFFF"/>
                  </a:solidFill>
                </a:rPr>
                <a:t>temps</a:t>
              </a:r>
              <a:endParaRPr lang="fr-FR"/>
            </a:p>
          </p:txBody>
        </p:sp>
        <p:sp>
          <p:nvSpPr>
            <p:cNvPr id="23740" name="Rectangle 112"/>
            <p:cNvSpPr>
              <a:spLocks noChangeArrowheads="1"/>
            </p:cNvSpPr>
            <p:nvPr/>
          </p:nvSpPr>
          <p:spPr bwMode="auto">
            <a:xfrm>
              <a:off x="710" y="1765"/>
              <a:ext cx="31" cy="116"/>
            </a:xfrm>
            <a:prstGeom prst="rect">
              <a:avLst/>
            </a:prstGeom>
            <a:noFill/>
            <a:ln w="9525">
              <a:noFill/>
              <a:miter lim="800000"/>
              <a:headEnd/>
              <a:tailEnd/>
            </a:ln>
          </p:spPr>
          <p:txBody>
            <a:bodyPr wrap="none" lIns="0" tIns="0" rIns="0" bIns="0">
              <a:spAutoFit/>
            </a:bodyPr>
            <a:lstStyle/>
            <a:p>
              <a:r>
                <a:rPr lang="fr-FR" sz="1200">
                  <a:solidFill>
                    <a:srgbClr val="FFFFFF"/>
                  </a:solidFill>
                </a:rPr>
                <a:t>c</a:t>
              </a:r>
              <a:endParaRPr lang="fr-FR"/>
            </a:p>
          </p:txBody>
        </p:sp>
        <p:sp>
          <p:nvSpPr>
            <p:cNvPr id="23741" name="Freeform 113"/>
            <p:cNvSpPr>
              <a:spLocks noEditPoints="1"/>
            </p:cNvSpPr>
            <p:nvPr/>
          </p:nvSpPr>
          <p:spPr bwMode="auto">
            <a:xfrm>
              <a:off x="762" y="1779"/>
              <a:ext cx="47" cy="987"/>
            </a:xfrm>
            <a:custGeom>
              <a:avLst/>
              <a:gdLst>
                <a:gd name="T0" fmla="*/ 0 w 400"/>
                <a:gd name="T1" fmla="*/ 0 h 8350"/>
                <a:gd name="T2" fmla="*/ 0 w 400"/>
                <a:gd name="T3" fmla="*/ 0 h 8350"/>
                <a:gd name="T4" fmla="*/ 0 w 400"/>
                <a:gd name="T5" fmla="*/ 0 h 8350"/>
                <a:gd name="T6" fmla="*/ 0 w 400"/>
                <a:gd name="T7" fmla="*/ 0 h 8350"/>
                <a:gd name="T8" fmla="*/ 0 w 400"/>
                <a:gd name="T9" fmla="*/ 0 h 8350"/>
                <a:gd name="T10" fmla="*/ 0 w 400"/>
                <a:gd name="T11" fmla="*/ 0 h 8350"/>
                <a:gd name="T12" fmla="*/ 0 w 400"/>
                <a:gd name="T13" fmla="*/ 0 h 8350"/>
                <a:gd name="T14" fmla="*/ 0 w 400"/>
                <a:gd name="T15" fmla="*/ 0 h 8350"/>
                <a:gd name="T16" fmla="*/ 0 w 400"/>
                <a:gd name="T17" fmla="*/ 0 h 8350"/>
                <a:gd name="T18" fmla="*/ 0 w 400"/>
                <a:gd name="T19" fmla="*/ 0 h 8350"/>
                <a:gd name="T20" fmla="*/ 0 w 400"/>
                <a:gd name="T21" fmla="*/ 0 h 8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8350"/>
                <a:gd name="T35" fmla="*/ 400 w 400"/>
                <a:gd name="T36" fmla="*/ 8350 h 83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8350">
                  <a:moveTo>
                    <a:pt x="166" y="8317"/>
                  </a:moveTo>
                  <a:lnTo>
                    <a:pt x="166" y="334"/>
                  </a:lnTo>
                  <a:cubicBezTo>
                    <a:pt x="166" y="315"/>
                    <a:pt x="181" y="300"/>
                    <a:pt x="200" y="300"/>
                  </a:cubicBezTo>
                  <a:cubicBezTo>
                    <a:pt x="218" y="300"/>
                    <a:pt x="233" y="315"/>
                    <a:pt x="233" y="334"/>
                  </a:cubicBezTo>
                  <a:lnTo>
                    <a:pt x="233" y="8317"/>
                  </a:lnTo>
                  <a:cubicBezTo>
                    <a:pt x="233" y="8336"/>
                    <a:pt x="218" y="8350"/>
                    <a:pt x="200" y="8350"/>
                  </a:cubicBezTo>
                  <a:cubicBezTo>
                    <a:pt x="181" y="8350"/>
                    <a:pt x="166" y="8336"/>
                    <a:pt x="166" y="8317"/>
                  </a:cubicBezTo>
                  <a:close/>
                  <a:moveTo>
                    <a:pt x="0" y="400"/>
                  </a:moveTo>
                  <a:lnTo>
                    <a:pt x="200" y="0"/>
                  </a:lnTo>
                  <a:lnTo>
                    <a:pt x="400" y="400"/>
                  </a:lnTo>
                  <a:lnTo>
                    <a:pt x="0" y="400"/>
                  </a:lnTo>
                  <a:close/>
                </a:path>
              </a:pathLst>
            </a:custGeom>
            <a:solidFill>
              <a:srgbClr val="000000"/>
            </a:solidFill>
            <a:ln w="1588" cap="flat">
              <a:solidFill>
                <a:srgbClr val="000000"/>
              </a:solidFill>
              <a:prstDash val="solid"/>
              <a:bevel/>
              <a:headEnd/>
              <a:tailEnd/>
            </a:ln>
          </p:spPr>
          <p:txBody>
            <a:bodyPr/>
            <a:lstStyle/>
            <a:p>
              <a:endParaRPr lang="fr-FR"/>
            </a:p>
          </p:txBody>
        </p:sp>
        <p:sp>
          <p:nvSpPr>
            <p:cNvPr id="23742" name="Freeform 114"/>
            <p:cNvSpPr>
              <a:spLocks/>
            </p:cNvSpPr>
            <p:nvPr/>
          </p:nvSpPr>
          <p:spPr bwMode="auto">
            <a:xfrm>
              <a:off x="810" y="2290"/>
              <a:ext cx="943" cy="421"/>
            </a:xfrm>
            <a:custGeom>
              <a:avLst/>
              <a:gdLst>
                <a:gd name="T0" fmla="*/ 0 w 943"/>
                <a:gd name="T1" fmla="*/ 421 h 421"/>
                <a:gd name="T2" fmla="*/ 215 w 943"/>
                <a:gd name="T3" fmla="*/ 0 h 421"/>
                <a:gd name="T4" fmla="*/ 943 w 943"/>
                <a:gd name="T5" fmla="*/ 421 h 421"/>
                <a:gd name="T6" fmla="*/ 0 60000 65536"/>
                <a:gd name="T7" fmla="*/ 0 60000 65536"/>
                <a:gd name="T8" fmla="*/ 0 60000 65536"/>
                <a:gd name="T9" fmla="*/ 0 w 943"/>
                <a:gd name="T10" fmla="*/ 0 h 421"/>
                <a:gd name="T11" fmla="*/ 943 w 943"/>
                <a:gd name="T12" fmla="*/ 421 h 421"/>
              </a:gdLst>
              <a:ahLst/>
              <a:cxnLst>
                <a:cxn ang="T6">
                  <a:pos x="T0" y="T1"/>
                </a:cxn>
                <a:cxn ang="T7">
                  <a:pos x="T2" y="T3"/>
                </a:cxn>
                <a:cxn ang="T8">
                  <a:pos x="T4" y="T5"/>
                </a:cxn>
              </a:cxnLst>
              <a:rect l="T9" t="T10" r="T11" b="T12"/>
              <a:pathLst>
                <a:path w="943" h="421">
                  <a:moveTo>
                    <a:pt x="0" y="421"/>
                  </a:moveTo>
                  <a:cubicBezTo>
                    <a:pt x="29" y="210"/>
                    <a:pt x="57" y="0"/>
                    <a:pt x="215" y="0"/>
                  </a:cubicBezTo>
                  <a:cubicBezTo>
                    <a:pt x="372" y="0"/>
                    <a:pt x="822" y="351"/>
                    <a:pt x="943" y="421"/>
                  </a:cubicBezTo>
                </a:path>
              </a:pathLst>
            </a:custGeom>
            <a:noFill/>
            <a:ln w="12700" cap="flat">
              <a:solidFill>
                <a:srgbClr val="000000"/>
              </a:solidFill>
              <a:prstDash val="solid"/>
              <a:round/>
              <a:headEnd/>
              <a:tailEnd/>
            </a:ln>
          </p:spPr>
          <p:txBody>
            <a:bodyPr/>
            <a:lstStyle/>
            <a:p>
              <a:endParaRPr lang="fr-FR"/>
            </a:p>
          </p:txBody>
        </p:sp>
        <p:sp>
          <p:nvSpPr>
            <p:cNvPr id="23743" name="Freeform 115"/>
            <p:cNvSpPr>
              <a:spLocks/>
            </p:cNvSpPr>
            <p:nvPr/>
          </p:nvSpPr>
          <p:spPr bwMode="auto">
            <a:xfrm>
              <a:off x="808" y="2241"/>
              <a:ext cx="943" cy="420"/>
            </a:xfrm>
            <a:custGeom>
              <a:avLst/>
              <a:gdLst>
                <a:gd name="T0" fmla="*/ 0 w 943"/>
                <a:gd name="T1" fmla="*/ 420 h 420"/>
                <a:gd name="T2" fmla="*/ 215 w 943"/>
                <a:gd name="T3" fmla="*/ 0 h 420"/>
                <a:gd name="T4" fmla="*/ 943 w 943"/>
                <a:gd name="T5" fmla="*/ 420 h 420"/>
                <a:gd name="T6" fmla="*/ 0 60000 65536"/>
                <a:gd name="T7" fmla="*/ 0 60000 65536"/>
                <a:gd name="T8" fmla="*/ 0 60000 65536"/>
                <a:gd name="T9" fmla="*/ 0 w 943"/>
                <a:gd name="T10" fmla="*/ 0 h 420"/>
                <a:gd name="T11" fmla="*/ 943 w 943"/>
                <a:gd name="T12" fmla="*/ 420 h 420"/>
              </a:gdLst>
              <a:ahLst/>
              <a:cxnLst>
                <a:cxn ang="T6">
                  <a:pos x="T0" y="T1"/>
                </a:cxn>
                <a:cxn ang="T7">
                  <a:pos x="T2" y="T3"/>
                </a:cxn>
                <a:cxn ang="T8">
                  <a:pos x="T4" y="T5"/>
                </a:cxn>
              </a:cxnLst>
              <a:rect l="T9" t="T10" r="T11" b="T12"/>
              <a:pathLst>
                <a:path w="943" h="420">
                  <a:moveTo>
                    <a:pt x="0" y="420"/>
                  </a:moveTo>
                  <a:cubicBezTo>
                    <a:pt x="29" y="210"/>
                    <a:pt x="58" y="0"/>
                    <a:pt x="215" y="0"/>
                  </a:cubicBezTo>
                  <a:cubicBezTo>
                    <a:pt x="372" y="0"/>
                    <a:pt x="822" y="350"/>
                    <a:pt x="943" y="420"/>
                  </a:cubicBezTo>
                </a:path>
              </a:pathLst>
            </a:custGeom>
            <a:noFill/>
            <a:ln w="12700" cap="flat">
              <a:solidFill>
                <a:srgbClr val="000000"/>
              </a:solidFill>
              <a:prstDash val="solid"/>
              <a:round/>
              <a:headEnd/>
              <a:tailEnd/>
            </a:ln>
          </p:spPr>
          <p:txBody>
            <a:bodyPr/>
            <a:lstStyle/>
            <a:p>
              <a:endParaRPr lang="fr-FR"/>
            </a:p>
          </p:txBody>
        </p:sp>
        <p:sp>
          <p:nvSpPr>
            <p:cNvPr id="23744" name="Freeform 116"/>
            <p:cNvSpPr>
              <a:spLocks/>
            </p:cNvSpPr>
            <p:nvPr/>
          </p:nvSpPr>
          <p:spPr bwMode="auto">
            <a:xfrm>
              <a:off x="812" y="2269"/>
              <a:ext cx="896" cy="449"/>
            </a:xfrm>
            <a:custGeom>
              <a:avLst/>
              <a:gdLst>
                <a:gd name="T0" fmla="*/ 0 w 896"/>
                <a:gd name="T1" fmla="*/ 449 h 449"/>
                <a:gd name="T2" fmla="*/ 204 w 896"/>
                <a:gd name="T3" fmla="*/ 0 h 449"/>
                <a:gd name="T4" fmla="*/ 896 w 896"/>
                <a:gd name="T5" fmla="*/ 449 h 449"/>
                <a:gd name="T6" fmla="*/ 0 60000 65536"/>
                <a:gd name="T7" fmla="*/ 0 60000 65536"/>
                <a:gd name="T8" fmla="*/ 0 60000 65536"/>
                <a:gd name="T9" fmla="*/ 0 w 896"/>
                <a:gd name="T10" fmla="*/ 0 h 449"/>
                <a:gd name="T11" fmla="*/ 896 w 896"/>
                <a:gd name="T12" fmla="*/ 449 h 449"/>
              </a:gdLst>
              <a:ahLst/>
              <a:cxnLst>
                <a:cxn ang="T6">
                  <a:pos x="T0" y="T1"/>
                </a:cxn>
                <a:cxn ang="T7">
                  <a:pos x="T2" y="T3"/>
                </a:cxn>
                <a:cxn ang="T8">
                  <a:pos x="T4" y="T5"/>
                </a:cxn>
              </a:cxnLst>
              <a:rect l="T9" t="T10" r="T11" b="T12"/>
              <a:pathLst>
                <a:path w="896" h="449">
                  <a:moveTo>
                    <a:pt x="0" y="449"/>
                  </a:moveTo>
                  <a:cubicBezTo>
                    <a:pt x="27" y="224"/>
                    <a:pt x="55" y="0"/>
                    <a:pt x="204" y="0"/>
                  </a:cubicBezTo>
                  <a:cubicBezTo>
                    <a:pt x="353" y="0"/>
                    <a:pt x="780" y="375"/>
                    <a:pt x="896" y="449"/>
                  </a:cubicBezTo>
                </a:path>
              </a:pathLst>
            </a:custGeom>
            <a:noFill/>
            <a:ln w="12700" cap="flat">
              <a:solidFill>
                <a:srgbClr val="000000"/>
              </a:solidFill>
              <a:prstDash val="solid"/>
              <a:round/>
              <a:headEnd/>
              <a:tailEnd/>
            </a:ln>
          </p:spPr>
          <p:txBody>
            <a:bodyPr/>
            <a:lstStyle/>
            <a:p>
              <a:endParaRPr lang="fr-FR"/>
            </a:p>
          </p:txBody>
        </p:sp>
        <p:sp>
          <p:nvSpPr>
            <p:cNvPr id="23745" name="Freeform 117"/>
            <p:cNvSpPr>
              <a:spLocks/>
            </p:cNvSpPr>
            <p:nvPr/>
          </p:nvSpPr>
          <p:spPr bwMode="auto">
            <a:xfrm>
              <a:off x="830" y="2274"/>
              <a:ext cx="955" cy="385"/>
            </a:xfrm>
            <a:custGeom>
              <a:avLst/>
              <a:gdLst>
                <a:gd name="T0" fmla="*/ 0 w 955"/>
                <a:gd name="T1" fmla="*/ 385 h 385"/>
                <a:gd name="T2" fmla="*/ 217 w 955"/>
                <a:gd name="T3" fmla="*/ 0 h 385"/>
                <a:gd name="T4" fmla="*/ 955 w 955"/>
                <a:gd name="T5" fmla="*/ 385 h 385"/>
                <a:gd name="T6" fmla="*/ 0 60000 65536"/>
                <a:gd name="T7" fmla="*/ 0 60000 65536"/>
                <a:gd name="T8" fmla="*/ 0 60000 65536"/>
                <a:gd name="T9" fmla="*/ 0 w 955"/>
                <a:gd name="T10" fmla="*/ 0 h 385"/>
                <a:gd name="T11" fmla="*/ 955 w 955"/>
                <a:gd name="T12" fmla="*/ 385 h 385"/>
              </a:gdLst>
              <a:ahLst/>
              <a:cxnLst>
                <a:cxn ang="T6">
                  <a:pos x="T0" y="T1"/>
                </a:cxn>
                <a:cxn ang="T7">
                  <a:pos x="T2" y="T3"/>
                </a:cxn>
                <a:cxn ang="T8">
                  <a:pos x="T4" y="T5"/>
                </a:cxn>
              </a:cxnLst>
              <a:rect l="T9" t="T10" r="T11" b="T12"/>
              <a:pathLst>
                <a:path w="955" h="385">
                  <a:moveTo>
                    <a:pt x="0" y="385"/>
                  </a:moveTo>
                  <a:cubicBezTo>
                    <a:pt x="29" y="193"/>
                    <a:pt x="58" y="0"/>
                    <a:pt x="217" y="0"/>
                  </a:cubicBezTo>
                  <a:cubicBezTo>
                    <a:pt x="376" y="0"/>
                    <a:pt x="832" y="321"/>
                    <a:pt x="955" y="385"/>
                  </a:cubicBezTo>
                </a:path>
              </a:pathLst>
            </a:custGeom>
            <a:noFill/>
            <a:ln w="12700" cap="flat">
              <a:solidFill>
                <a:srgbClr val="000000"/>
              </a:solidFill>
              <a:prstDash val="solid"/>
              <a:round/>
              <a:headEnd/>
              <a:tailEnd/>
            </a:ln>
          </p:spPr>
          <p:txBody>
            <a:bodyPr/>
            <a:lstStyle/>
            <a:p>
              <a:endParaRPr lang="fr-FR"/>
            </a:p>
          </p:txBody>
        </p:sp>
        <p:sp>
          <p:nvSpPr>
            <p:cNvPr id="23746" name="Freeform 118"/>
            <p:cNvSpPr>
              <a:spLocks/>
            </p:cNvSpPr>
            <p:nvPr/>
          </p:nvSpPr>
          <p:spPr bwMode="auto">
            <a:xfrm>
              <a:off x="801" y="2257"/>
              <a:ext cx="942" cy="420"/>
            </a:xfrm>
            <a:custGeom>
              <a:avLst/>
              <a:gdLst>
                <a:gd name="T0" fmla="*/ 0 w 942"/>
                <a:gd name="T1" fmla="*/ 420 h 420"/>
                <a:gd name="T2" fmla="*/ 214 w 942"/>
                <a:gd name="T3" fmla="*/ 0 h 420"/>
                <a:gd name="T4" fmla="*/ 942 w 942"/>
                <a:gd name="T5" fmla="*/ 420 h 420"/>
                <a:gd name="T6" fmla="*/ 0 60000 65536"/>
                <a:gd name="T7" fmla="*/ 0 60000 65536"/>
                <a:gd name="T8" fmla="*/ 0 60000 65536"/>
                <a:gd name="T9" fmla="*/ 0 w 942"/>
                <a:gd name="T10" fmla="*/ 0 h 420"/>
                <a:gd name="T11" fmla="*/ 942 w 942"/>
                <a:gd name="T12" fmla="*/ 420 h 420"/>
              </a:gdLst>
              <a:ahLst/>
              <a:cxnLst>
                <a:cxn ang="T6">
                  <a:pos x="T0" y="T1"/>
                </a:cxn>
                <a:cxn ang="T7">
                  <a:pos x="T2" y="T3"/>
                </a:cxn>
                <a:cxn ang="T8">
                  <a:pos x="T4" y="T5"/>
                </a:cxn>
              </a:cxnLst>
              <a:rect l="T9" t="T10" r="T11" b="T12"/>
              <a:pathLst>
                <a:path w="942" h="420">
                  <a:moveTo>
                    <a:pt x="0" y="420"/>
                  </a:moveTo>
                  <a:cubicBezTo>
                    <a:pt x="28" y="210"/>
                    <a:pt x="57" y="0"/>
                    <a:pt x="214" y="0"/>
                  </a:cubicBezTo>
                  <a:cubicBezTo>
                    <a:pt x="371" y="0"/>
                    <a:pt x="821" y="350"/>
                    <a:pt x="942" y="420"/>
                  </a:cubicBezTo>
                </a:path>
              </a:pathLst>
            </a:custGeom>
            <a:noFill/>
            <a:ln w="12700" cap="flat">
              <a:solidFill>
                <a:srgbClr val="000000"/>
              </a:solidFill>
              <a:prstDash val="solid"/>
              <a:round/>
              <a:headEnd/>
              <a:tailEnd/>
            </a:ln>
          </p:spPr>
          <p:txBody>
            <a:bodyPr/>
            <a:lstStyle/>
            <a:p>
              <a:endParaRPr lang="fr-FR"/>
            </a:p>
          </p:txBody>
        </p:sp>
        <p:grpSp>
          <p:nvGrpSpPr>
            <p:cNvPr id="26" name="Group 119"/>
            <p:cNvGrpSpPr>
              <a:grpSpLocks/>
            </p:cNvGrpSpPr>
            <p:nvPr/>
          </p:nvGrpSpPr>
          <p:grpSpPr bwMode="auto">
            <a:xfrm>
              <a:off x="982" y="2186"/>
              <a:ext cx="55" cy="165"/>
              <a:chOff x="982" y="2186"/>
              <a:chExt cx="55" cy="165"/>
            </a:xfrm>
          </p:grpSpPr>
          <p:sp>
            <p:nvSpPr>
              <p:cNvPr id="23865" name="Line 120"/>
              <p:cNvSpPr>
                <a:spLocks noChangeShapeType="1"/>
              </p:cNvSpPr>
              <p:nvPr/>
            </p:nvSpPr>
            <p:spPr bwMode="auto">
              <a:xfrm>
                <a:off x="1005" y="2186"/>
                <a:ext cx="1" cy="165"/>
              </a:xfrm>
              <a:prstGeom prst="line">
                <a:avLst/>
              </a:prstGeom>
              <a:noFill/>
              <a:ln w="9525" cap="rnd">
                <a:solidFill>
                  <a:srgbClr val="808080"/>
                </a:solidFill>
                <a:round/>
                <a:headEnd/>
                <a:tailEnd/>
              </a:ln>
            </p:spPr>
            <p:txBody>
              <a:bodyPr/>
              <a:lstStyle/>
              <a:p>
                <a:endParaRPr lang="fr-FR"/>
              </a:p>
            </p:txBody>
          </p:sp>
          <p:grpSp>
            <p:nvGrpSpPr>
              <p:cNvPr id="27" name="Group 121"/>
              <p:cNvGrpSpPr>
                <a:grpSpLocks/>
              </p:cNvGrpSpPr>
              <p:nvPr/>
            </p:nvGrpSpPr>
            <p:grpSpPr bwMode="auto">
              <a:xfrm>
                <a:off x="982" y="2245"/>
                <a:ext cx="55" cy="59"/>
                <a:chOff x="982" y="2245"/>
                <a:chExt cx="55" cy="59"/>
              </a:xfrm>
            </p:grpSpPr>
            <p:sp>
              <p:nvSpPr>
                <p:cNvPr id="23867" name="Oval 122"/>
                <p:cNvSpPr>
                  <a:spLocks noChangeArrowheads="1"/>
                </p:cNvSpPr>
                <p:nvPr/>
              </p:nvSpPr>
              <p:spPr bwMode="auto">
                <a:xfrm>
                  <a:off x="982" y="2245"/>
                  <a:ext cx="55" cy="59"/>
                </a:xfrm>
                <a:prstGeom prst="ellipse">
                  <a:avLst/>
                </a:prstGeom>
                <a:solidFill>
                  <a:srgbClr val="CCCCFF"/>
                </a:solidFill>
                <a:ln w="0">
                  <a:solidFill>
                    <a:srgbClr val="000000"/>
                  </a:solidFill>
                  <a:round/>
                  <a:headEnd/>
                  <a:tailEnd/>
                </a:ln>
              </p:spPr>
              <p:txBody>
                <a:bodyPr/>
                <a:lstStyle/>
                <a:p>
                  <a:endParaRPr lang="fr-FR"/>
                </a:p>
              </p:txBody>
            </p:sp>
            <p:sp>
              <p:nvSpPr>
                <p:cNvPr id="23868" name="Oval 123"/>
                <p:cNvSpPr>
                  <a:spLocks noChangeArrowheads="1"/>
                </p:cNvSpPr>
                <p:nvPr/>
              </p:nvSpPr>
              <p:spPr bwMode="auto">
                <a:xfrm>
                  <a:off x="982" y="2245"/>
                  <a:ext cx="55" cy="59"/>
                </a:xfrm>
                <a:prstGeom prst="ellipse">
                  <a:avLst/>
                </a:prstGeom>
                <a:noFill/>
                <a:ln w="9525" cap="rnd">
                  <a:solidFill>
                    <a:srgbClr val="808080"/>
                  </a:solidFill>
                  <a:round/>
                  <a:headEnd/>
                  <a:tailEnd/>
                </a:ln>
              </p:spPr>
              <p:txBody>
                <a:bodyPr/>
                <a:lstStyle/>
                <a:p>
                  <a:endParaRPr lang="fr-FR"/>
                </a:p>
              </p:txBody>
            </p:sp>
          </p:grpSp>
        </p:grpSp>
        <p:sp>
          <p:nvSpPr>
            <p:cNvPr id="23748" name="Line 124"/>
            <p:cNvSpPr>
              <a:spLocks noChangeShapeType="1"/>
            </p:cNvSpPr>
            <p:nvPr/>
          </p:nvSpPr>
          <p:spPr bwMode="auto">
            <a:xfrm>
              <a:off x="964" y="2180"/>
              <a:ext cx="89" cy="1"/>
            </a:xfrm>
            <a:prstGeom prst="line">
              <a:avLst/>
            </a:prstGeom>
            <a:noFill/>
            <a:ln w="9525" cap="rnd">
              <a:solidFill>
                <a:srgbClr val="808080"/>
              </a:solidFill>
              <a:round/>
              <a:headEnd/>
              <a:tailEnd/>
            </a:ln>
          </p:spPr>
          <p:txBody>
            <a:bodyPr/>
            <a:lstStyle/>
            <a:p>
              <a:endParaRPr lang="fr-FR"/>
            </a:p>
          </p:txBody>
        </p:sp>
        <p:sp>
          <p:nvSpPr>
            <p:cNvPr id="23749" name="Line 125"/>
            <p:cNvSpPr>
              <a:spLocks noChangeShapeType="1"/>
            </p:cNvSpPr>
            <p:nvPr/>
          </p:nvSpPr>
          <p:spPr bwMode="auto">
            <a:xfrm>
              <a:off x="968" y="2361"/>
              <a:ext cx="89" cy="1"/>
            </a:xfrm>
            <a:prstGeom prst="line">
              <a:avLst/>
            </a:prstGeom>
            <a:noFill/>
            <a:ln w="9525" cap="rnd">
              <a:solidFill>
                <a:srgbClr val="808080"/>
              </a:solidFill>
              <a:round/>
              <a:headEnd/>
              <a:tailEnd/>
            </a:ln>
          </p:spPr>
          <p:txBody>
            <a:bodyPr/>
            <a:lstStyle/>
            <a:p>
              <a:endParaRPr lang="fr-FR"/>
            </a:p>
          </p:txBody>
        </p:sp>
        <p:grpSp>
          <p:nvGrpSpPr>
            <p:cNvPr id="28" name="Group 126"/>
            <p:cNvGrpSpPr>
              <a:grpSpLocks/>
            </p:cNvGrpSpPr>
            <p:nvPr/>
          </p:nvGrpSpPr>
          <p:grpSpPr bwMode="auto">
            <a:xfrm>
              <a:off x="1636" y="2556"/>
              <a:ext cx="55" cy="165"/>
              <a:chOff x="1636" y="2556"/>
              <a:chExt cx="55" cy="165"/>
            </a:xfrm>
          </p:grpSpPr>
          <p:sp>
            <p:nvSpPr>
              <p:cNvPr id="23861" name="Line 127"/>
              <p:cNvSpPr>
                <a:spLocks noChangeShapeType="1"/>
              </p:cNvSpPr>
              <p:nvPr/>
            </p:nvSpPr>
            <p:spPr bwMode="auto">
              <a:xfrm>
                <a:off x="1659" y="2556"/>
                <a:ext cx="1" cy="165"/>
              </a:xfrm>
              <a:prstGeom prst="line">
                <a:avLst/>
              </a:prstGeom>
              <a:noFill/>
              <a:ln w="9525" cap="rnd">
                <a:solidFill>
                  <a:srgbClr val="808080"/>
                </a:solidFill>
                <a:round/>
                <a:headEnd/>
                <a:tailEnd/>
              </a:ln>
            </p:spPr>
            <p:txBody>
              <a:bodyPr/>
              <a:lstStyle/>
              <a:p>
                <a:endParaRPr lang="fr-FR"/>
              </a:p>
            </p:txBody>
          </p:sp>
          <p:grpSp>
            <p:nvGrpSpPr>
              <p:cNvPr id="29" name="Group 128"/>
              <p:cNvGrpSpPr>
                <a:grpSpLocks/>
              </p:cNvGrpSpPr>
              <p:nvPr/>
            </p:nvGrpSpPr>
            <p:grpSpPr bwMode="auto">
              <a:xfrm>
                <a:off x="1636" y="2615"/>
                <a:ext cx="55" cy="59"/>
                <a:chOff x="1636" y="2615"/>
                <a:chExt cx="55" cy="59"/>
              </a:xfrm>
            </p:grpSpPr>
            <p:sp>
              <p:nvSpPr>
                <p:cNvPr id="23863" name="Oval 129"/>
                <p:cNvSpPr>
                  <a:spLocks noChangeArrowheads="1"/>
                </p:cNvSpPr>
                <p:nvPr/>
              </p:nvSpPr>
              <p:spPr bwMode="auto">
                <a:xfrm>
                  <a:off x="1636" y="2615"/>
                  <a:ext cx="55" cy="59"/>
                </a:xfrm>
                <a:prstGeom prst="ellipse">
                  <a:avLst/>
                </a:prstGeom>
                <a:solidFill>
                  <a:srgbClr val="CCCCFF"/>
                </a:solidFill>
                <a:ln w="0">
                  <a:solidFill>
                    <a:srgbClr val="000000"/>
                  </a:solidFill>
                  <a:round/>
                  <a:headEnd/>
                  <a:tailEnd/>
                </a:ln>
              </p:spPr>
              <p:txBody>
                <a:bodyPr/>
                <a:lstStyle/>
                <a:p>
                  <a:endParaRPr lang="fr-FR"/>
                </a:p>
              </p:txBody>
            </p:sp>
            <p:sp>
              <p:nvSpPr>
                <p:cNvPr id="23864" name="Oval 130"/>
                <p:cNvSpPr>
                  <a:spLocks noChangeArrowheads="1"/>
                </p:cNvSpPr>
                <p:nvPr/>
              </p:nvSpPr>
              <p:spPr bwMode="auto">
                <a:xfrm>
                  <a:off x="1636" y="2615"/>
                  <a:ext cx="55" cy="59"/>
                </a:xfrm>
                <a:prstGeom prst="ellipse">
                  <a:avLst/>
                </a:prstGeom>
                <a:noFill/>
                <a:ln w="9525" cap="rnd">
                  <a:solidFill>
                    <a:srgbClr val="808080"/>
                  </a:solidFill>
                  <a:round/>
                  <a:headEnd/>
                  <a:tailEnd/>
                </a:ln>
              </p:spPr>
              <p:txBody>
                <a:bodyPr/>
                <a:lstStyle/>
                <a:p>
                  <a:endParaRPr lang="fr-FR"/>
                </a:p>
              </p:txBody>
            </p:sp>
          </p:grpSp>
        </p:grpSp>
        <p:sp>
          <p:nvSpPr>
            <p:cNvPr id="23751" name="Line 131"/>
            <p:cNvSpPr>
              <a:spLocks noChangeShapeType="1"/>
            </p:cNvSpPr>
            <p:nvPr/>
          </p:nvSpPr>
          <p:spPr bwMode="auto">
            <a:xfrm>
              <a:off x="1618" y="2550"/>
              <a:ext cx="89" cy="1"/>
            </a:xfrm>
            <a:prstGeom prst="line">
              <a:avLst/>
            </a:prstGeom>
            <a:noFill/>
            <a:ln w="9525" cap="rnd">
              <a:solidFill>
                <a:srgbClr val="808080"/>
              </a:solidFill>
              <a:round/>
              <a:headEnd/>
              <a:tailEnd/>
            </a:ln>
          </p:spPr>
          <p:txBody>
            <a:bodyPr/>
            <a:lstStyle/>
            <a:p>
              <a:endParaRPr lang="fr-FR"/>
            </a:p>
          </p:txBody>
        </p:sp>
        <p:sp>
          <p:nvSpPr>
            <p:cNvPr id="23752" name="Line 132"/>
            <p:cNvSpPr>
              <a:spLocks noChangeShapeType="1"/>
            </p:cNvSpPr>
            <p:nvPr/>
          </p:nvSpPr>
          <p:spPr bwMode="auto">
            <a:xfrm>
              <a:off x="1622" y="2731"/>
              <a:ext cx="89" cy="1"/>
            </a:xfrm>
            <a:prstGeom prst="line">
              <a:avLst/>
            </a:prstGeom>
            <a:noFill/>
            <a:ln w="9525" cap="rnd">
              <a:solidFill>
                <a:srgbClr val="808080"/>
              </a:solidFill>
              <a:round/>
              <a:headEnd/>
              <a:tailEnd/>
            </a:ln>
          </p:spPr>
          <p:txBody>
            <a:bodyPr/>
            <a:lstStyle/>
            <a:p>
              <a:endParaRPr lang="fr-FR"/>
            </a:p>
          </p:txBody>
        </p:sp>
        <p:grpSp>
          <p:nvGrpSpPr>
            <p:cNvPr id="30" name="Group 133"/>
            <p:cNvGrpSpPr>
              <a:grpSpLocks/>
            </p:cNvGrpSpPr>
            <p:nvPr/>
          </p:nvGrpSpPr>
          <p:grpSpPr bwMode="auto">
            <a:xfrm>
              <a:off x="1344" y="2347"/>
              <a:ext cx="55" cy="166"/>
              <a:chOff x="1344" y="2347"/>
              <a:chExt cx="55" cy="166"/>
            </a:xfrm>
          </p:grpSpPr>
          <p:sp>
            <p:nvSpPr>
              <p:cNvPr id="23857" name="Line 134"/>
              <p:cNvSpPr>
                <a:spLocks noChangeShapeType="1"/>
              </p:cNvSpPr>
              <p:nvPr/>
            </p:nvSpPr>
            <p:spPr bwMode="auto">
              <a:xfrm>
                <a:off x="1368" y="2347"/>
                <a:ext cx="1" cy="166"/>
              </a:xfrm>
              <a:prstGeom prst="line">
                <a:avLst/>
              </a:prstGeom>
              <a:noFill/>
              <a:ln w="9525" cap="rnd">
                <a:solidFill>
                  <a:srgbClr val="808080"/>
                </a:solidFill>
                <a:round/>
                <a:headEnd/>
                <a:tailEnd/>
              </a:ln>
            </p:spPr>
            <p:txBody>
              <a:bodyPr/>
              <a:lstStyle/>
              <a:p>
                <a:endParaRPr lang="fr-FR"/>
              </a:p>
            </p:txBody>
          </p:sp>
          <p:grpSp>
            <p:nvGrpSpPr>
              <p:cNvPr id="31" name="Group 135"/>
              <p:cNvGrpSpPr>
                <a:grpSpLocks/>
              </p:cNvGrpSpPr>
              <p:nvPr/>
            </p:nvGrpSpPr>
            <p:grpSpPr bwMode="auto">
              <a:xfrm>
                <a:off x="1344" y="2406"/>
                <a:ext cx="55" cy="59"/>
                <a:chOff x="1344" y="2406"/>
                <a:chExt cx="55" cy="59"/>
              </a:xfrm>
            </p:grpSpPr>
            <p:sp>
              <p:nvSpPr>
                <p:cNvPr id="23859" name="Oval 136"/>
                <p:cNvSpPr>
                  <a:spLocks noChangeArrowheads="1"/>
                </p:cNvSpPr>
                <p:nvPr/>
              </p:nvSpPr>
              <p:spPr bwMode="auto">
                <a:xfrm>
                  <a:off x="1344" y="2406"/>
                  <a:ext cx="55" cy="59"/>
                </a:xfrm>
                <a:prstGeom prst="ellipse">
                  <a:avLst/>
                </a:prstGeom>
                <a:solidFill>
                  <a:srgbClr val="CCCCFF"/>
                </a:solidFill>
                <a:ln w="0">
                  <a:solidFill>
                    <a:srgbClr val="000000"/>
                  </a:solidFill>
                  <a:round/>
                  <a:headEnd/>
                  <a:tailEnd/>
                </a:ln>
              </p:spPr>
              <p:txBody>
                <a:bodyPr/>
                <a:lstStyle/>
                <a:p>
                  <a:endParaRPr lang="fr-FR"/>
                </a:p>
              </p:txBody>
            </p:sp>
            <p:sp>
              <p:nvSpPr>
                <p:cNvPr id="23860" name="Oval 137"/>
                <p:cNvSpPr>
                  <a:spLocks noChangeArrowheads="1"/>
                </p:cNvSpPr>
                <p:nvPr/>
              </p:nvSpPr>
              <p:spPr bwMode="auto">
                <a:xfrm>
                  <a:off x="1344" y="2406"/>
                  <a:ext cx="55" cy="59"/>
                </a:xfrm>
                <a:prstGeom prst="ellipse">
                  <a:avLst/>
                </a:prstGeom>
                <a:noFill/>
                <a:ln w="9525" cap="rnd">
                  <a:solidFill>
                    <a:srgbClr val="808080"/>
                  </a:solidFill>
                  <a:round/>
                  <a:headEnd/>
                  <a:tailEnd/>
                </a:ln>
              </p:spPr>
              <p:txBody>
                <a:bodyPr/>
                <a:lstStyle/>
                <a:p>
                  <a:endParaRPr lang="fr-FR"/>
                </a:p>
              </p:txBody>
            </p:sp>
          </p:grpSp>
        </p:grpSp>
        <p:sp>
          <p:nvSpPr>
            <p:cNvPr id="23754" name="Line 138"/>
            <p:cNvSpPr>
              <a:spLocks noChangeShapeType="1"/>
            </p:cNvSpPr>
            <p:nvPr/>
          </p:nvSpPr>
          <p:spPr bwMode="auto">
            <a:xfrm>
              <a:off x="1327" y="2341"/>
              <a:ext cx="88" cy="1"/>
            </a:xfrm>
            <a:prstGeom prst="line">
              <a:avLst/>
            </a:prstGeom>
            <a:noFill/>
            <a:ln w="9525" cap="rnd">
              <a:solidFill>
                <a:srgbClr val="808080"/>
              </a:solidFill>
              <a:round/>
              <a:headEnd/>
              <a:tailEnd/>
            </a:ln>
          </p:spPr>
          <p:txBody>
            <a:bodyPr/>
            <a:lstStyle/>
            <a:p>
              <a:endParaRPr lang="fr-FR"/>
            </a:p>
          </p:txBody>
        </p:sp>
        <p:sp>
          <p:nvSpPr>
            <p:cNvPr id="23755" name="Line 139"/>
            <p:cNvSpPr>
              <a:spLocks noChangeShapeType="1"/>
            </p:cNvSpPr>
            <p:nvPr/>
          </p:nvSpPr>
          <p:spPr bwMode="auto">
            <a:xfrm>
              <a:off x="1330" y="2523"/>
              <a:ext cx="89" cy="1"/>
            </a:xfrm>
            <a:prstGeom prst="line">
              <a:avLst/>
            </a:prstGeom>
            <a:noFill/>
            <a:ln w="9525" cap="rnd">
              <a:solidFill>
                <a:srgbClr val="808080"/>
              </a:solidFill>
              <a:round/>
              <a:headEnd/>
              <a:tailEnd/>
            </a:ln>
          </p:spPr>
          <p:txBody>
            <a:bodyPr/>
            <a:lstStyle/>
            <a:p>
              <a:endParaRPr lang="fr-FR"/>
            </a:p>
          </p:txBody>
        </p:sp>
        <p:grpSp>
          <p:nvGrpSpPr>
            <p:cNvPr id="23552" name="Group 140"/>
            <p:cNvGrpSpPr>
              <a:grpSpLocks/>
            </p:cNvGrpSpPr>
            <p:nvPr/>
          </p:nvGrpSpPr>
          <p:grpSpPr bwMode="auto">
            <a:xfrm>
              <a:off x="787" y="2534"/>
              <a:ext cx="55" cy="166"/>
              <a:chOff x="787" y="2534"/>
              <a:chExt cx="55" cy="166"/>
            </a:xfrm>
          </p:grpSpPr>
          <p:sp>
            <p:nvSpPr>
              <p:cNvPr id="23853" name="Line 141"/>
              <p:cNvSpPr>
                <a:spLocks noChangeShapeType="1"/>
              </p:cNvSpPr>
              <p:nvPr/>
            </p:nvSpPr>
            <p:spPr bwMode="auto">
              <a:xfrm>
                <a:off x="810" y="2534"/>
                <a:ext cx="1" cy="166"/>
              </a:xfrm>
              <a:prstGeom prst="line">
                <a:avLst/>
              </a:prstGeom>
              <a:noFill/>
              <a:ln w="9525" cap="rnd">
                <a:solidFill>
                  <a:srgbClr val="808080"/>
                </a:solidFill>
                <a:round/>
                <a:headEnd/>
                <a:tailEnd/>
              </a:ln>
            </p:spPr>
            <p:txBody>
              <a:bodyPr/>
              <a:lstStyle/>
              <a:p>
                <a:endParaRPr lang="fr-FR"/>
              </a:p>
            </p:txBody>
          </p:sp>
          <p:grpSp>
            <p:nvGrpSpPr>
              <p:cNvPr id="23553" name="Group 142"/>
              <p:cNvGrpSpPr>
                <a:grpSpLocks/>
              </p:cNvGrpSpPr>
              <p:nvPr/>
            </p:nvGrpSpPr>
            <p:grpSpPr bwMode="auto">
              <a:xfrm>
                <a:off x="787" y="2593"/>
                <a:ext cx="55" cy="60"/>
                <a:chOff x="787" y="2593"/>
                <a:chExt cx="55" cy="60"/>
              </a:xfrm>
            </p:grpSpPr>
            <p:sp>
              <p:nvSpPr>
                <p:cNvPr id="23855" name="Oval 143"/>
                <p:cNvSpPr>
                  <a:spLocks noChangeArrowheads="1"/>
                </p:cNvSpPr>
                <p:nvPr/>
              </p:nvSpPr>
              <p:spPr bwMode="auto">
                <a:xfrm>
                  <a:off x="787" y="2593"/>
                  <a:ext cx="55" cy="60"/>
                </a:xfrm>
                <a:prstGeom prst="ellipse">
                  <a:avLst/>
                </a:prstGeom>
                <a:solidFill>
                  <a:srgbClr val="CCCCFF"/>
                </a:solidFill>
                <a:ln w="0">
                  <a:solidFill>
                    <a:srgbClr val="000000"/>
                  </a:solidFill>
                  <a:round/>
                  <a:headEnd/>
                  <a:tailEnd/>
                </a:ln>
              </p:spPr>
              <p:txBody>
                <a:bodyPr/>
                <a:lstStyle/>
                <a:p>
                  <a:endParaRPr lang="fr-FR"/>
                </a:p>
              </p:txBody>
            </p:sp>
            <p:sp>
              <p:nvSpPr>
                <p:cNvPr id="23856" name="Oval 144"/>
                <p:cNvSpPr>
                  <a:spLocks noChangeArrowheads="1"/>
                </p:cNvSpPr>
                <p:nvPr/>
              </p:nvSpPr>
              <p:spPr bwMode="auto">
                <a:xfrm>
                  <a:off x="787" y="2593"/>
                  <a:ext cx="55" cy="60"/>
                </a:xfrm>
                <a:prstGeom prst="ellipse">
                  <a:avLst/>
                </a:prstGeom>
                <a:noFill/>
                <a:ln w="9525" cap="rnd">
                  <a:solidFill>
                    <a:srgbClr val="808080"/>
                  </a:solidFill>
                  <a:round/>
                  <a:headEnd/>
                  <a:tailEnd/>
                </a:ln>
              </p:spPr>
              <p:txBody>
                <a:bodyPr/>
                <a:lstStyle/>
                <a:p>
                  <a:endParaRPr lang="fr-FR"/>
                </a:p>
              </p:txBody>
            </p:sp>
          </p:grpSp>
        </p:grpSp>
        <p:sp>
          <p:nvSpPr>
            <p:cNvPr id="23757" name="Line 145"/>
            <p:cNvSpPr>
              <a:spLocks noChangeShapeType="1"/>
            </p:cNvSpPr>
            <p:nvPr/>
          </p:nvSpPr>
          <p:spPr bwMode="auto">
            <a:xfrm>
              <a:off x="769" y="2528"/>
              <a:ext cx="89" cy="1"/>
            </a:xfrm>
            <a:prstGeom prst="line">
              <a:avLst/>
            </a:prstGeom>
            <a:noFill/>
            <a:ln w="9525" cap="rnd">
              <a:solidFill>
                <a:srgbClr val="808080"/>
              </a:solidFill>
              <a:round/>
              <a:headEnd/>
              <a:tailEnd/>
            </a:ln>
          </p:spPr>
          <p:txBody>
            <a:bodyPr/>
            <a:lstStyle/>
            <a:p>
              <a:endParaRPr lang="fr-FR"/>
            </a:p>
          </p:txBody>
        </p:sp>
        <p:sp>
          <p:nvSpPr>
            <p:cNvPr id="23758" name="Line 146"/>
            <p:cNvSpPr>
              <a:spLocks noChangeShapeType="1"/>
            </p:cNvSpPr>
            <p:nvPr/>
          </p:nvSpPr>
          <p:spPr bwMode="auto">
            <a:xfrm>
              <a:off x="773" y="2710"/>
              <a:ext cx="89" cy="1"/>
            </a:xfrm>
            <a:prstGeom prst="line">
              <a:avLst/>
            </a:prstGeom>
            <a:noFill/>
            <a:ln w="9525" cap="rnd">
              <a:solidFill>
                <a:srgbClr val="808080"/>
              </a:solidFill>
              <a:round/>
              <a:headEnd/>
              <a:tailEnd/>
            </a:ln>
          </p:spPr>
          <p:txBody>
            <a:bodyPr/>
            <a:lstStyle/>
            <a:p>
              <a:endParaRPr lang="fr-FR"/>
            </a:p>
          </p:txBody>
        </p:sp>
        <p:sp>
          <p:nvSpPr>
            <p:cNvPr id="23759" name="Freeform 147"/>
            <p:cNvSpPr>
              <a:spLocks/>
            </p:cNvSpPr>
            <p:nvPr/>
          </p:nvSpPr>
          <p:spPr bwMode="auto">
            <a:xfrm>
              <a:off x="810" y="2290"/>
              <a:ext cx="943" cy="421"/>
            </a:xfrm>
            <a:custGeom>
              <a:avLst/>
              <a:gdLst>
                <a:gd name="T0" fmla="*/ 0 w 943"/>
                <a:gd name="T1" fmla="*/ 421 h 421"/>
                <a:gd name="T2" fmla="*/ 215 w 943"/>
                <a:gd name="T3" fmla="*/ 0 h 421"/>
                <a:gd name="T4" fmla="*/ 943 w 943"/>
                <a:gd name="T5" fmla="*/ 421 h 421"/>
                <a:gd name="T6" fmla="*/ 0 60000 65536"/>
                <a:gd name="T7" fmla="*/ 0 60000 65536"/>
                <a:gd name="T8" fmla="*/ 0 60000 65536"/>
                <a:gd name="T9" fmla="*/ 0 w 943"/>
                <a:gd name="T10" fmla="*/ 0 h 421"/>
                <a:gd name="T11" fmla="*/ 943 w 943"/>
                <a:gd name="T12" fmla="*/ 421 h 421"/>
              </a:gdLst>
              <a:ahLst/>
              <a:cxnLst>
                <a:cxn ang="T6">
                  <a:pos x="T0" y="T1"/>
                </a:cxn>
                <a:cxn ang="T7">
                  <a:pos x="T2" y="T3"/>
                </a:cxn>
                <a:cxn ang="T8">
                  <a:pos x="T4" y="T5"/>
                </a:cxn>
              </a:cxnLst>
              <a:rect l="T9" t="T10" r="T11" b="T12"/>
              <a:pathLst>
                <a:path w="943" h="421">
                  <a:moveTo>
                    <a:pt x="0" y="421"/>
                  </a:moveTo>
                  <a:cubicBezTo>
                    <a:pt x="29" y="210"/>
                    <a:pt x="57" y="0"/>
                    <a:pt x="215" y="0"/>
                  </a:cubicBezTo>
                  <a:cubicBezTo>
                    <a:pt x="372" y="0"/>
                    <a:pt x="822" y="351"/>
                    <a:pt x="943" y="421"/>
                  </a:cubicBezTo>
                </a:path>
              </a:pathLst>
            </a:custGeom>
            <a:noFill/>
            <a:ln w="12700" cap="flat">
              <a:solidFill>
                <a:srgbClr val="000000"/>
              </a:solidFill>
              <a:prstDash val="solid"/>
              <a:round/>
              <a:headEnd/>
              <a:tailEnd/>
            </a:ln>
          </p:spPr>
          <p:txBody>
            <a:bodyPr/>
            <a:lstStyle/>
            <a:p>
              <a:endParaRPr lang="fr-FR"/>
            </a:p>
          </p:txBody>
        </p:sp>
        <p:sp>
          <p:nvSpPr>
            <p:cNvPr id="23760" name="Freeform 148"/>
            <p:cNvSpPr>
              <a:spLocks/>
            </p:cNvSpPr>
            <p:nvPr/>
          </p:nvSpPr>
          <p:spPr bwMode="auto">
            <a:xfrm>
              <a:off x="808" y="2241"/>
              <a:ext cx="943" cy="420"/>
            </a:xfrm>
            <a:custGeom>
              <a:avLst/>
              <a:gdLst>
                <a:gd name="T0" fmla="*/ 0 w 943"/>
                <a:gd name="T1" fmla="*/ 420 h 420"/>
                <a:gd name="T2" fmla="*/ 215 w 943"/>
                <a:gd name="T3" fmla="*/ 0 h 420"/>
                <a:gd name="T4" fmla="*/ 943 w 943"/>
                <a:gd name="T5" fmla="*/ 420 h 420"/>
                <a:gd name="T6" fmla="*/ 0 60000 65536"/>
                <a:gd name="T7" fmla="*/ 0 60000 65536"/>
                <a:gd name="T8" fmla="*/ 0 60000 65536"/>
                <a:gd name="T9" fmla="*/ 0 w 943"/>
                <a:gd name="T10" fmla="*/ 0 h 420"/>
                <a:gd name="T11" fmla="*/ 943 w 943"/>
                <a:gd name="T12" fmla="*/ 420 h 420"/>
              </a:gdLst>
              <a:ahLst/>
              <a:cxnLst>
                <a:cxn ang="T6">
                  <a:pos x="T0" y="T1"/>
                </a:cxn>
                <a:cxn ang="T7">
                  <a:pos x="T2" y="T3"/>
                </a:cxn>
                <a:cxn ang="T8">
                  <a:pos x="T4" y="T5"/>
                </a:cxn>
              </a:cxnLst>
              <a:rect l="T9" t="T10" r="T11" b="T12"/>
              <a:pathLst>
                <a:path w="943" h="420">
                  <a:moveTo>
                    <a:pt x="0" y="420"/>
                  </a:moveTo>
                  <a:cubicBezTo>
                    <a:pt x="29" y="210"/>
                    <a:pt x="58" y="0"/>
                    <a:pt x="215" y="0"/>
                  </a:cubicBezTo>
                  <a:cubicBezTo>
                    <a:pt x="372" y="0"/>
                    <a:pt x="822" y="350"/>
                    <a:pt x="943" y="420"/>
                  </a:cubicBezTo>
                </a:path>
              </a:pathLst>
            </a:custGeom>
            <a:noFill/>
            <a:ln w="12700" cap="flat">
              <a:solidFill>
                <a:srgbClr val="000000"/>
              </a:solidFill>
              <a:prstDash val="solid"/>
              <a:round/>
              <a:headEnd/>
              <a:tailEnd/>
            </a:ln>
          </p:spPr>
          <p:txBody>
            <a:bodyPr/>
            <a:lstStyle/>
            <a:p>
              <a:endParaRPr lang="fr-FR"/>
            </a:p>
          </p:txBody>
        </p:sp>
        <p:sp>
          <p:nvSpPr>
            <p:cNvPr id="23761" name="Freeform 149"/>
            <p:cNvSpPr>
              <a:spLocks/>
            </p:cNvSpPr>
            <p:nvPr/>
          </p:nvSpPr>
          <p:spPr bwMode="auto">
            <a:xfrm>
              <a:off x="812" y="2269"/>
              <a:ext cx="896" cy="449"/>
            </a:xfrm>
            <a:custGeom>
              <a:avLst/>
              <a:gdLst>
                <a:gd name="T0" fmla="*/ 0 w 896"/>
                <a:gd name="T1" fmla="*/ 449 h 449"/>
                <a:gd name="T2" fmla="*/ 204 w 896"/>
                <a:gd name="T3" fmla="*/ 0 h 449"/>
                <a:gd name="T4" fmla="*/ 896 w 896"/>
                <a:gd name="T5" fmla="*/ 449 h 449"/>
                <a:gd name="T6" fmla="*/ 0 60000 65536"/>
                <a:gd name="T7" fmla="*/ 0 60000 65536"/>
                <a:gd name="T8" fmla="*/ 0 60000 65536"/>
                <a:gd name="T9" fmla="*/ 0 w 896"/>
                <a:gd name="T10" fmla="*/ 0 h 449"/>
                <a:gd name="T11" fmla="*/ 896 w 896"/>
                <a:gd name="T12" fmla="*/ 449 h 449"/>
              </a:gdLst>
              <a:ahLst/>
              <a:cxnLst>
                <a:cxn ang="T6">
                  <a:pos x="T0" y="T1"/>
                </a:cxn>
                <a:cxn ang="T7">
                  <a:pos x="T2" y="T3"/>
                </a:cxn>
                <a:cxn ang="T8">
                  <a:pos x="T4" y="T5"/>
                </a:cxn>
              </a:cxnLst>
              <a:rect l="T9" t="T10" r="T11" b="T12"/>
              <a:pathLst>
                <a:path w="896" h="449">
                  <a:moveTo>
                    <a:pt x="0" y="449"/>
                  </a:moveTo>
                  <a:cubicBezTo>
                    <a:pt x="27" y="224"/>
                    <a:pt x="55" y="0"/>
                    <a:pt x="204" y="0"/>
                  </a:cubicBezTo>
                  <a:cubicBezTo>
                    <a:pt x="353" y="0"/>
                    <a:pt x="780" y="375"/>
                    <a:pt x="896" y="449"/>
                  </a:cubicBezTo>
                </a:path>
              </a:pathLst>
            </a:custGeom>
            <a:noFill/>
            <a:ln w="12700" cap="flat">
              <a:solidFill>
                <a:srgbClr val="000000"/>
              </a:solidFill>
              <a:prstDash val="solid"/>
              <a:round/>
              <a:headEnd/>
              <a:tailEnd/>
            </a:ln>
          </p:spPr>
          <p:txBody>
            <a:bodyPr/>
            <a:lstStyle/>
            <a:p>
              <a:endParaRPr lang="fr-FR"/>
            </a:p>
          </p:txBody>
        </p:sp>
        <p:sp>
          <p:nvSpPr>
            <p:cNvPr id="23762" name="Freeform 150"/>
            <p:cNvSpPr>
              <a:spLocks/>
            </p:cNvSpPr>
            <p:nvPr/>
          </p:nvSpPr>
          <p:spPr bwMode="auto">
            <a:xfrm>
              <a:off x="830" y="2274"/>
              <a:ext cx="955" cy="385"/>
            </a:xfrm>
            <a:custGeom>
              <a:avLst/>
              <a:gdLst>
                <a:gd name="T0" fmla="*/ 0 w 955"/>
                <a:gd name="T1" fmla="*/ 385 h 385"/>
                <a:gd name="T2" fmla="*/ 217 w 955"/>
                <a:gd name="T3" fmla="*/ 0 h 385"/>
                <a:gd name="T4" fmla="*/ 955 w 955"/>
                <a:gd name="T5" fmla="*/ 385 h 385"/>
                <a:gd name="T6" fmla="*/ 0 60000 65536"/>
                <a:gd name="T7" fmla="*/ 0 60000 65536"/>
                <a:gd name="T8" fmla="*/ 0 60000 65536"/>
                <a:gd name="T9" fmla="*/ 0 w 955"/>
                <a:gd name="T10" fmla="*/ 0 h 385"/>
                <a:gd name="T11" fmla="*/ 955 w 955"/>
                <a:gd name="T12" fmla="*/ 385 h 385"/>
              </a:gdLst>
              <a:ahLst/>
              <a:cxnLst>
                <a:cxn ang="T6">
                  <a:pos x="T0" y="T1"/>
                </a:cxn>
                <a:cxn ang="T7">
                  <a:pos x="T2" y="T3"/>
                </a:cxn>
                <a:cxn ang="T8">
                  <a:pos x="T4" y="T5"/>
                </a:cxn>
              </a:cxnLst>
              <a:rect l="T9" t="T10" r="T11" b="T12"/>
              <a:pathLst>
                <a:path w="955" h="385">
                  <a:moveTo>
                    <a:pt x="0" y="385"/>
                  </a:moveTo>
                  <a:cubicBezTo>
                    <a:pt x="29" y="193"/>
                    <a:pt x="58" y="0"/>
                    <a:pt x="217" y="0"/>
                  </a:cubicBezTo>
                  <a:cubicBezTo>
                    <a:pt x="376" y="0"/>
                    <a:pt x="832" y="321"/>
                    <a:pt x="955" y="385"/>
                  </a:cubicBezTo>
                </a:path>
              </a:pathLst>
            </a:custGeom>
            <a:noFill/>
            <a:ln w="12700" cap="flat">
              <a:solidFill>
                <a:srgbClr val="000000"/>
              </a:solidFill>
              <a:prstDash val="solid"/>
              <a:round/>
              <a:headEnd/>
              <a:tailEnd/>
            </a:ln>
          </p:spPr>
          <p:txBody>
            <a:bodyPr/>
            <a:lstStyle/>
            <a:p>
              <a:endParaRPr lang="fr-FR"/>
            </a:p>
          </p:txBody>
        </p:sp>
        <p:sp>
          <p:nvSpPr>
            <p:cNvPr id="23763" name="Freeform 151"/>
            <p:cNvSpPr>
              <a:spLocks/>
            </p:cNvSpPr>
            <p:nvPr/>
          </p:nvSpPr>
          <p:spPr bwMode="auto">
            <a:xfrm>
              <a:off x="801" y="2257"/>
              <a:ext cx="942" cy="420"/>
            </a:xfrm>
            <a:custGeom>
              <a:avLst/>
              <a:gdLst>
                <a:gd name="T0" fmla="*/ 0 w 942"/>
                <a:gd name="T1" fmla="*/ 420 h 420"/>
                <a:gd name="T2" fmla="*/ 214 w 942"/>
                <a:gd name="T3" fmla="*/ 0 h 420"/>
                <a:gd name="T4" fmla="*/ 942 w 942"/>
                <a:gd name="T5" fmla="*/ 420 h 420"/>
                <a:gd name="T6" fmla="*/ 0 60000 65536"/>
                <a:gd name="T7" fmla="*/ 0 60000 65536"/>
                <a:gd name="T8" fmla="*/ 0 60000 65536"/>
                <a:gd name="T9" fmla="*/ 0 w 942"/>
                <a:gd name="T10" fmla="*/ 0 h 420"/>
                <a:gd name="T11" fmla="*/ 942 w 942"/>
                <a:gd name="T12" fmla="*/ 420 h 420"/>
              </a:gdLst>
              <a:ahLst/>
              <a:cxnLst>
                <a:cxn ang="T6">
                  <a:pos x="T0" y="T1"/>
                </a:cxn>
                <a:cxn ang="T7">
                  <a:pos x="T2" y="T3"/>
                </a:cxn>
                <a:cxn ang="T8">
                  <a:pos x="T4" y="T5"/>
                </a:cxn>
              </a:cxnLst>
              <a:rect l="T9" t="T10" r="T11" b="T12"/>
              <a:pathLst>
                <a:path w="942" h="420">
                  <a:moveTo>
                    <a:pt x="0" y="420"/>
                  </a:moveTo>
                  <a:cubicBezTo>
                    <a:pt x="28" y="210"/>
                    <a:pt x="57" y="0"/>
                    <a:pt x="214" y="0"/>
                  </a:cubicBezTo>
                  <a:cubicBezTo>
                    <a:pt x="371" y="0"/>
                    <a:pt x="821" y="350"/>
                    <a:pt x="942" y="420"/>
                  </a:cubicBezTo>
                </a:path>
              </a:pathLst>
            </a:custGeom>
            <a:noFill/>
            <a:ln w="12700" cap="flat">
              <a:solidFill>
                <a:srgbClr val="000000"/>
              </a:solidFill>
              <a:prstDash val="solid"/>
              <a:round/>
              <a:headEnd/>
              <a:tailEnd/>
            </a:ln>
          </p:spPr>
          <p:txBody>
            <a:bodyPr/>
            <a:lstStyle/>
            <a:p>
              <a:endParaRPr lang="fr-FR"/>
            </a:p>
          </p:txBody>
        </p:sp>
        <p:sp>
          <p:nvSpPr>
            <p:cNvPr id="23764" name="Line 152"/>
            <p:cNvSpPr>
              <a:spLocks noChangeShapeType="1"/>
            </p:cNvSpPr>
            <p:nvPr/>
          </p:nvSpPr>
          <p:spPr bwMode="auto">
            <a:xfrm>
              <a:off x="1005" y="2186"/>
              <a:ext cx="1" cy="165"/>
            </a:xfrm>
            <a:prstGeom prst="line">
              <a:avLst/>
            </a:prstGeom>
            <a:noFill/>
            <a:ln w="9525" cap="rnd">
              <a:solidFill>
                <a:srgbClr val="808080"/>
              </a:solidFill>
              <a:round/>
              <a:headEnd/>
              <a:tailEnd/>
            </a:ln>
          </p:spPr>
          <p:txBody>
            <a:bodyPr/>
            <a:lstStyle/>
            <a:p>
              <a:endParaRPr lang="fr-FR"/>
            </a:p>
          </p:txBody>
        </p:sp>
        <p:grpSp>
          <p:nvGrpSpPr>
            <p:cNvPr id="23554" name="Group 153"/>
            <p:cNvGrpSpPr>
              <a:grpSpLocks/>
            </p:cNvGrpSpPr>
            <p:nvPr/>
          </p:nvGrpSpPr>
          <p:grpSpPr bwMode="auto">
            <a:xfrm>
              <a:off x="982" y="2245"/>
              <a:ext cx="55" cy="59"/>
              <a:chOff x="982" y="2245"/>
              <a:chExt cx="55" cy="59"/>
            </a:xfrm>
          </p:grpSpPr>
          <p:sp>
            <p:nvSpPr>
              <p:cNvPr id="23851" name="Oval 154"/>
              <p:cNvSpPr>
                <a:spLocks noChangeArrowheads="1"/>
              </p:cNvSpPr>
              <p:nvPr/>
            </p:nvSpPr>
            <p:spPr bwMode="auto">
              <a:xfrm>
                <a:off x="982" y="2245"/>
                <a:ext cx="55" cy="59"/>
              </a:xfrm>
              <a:prstGeom prst="ellipse">
                <a:avLst/>
              </a:prstGeom>
              <a:solidFill>
                <a:srgbClr val="CCCCFF"/>
              </a:solidFill>
              <a:ln w="0">
                <a:solidFill>
                  <a:srgbClr val="000000"/>
                </a:solidFill>
                <a:round/>
                <a:headEnd/>
                <a:tailEnd/>
              </a:ln>
            </p:spPr>
            <p:txBody>
              <a:bodyPr/>
              <a:lstStyle/>
              <a:p>
                <a:endParaRPr lang="fr-FR"/>
              </a:p>
            </p:txBody>
          </p:sp>
          <p:sp>
            <p:nvSpPr>
              <p:cNvPr id="23852" name="Oval 155"/>
              <p:cNvSpPr>
                <a:spLocks noChangeArrowheads="1"/>
              </p:cNvSpPr>
              <p:nvPr/>
            </p:nvSpPr>
            <p:spPr bwMode="auto">
              <a:xfrm>
                <a:off x="982" y="2245"/>
                <a:ext cx="55" cy="59"/>
              </a:xfrm>
              <a:prstGeom prst="ellipse">
                <a:avLst/>
              </a:prstGeom>
              <a:noFill/>
              <a:ln w="9525" cap="rnd">
                <a:solidFill>
                  <a:srgbClr val="808080"/>
                </a:solidFill>
                <a:round/>
                <a:headEnd/>
                <a:tailEnd/>
              </a:ln>
            </p:spPr>
            <p:txBody>
              <a:bodyPr/>
              <a:lstStyle/>
              <a:p>
                <a:endParaRPr lang="fr-FR"/>
              </a:p>
            </p:txBody>
          </p:sp>
        </p:grpSp>
        <p:sp>
          <p:nvSpPr>
            <p:cNvPr id="23766" name="Line 156"/>
            <p:cNvSpPr>
              <a:spLocks noChangeShapeType="1"/>
            </p:cNvSpPr>
            <p:nvPr/>
          </p:nvSpPr>
          <p:spPr bwMode="auto">
            <a:xfrm>
              <a:off x="1005" y="2186"/>
              <a:ext cx="1" cy="165"/>
            </a:xfrm>
            <a:prstGeom prst="line">
              <a:avLst/>
            </a:prstGeom>
            <a:noFill/>
            <a:ln w="9525" cap="rnd">
              <a:solidFill>
                <a:srgbClr val="808080"/>
              </a:solidFill>
              <a:round/>
              <a:headEnd/>
              <a:tailEnd/>
            </a:ln>
          </p:spPr>
          <p:txBody>
            <a:bodyPr/>
            <a:lstStyle/>
            <a:p>
              <a:endParaRPr lang="fr-FR"/>
            </a:p>
          </p:txBody>
        </p:sp>
        <p:grpSp>
          <p:nvGrpSpPr>
            <p:cNvPr id="23555" name="Group 157"/>
            <p:cNvGrpSpPr>
              <a:grpSpLocks/>
            </p:cNvGrpSpPr>
            <p:nvPr/>
          </p:nvGrpSpPr>
          <p:grpSpPr bwMode="auto">
            <a:xfrm>
              <a:off x="982" y="2245"/>
              <a:ext cx="55" cy="59"/>
              <a:chOff x="982" y="2245"/>
              <a:chExt cx="55" cy="59"/>
            </a:xfrm>
          </p:grpSpPr>
          <p:sp>
            <p:nvSpPr>
              <p:cNvPr id="23849" name="Oval 158"/>
              <p:cNvSpPr>
                <a:spLocks noChangeArrowheads="1"/>
              </p:cNvSpPr>
              <p:nvPr/>
            </p:nvSpPr>
            <p:spPr bwMode="auto">
              <a:xfrm>
                <a:off x="982" y="2245"/>
                <a:ext cx="55" cy="59"/>
              </a:xfrm>
              <a:prstGeom prst="ellipse">
                <a:avLst/>
              </a:prstGeom>
              <a:solidFill>
                <a:srgbClr val="CCCCFF"/>
              </a:solidFill>
              <a:ln w="0">
                <a:solidFill>
                  <a:srgbClr val="000000"/>
                </a:solidFill>
                <a:round/>
                <a:headEnd/>
                <a:tailEnd/>
              </a:ln>
            </p:spPr>
            <p:txBody>
              <a:bodyPr/>
              <a:lstStyle/>
              <a:p>
                <a:endParaRPr lang="fr-FR"/>
              </a:p>
            </p:txBody>
          </p:sp>
          <p:sp>
            <p:nvSpPr>
              <p:cNvPr id="23850" name="Oval 159"/>
              <p:cNvSpPr>
                <a:spLocks noChangeArrowheads="1"/>
              </p:cNvSpPr>
              <p:nvPr/>
            </p:nvSpPr>
            <p:spPr bwMode="auto">
              <a:xfrm>
                <a:off x="982" y="2245"/>
                <a:ext cx="55" cy="59"/>
              </a:xfrm>
              <a:prstGeom prst="ellipse">
                <a:avLst/>
              </a:prstGeom>
              <a:noFill/>
              <a:ln w="9525" cap="rnd">
                <a:solidFill>
                  <a:srgbClr val="808080"/>
                </a:solidFill>
                <a:round/>
                <a:headEnd/>
                <a:tailEnd/>
              </a:ln>
            </p:spPr>
            <p:txBody>
              <a:bodyPr/>
              <a:lstStyle/>
              <a:p>
                <a:endParaRPr lang="fr-FR"/>
              </a:p>
            </p:txBody>
          </p:sp>
        </p:grpSp>
        <p:sp>
          <p:nvSpPr>
            <p:cNvPr id="23768" name="Line 160"/>
            <p:cNvSpPr>
              <a:spLocks noChangeShapeType="1"/>
            </p:cNvSpPr>
            <p:nvPr/>
          </p:nvSpPr>
          <p:spPr bwMode="auto">
            <a:xfrm>
              <a:off x="964" y="2180"/>
              <a:ext cx="89" cy="1"/>
            </a:xfrm>
            <a:prstGeom prst="line">
              <a:avLst/>
            </a:prstGeom>
            <a:noFill/>
            <a:ln w="9525" cap="rnd">
              <a:solidFill>
                <a:srgbClr val="808080"/>
              </a:solidFill>
              <a:round/>
              <a:headEnd/>
              <a:tailEnd/>
            </a:ln>
          </p:spPr>
          <p:txBody>
            <a:bodyPr/>
            <a:lstStyle/>
            <a:p>
              <a:endParaRPr lang="fr-FR"/>
            </a:p>
          </p:txBody>
        </p:sp>
        <p:sp>
          <p:nvSpPr>
            <p:cNvPr id="23769" name="Line 161"/>
            <p:cNvSpPr>
              <a:spLocks noChangeShapeType="1"/>
            </p:cNvSpPr>
            <p:nvPr/>
          </p:nvSpPr>
          <p:spPr bwMode="auto">
            <a:xfrm>
              <a:off x="968" y="2361"/>
              <a:ext cx="89" cy="1"/>
            </a:xfrm>
            <a:prstGeom prst="line">
              <a:avLst/>
            </a:prstGeom>
            <a:noFill/>
            <a:ln w="9525" cap="rnd">
              <a:solidFill>
                <a:srgbClr val="808080"/>
              </a:solidFill>
              <a:round/>
              <a:headEnd/>
              <a:tailEnd/>
            </a:ln>
          </p:spPr>
          <p:txBody>
            <a:bodyPr/>
            <a:lstStyle/>
            <a:p>
              <a:endParaRPr lang="fr-FR"/>
            </a:p>
          </p:txBody>
        </p:sp>
        <p:sp>
          <p:nvSpPr>
            <p:cNvPr id="23770" name="Line 162"/>
            <p:cNvSpPr>
              <a:spLocks noChangeShapeType="1"/>
            </p:cNvSpPr>
            <p:nvPr/>
          </p:nvSpPr>
          <p:spPr bwMode="auto">
            <a:xfrm>
              <a:off x="1659" y="2556"/>
              <a:ext cx="1" cy="165"/>
            </a:xfrm>
            <a:prstGeom prst="line">
              <a:avLst/>
            </a:prstGeom>
            <a:noFill/>
            <a:ln w="9525" cap="rnd">
              <a:solidFill>
                <a:srgbClr val="808080"/>
              </a:solidFill>
              <a:round/>
              <a:headEnd/>
              <a:tailEnd/>
            </a:ln>
          </p:spPr>
          <p:txBody>
            <a:bodyPr/>
            <a:lstStyle/>
            <a:p>
              <a:endParaRPr lang="fr-FR"/>
            </a:p>
          </p:txBody>
        </p:sp>
        <p:grpSp>
          <p:nvGrpSpPr>
            <p:cNvPr id="23556" name="Group 163"/>
            <p:cNvGrpSpPr>
              <a:grpSpLocks/>
            </p:cNvGrpSpPr>
            <p:nvPr/>
          </p:nvGrpSpPr>
          <p:grpSpPr bwMode="auto">
            <a:xfrm>
              <a:off x="1636" y="2615"/>
              <a:ext cx="55" cy="59"/>
              <a:chOff x="1636" y="2615"/>
              <a:chExt cx="55" cy="59"/>
            </a:xfrm>
          </p:grpSpPr>
          <p:sp>
            <p:nvSpPr>
              <p:cNvPr id="23847" name="Oval 164"/>
              <p:cNvSpPr>
                <a:spLocks noChangeArrowheads="1"/>
              </p:cNvSpPr>
              <p:nvPr/>
            </p:nvSpPr>
            <p:spPr bwMode="auto">
              <a:xfrm>
                <a:off x="1636" y="2615"/>
                <a:ext cx="55" cy="59"/>
              </a:xfrm>
              <a:prstGeom prst="ellipse">
                <a:avLst/>
              </a:prstGeom>
              <a:solidFill>
                <a:srgbClr val="CCCCFF"/>
              </a:solidFill>
              <a:ln w="0">
                <a:solidFill>
                  <a:srgbClr val="000000"/>
                </a:solidFill>
                <a:round/>
                <a:headEnd/>
                <a:tailEnd/>
              </a:ln>
            </p:spPr>
            <p:txBody>
              <a:bodyPr/>
              <a:lstStyle/>
              <a:p>
                <a:endParaRPr lang="fr-FR"/>
              </a:p>
            </p:txBody>
          </p:sp>
          <p:sp>
            <p:nvSpPr>
              <p:cNvPr id="23848" name="Oval 165"/>
              <p:cNvSpPr>
                <a:spLocks noChangeArrowheads="1"/>
              </p:cNvSpPr>
              <p:nvPr/>
            </p:nvSpPr>
            <p:spPr bwMode="auto">
              <a:xfrm>
                <a:off x="1636" y="2615"/>
                <a:ext cx="55" cy="59"/>
              </a:xfrm>
              <a:prstGeom prst="ellipse">
                <a:avLst/>
              </a:prstGeom>
              <a:noFill/>
              <a:ln w="9525" cap="rnd">
                <a:solidFill>
                  <a:srgbClr val="808080"/>
                </a:solidFill>
                <a:round/>
                <a:headEnd/>
                <a:tailEnd/>
              </a:ln>
            </p:spPr>
            <p:txBody>
              <a:bodyPr/>
              <a:lstStyle/>
              <a:p>
                <a:endParaRPr lang="fr-FR"/>
              </a:p>
            </p:txBody>
          </p:sp>
        </p:grpSp>
        <p:sp>
          <p:nvSpPr>
            <p:cNvPr id="23772" name="Line 166"/>
            <p:cNvSpPr>
              <a:spLocks noChangeShapeType="1"/>
            </p:cNvSpPr>
            <p:nvPr/>
          </p:nvSpPr>
          <p:spPr bwMode="auto">
            <a:xfrm>
              <a:off x="1659" y="2556"/>
              <a:ext cx="1" cy="165"/>
            </a:xfrm>
            <a:prstGeom prst="line">
              <a:avLst/>
            </a:prstGeom>
            <a:noFill/>
            <a:ln w="9525" cap="rnd">
              <a:solidFill>
                <a:srgbClr val="808080"/>
              </a:solidFill>
              <a:round/>
              <a:headEnd/>
              <a:tailEnd/>
            </a:ln>
          </p:spPr>
          <p:txBody>
            <a:bodyPr/>
            <a:lstStyle/>
            <a:p>
              <a:endParaRPr lang="fr-FR"/>
            </a:p>
          </p:txBody>
        </p:sp>
        <p:grpSp>
          <p:nvGrpSpPr>
            <p:cNvPr id="23558" name="Group 167"/>
            <p:cNvGrpSpPr>
              <a:grpSpLocks/>
            </p:cNvGrpSpPr>
            <p:nvPr/>
          </p:nvGrpSpPr>
          <p:grpSpPr bwMode="auto">
            <a:xfrm>
              <a:off x="1636" y="2615"/>
              <a:ext cx="55" cy="59"/>
              <a:chOff x="1636" y="2615"/>
              <a:chExt cx="55" cy="59"/>
            </a:xfrm>
          </p:grpSpPr>
          <p:sp>
            <p:nvSpPr>
              <p:cNvPr id="23845" name="Oval 168"/>
              <p:cNvSpPr>
                <a:spLocks noChangeArrowheads="1"/>
              </p:cNvSpPr>
              <p:nvPr/>
            </p:nvSpPr>
            <p:spPr bwMode="auto">
              <a:xfrm>
                <a:off x="1636" y="2615"/>
                <a:ext cx="55" cy="59"/>
              </a:xfrm>
              <a:prstGeom prst="ellipse">
                <a:avLst/>
              </a:prstGeom>
              <a:solidFill>
                <a:srgbClr val="CCCCFF"/>
              </a:solidFill>
              <a:ln w="0">
                <a:solidFill>
                  <a:srgbClr val="000000"/>
                </a:solidFill>
                <a:round/>
                <a:headEnd/>
                <a:tailEnd/>
              </a:ln>
            </p:spPr>
            <p:txBody>
              <a:bodyPr/>
              <a:lstStyle/>
              <a:p>
                <a:endParaRPr lang="fr-FR"/>
              </a:p>
            </p:txBody>
          </p:sp>
          <p:sp>
            <p:nvSpPr>
              <p:cNvPr id="23846" name="Oval 169"/>
              <p:cNvSpPr>
                <a:spLocks noChangeArrowheads="1"/>
              </p:cNvSpPr>
              <p:nvPr/>
            </p:nvSpPr>
            <p:spPr bwMode="auto">
              <a:xfrm>
                <a:off x="1636" y="2615"/>
                <a:ext cx="55" cy="59"/>
              </a:xfrm>
              <a:prstGeom prst="ellipse">
                <a:avLst/>
              </a:prstGeom>
              <a:noFill/>
              <a:ln w="9525" cap="rnd">
                <a:solidFill>
                  <a:srgbClr val="808080"/>
                </a:solidFill>
                <a:round/>
                <a:headEnd/>
                <a:tailEnd/>
              </a:ln>
            </p:spPr>
            <p:txBody>
              <a:bodyPr/>
              <a:lstStyle/>
              <a:p>
                <a:endParaRPr lang="fr-FR"/>
              </a:p>
            </p:txBody>
          </p:sp>
        </p:grpSp>
        <p:sp>
          <p:nvSpPr>
            <p:cNvPr id="23774" name="Line 170"/>
            <p:cNvSpPr>
              <a:spLocks noChangeShapeType="1"/>
            </p:cNvSpPr>
            <p:nvPr/>
          </p:nvSpPr>
          <p:spPr bwMode="auto">
            <a:xfrm>
              <a:off x="1618" y="2550"/>
              <a:ext cx="89" cy="1"/>
            </a:xfrm>
            <a:prstGeom prst="line">
              <a:avLst/>
            </a:prstGeom>
            <a:noFill/>
            <a:ln w="9525" cap="rnd">
              <a:solidFill>
                <a:srgbClr val="808080"/>
              </a:solidFill>
              <a:round/>
              <a:headEnd/>
              <a:tailEnd/>
            </a:ln>
          </p:spPr>
          <p:txBody>
            <a:bodyPr/>
            <a:lstStyle/>
            <a:p>
              <a:endParaRPr lang="fr-FR"/>
            </a:p>
          </p:txBody>
        </p:sp>
        <p:sp>
          <p:nvSpPr>
            <p:cNvPr id="23775" name="Line 171"/>
            <p:cNvSpPr>
              <a:spLocks noChangeShapeType="1"/>
            </p:cNvSpPr>
            <p:nvPr/>
          </p:nvSpPr>
          <p:spPr bwMode="auto">
            <a:xfrm>
              <a:off x="1622" y="2731"/>
              <a:ext cx="89" cy="1"/>
            </a:xfrm>
            <a:prstGeom prst="line">
              <a:avLst/>
            </a:prstGeom>
            <a:noFill/>
            <a:ln w="9525" cap="rnd">
              <a:solidFill>
                <a:srgbClr val="808080"/>
              </a:solidFill>
              <a:round/>
              <a:headEnd/>
              <a:tailEnd/>
            </a:ln>
          </p:spPr>
          <p:txBody>
            <a:bodyPr/>
            <a:lstStyle/>
            <a:p>
              <a:endParaRPr lang="fr-FR"/>
            </a:p>
          </p:txBody>
        </p:sp>
        <p:sp>
          <p:nvSpPr>
            <p:cNvPr id="23776" name="Line 172"/>
            <p:cNvSpPr>
              <a:spLocks noChangeShapeType="1"/>
            </p:cNvSpPr>
            <p:nvPr/>
          </p:nvSpPr>
          <p:spPr bwMode="auto">
            <a:xfrm>
              <a:off x="1368" y="2347"/>
              <a:ext cx="1" cy="166"/>
            </a:xfrm>
            <a:prstGeom prst="line">
              <a:avLst/>
            </a:prstGeom>
            <a:noFill/>
            <a:ln w="9525" cap="rnd">
              <a:solidFill>
                <a:srgbClr val="808080"/>
              </a:solidFill>
              <a:round/>
              <a:headEnd/>
              <a:tailEnd/>
            </a:ln>
          </p:spPr>
          <p:txBody>
            <a:bodyPr/>
            <a:lstStyle/>
            <a:p>
              <a:endParaRPr lang="fr-FR"/>
            </a:p>
          </p:txBody>
        </p:sp>
        <p:grpSp>
          <p:nvGrpSpPr>
            <p:cNvPr id="23559" name="Group 173"/>
            <p:cNvGrpSpPr>
              <a:grpSpLocks/>
            </p:cNvGrpSpPr>
            <p:nvPr/>
          </p:nvGrpSpPr>
          <p:grpSpPr bwMode="auto">
            <a:xfrm>
              <a:off x="1344" y="2406"/>
              <a:ext cx="55" cy="59"/>
              <a:chOff x="1344" y="2406"/>
              <a:chExt cx="55" cy="59"/>
            </a:xfrm>
          </p:grpSpPr>
          <p:sp>
            <p:nvSpPr>
              <p:cNvPr id="23843" name="Oval 174"/>
              <p:cNvSpPr>
                <a:spLocks noChangeArrowheads="1"/>
              </p:cNvSpPr>
              <p:nvPr/>
            </p:nvSpPr>
            <p:spPr bwMode="auto">
              <a:xfrm>
                <a:off x="1344" y="2406"/>
                <a:ext cx="55" cy="59"/>
              </a:xfrm>
              <a:prstGeom prst="ellipse">
                <a:avLst/>
              </a:prstGeom>
              <a:solidFill>
                <a:srgbClr val="CCCCFF"/>
              </a:solidFill>
              <a:ln w="0">
                <a:solidFill>
                  <a:srgbClr val="000000"/>
                </a:solidFill>
                <a:round/>
                <a:headEnd/>
                <a:tailEnd/>
              </a:ln>
            </p:spPr>
            <p:txBody>
              <a:bodyPr/>
              <a:lstStyle/>
              <a:p>
                <a:endParaRPr lang="fr-FR"/>
              </a:p>
            </p:txBody>
          </p:sp>
          <p:sp>
            <p:nvSpPr>
              <p:cNvPr id="23844" name="Oval 175"/>
              <p:cNvSpPr>
                <a:spLocks noChangeArrowheads="1"/>
              </p:cNvSpPr>
              <p:nvPr/>
            </p:nvSpPr>
            <p:spPr bwMode="auto">
              <a:xfrm>
                <a:off x="1344" y="2406"/>
                <a:ext cx="55" cy="59"/>
              </a:xfrm>
              <a:prstGeom prst="ellipse">
                <a:avLst/>
              </a:prstGeom>
              <a:noFill/>
              <a:ln w="9525" cap="rnd">
                <a:solidFill>
                  <a:srgbClr val="808080"/>
                </a:solidFill>
                <a:round/>
                <a:headEnd/>
                <a:tailEnd/>
              </a:ln>
            </p:spPr>
            <p:txBody>
              <a:bodyPr/>
              <a:lstStyle/>
              <a:p>
                <a:endParaRPr lang="fr-FR"/>
              </a:p>
            </p:txBody>
          </p:sp>
        </p:grpSp>
        <p:sp>
          <p:nvSpPr>
            <p:cNvPr id="23778" name="Line 176"/>
            <p:cNvSpPr>
              <a:spLocks noChangeShapeType="1"/>
            </p:cNvSpPr>
            <p:nvPr/>
          </p:nvSpPr>
          <p:spPr bwMode="auto">
            <a:xfrm>
              <a:off x="1368" y="2347"/>
              <a:ext cx="1" cy="166"/>
            </a:xfrm>
            <a:prstGeom prst="line">
              <a:avLst/>
            </a:prstGeom>
            <a:noFill/>
            <a:ln w="9525" cap="rnd">
              <a:solidFill>
                <a:srgbClr val="808080"/>
              </a:solidFill>
              <a:round/>
              <a:headEnd/>
              <a:tailEnd/>
            </a:ln>
          </p:spPr>
          <p:txBody>
            <a:bodyPr/>
            <a:lstStyle/>
            <a:p>
              <a:endParaRPr lang="fr-FR"/>
            </a:p>
          </p:txBody>
        </p:sp>
        <p:grpSp>
          <p:nvGrpSpPr>
            <p:cNvPr id="23563" name="Group 177"/>
            <p:cNvGrpSpPr>
              <a:grpSpLocks/>
            </p:cNvGrpSpPr>
            <p:nvPr/>
          </p:nvGrpSpPr>
          <p:grpSpPr bwMode="auto">
            <a:xfrm>
              <a:off x="1344" y="2406"/>
              <a:ext cx="55" cy="59"/>
              <a:chOff x="1344" y="2406"/>
              <a:chExt cx="55" cy="59"/>
            </a:xfrm>
          </p:grpSpPr>
          <p:sp>
            <p:nvSpPr>
              <p:cNvPr id="23841" name="Oval 178"/>
              <p:cNvSpPr>
                <a:spLocks noChangeArrowheads="1"/>
              </p:cNvSpPr>
              <p:nvPr/>
            </p:nvSpPr>
            <p:spPr bwMode="auto">
              <a:xfrm>
                <a:off x="1344" y="2406"/>
                <a:ext cx="55" cy="59"/>
              </a:xfrm>
              <a:prstGeom prst="ellipse">
                <a:avLst/>
              </a:prstGeom>
              <a:solidFill>
                <a:srgbClr val="CCCCFF"/>
              </a:solidFill>
              <a:ln w="0">
                <a:solidFill>
                  <a:srgbClr val="000000"/>
                </a:solidFill>
                <a:round/>
                <a:headEnd/>
                <a:tailEnd/>
              </a:ln>
            </p:spPr>
            <p:txBody>
              <a:bodyPr/>
              <a:lstStyle/>
              <a:p>
                <a:endParaRPr lang="fr-FR"/>
              </a:p>
            </p:txBody>
          </p:sp>
          <p:sp>
            <p:nvSpPr>
              <p:cNvPr id="23842" name="Oval 179"/>
              <p:cNvSpPr>
                <a:spLocks noChangeArrowheads="1"/>
              </p:cNvSpPr>
              <p:nvPr/>
            </p:nvSpPr>
            <p:spPr bwMode="auto">
              <a:xfrm>
                <a:off x="1344" y="2406"/>
                <a:ext cx="55" cy="59"/>
              </a:xfrm>
              <a:prstGeom prst="ellipse">
                <a:avLst/>
              </a:prstGeom>
              <a:noFill/>
              <a:ln w="9525" cap="rnd">
                <a:solidFill>
                  <a:srgbClr val="808080"/>
                </a:solidFill>
                <a:round/>
                <a:headEnd/>
                <a:tailEnd/>
              </a:ln>
            </p:spPr>
            <p:txBody>
              <a:bodyPr/>
              <a:lstStyle/>
              <a:p>
                <a:endParaRPr lang="fr-FR"/>
              </a:p>
            </p:txBody>
          </p:sp>
        </p:grpSp>
        <p:sp>
          <p:nvSpPr>
            <p:cNvPr id="23780" name="Line 180"/>
            <p:cNvSpPr>
              <a:spLocks noChangeShapeType="1"/>
            </p:cNvSpPr>
            <p:nvPr/>
          </p:nvSpPr>
          <p:spPr bwMode="auto">
            <a:xfrm>
              <a:off x="1327" y="2341"/>
              <a:ext cx="88" cy="1"/>
            </a:xfrm>
            <a:prstGeom prst="line">
              <a:avLst/>
            </a:prstGeom>
            <a:noFill/>
            <a:ln w="9525" cap="rnd">
              <a:solidFill>
                <a:srgbClr val="808080"/>
              </a:solidFill>
              <a:round/>
              <a:headEnd/>
              <a:tailEnd/>
            </a:ln>
          </p:spPr>
          <p:txBody>
            <a:bodyPr/>
            <a:lstStyle/>
            <a:p>
              <a:endParaRPr lang="fr-FR"/>
            </a:p>
          </p:txBody>
        </p:sp>
        <p:sp>
          <p:nvSpPr>
            <p:cNvPr id="23781" name="Line 181"/>
            <p:cNvSpPr>
              <a:spLocks noChangeShapeType="1"/>
            </p:cNvSpPr>
            <p:nvPr/>
          </p:nvSpPr>
          <p:spPr bwMode="auto">
            <a:xfrm>
              <a:off x="1330" y="2523"/>
              <a:ext cx="89" cy="1"/>
            </a:xfrm>
            <a:prstGeom prst="line">
              <a:avLst/>
            </a:prstGeom>
            <a:noFill/>
            <a:ln w="9525" cap="rnd">
              <a:solidFill>
                <a:srgbClr val="808080"/>
              </a:solidFill>
              <a:round/>
              <a:headEnd/>
              <a:tailEnd/>
            </a:ln>
          </p:spPr>
          <p:txBody>
            <a:bodyPr/>
            <a:lstStyle/>
            <a:p>
              <a:endParaRPr lang="fr-FR"/>
            </a:p>
          </p:txBody>
        </p:sp>
        <p:sp>
          <p:nvSpPr>
            <p:cNvPr id="23782" name="Line 182"/>
            <p:cNvSpPr>
              <a:spLocks noChangeShapeType="1"/>
            </p:cNvSpPr>
            <p:nvPr/>
          </p:nvSpPr>
          <p:spPr bwMode="auto">
            <a:xfrm>
              <a:off x="810" y="2534"/>
              <a:ext cx="1" cy="166"/>
            </a:xfrm>
            <a:prstGeom prst="line">
              <a:avLst/>
            </a:prstGeom>
            <a:noFill/>
            <a:ln w="9525" cap="rnd">
              <a:solidFill>
                <a:srgbClr val="808080"/>
              </a:solidFill>
              <a:round/>
              <a:headEnd/>
              <a:tailEnd/>
            </a:ln>
          </p:spPr>
          <p:txBody>
            <a:bodyPr/>
            <a:lstStyle/>
            <a:p>
              <a:endParaRPr lang="fr-FR"/>
            </a:p>
          </p:txBody>
        </p:sp>
        <p:grpSp>
          <p:nvGrpSpPr>
            <p:cNvPr id="23574" name="Group 183"/>
            <p:cNvGrpSpPr>
              <a:grpSpLocks/>
            </p:cNvGrpSpPr>
            <p:nvPr/>
          </p:nvGrpSpPr>
          <p:grpSpPr bwMode="auto">
            <a:xfrm>
              <a:off x="787" y="2593"/>
              <a:ext cx="55" cy="60"/>
              <a:chOff x="787" y="2593"/>
              <a:chExt cx="55" cy="60"/>
            </a:xfrm>
          </p:grpSpPr>
          <p:sp>
            <p:nvSpPr>
              <p:cNvPr id="23839" name="Oval 184"/>
              <p:cNvSpPr>
                <a:spLocks noChangeArrowheads="1"/>
              </p:cNvSpPr>
              <p:nvPr/>
            </p:nvSpPr>
            <p:spPr bwMode="auto">
              <a:xfrm>
                <a:off x="787" y="2593"/>
                <a:ext cx="55" cy="60"/>
              </a:xfrm>
              <a:prstGeom prst="ellipse">
                <a:avLst/>
              </a:prstGeom>
              <a:solidFill>
                <a:srgbClr val="CCCCFF"/>
              </a:solidFill>
              <a:ln w="0">
                <a:solidFill>
                  <a:srgbClr val="000000"/>
                </a:solidFill>
                <a:round/>
                <a:headEnd/>
                <a:tailEnd/>
              </a:ln>
            </p:spPr>
            <p:txBody>
              <a:bodyPr/>
              <a:lstStyle/>
              <a:p>
                <a:endParaRPr lang="fr-FR"/>
              </a:p>
            </p:txBody>
          </p:sp>
          <p:sp>
            <p:nvSpPr>
              <p:cNvPr id="23840" name="Oval 185"/>
              <p:cNvSpPr>
                <a:spLocks noChangeArrowheads="1"/>
              </p:cNvSpPr>
              <p:nvPr/>
            </p:nvSpPr>
            <p:spPr bwMode="auto">
              <a:xfrm>
                <a:off x="787" y="2593"/>
                <a:ext cx="55" cy="60"/>
              </a:xfrm>
              <a:prstGeom prst="ellipse">
                <a:avLst/>
              </a:prstGeom>
              <a:noFill/>
              <a:ln w="9525" cap="rnd">
                <a:solidFill>
                  <a:srgbClr val="808080"/>
                </a:solidFill>
                <a:round/>
                <a:headEnd/>
                <a:tailEnd/>
              </a:ln>
            </p:spPr>
            <p:txBody>
              <a:bodyPr/>
              <a:lstStyle/>
              <a:p>
                <a:endParaRPr lang="fr-FR"/>
              </a:p>
            </p:txBody>
          </p:sp>
        </p:grpSp>
        <p:sp>
          <p:nvSpPr>
            <p:cNvPr id="23784" name="Line 186"/>
            <p:cNvSpPr>
              <a:spLocks noChangeShapeType="1"/>
            </p:cNvSpPr>
            <p:nvPr/>
          </p:nvSpPr>
          <p:spPr bwMode="auto">
            <a:xfrm>
              <a:off x="810" y="2534"/>
              <a:ext cx="1" cy="166"/>
            </a:xfrm>
            <a:prstGeom prst="line">
              <a:avLst/>
            </a:prstGeom>
            <a:noFill/>
            <a:ln w="9525" cap="rnd">
              <a:solidFill>
                <a:srgbClr val="808080"/>
              </a:solidFill>
              <a:round/>
              <a:headEnd/>
              <a:tailEnd/>
            </a:ln>
          </p:spPr>
          <p:txBody>
            <a:bodyPr/>
            <a:lstStyle/>
            <a:p>
              <a:endParaRPr lang="fr-FR"/>
            </a:p>
          </p:txBody>
        </p:sp>
        <p:grpSp>
          <p:nvGrpSpPr>
            <p:cNvPr id="23579" name="Group 187"/>
            <p:cNvGrpSpPr>
              <a:grpSpLocks/>
            </p:cNvGrpSpPr>
            <p:nvPr/>
          </p:nvGrpSpPr>
          <p:grpSpPr bwMode="auto">
            <a:xfrm>
              <a:off x="787" y="2593"/>
              <a:ext cx="55" cy="60"/>
              <a:chOff x="787" y="2593"/>
              <a:chExt cx="55" cy="60"/>
            </a:xfrm>
          </p:grpSpPr>
          <p:sp>
            <p:nvSpPr>
              <p:cNvPr id="23837" name="Oval 188"/>
              <p:cNvSpPr>
                <a:spLocks noChangeArrowheads="1"/>
              </p:cNvSpPr>
              <p:nvPr/>
            </p:nvSpPr>
            <p:spPr bwMode="auto">
              <a:xfrm>
                <a:off x="787" y="2593"/>
                <a:ext cx="55" cy="60"/>
              </a:xfrm>
              <a:prstGeom prst="ellipse">
                <a:avLst/>
              </a:prstGeom>
              <a:solidFill>
                <a:srgbClr val="CCCCFF"/>
              </a:solidFill>
              <a:ln w="0">
                <a:solidFill>
                  <a:srgbClr val="000000"/>
                </a:solidFill>
                <a:round/>
                <a:headEnd/>
                <a:tailEnd/>
              </a:ln>
            </p:spPr>
            <p:txBody>
              <a:bodyPr/>
              <a:lstStyle/>
              <a:p>
                <a:endParaRPr lang="fr-FR"/>
              </a:p>
            </p:txBody>
          </p:sp>
          <p:sp>
            <p:nvSpPr>
              <p:cNvPr id="23838" name="Oval 189"/>
              <p:cNvSpPr>
                <a:spLocks noChangeArrowheads="1"/>
              </p:cNvSpPr>
              <p:nvPr/>
            </p:nvSpPr>
            <p:spPr bwMode="auto">
              <a:xfrm>
                <a:off x="787" y="2593"/>
                <a:ext cx="55" cy="60"/>
              </a:xfrm>
              <a:prstGeom prst="ellipse">
                <a:avLst/>
              </a:prstGeom>
              <a:noFill/>
              <a:ln w="9525" cap="rnd">
                <a:solidFill>
                  <a:srgbClr val="808080"/>
                </a:solidFill>
                <a:round/>
                <a:headEnd/>
                <a:tailEnd/>
              </a:ln>
            </p:spPr>
            <p:txBody>
              <a:bodyPr/>
              <a:lstStyle/>
              <a:p>
                <a:endParaRPr lang="fr-FR"/>
              </a:p>
            </p:txBody>
          </p:sp>
        </p:grpSp>
        <p:sp>
          <p:nvSpPr>
            <p:cNvPr id="23786" name="Line 190"/>
            <p:cNvSpPr>
              <a:spLocks noChangeShapeType="1"/>
            </p:cNvSpPr>
            <p:nvPr/>
          </p:nvSpPr>
          <p:spPr bwMode="auto">
            <a:xfrm>
              <a:off x="769" y="2528"/>
              <a:ext cx="89" cy="1"/>
            </a:xfrm>
            <a:prstGeom prst="line">
              <a:avLst/>
            </a:prstGeom>
            <a:noFill/>
            <a:ln w="9525" cap="rnd">
              <a:solidFill>
                <a:srgbClr val="808080"/>
              </a:solidFill>
              <a:round/>
              <a:headEnd/>
              <a:tailEnd/>
            </a:ln>
          </p:spPr>
          <p:txBody>
            <a:bodyPr/>
            <a:lstStyle/>
            <a:p>
              <a:endParaRPr lang="fr-FR"/>
            </a:p>
          </p:txBody>
        </p:sp>
        <p:sp>
          <p:nvSpPr>
            <p:cNvPr id="23787" name="Line 191"/>
            <p:cNvSpPr>
              <a:spLocks noChangeShapeType="1"/>
            </p:cNvSpPr>
            <p:nvPr/>
          </p:nvSpPr>
          <p:spPr bwMode="auto">
            <a:xfrm>
              <a:off x="773" y="2710"/>
              <a:ext cx="89" cy="1"/>
            </a:xfrm>
            <a:prstGeom prst="line">
              <a:avLst/>
            </a:prstGeom>
            <a:noFill/>
            <a:ln w="9525" cap="rnd">
              <a:solidFill>
                <a:srgbClr val="808080"/>
              </a:solidFill>
              <a:round/>
              <a:headEnd/>
              <a:tailEnd/>
            </a:ln>
          </p:spPr>
          <p:txBody>
            <a:bodyPr/>
            <a:lstStyle/>
            <a:p>
              <a:endParaRPr lang="fr-FR"/>
            </a:p>
          </p:txBody>
        </p:sp>
        <p:sp>
          <p:nvSpPr>
            <p:cNvPr id="23788" name="Rectangle 192"/>
            <p:cNvSpPr>
              <a:spLocks noChangeArrowheads="1"/>
            </p:cNvSpPr>
            <p:nvPr/>
          </p:nvSpPr>
          <p:spPr bwMode="auto">
            <a:xfrm>
              <a:off x="1100" y="2873"/>
              <a:ext cx="198" cy="116"/>
            </a:xfrm>
            <a:prstGeom prst="rect">
              <a:avLst/>
            </a:prstGeom>
            <a:noFill/>
            <a:ln w="9525">
              <a:noFill/>
              <a:miter lim="800000"/>
              <a:headEnd/>
              <a:tailEnd/>
            </a:ln>
          </p:spPr>
          <p:txBody>
            <a:bodyPr wrap="none" lIns="0" tIns="0" rIns="0" bIns="0">
              <a:spAutoFit/>
            </a:bodyPr>
            <a:lstStyle/>
            <a:p>
              <a:r>
                <a:rPr lang="fr-FR" sz="1200">
                  <a:solidFill>
                    <a:srgbClr val="000000"/>
                  </a:solidFill>
                  <a:latin typeface="Arial" charset="0"/>
                </a:rPr>
                <a:t>temps</a:t>
              </a:r>
              <a:endParaRPr lang="fr-FR"/>
            </a:p>
          </p:txBody>
        </p:sp>
        <p:sp>
          <p:nvSpPr>
            <p:cNvPr id="23789" name="Rectangle 193"/>
            <p:cNvSpPr>
              <a:spLocks noChangeArrowheads="1"/>
            </p:cNvSpPr>
            <p:nvPr/>
          </p:nvSpPr>
          <p:spPr bwMode="auto">
            <a:xfrm>
              <a:off x="695" y="1729"/>
              <a:ext cx="31" cy="116"/>
            </a:xfrm>
            <a:prstGeom prst="rect">
              <a:avLst/>
            </a:prstGeom>
            <a:noFill/>
            <a:ln w="9525">
              <a:noFill/>
              <a:miter lim="800000"/>
              <a:headEnd/>
              <a:tailEnd/>
            </a:ln>
          </p:spPr>
          <p:txBody>
            <a:bodyPr wrap="none" lIns="0" tIns="0" rIns="0" bIns="0">
              <a:spAutoFit/>
            </a:bodyPr>
            <a:lstStyle/>
            <a:p>
              <a:r>
                <a:rPr lang="fr-FR" sz="1200">
                  <a:solidFill>
                    <a:srgbClr val="000000"/>
                  </a:solidFill>
                </a:rPr>
                <a:t>c</a:t>
              </a:r>
              <a:endParaRPr lang="fr-FR"/>
            </a:p>
          </p:txBody>
        </p:sp>
        <p:grpSp>
          <p:nvGrpSpPr>
            <p:cNvPr id="23580" name="Group 194"/>
            <p:cNvGrpSpPr>
              <a:grpSpLocks/>
            </p:cNvGrpSpPr>
            <p:nvPr/>
          </p:nvGrpSpPr>
          <p:grpSpPr bwMode="auto">
            <a:xfrm>
              <a:off x="1494" y="1656"/>
              <a:ext cx="404" cy="516"/>
              <a:chOff x="1494" y="1656"/>
              <a:chExt cx="404" cy="516"/>
            </a:xfrm>
          </p:grpSpPr>
          <p:sp>
            <p:nvSpPr>
              <p:cNvPr id="23830" name="Freeform 195"/>
              <p:cNvSpPr>
                <a:spLocks/>
              </p:cNvSpPr>
              <p:nvPr/>
            </p:nvSpPr>
            <p:spPr bwMode="auto">
              <a:xfrm>
                <a:off x="1494" y="1912"/>
                <a:ext cx="182" cy="245"/>
              </a:xfrm>
              <a:custGeom>
                <a:avLst/>
                <a:gdLst>
                  <a:gd name="T0" fmla="*/ 169 w 182"/>
                  <a:gd name="T1" fmla="*/ 8 h 245"/>
                  <a:gd name="T2" fmla="*/ 163 w 182"/>
                  <a:gd name="T3" fmla="*/ 4 h 245"/>
                  <a:gd name="T4" fmla="*/ 156 w 182"/>
                  <a:gd name="T5" fmla="*/ 1 h 245"/>
                  <a:gd name="T6" fmla="*/ 149 w 182"/>
                  <a:gd name="T7" fmla="*/ 0 h 245"/>
                  <a:gd name="T8" fmla="*/ 37 w 182"/>
                  <a:gd name="T9" fmla="*/ 0 h 245"/>
                  <a:gd name="T10" fmla="*/ 23 w 182"/>
                  <a:gd name="T11" fmla="*/ 3 h 245"/>
                  <a:gd name="T12" fmla="*/ 11 w 182"/>
                  <a:gd name="T13" fmla="*/ 11 h 245"/>
                  <a:gd name="T14" fmla="*/ 3 w 182"/>
                  <a:gd name="T15" fmla="*/ 22 h 245"/>
                  <a:gd name="T16" fmla="*/ 0 w 182"/>
                  <a:gd name="T17" fmla="*/ 37 h 245"/>
                  <a:gd name="T18" fmla="*/ 1 w 182"/>
                  <a:gd name="T19" fmla="*/ 179 h 245"/>
                  <a:gd name="T20" fmla="*/ 2 w 182"/>
                  <a:gd name="T21" fmla="*/ 186 h 245"/>
                  <a:gd name="T22" fmla="*/ 5 w 182"/>
                  <a:gd name="T23" fmla="*/ 193 h 245"/>
                  <a:gd name="T24" fmla="*/ 9 w 182"/>
                  <a:gd name="T25" fmla="*/ 199 h 245"/>
                  <a:gd name="T26" fmla="*/ 14 w 182"/>
                  <a:gd name="T27" fmla="*/ 204 h 245"/>
                  <a:gd name="T28" fmla="*/ 20 w 182"/>
                  <a:gd name="T29" fmla="*/ 208 h 245"/>
                  <a:gd name="T30" fmla="*/ 26 w 182"/>
                  <a:gd name="T31" fmla="*/ 211 h 245"/>
                  <a:gd name="T32" fmla="*/ 34 w 182"/>
                  <a:gd name="T33" fmla="*/ 212 h 245"/>
                  <a:gd name="T34" fmla="*/ 54 w 182"/>
                  <a:gd name="T35" fmla="*/ 212 h 245"/>
                  <a:gd name="T36" fmla="*/ 123 w 182"/>
                  <a:gd name="T37" fmla="*/ 245 h 245"/>
                  <a:gd name="T38" fmla="*/ 146 w 182"/>
                  <a:gd name="T39" fmla="*/ 212 h 245"/>
                  <a:gd name="T40" fmla="*/ 153 w 182"/>
                  <a:gd name="T41" fmla="*/ 212 h 245"/>
                  <a:gd name="T42" fmla="*/ 159 w 182"/>
                  <a:gd name="T43" fmla="*/ 209 h 245"/>
                  <a:gd name="T44" fmla="*/ 166 w 182"/>
                  <a:gd name="T45" fmla="*/ 206 h 245"/>
                  <a:gd name="T46" fmla="*/ 171 w 182"/>
                  <a:gd name="T47" fmla="*/ 202 h 245"/>
                  <a:gd name="T48" fmla="*/ 176 w 182"/>
                  <a:gd name="T49" fmla="*/ 196 h 245"/>
                  <a:gd name="T50" fmla="*/ 179 w 182"/>
                  <a:gd name="T51" fmla="*/ 190 h 245"/>
                  <a:gd name="T52" fmla="*/ 181 w 182"/>
                  <a:gd name="T53" fmla="*/ 183 h 245"/>
                  <a:gd name="T54" fmla="*/ 182 w 182"/>
                  <a:gd name="T55" fmla="*/ 176 h 245"/>
                  <a:gd name="T56" fmla="*/ 182 w 182"/>
                  <a:gd name="T57" fmla="*/ 33 h 245"/>
                  <a:gd name="T58" fmla="*/ 180 w 182"/>
                  <a:gd name="T59" fmla="*/ 26 h 245"/>
                  <a:gd name="T60" fmla="*/ 178 w 182"/>
                  <a:gd name="T61" fmla="*/ 19 h 245"/>
                  <a:gd name="T62" fmla="*/ 174 w 182"/>
                  <a:gd name="T63" fmla="*/ 13 h 2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245"/>
                  <a:gd name="T98" fmla="*/ 182 w 182"/>
                  <a:gd name="T99" fmla="*/ 245 h 2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245">
                    <a:moveTo>
                      <a:pt x="171" y="11"/>
                    </a:moveTo>
                    <a:lnTo>
                      <a:pt x="169" y="8"/>
                    </a:lnTo>
                    <a:lnTo>
                      <a:pt x="166" y="6"/>
                    </a:lnTo>
                    <a:lnTo>
                      <a:pt x="163" y="4"/>
                    </a:lnTo>
                    <a:lnTo>
                      <a:pt x="159" y="3"/>
                    </a:lnTo>
                    <a:lnTo>
                      <a:pt x="156" y="1"/>
                    </a:lnTo>
                    <a:lnTo>
                      <a:pt x="153" y="1"/>
                    </a:lnTo>
                    <a:lnTo>
                      <a:pt x="149" y="0"/>
                    </a:lnTo>
                    <a:lnTo>
                      <a:pt x="146" y="0"/>
                    </a:lnTo>
                    <a:lnTo>
                      <a:pt x="37" y="0"/>
                    </a:lnTo>
                    <a:lnTo>
                      <a:pt x="30" y="1"/>
                    </a:lnTo>
                    <a:lnTo>
                      <a:pt x="23" y="3"/>
                    </a:lnTo>
                    <a:lnTo>
                      <a:pt x="17" y="6"/>
                    </a:lnTo>
                    <a:lnTo>
                      <a:pt x="11" y="11"/>
                    </a:lnTo>
                    <a:lnTo>
                      <a:pt x="7" y="16"/>
                    </a:lnTo>
                    <a:lnTo>
                      <a:pt x="3" y="22"/>
                    </a:lnTo>
                    <a:lnTo>
                      <a:pt x="1" y="29"/>
                    </a:lnTo>
                    <a:lnTo>
                      <a:pt x="0" y="37"/>
                    </a:lnTo>
                    <a:lnTo>
                      <a:pt x="0" y="176"/>
                    </a:lnTo>
                    <a:lnTo>
                      <a:pt x="1" y="179"/>
                    </a:lnTo>
                    <a:lnTo>
                      <a:pt x="1" y="183"/>
                    </a:lnTo>
                    <a:lnTo>
                      <a:pt x="2" y="186"/>
                    </a:lnTo>
                    <a:lnTo>
                      <a:pt x="3" y="190"/>
                    </a:lnTo>
                    <a:lnTo>
                      <a:pt x="5" y="193"/>
                    </a:lnTo>
                    <a:lnTo>
                      <a:pt x="7" y="196"/>
                    </a:lnTo>
                    <a:lnTo>
                      <a:pt x="9" y="199"/>
                    </a:lnTo>
                    <a:lnTo>
                      <a:pt x="11" y="202"/>
                    </a:lnTo>
                    <a:lnTo>
                      <a:pt x="14" y="204"/>
                    </a:lnTo>
                    <a:lnTo>
                      <a:pt x="17" y="206"/>
                    </a:lnTo>
                    <a:lnTo>
                      <a:pt x="20" y="208"/>
                    </a:lnTo>
                    <a:lnTo>
                      <a:pt x="23" y="209"/>
                    </a:lnTo>
                    <a:lnTo>
                      <a:pt x="26" y="211"/>
                    </a:lnTo>
                    <a:lnTo>
                      <a:pt x="30" y="212"/>
                    </a:lnTo>
                    <a:lnTo>
                      <a:pt x="34" y="212"/>
                    </a:lnTo>
                    <a:lnTo>
                      <a:pt x="37" y="212"/>
                    </a:lnTo>
                    <a:lnTo>
                      <a:pt x="54" y="212"/>
                    </a:lnTo>
                    <a:lnTo>
                      <a:pt x="54" y="245"/>
                    </a:lnTo>
                    <a:lnTo>
                      <a:pt x="123" y="245"/>
                    </a:lnTo>
                    <a:lnTo>
                      <a:pt x="123" y="212"/>
                    </a:lnTo>
                    <a:lnTo>
                      <a:pt x="146" y="212"/>
                    </a:lnTo>
                    <a:lnTo>
                      <a:pt x="149" y="212"/>
                    </a:lnTo>
                    <a:lnTo>
                      <a:pt x="153" y="212"/>
                    </a:lnTo>
                    <a:lnTo>
                      <a:pt x="156" y="211"/>
                    </a:lnTo>
                    <a:lnTo>
                      <a:pt x="159" y="209"/>
                    </a:lnTo>
                    <a:lnTo>
                      <a:pt x="163" y="208"/>
                    </a:lnTo>
                    <a:lnTo>
                      <a:pt x="166" y="206"/>
                    </a:lnTo>
                    <a:lnTo>
                      <a:pt x="169" y="204"/>
                    </a:lnTo>
                    <a:lnTo>
                      <a:pt x="171" y="202"/>
                    </a:lnTo>
                    <a:lnTo>
                      <a:pt x="174" y="199"/>
                    </a:lnTo>
                    <a:lnTo>
                      <a:pt x="176" y="196"/>
                    </a:lnTo>
                    <a:lnTo>
                      <a:pt x="178" y="193"/>
                    </a:lnTo>
                    <a:lnTo>
                      <a:pt x="179" y="190"/>
                    </a:lnTo>
                    <a:lnTo>
                      <a:pt x="180" y="186"/>
                    </a:lnTo>
                    <a:lnTo>
                      <a:pt x="181" y="183"/>
                    </a:lnTo>
                    <a:lnTo>
                      <a:pt x="182" y="179"/>
                    </a:lnTo>
                    <a:lnTo>
                      <a:pt x="182" y="176"/>
                    </a:lnTo>
                    <a:lnTo>
                      <a:pt x="182" y="37"/>
                    </a:lnTo>
                    <a:lnTo>
                      <a:pt x="182" y="33"/>
                    </a:lnTo>
                    <a:lnTo>
                      <a:pt x="181" y="29"/>
                    </a:lnTo>
                    <a:lnTo>
                      <a:pt x="180" y="26"/>
                    </a:lnTo>
                    <a:lnTo>
                      <a:pt x="179" y="23"/>
                    </a:lnTo>
                    <a:lnTo>
                      <a:pt x="178" y="19"/>
                    </a:lnTo>
                    <a:lnTo>
                      <a:pt x="176" y="16"/>
                    </a:lnTo>
                    <a:lnTo>
                      <a:pt x="174" y="13"/>
                    </a:lnTo>
                    <a:lnTo>
                      <a:pt x="171" y="11"/>
                    </a:lnTo>
                    <a:close/>
                  </a:path>
                </a:pathLst>
              </a:custGeom>
              <a:solidFill>
                <a:srgbClr val="007CD8"/>
              </a:solidFill>
              <a:ln w="9525">
                <a:noFill/>
                <a:round/>
                <a:headEnd/>
                <a:tailEnd/>
              </a:ln>
            </p:spPr>
            <p:txBody>
              <a:bodyPr/>
              <a:lstStyle/>
              <a:p>
                <a:endParaRPr lang="fr-FR"/>
              </a:p>
            </p:txBody>
          </p:sp>
          <p:sp>
            <p:nvSpPr>
              <p:cNvPr id="23831" name="Rectangle 196"/>
              <p:cNvSpPr>
                <a:spLocks noChangeArrowheads="1"/>
              </p:cNvSpPr>
              <p:nvPr/>
            </p:nvSpPr>
            <p:spPr bwMode="auto">
              <a:xfrm>
                <a:off x="1597" y="1981"/>
                <a:ext cx="62" cy="66"/>
              </a:xfrm>
              <a:prstGeom prst="rect">
                <a:avLst/>
              </a:prstGeom>
              <a:solidFill>
                <a:srgbClr val="3FE000"/>
              </a:solidFill>
              <a:ln w="9525">
                <a:noFill/>
                <a:miter lim="800000"/>
                <a:headEnd/>
                <a:tailEnd/>
              </a:ln>
            </p:spPr>
            <p:txBody>
              <a:bodyPr/>
              <a:lstStyle/>
              <a:p>
                <a:endParaRPr lang="fr-FR"/>
              </a:p>
            </p:txBody>
          </p:sp>
          <p:sp>
            <p:nvSpPr>
              <p:cNvPr id="23832" name="Freeform 197"/>
              <p:cNvSpPr>
                <a:spLocks/>
              </p:cNvSpPr>
              <p:nvPr/>
            </p:nvSpPr>
            <p:spPr bwMode="auto">
              <a:xfrm>
                <a:off x="1512" y="1929"/>
                <a:ext cx="147" cy="210"/>
              </a:xfrm>
              <a:custGeom>
                <a:avLst/>
                <a:gdLst>
                  <a:gd name="T0" fmla="*/ 67 w 147"/>
                  <a:gd name="T1" fmla="*/ 33 h 210"/>
                  <a:gd name="T2" fmla="*/ 14 w 147"/>
                  <a:gd name="T3" fmla="*/ 65 h 210"/>
                  <a:gd name="T4" fmla="*/ 14 w 147"/>
                  <a:gd name="T5" fmla="*/ 144 h 210"/>
                  <a:gd name="T6" fmla="*/ 15 w 147"/>
                  <a:gd name="T7" fmla="*/ 149 h 210"/>
                  <a:gd name="T8" fmla="*/ 18 w 147"/>
                  <a:gd name="T9" fmla="*/ 155 h 210"/>
                  <a:gd name="T10" fmla="*/ 26 w 147"/>
                  <a:gd name="T11" fmla="*/ 161 h 210"/>
                  <a:gd name="T12" fmla="*/ 37 w 147"/>
                  <a:gd name="T13" fmla="*/ 162 h 210"/>
                  <a:gd name="T14" fmla="*/ 46 w 147"/>
                  <a:gd name="T15" fmla="*/ 162 h 210"/>
                  <a:gd name="T16" fmla="*/ 56 w 147"/>
                  <a:gd name="T17" fmla="*/ 163 h 210"/>
                  <a:gd name="T18" fmla="*/ 66 w 147"/>
                  <a:gd name="T19" fmla="*/ 162 h 210"/>
                  <a:gd name="T20" fmla="*/ 76 w 147"/>
                  <a:gd name="T21" fmla="*/ 162 h 210"/>
                  <a:gd name="T22" fmla="*/ 86 w 147"/>
                  <a:gd name="T23" fmla="*/ 162 h 210"/>
                  <a:gd name="T24" fmla="*/ 95 w 147"/>
                  <a:gd name="T25" fmla="*/ 162 h 210"/>
                  <a:gd name="T26" fmla="*/ 103 w 147"/>
                  <a:gd name="T27" fmla="*/ 162 h 210"/>
                  <a:gd name="T28" fmla="*/ 110 w 147"/>
                  <a:gd name="T29" fmla="*/ 162 h 210"/>
                  <a:gd name="T30" fmla="*/ 118 w 147"/>
                  <a:gd name="T31" fmla="*/ 161 h 210"/>
                  <a:gd name="T32" fmla="*/ 124 w 147"/>
                  <a:gd name="T33" fmla="*/ 158 h 210"/>
                  <a:gd name="T34" fmla="*/ 129 w 147"/>
                  <a:gd name="T35" fmla="*/ 152 h 210"/>
                  <a:gd name="T36" fmla="*/ 129 w 147"/>
                  <a:gd name="T37" fmla="*/ 145 h 210"/>
                  <a:gd name="T38" fmla="*/ 129 w 147"/>
                  <a:gd name="T39" fmla="*/ 139 h 210"/>
                  <a:gd name="T40" fmla="*/ 147 w 147"/>
                  <a:gd name="T41" fmla="*/ 136 h 210"/>
                  <a:gd name="T42" fmla="*/ 146 w 147"/>
                  <a:gd name="T43" fmla="*/ 162 h 210"/>
                  <a:gd name="T44" fmla="*/ 143 w 147"/>
                  <a:gd name="T45" fmla="*/ 169 h 210"/>
                  <a:gd name="T46" fmla="*/ 138 w 147"/>
                  <a:gd name="T47" fmla="*/ 174 h 210"/>
                  <a:gd name="T48" fmla="*/ 131 w 147"/>
                  <a:gd name="T49" fmla="*/ 178 h 210"/>
                  <a:gd name="T50" fmla="*/ 88 w 147"/>
                  <a:gd name="T51" fmla="*/ 178 h 210"/>
                  <a:gd name="T52" fmla="*/ 54 w 147"/>
                  <a:gd name="T53" fmla="*/ 210 h 210"/>
                  <a:gd name="T54" fmla="*/ 19 w 147"/>
                  <a:gd name="T55" fmla="*/ 178 h 210"/>
                  <a:gd name="T56" fmla="*/ 15 w 147"/>
                  <a:gd name="T57" fmla="*/ 178 h 210"/>
                  <a:gd name="T58" fmla="*/ 12 w 147"/>
                  <a:gd name="T59" fmla="*/ 177 h 210"/>
                  <a:gd name="T60" fmla="*/ 8 w 147"/>
                  <a:gd name="T61" fmla="*/ 175 h 210"/>
                  <a:gd name="T62" fmla="*/ 5 w 147"/>
                  <a:gd name="T63" fmla="*/ 172 h 210"/>
                  <a:gd name="T64" fmla="*/ 1 w 147"/>
                  <a:gd name="T65" fmla="*/ 166 h 210"/>
                  <a:gd name="T66" fmla="*/ 0 w 147"/>
                  <a:gd name="T67" fmla="*/ 159 h 210"/>
                  <a:gd name="T68" fmla="*/ 0 w 147"/>
                  <a:gd name="T69" fmla="*/ 16 h 210"/>
                  <a:gd name="T70" fmla="*/ 3 w 147"/>
                  <a:gd name="T71" fmla="*/ 9 h 210"/>
                  <a:gd name="T72" fmla="*/ 7 w 147"/>
                  <a:gd name="T73" fmla="*/ 5 h 210"/>
                  <a:gd name="T74" fmla="*/ 10 w 147"/>
                  <a:gd name="T75" fmla="*/ 3 h 210"/>
                  <a:gd name="T76" fmla="*/ 13 w 147"/>
                  <a:gd name="T77" fmla="*/ 1 h 210"/>
                  <a:gd name="T78" fmla="*/ 17 w 147"/>
                  <a:gd name="T79" fmla="*/ 0 h 210"/>
                  <a:gd name="T80" fmla="*/ 128 w 147"/>
                  <a:gd name="T81" fmla="*/ 0 h 210"/>
                  <a:gd name="T82" fmla="*/ 131 w 147"/>
                  <a:gd name="T83" fmla="*/ 1 h 210"/>
                  <a:gd name="T84" fmla="*/ 135 w 147"/>
                  <a:gd name="T85" fmla="*/ 2 h 210"/>
                  <a:gd name="T86" fmla="*/ 138 w 147"/>
                  <a:gd name="T87" fmla="*/ 4 h 210"/>
                  <a:gd name="T88" fmla="*/ 141 w 147"/>
                  <a:gd name="T89" fmla="*/ 6 h 210"/>
                  <a:gd name="T90" fmla="*/ 145 w 147"/>
                  <a:gd name="T91" fmla="*/ 12 h 210"/>
                  <a:gd name="T92" fmla="*/ 147 w 147"/>
                  <a:gd name="T93" fmla="*/ 20 h 2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7"/>
                  <a:gd name="T142" fmla="*/ 0 h 210"/>
                  <a:gd name="T143" fmla="*/ 147 w 147"/>
                  <a:gd name="T144" fmla="*/ 210 h 2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7" h="210">
                    <a:moveTo>
                      <a:pt x="147" y="33"/>
                    </a:moveTo>
                    <a:lnTo>
                      <a:pt x="67" y="33"/>
                    </a:lnTo>
                    <a:lnTo>
                      <a:pt x="67" y="65"/>
                    </a:lnTo>
                    <a:lnTo>
                      <a:pt x="14" y="65"/>
                    </a:lnTo>
                    <a:lnTo>
                      <a:pt x="14" y="143"/>
                    </a:lnTo>
                    <a:lnTo>
                      <a:pt x="14" y="144"/>
                    </a:lnTo>
                    <a:lnTo>
                      <a:pt x="14" y="146"/>
                    </a:lnTo>
                    <a:lnTo>
                      <a:pt x="15" y="149"/>
                    </a:lnTo>
                    <a:lnTo>
                      <a:pt x="16" y="152"/>
                    </a:lnTo>
                    <a:lnTo>
                      <a:pt x="18" y="155"/>
                    </a:lnTo>
                    <a:lnTo>
                      <a:pt x="22" y="159"/>
                    </a:lnTo>
                    <a:lnTo>
                      <a:pt x="26" y="161"/>
                    </a:lnTo>
                    <a:lnTo>
                      <a:pt x="32" y="162"/>
                    </a:lnTo>
                    <a:lnTo>
                      <a:pt x="37" y="162"/>
                    </a:lnTo>
                    <a:lnTo>
                      <a:pt x="42" y="162"/>
                    </a:lnTo>
                    <a:lnTo>
                      <a:pt x="46" y="162"/>
                    </a:lnTo>
                    <a:lnTo>
                      <a:pt x="51" y="163"/>
                    </a:lnTo>
                    <a:lnTo>
                      <a:pt x="56" y="163"/>
                    </a:lnTo>
                    <a:lnTo>
                      <a:pt x="61" y="163"/>
                    </a:lnTo>
                    <a:lnTo>
                      <a:pt x="66" y="162"/>
                    </a:lnTo>
                    <a:lnTo>
                      <a:pt x="71" y="162"/>
                    </a:lnTo>
                    <a:lnTo>
                      <a:pt x="76" y="162"/>
                    </a:lnTo>
                    <a:lnTo>
                      <a:pt x="81" y="162"/>
                    </a:lnTo>
                    <a:lnTo>
                      <a:pt x="86" y="162"/>
                    </a:lnTo>
                    <a:lnTo>
                      <a:pt x="90" y="162"/>
                    </a:lnTo>
                    <a:lnTo>
                      <a:pt x="95" y="162"/>
                    </a:lnTo>
                    <a:lnTo>
                      <a:pt x="99" y="162"/>
                    </a:lnTo>
                    <a:lnTo>
                      <a:pt x="103" y="162"/>
                    </a:lnTo>
                    <a:lnTo>
                      <a:pt x="106" y="162"/>
                    </a:lnTo>
                    <a:lnTo>
                      <a:pt x="110" y="162"/>
                    </a:lnTo>
                    <a:lnTo>
                      <a:pt x="114" y="162"/>
                    </a:lnTo>
                    <a:lnTo>
                      <a:pt x="118" y="161"/>
                    </a:lnTo>
                    <a:lnTo>
                      <a:pt x="121" y="160"/>
                    </a:lnTo>
                    <a:lnTo>
                      <a:pt x="124" y="158"/>
                    </a:lnTo>
                    <a:lnTo>
                      <a:pt x="127" y="156"/>
                    </a:lnTo>
                    <a:lnTo>
                      <a:pt x="129" y="152"/>
                    </a:lnTo>
                    <a:lnTo>
                      <a:pt x="129" y="148"/>
                    </a:lnTo>
                    <a:lnTo>
                      <a:pt x="129" y="145"/>
                    </a:lnTo>
                    <a:lnTo>
                      <a:pt x="129" y="142"/>
                    </a:lnTo>
                    <a:lnTo>
                      <a:pt x="129" y="139"/>
                    </a:lnTo>
                    <a:lnTo>
                      <a:pt x="129" y="136"/>
                    </a:lnTo>
                    <a:lnTo>
                      <a:pt x="147" y="136"/>
                    </a:lnTo>
                    <a:lnTo>
                      <a:pt x="147" y="159"/>
                    </a:lnTo>
                    <a:lnTo>
                      <a:pt x="146" y="162"/>
                    </a:lnTo>
                    <a:lnTo>
                      <a:pt x="145" y="166"/>
                    </a:lnTo>
                    <a:lnTo>
                      <a:pt x="143" y="169"/>
                    </a:lnTo>
                    <a:lnTo>
                      <a:pt x="141" y="172"/>
                    </a:lnTo>
                    <a:lnTo>
                      <a:pt x="138" y="174"/>
                    </a:lnTo>
                    <a:lnTo>
                      <a:pt x="135" y="176"/>
                    </a:lnTo>
                    <a:lnTo>
                      <a:pt x="131" y="178"/>
                    </a:lnTo>
                    <a:lnTo>
                      <a:pt x="128" y="178"/>
                    </a:lnTo>
                    <a:lnTo>
                      <a:pt x="88" y="178"/>
                    </a:lnTo>
                    <a:lnTo>
                      <a:pt x="88" y="210"/>
                    </a:lnTo>
                    <a:lnTo>
                      <a:pt x="54" y="210"/>
                    </a:lnTo>
                    <a:lnTo>
                      <a:pt x="54" y="178"/>
                    </a:lnTo>
                    <a:lnTo>
                      <a:pt x="19" y="178"/>
                    </a:lnTo>
                    <a:lnTo>
                      <a:pt x="17" y="178"/>
                    </a:lnTo>
                    <a:lnTo>
                      <a:pt x="15" y="178"/>
                    </a:lnTo>
                    <a:lnTo>
                      <a:pt x="13" y="177"/>
                    </a:lnTo>
                    <a:lnTo>
                      <a:pt x="12" y="177"/>
                    </a:lnTo>
                    <a:lnTo>
                      <a:pt x="10" y="176"/>
                    </a:lnTo>
                    <a:lnTo>
                      <a:pt x="8" y="175"/>
                    </a:lnTo>
                    <a:lnTo>
                      <a:pt x="7" y="173"/>
                    </a:lnTo>
                    <a:lnTo>
                      <a:pt x="5" y="172"/>
                    </a:lnTo>
                    <a:lnTo>
                      <a:pt x="3" y="169"/>
                    </a:lnTo>
                    <a:lnTo>
                      <a:pt x="1" y="166"/>
                    </a:lnTo>
                    <a:lnTo>
                      <a:pt x="0" y="162"/>
                    </a:lnTo>
                    <a:lnTo>
                      <a:pt x="0" y="159"/>
                    </a:lnTo>
                    <a:lnTo>
                      <a:pt x="0" y="20"/>
                    </a:lnTo>
                    <a:lnTo>
                      <a:pt x="0" y="16"/>
                    </a:lnTo>
                    <a:lnTo>
                      <a:pt x="1" y="12"/>
                    </a:lnTo>
                    <a:lnTo>
                      <a:pt x="3" y="9"/>
                    </a:lnTo>
                    <a:lnTo>
                      <a:pt x="5" y="6"/>
                    </a:lnTo>
                    <a:lnTo>
                      <a:pt x="7" y="5"/>
                    </a:lnTo>
                    <a:lnTo>
                      <a:pt x="8" y="4"/>
                    </a:lnTo>
                    <a:lnTo>
                      <a:pt x="10" y="3"/>
                    </a:lnTo>
                    <a:lnTo>
                      <a:pt x="12" y="2"/>
                    </a:lnTo>
                    <a:lnTo>
                      <a:pt x="13" y="1"/>
                    </a:lnTo>
                    <a:lnTo>
                      <a:pt x="15" y="1"/>
                    </a:lnTo>
                    <a:lnTo>
                      <a:pt x="17" y="0"/>
                    </a:lnTo>
                    <a:lnTo>
                      <a:pt x="19" y="0"/>
                    </a:lnTo>
                    <a:lnTo>
                      <a:pt x="128" y="0"/>
                    </a:lnTo>
                    <a:lnTo>
                      <a:pt x="129" y="0"/>
                    </a:lnTo>
                    <a:lnTo>
                      <a:pt x="131" y="1"/>
                    </a:lnTo>
                    <a:lnTo>
                      <a:pt x="133" y="1"/>
                    </a:lnTo>
                    <a:lnTo>
                      <a:pt x="135" y="2"/>
                    </a:lnTo>
                    <a:lnTo>
                      <a:pt x="136" y="3"/>
                    </a:lnTo>
                    <a:lnTo>
                      <a:pt x="138" y="4"/>
                    </a:lnTo>
                    <a:lnTo>
                      <a:pt x="140" y="5"/>
                    </a:lnTo>
                    <a:lnTo>
                      <a:pt x="141" y="6"/>
                    </a:lnTo>
                    <a:lnTo>
                      <a:pt x="143" y="9"/>
                    </a:lnTo>
                    <a:lnTo>
                      <a:pt x="145" y="12"/>
                    </a:lnTo>
                    <a:lnTo>
                      <a:pt x="146" y="16"/>
                    </a:lnTo>
                    <a:lnTo>
                      <a:pt x="147" y="20"/>
                    </a:lnTo>
                    <a:lnTo>
                      <a:pt x="147" y="33"/>
                    </a:lnTo>
                    <a:close/>
                  </a:path>
                </a:pathLst>
              </a:custGeom>
              <a:solidFill>
                <a:srgbClr val="3FE000"/>
              </a:solidFill>
              <a:ln w="9525">
                <a:noFill/>
                <a:round/>
                <a:headEnd/>
                <a:tailEnd/>
              </a:ln>
            </p:spPr>
            <p:txBody>
              <a:bodyPr/>
              <a:lstStyle/>
              <a:p>
                <a:endParaRPr lang="fr-FR"/>
              </a:p>
            </p:txBody>
          </p:sp>
          <p:sp>
            <p:nvSpPr>
              <p:cNvPr id="23833" name="Freeform 198"/>
              <p:cNvSpPr>
                <a:spLocks/>
              </p:cNvSpPr>
              <p:nvPr/>
            </p:nvSpPr>
            <p:spPr bwMode="auto">
              <a:xfrm>
                <a:off x="1599" y="1793"/>
                <a:ext cx="219" cy="244"/>
              </a:xfrm>
              <a:custGeom>
                <a:avLst/>
                <a:gdLst>
                  <a:gd name="T0" fmla="*/ 77 w 219"/>
                  <a:gd name="T1" fmla="*/ 0 h 244"/>
                  <a:gd name="T2" fmla="*/ 0 w 219"/>
                  <a:gd name="T3" fmla="*/ 59 h 244"/>
                  <a:gd name="T4" fmla="*/ 142 w 219"/>
                  <a:gd name="T5" fmla="*/ 244 h 244"/>
                  <a:gd name="T6" fmla="*/ 219 w 219"/>
                  <a:gd name="T7" fmla="*/ 185 h 244"/>
                  <a:gd name="T8" fmla="*/ 77 w 219"/>
                  <a:gd name="T9" fmla="*/ 0 h 244"/>
                  <a:gd name="T10" fmla="*/ 0 60000 65536"/>
                  <a:gd name="T11" fmla="*/ 0 60000 65536"/>
                  <a:gd name="T12" fmla="*/ 0 60000 65536"/>
                  <a:gd name="T13" fmla="*/ 0 60000 65536"/>
                  <a:gd name="T14" fmla="*/ 0 60000 65536"/>
                  <a:gd name="T15" fmla="*/ 0 w 219"/>
                  <a:gd name="T16" fmla="*/ 0 h 244"/>
                  <a:gd name="T17" fmla="*/ 219 w 219"/>
                  <a:gd name="T18" fmla="*/ 244 h 244"/>
                </a:gdLst>
                <a:ahLst/>
                <a:cxnLst>
                  <a:cxn ang="T10">
                    <a:pos x="T0" y="T1"/>
                  </a:cxn>
                  <a:cxn ang="T11">
                    <a:pos x="T2" y="T3"/>
                  </a:cxn>
                  <a:cxn ang="T12">
                    <a:pos x="T4" y="T5"/>
                  </a:cxn>
                  <a:cxn ang="T13">
                    <a:pos x="T6" y="T7"/>
                  </a:cxn>
                  <a:cxn ang="T14">
                    <a:pos x="T8" y="T9"/>
                  </a:cxn>
                </a:cxnLst>
                <a:rect l="T15" t="T16" r="T17" b="T18"/>
                <a:pathLst>
                  <a:path w="219" h="244">
                    <a:moveTo>
                      <a:pt x="77" y="0"/>
                    </a:moveTo>
                    <a:lnTo>
                      <a:pt x="0" y="59"/>
                    </a:lnTo>
                    <a:lnTo>
                      <a:pt x="142" y="244"/>
                    </a:lnTo>
                    <a:lnTo>
                      <a:pt x="219" y="185"/>
                    </a:lnTo>
                    <a:lnTo>
                      <a:pt x="77" y="0"/>
                    </a:lnTo>
                    <a:close/>
                  </a:path>
                </a:pathLst>
              </a:custGeom>
              <a:solidFill>
                <a:srgbClr val="007CD8"/>
              </a:solidFill>
              <a:ln w="9525">
                <a:noFill/>
                <a:round/>
                <a:headEnd/>
                <a:tailEnd/>
              </a:ln>
            </p:spPr>
            <p:txBody>
              <a:bodyPr/>
              <a:lstStyle/>
              <a:p>
                <a:endParaRPr lang="fr-FR"/>
              </a:p>
            </p:txBody>
          </p:sp>
          <p:sp>
            <p:nvSpPr>
              <p:cNvPr id="23834" name="Freeform 199"/>
              <p:cNvSpPr>
                <a:spLocks/>
              </p:cNvSpPr>
              <p:nvPr/>
            </p:nvSpPr>
            <p:spPr bwMode="auto">
              <a:xfrm>
                <a:off x="1760" y="1997"/>
                <a:ext cx="138" cy="175"/>
              </a:xfrm>
              <a:custGeom>
                <a:avLst/>
                <a:gdLst>
                  <a:gd name="T0" fmla="*/ 58 w 138"/>
                  <a:gd name="T1" fmla="*/ 0 h 175"/>
                  <a:gd name="T2" fmla="*/ 0 w 138"/>
                  <a:gd name="T3" fmla="*/ 45 h 175"/>
                  <a:gd name="T4" fmla="*/ 9 w 138"/>
                  <a:gd name="T5" fmla="*/ 57 h 175"/>
                  <a:gd name="T6" fmla="*/ 30 w 138"/>
                  <a:gd name="T7" fmla="*/ 40 h 175"/>
                  <a:gd name="T8" fmla="*/ 135 w 138"/>
                  <a:gd name="T9" fmla="*/ 175 h 175"/>
                  <a:gd name="T10" fmla="*/ 138 w 138"/>
                  <a:gd name="T11" fmla="*/ 154 h 175"/>
                  <a:gd name="T12" fmla="*/ 43 w 138"/>
                  <a:gd name="T13" fmla="*/ 31 h 175"/>
                  <a:gd name="T14" fmla="*/ 67 w 138"/>
                  <a:gd name="T15" fmla="*/ 12 h 175"/>
                  <a:gd name="T16" fmla="*/ 58 w 138"/>
                  <a:gd name="T17" fmla="*/ 0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75"/>
                  <a:gd name="T29" fmla="*/ 138 w 138"/>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75">
                    <a:moveTo>
                      <a:pt x="58" y="0"/>
                    </a:moveTo>
                    <a:lnTo>
                      <a:pt x="0" y="45"/>
                    </a:lnTo>
                    <a:lnTo>
                      <a:pt x="9" y="57"/>
                    </a:lnTo>
                    <a:lnTo>
                      <a:pt x="30" y="40"/>
                    </a:lnTo>
                    <a:lnTo>
                      <a:pt x="135" y="175"/>
                    </a:lnTo>
                    <a:lnTo>
                      <a:pt x="138" y="154"/>
                    </a:lnTo>
                    <a:lnTo>
                      <a:pt x="43" y="31"/>
                    </a:lnTo>
                    <a:lnTo>
                      <a:pt x="67" y="12"/>
                    </a:lnTo>
                    <a:lnTo>
                      <a:pt x="58" y="0"/>
                    </a:lnTo>
                    <a:close/>
                  </a:path>
                </a:pathLst>
              </a:custGeom>
              <a:solidFill>
                <a:srgbClr val="007CD8"/>
              </a:solidFill>
              <a:ln w="9525">
                <a:noFill/>
                <a:round/>
                <a:headEnd/>
                <a:tailEnd/>
              </a:ln>
            </p:spPr>
            <p:txBody>
              <a:bodyPr/>
              <a:lstStyle/>
              <a:p>
                <a:endParaRPr lang="fr-FR"/>
              </a:p>
            </p:txBody>
          </p:sp>
          <p:sp>
            <p:nvSpPr>
              <p:cNvPr id="23835" name="Freeform 200"/>
              <p:cNvSpPr>
                <a:spLocks/>
              </p:cNvSpPr>
              <p:nvPr/>
            </p:nvSpPr>
            <p:spPr bwMode="auto">
              <a:xfrm>
                <a:off x="1495" y="1656"/>
                <a:ext cx="205" cy="210"/>
              </a:xfrm>
              <a:custGeom>
                <a:avLst/>
                <a:gdLst>
                  <a:gd name="T0" fmla="*/ 205 w 205"/>
                  <a:gd name="T1" fmla="*/ 100 h 210"/>
                  <a:gd name="T2" fmla="*/ 195 w 205"/>
                  <a:gd name="T3" fmla="*/ 88 h 210"/>
                  <a:gd name="T4" fmla="*/ 146 w 205"/>
                  <a:gd name="T5" fmla="*/ 126 h 210"/>
                  <a:gd name="T6" fmla="*/ 69 w 205"/>
                  <a:gd name="T7" fmla="*/ 25 h 210"/>
                  <a:gd name="T8" fmla="*/ 86 w 205"/>
                  <a:gd name="T9" fmla="*/ 12 h 210"/>
                  <a:gd name="T10" fmla="*/ 77 w 205"/>
                  <a:gd name="T11" fmla="*/ 0 h 210"/>
                  <a:gd name="T12" fmla="*/ 0 w 205"/>
                  <a:gd name="T13" fmla="*/ 59 h 210"/>
                  <a:gd name="T14" fmla="*/ 9 w 205"/>
                  <a:gd name="T15" fmla="*/ 71 h 210"/>
                  <a:gd name="T16" fmla="*/ 26 w 205"/>
                  <a:gd name="T17" fmla="*/ 57 h 210"/>
                  <a:gd name="T18" fmla="*/ 104 w 205"/>
                  <a:gd name="T19" fmla="*/ 158 h 210"/>
                  <a:gd name="T20" fmla="*/ 53 w 205"/>
                  <a:gd name="T21" fmla="*/ 197 h 210"/>
                  <a:gd name="T22" fmla="*/ 62 w 205"/>
                  <a:gd name="T23" fmla="*/ 210 h 210"/>
                  <a:gd name="T24" fmla="*/ 205 w 205"/>
                  <a:gd name="T25" fmla="*/ 100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210"/>
                  <a:gd name="T41" fmla="*/ 205 w 205"/>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210">
                    <a:moveTo>
                      <a:pt x="205" y="100"/>
                    </a:moveTo>
                    <a:lnTo>
                      <a:pt x="195" y="88"/>
                    </a:lnTo>
                    <a:lnTo>
                      <a:pt x="146" y="126"/>
                    </a:lnTo>
                    <a:lnTo>
                      <a:pt x="69" y="25"/>
                    </a:lnTo>
                    <a:lnTo>
                      <a:pt x="86" y="12"/>
                    </a:lnTo>
                    <a:lnTo>
                      <a:pt x="77" y="0"/>
                    </a:lnTo>
                    <a:lnTo>
                      <a:pt x="0" y="59"/>
                    </a:lnTo>
                    <a:lnTo>
                      <a:pt x="9" y="71"/>
                    </a:lnTo>
                    <a:lnTo>
                      <a:pt x="26" y="57"/>
                    </a:lnTo>
                    <a:lnTo>
                      <a:pt x="104" y="158"/>
                    </a:lnTo>
                    <a:lnTo>
                      <a:pt x="53" y="197"/>
                    </a:lnTo>
                    <a:lnTo>
                      <a:pt x="62" y="210"/>
                    </a:lnTo>
                    <a:lnTo>
                      <a:pt x="205" y="100"/>
                    </a:lnTo>
                    <a:close/>
                  </a:path>
                </a:pathLst>
              </a:custGeom>
              <a:solidFill>
                <a:srgbClr val="007CD8"/>
              </a:solidFill>
              <a:ln w="9525">
                <a:noFill/>
                <a:round/>
                <a:headEnd/>
                <a:tailEnd/>
              </a:ln>
            </p:spPr>
            <p:txBody>
              <a:bodyPr/>
              <a:lstStyle/>
              <a:p>
                <a:endParaRPr lang="fr-FR"/>
              </a:p>
            </p:txBody>
          </p:sp>
          <p:sp>
            <p:nvSpPr>
              <p:cNvPr id="23836" name="Freeform 201"/>
              <p:cNvSpPr>
                <a:spLocks/>
              </p:cNvSpPr>
              <p:nvPr/>
            </p:nvSpPr>
            <p:spPr bwMode="auto">
              <a:xfrm>
                <a:off x="1655" y="1854"/>
                <a:ext cx="118" cy="137"/>
              </a:xfrm>
              <a:custGeom>
                <a:avLst/>
                <a:gdLst>
                  <a:gd name="T0" fmla="*/ 92 w 118"/>
                  <a:gd name="T1" fmla="*/ 109 h 137"/>
                  <a:gd name="T2" fmla="*/ 83 w 118"/>
                  <a:gd name="T3" fmla="*/ 96 h 137"/>
                  <a:gd name="T4" fmla="*/ 96 w 118"/>
                  <a:gd name="T5" fmla="*/ 86 h 137"/>
                  <a:gd name="T6" fmla="*/ 79 w 118"/>
                  <a:gd name="T7" fmla="*/ 63 h 137"/>
                  <a:gd name="T8" fmla="*/ 65 w 118"/>
                  <a:gd name="T9" fmla="*/ 73 h 137"/>
                  <a:gd name="T10" fmla="*/ 56 w 118"/>
                  <a:gd name="T11" fmla="*/ 61 h 137"/>
                  <a:gd name="T12" fmla="*/ 69 w 118"/>
                  <a:gd name="T13" fmla="*/ 51 h 137"/>
                  <a:gd name="T14" fmla="*/ 51 w 118"/>
                  <a:gd name="T15" fmla="*/ 28 h 137"/>
                  <a:gd name="T16" fmla="*/ 38 w 118"/>
                  <a:gd name="T17" fmla="*/ 38 h 137"/>
                  <a:gd name="T18" fmla="*/ 28 w 118"/>
                  <a:gd name="T19" fmla="*/ 26 h 137"/>
                  <a:gd name="T20" fmla="*/ 42 w 118"/>
                  <a:gd name="T21" fmla="*/ 16 h 137"/>
                  <a:gd name="T22" fmla="*/ 30 w 118"/>
                  <a:gd name="T23" fmla="*/ 0 h 137"/>
                  <a:gd name="T24" fmla="*/ 0 w 118"/>
                  <a:gd name="T25" fmla="*/ 23 h 137"/>
                  <a:gd name="T26" fmla="*/ 88 w 118"/>
                  <a:gd name="T27" fmla="*/ 137 h 137"/>
                  <a:gd name="T28" fmla="*/ 118 w 118"/>
                  <a:gd name="T29" fmla="*/ 114 h 137"/>
                  <a:gd name="T30" fmla="*/ 105 w 118"/>
                  <a:gd name="T31" fmla="*/ 98 h 137"/>
                  <a:gd name="T32" fmla="*/ 92 w 118"/>
                  <a:gd name="T33" fmla="*/ 109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37"/>
                  <a:gd name="T53" fmla="*/ 118 w 118"/>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37">
                    <a:moveTo>
                      <a:pt x="92" y="109"/>
                    </a:moveTo>
                    <a:lnTo>
                      <a:pt x="83" y="96"/>
                    </a:lnTo>
                    <a:lnTo>
                      <a:pt x="96" y="86"/>
                    </a:lnTo>
                    <a:lnTo>
                      <a:pt x="79" y="63"/>
                    </a:lnTo>
                    <a:lnTo>
                      <a:pt x="65" y="73"/>
                    </a:lnTo>
                    <a:lnTo>
                      <a:pt x="56" y="61"/>
                    </a:lnTo>
                    <a:lnTo>
                      <a:pt x="69" y="51"/>
                    </a:lnTo>
                    <a:lnTo>
                      <a:pt x="51" y="28"/>
                    </a:lnTo>
                    <a:lnTo>
                      <a:pt x="38" y="38"/>
                    </a:lnTo>
                    <a:lnTo>
                      <a:pt x="28" y="26"/>
                    </a:lnTo>
                    <a:lnTo>
                      <a:pt x="42" y="16"/>
                    </a:lnTo>
                    <a:lnTo>
                      <a:pt x="30" y="0"/>
                    </a:lnTo>
                    <a:lnTo>
                      <a:pt x="0" y="23"/>
                    </a:lnTo>
                    <a:lnTo>
                      <a:pt x="88" y="137"/>
                    </a:lnTo>
                    <a:lnTo>
                      <a:pt x="118" y="114"/>
                    </a:lnTo>
                    <a:lnTo>
                      <a:pt x="105" y="98"/>
                    </a:lnTo>
                    <a:lnTo>
                      <a:pt x="92" y="109"/>
                    </a:lnTo>
                    <a:close/>
                  </a:path>
                </a:pathLst>
              </a:custGeom>
              <a:solidFill>
                <a:srgbClr val="3FE000"/>
              </a:solidFill>
              <a:ln w="9525">
                <a:noFill/>
                <a:round/>
                <a:headEnd/>
                <a:tailEnd/>
              </a:ln>
            </p:spPr>
            <p:txBody>
              <a:bodyPr/>
              <a:lstStyle/>
              <a:p>
                <a:endParaRPr lang="fr-FR"/>
              </a:p>
            </p:txBody>
          </p:sp>
        </p:grpSp>
        <p:sp>
          <p:nvSpPr>
            <p:cNvPr id="23791" name="Rectangle 202"/>
            <p:cNvSpPr>
              <a:spLocks noChangeArrowheads="1"/>
            </p:cNvSpPr>
            <p:nvPr/>
          </p:nvSpPr>
          <p:spPr bwMode="auto">
            <a:xfrm>
              <a:off x="699" y="1290"/>
              <a:ext cx="691" cy="174"/>
            </a:xfrm>
            <a:prstGeom prst="rect">
              <a:avLst/>
            </a:prstGeom>
            <a:noFill/>
            <a:ln w="9525">
              <a:noFill/>
              <a:miter lim="800000"/>
              <a:headEnd/>
              <a:tailEnd/>
            </a:ln>
          </p:spPr>
          <p:txBody>
            <a:bodyPr wrap="none" lIns="0" tIns="0" rIns="0" bIns="0">
              <a:spAutoFit/>
            </a:bodyPr>
            <a:lstStyle/>
            <a:p>
              <a:r>
                <a:rPr lang="fr-FR">
                  <a:solidFill>
                    <a:srgbClr val="808080"/>
                  </a:solidFill>
                  <a:latin typeface="Arial" charset="0"/>
                </a:rPr>
                <a:t>Essai Clinique</a:t>
              </a:r>
              <a:endParaRPr lang="fr-FR"/>
            </a:p>
          </p:txBody>
        </p:sp>
        <p:grpSp>
          <p:nvGrpSpPr>
            <p:cNvPr id="23581" name="Group 203"/>
            <p:cNvGrpSpPr>
              <a:grpSpLocks/>
            </p:cNvGrpSpPr>
            <p:nvPr/>
          </p:nvGrpSpPr>
          <p:grpSpPr bwMode="auto">
            <a:xfrm>
              <a:off x="548" y="1197"/>
              <a:ext cx="1368" cy="337"/>
              <a:chOff x="548" y="993"/>
              <a:chExt cx="1368" cy="337"/>
            </a:xfrm>
          </p:grpSpPr>
          <p:sp>
            <p:nvSpPr>
              <p:cNvPr id="23827" name="Rectangle 204"/>
              <p:cNvSpPr>
                <a:spLocks noChangeArrowheads="1"/>
              </p:cNvSpPr>
              <p:nvPr/>
            </p:nvSpPr>
            <p:spPr bwMode="auto">
              <a:xfrm>
                <a:off x="596" y="1041"/>
                <a:ext cx="1320" cy="289"/>
              </a:xfrm>
              <a:prstGeom prst="rect">
                <a:avLst/>
              </a:prstGeom>
              <a:solidFill>
                <a:srgbClr val="808080"/>
              </a:solidFill>
              <a:ln w="9525">
                <a:noFill/>
                <a:miter lim="800000"/>
                <a:headEnd/>
                <a:tailEnd/>
              </a:ln>
            </p:spPr>
            <p:txBody>
              <a:bodyPr/>
              <a:lstStyle/>
              <a:p>
                <a:endParaRPr lang="fr-FR"/>
              </a:p>
            </p:txBody>
          </p:sp>
          <p:sp>
            <p:nvSpPr>
              <p:cNvPr id="23828" name="Rectangle 205"/>
              <p:cNvSpPr>
                <a:spLocks noChangeArrowheads="1"/>
              </p:cNvSpPr>
              <p:nvPr/>
            </p:nvSpPr>
            <p:spPr bwMode="auto">
              <a:xfrm>
                <a:off x="548" y="993"/>
                <a:ext cx="1321" cy="290"/>
              </a:xfrm>
              <a:prstGeom prst="rect">
                <a:avLst/>
              </a:prstGeom>
              <a:solidFill>
                <a:srgbClr val="FFFFFF"/>
              </a:solidFill>
              <a:ln w="9525">
                <a:noFill/>
                <a:miter lim="800000"/>
                <a:headEnd/>
                <a:tailEnd/>
              </a:ln>
            </p:spPr>
            <p:txBody>
              <a:bodyPr/>
              <a:lstStyle/>
              <a:p>
                <a:endParaRPr lang="fr-FR"/>
              </a:p>
            </p:txBody>
          </p:sp>
          <p:sp>
            <p:nvSpPr>
              <p:cNvPr id="23829" name="Rectangle 206"/>
              <p:cNvSpPr>
                <a:spLocks noChangeArrowheads="1"/>
              </p:cNvSpPr>
              <p:nvPr/>
            </p:nvSpPr>
            <p:spPr bwMode="auto">
              <a:xfrm>
                <a:off x="548" y="993"/>
                <a:ext cx="1321" cy="290"/>
              </a:xfrm>
              <a:prstGeom prst="rect">
                <a:avLst/>
              </a:prstGeom>
              <a:noFill/>
              <a:ln w="9525" cap="rnd">
                <a:solidFill>
                  <a:srgbClr val="000000"/>
                </a:solidFill>
                <a:miter lim="800000"/>
                <a:headEnd/>
                <a:tailEnd/>
              </a:ln>
            </p:spPr>
            <p:txBody>
              <a:bodyPr/>
              <a:lstStyle/>
              <a:p>
                <a:endParaRPr lang="fr-FR"/>
              </a:p>
            </p:txBody>
          </p:sp>
        </p:grpSp>
        <p:sp>
          <p:nvSpPr>
            <p:cNvPr id="23793" name="Rectangle 207"/>
            <p:cNvSpPr>
              <a:spLocks noChangeArrowheads="1"/>
            </p:cNvSpPr>
            <p:nvPr/>
          </p:nvSpPr>
          <p:spPr bwMode="auto">
            <a:xfrm>
              <a:off x="694" y="1230"/>
              <a:ext cx="588" cy="174"/>
            </a:xfrm>
            <a:prstGeom prst="rect">
              <a:avLst/>
            </a:prstGeom>
            <a:noFill/>
            <a:ln w="9525">
              <a:noFill/>
              <a:miter lim="800000"/>
              <a:headEnd/>
              <a:tailEnd/>
            </a:ln>
          </p:spPr>
          <p:txBody>
            <a:bodyPr wrap="none" lIns="0" tIns="0" rIns="0" bIns="0">
              <a:spAutoFit/>
            </a:bodyPr>
            <a:lstStyle/>
            <a:p>
              <a:r>
                <a:rPr lang="fr-FR">
                  <a:solidFill>
                    <a:srgbClr val="000000"/>
                  </a:solidFill>
                  <a:latin typeface="Arial" charset="0"/>
                </a:rPr>
                <a:t>Clinical Trial</a:t>
              </a:r>
              <a:endParaRPr lang="fr-FR"/>
            </a:p>
          </p:txBody>
        </p:sp>
        <p:sp>
          <p:nvSpPr>
            <p:cNvPr id="23794" name="Rectangle 208"/>
            <p:cNvSpPr>
              <a:spLocks noChangeArrowheads="1"/>
            </p:cNvSpPr>
            <p:nvPr/>
          </p:nvSpPr>
          <p:spPr bwMode="auto">
            <a:xfrm>
              <a:off x="350" y="3206"/>
              <a:ext cx="3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795" name="Rectangle 209"/>
            <p:cNvSpPr>
              <a:spLocks noChangeArrowheads="1"/>
            </p:cNvSpPr>
            <p:nvPr/>
          </p:nvSpPr>
          <p:spPr bwMode="auto">
            <a:xfrm>
              <a:off x="422" y="3206"/>
              <a:ext cx="121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Populations limitées (n&lt;10 000) </a:t>
              </a:r>
              <a:endParaRPr lang="fr-FR"/>
            </a:p>
          </p:txBody>
        </p:sp>
        <p:sp>
          <p:nvSpPr>
            <p:cNvPr id="23796" name="Rectangle 210"/>
            <p:cNvSpPr>
              <a:spLocks noChangeArrowheads="1"/>
            </p:cNvSpPr>
            <p:nvPr/>
          </p:nvSpPr>
          <p:spPr bwMode="auto">
            <a:xfrm>
              <a:off x="350" y="3338"/>
              <a:ext cx="3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797" name="Rectangle 211"/>
            <p:cNvSpPr>
              <a:spLocks noChangeArrowheads="1"/>
            </p:cNvSpPr>
            <p:nvPr/>
          </p:nvSpPr>
          <p:spPr bwMode="auto">
            <a:xfrm>
              <a:off x="421" y="3338"/>
              <a:ext cx="999"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Patients/V.S.  sélectionnés</a:t>
              </a:r>
              <a:endParaRPr lang="fr-FR"/>
            </a:p>
          </p:txBody>
        </p:sp>
        <p:sp>
          <p:nvSpPr>
            <p:cNvPr id="23798" name="Rectangle 212"/>
            <p:cNvSpPr>
              <a:spLocks noChangeArrowheads="1"/>
            </p:cNvSpPr>
            <p:nvPr/>
          </p:nvSpPr>
          <p:spPr bwMode="auto">
            <a:xfrm>
              <a:off x="350" y="3470"/>
              <a:ext cx="3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799" name="Rectangle 213"/>
            <p:cNvSpPr>
              <a:spLocks noChangeArrowheads="1"/>
            </p:cNvSpPr>
            <p:nvPr/>
          </p:nvSpPr>
          <p:spPr bwMode="auto">
            <a:xfrm>
              <a:off x="422" y="3470"/>
              <a:ext cx="813"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Paramètres cliniques/</a:t>
              </a:r>
              <a:endParaRPr lang="fr-FR"/>
            </a:p>
          </p:txBody>
        </p:sp>
        <p:sp>
          <p:nvSpPr>
            <p:cNvPr id="23800" name="Rectangle 214"/>
            <p:cNvSpPr>
              <a:spLocks noChangeArrowheads="1"/>
            </p:cNvSpPr>
            <p:nvPr/>
          </p:nvSpPr>
          <p:spPr bwMode="auto">
            <a:xfrm>
              <a:off x="1479" y="3470"/>
              <a:ext cx="498"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paracliniques</a:t>
              </a:r>
              <a:endParaRPr lang="fr-FR"/>
            </a:p>
          </p:txBody>
        </p:sp>
        <p:sp>
          <p:nvSpPr>
            <p:cNvPr id="23801" name="Rectangle 215"/>
            <p:cNvSpPr>
              <a:spLocks noChangeArrowheads="1"/>
            </p:cNvSpPr>
            <p:nvPr/>
          </p:nvSpPr>
          <p:spPr bwMode="auto">
            <a:xfrm>
              <a:off x="2157" y="3470"/>
              <a:ext cx="371"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uniformes</a:t>
              </a:r>
              <a:endParaRPr lang="fr-FR"/>
            </a:p>
          </p:txBody>
        </p:sp>
        <p:sp>
          <p:nvSpPr>
            <p:cNvPr id="23802" name="Rectangle 216"/>
            <p:cNvSpPr>
              <a:spLocks noChangeArrowheads="1"/>
            </p:cNvSpPr>
            <p:nvPr/>
          </p:nvSpPr>
          <p:spPr bwMode="auto">
            <a:xfrm>
              <a:off x="350" y="3602"/>
              <a:ext cx="3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803" name="Rectangle 217"/>
            <p:cNvSpPr>
              <a:spLocks noChangeArrowheads="1"/>
            </p:cNvSpPr>
            <p:nvPr/>
          </p:nvSpPr>
          <p:spPr bwMode="auto">
            <a:xfrm>
              <a:off x="420" y="3602"/>
              <a:ext cx="714"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Age: &gt;18, &lt; 65 ans</a:t>
              </a:r>
              <a:endParaRPr lang="fr-FR"/>
            </a:p>
          </p:txBody>
        </p:sp>
        <p:sp>
          <p:nvSpPr>
            <p:cNvPr id="23804" name="Rectangle 218"/>
            <p:cNvSpPr>
              <a:spLocks noChangeArrowheads="1"/>
            </p:cNvSpPr>
            <p:nvPr/>
          </p:nvSpPr>
          <p:spPr bwMode="auto">
            <a:xfrm>
              <a:off x="350" y="3733"/>
              <a:ext cx="3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805" name="Rectangle 219"/>
            <p:cNvSpPr>
              <a:spLocks noChangeArrowheads="1"/>
            </p:cNvSpPr>
            <p:nvPr/>
          </p:nvSpPr>
          <p:spPr bwMode="auto">
            <a:xfrm>
              <a:off x="422" y="3733"/>
              <a:ext cx="498"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Comorbidités</a:t>
              </a:r>
              <a:endParaRPr lang="fr-FR"/>
            </a:p>
          </p:txBody>
        </p:sp>
        <p:sp>
          <p:nvSpPr>
            <p:cNvPr id="23806" name="Rectangle 220"/>
            <p:cNvSpPr>
              <a:spLocks noChangeArrowheads="1"/>
            </p:cNvSpPr>
            <p:nvPr/>
          </p:nvSpPr>
          <p:spPr bwMode="auto">
            <a:xfrm>
              <a:off x="1098" y="3733"/>
              <a:ext cx="32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connues</a:t>
              </a:r>
              <a:endParaRPr lang="fr-FR"/>
            </a:p>
          </p:txBody>
        </p:sp>
        <p:sp>
          <p:nvSpPr>
            <p:cNvPr id="23807" name="Rectangle 221"/>
            <p:cNvSpPr>
              <a:spLocks noChangeArrowheads="1"/>
            </p:cNvSpPr>
            <p:nvPr/>
          </p:nvSpPr>
          <p:spPr bwMode="auto">
            <a:xfrm>
              <a:off x="350" y="3866"/>
              <a:ext cx="3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808" name="Rectangle 222"/>
            <p:cNvSpPr>
              <a:spLocks noChangeArrowheads="1"/>
            </p:cNvSpPr>
            <p:nvPr/>
          </p:nvSpPr>
          <p:spPr bwMode="auto">
            <a:xfrm>
              <a:off x="419" y="3866"/>
              <a:ext cx="1055"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Hygiène de vie contrôlée (+/</a:t>
              </a:r>
              <a:endParaRPr lang="fr-FR"/>
            </a:p>
          </p:txBody>
        </p:sp>
        <p:sp>
          <p:nvSpPr>
            <p:cNvPr id="23809" name="Rectangle 223"/>
            <p:cNvSpPr>
              <a:spLocks noChangeArrowheads="1"/>
            </p:cNvSpPr>
            <p:nvPr/>
          </p:nvSpPr>
          <p:spPr bwMode="auto">
            <a:xfrm>
              <a:off x="1792" y="3866"/>
              <a:ext cx="28"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810" name="Rectangle 224"/>
            <p:cNvSpPr>
              <a:spLocks noChangeArrowheads="1"/>
            </p:cNvSpPr>
            <p:nvPr/>
          </p:nvSpPr>
          <p:spPr bwMode="auto">
            <a:xfrm>
              <a:off x="1829" y="3866"/>
              <a:ext cx="28"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grpSp>
          <p:nvGrpSpPr>
            <p:cNvPr id="23582" name="Group 225"/>
            <p:cNvGrpSpPr>
              <a:grpSpLocks/>
            </p:cNvGrpSpPr>
            <p:nvPr/>
          </p:nvGrpSpPr>
          <p:grpSpPr bwMode="auto">
            <a:xfrm>
              <a:off x="217" y="3120"/>
              <a:ext cx="2456" cy="902"/>
              <a:chOff x="217" y="3120"/>
              <a:chExt cx="2456" cy="902"/>
            </a:xfrm>
          </p:grpSpPr>
          <p:sp>
            <p:nvSpPr>
              <p:cNvPr id="23824" name="Rectangle 226"/>
              <p:cNvSpPr>
                <a:spLocks noChangeArrowheads="1"/>
              </p:cNvSpPr>
              <p:nvPr/>
            </p:nvSpPr>
            <p:spPr bwMode="auto">
              <a:xfrm>
                <a:off x="265" y="3167"/>
                <a:ext cx="2408" cy="855"/>
              </a:xfrm>
              <a:prstGeom prst="rect">
                <a:avLst/>
              </a:prstGeom>
              <a:solidFill>
                <a:srgbClr val="808080"/>
              </a:solidFill>
              <a:ln w="9525">
                <a:noFill/>
                <a:miter lim="800000"/>
                <a:headEnd/>
                <a:tailEnd/>
              </a:ln>
            </p:spPr>
            <p:txBody>
              <a:bodyPr/>
              <a:lstStyle/>
              <a:p>
                <a:endParaRPr lang="fr-FR"/>
              </a:p>
            </p:txBody>
          </p:sp>
          <p:sp>
            <p:nvSpPr>
              <p:cNvPr id="23825" name="Rectangle 227"/>
              <p:cNvSpPr>
                <a:spLocks noChangeArrowheads="1"/>
              </p:cNvSpPr>
              <p:nvPr/>
            </p:nvSpPr>
            <p:spPr bwMode="auto">
              <a:xfrm>
                <a:off x="217" y="3120"/>
                <a:ext cx="2409" cy="855"/>
              </a:xfrm>
              <a:prstGeom prst="rect">
                <a:avLst/>
              </a:prstGeom>
              <a:solidFill>
                <a:srgbClr val="FFFFFF"/>
              </a:solidFill>
              <a:ln w="9525">
                <a:noFill/>
                <a:miter lim="800000"/>
                <a:headEnd/>
                <a:tailEnd/>
              </a:ln>
            </p:spPr>
            <p:txBody>
              <a:bodyPr/>
              <a:lstStyle/>
              <a:p>
                <a:endParaRPr lang="fr-FR"/>
              </a:p>
            </p:txBody>
          </p:sp>
          <p:sp>
            <p:nvSpPr>
              <p:cNvPr id="23826" name="Rectangle 228"/>
              <p:cNvSpPr>
                <a:spLocks noChangeArrowheads="1"/>
              </p:cNvSpPr>
              <p:nvPr/>
            </p:nvSpPr>
            <p:spPr bwMode="auto">
              <a:xfrm>
                <a:off x="217" y="3120"/>
                <a:ext cx="2409" cy="855"/>
              </a:xfrm>
              <a:prstGeom prst="rect">
                <a:avLst/>
              </a:prstGeom>
              <a:noFill/>
              <a:ln w="9525" cap="rnd">
                <a:solidFill>
                  <a:srgbClr val="000000"/>
                </a:solidFill>
                <a:miter lim="800000"/>
                <a:headEnd/>
                <a:tailEnd/>
              </a:ln>
            </p:spPr>
            <p:txBody>
              <a:bodyPr/>
              <a:lstStyle/>
              <a:p>
                <a:endParaRPr lang="fr-FR"/>
              </a:p>
            </p:txBody>
          </p:sp>
        </p:grpSp>
        <p:sp>
          <p:nvSpPr>
            <p:cNvPr id="23812" name="Rectangle 229"/>
            <p:cNvSpPr>
              <a:spLocks noChangeArrowheads="1"/>
            </p:cNvSpPr>
            <p:nvPr/>
          </p:nvSpPr>
          <p:spPr bwMode="auto">
            <a:xfrm>
              <a:off x="302" y="3159"/>
              <a:ext cx="30"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a:t>
              </a:r>
              <a:endParaRPr lang="fr-FR"/>
            </a:p>
          </p:txBody>
        </p:sp>
        <p:sp>
          <p:nvSpPr>
            <p:cNvPr id="23813" name="Rectangle 230"/>
            <p:cNvSpPr>
              <a:spLocks noChangeArrowheads="1"/>
            </p:cNvSpPr>
            <p:nvPr/>
          </p:nvSpPr>
          <p:spPr bwMode="auto">
            <a:xfrm>
              <a:off x="393" y="3146"/>
              <a:ext cx="1097"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Limited population (n&lt;5 000) </a:t>
              </a:r>
              <a:endParaRPr lang="fr-FR"/>
            </a:p>
          </p:txBody>
        </p:sp>
        <p:sp>
          <p:nvSpPr>
            <p:cNvPr id="23814" name="Rectangle 231"/>
            <p:cNvSpPr>
              <a:spLocks noChangeArrowheads="1"/>
            </p:cNvSpPr>
            <p:nvPr/>
          </p:nvSpPr>
          <p:spPr bwMode="auto">
            <a:xfrm>
              <a:off x="302" y="3291"/>
              <a:ext cx="30"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a:t>
              </a:r>
              <a:endParaRPr lang="fr-FR"/>
            </a:p>
          </p:txBody>
        </p:sp>
        <p:sp>
          <p:nvSpPr>
            <p:cNvPr id="23815" name="Rectangle 232"/>
            <p:cNvSpPr>
              <a:spLocks noChangeArrowheads="1"/>
            </p:cNvSpPr>
            <p:nvPr/>
          </p:nvSpPr>
          <p:spPr bwMode="auto">
            <a:xfrm>
              <a:off x="392" y="3291"/>
              <a:ext cx="894"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Highly selected patients</a:t>
              </a:r>
              <a:endParaRPr lang="fr-FR"/>
            </a:p>
          </p:txBody>
        </p:sp>
        <p:sp>
          <p:nvSpPr>
            <p:cNvPr id="23816" name="Rectangle 233"/>
            <p:cNvSpPr>
              <a:spLocks noChangeArrowheads="1"/>
            </p:cNvSpPr>
            <p:nvPr/>
          </p:nvSpPr>
          <p:spPr bwMode="auto">
            <a:xfrm>
              <a:off x="302" y="3422"/>
              <a:ext cx="30"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a:t>
              </a:r>
              <a:endParaRPr lang="fr-FR"/>
            </a:p>
          </p:txBody>
        </p:sp>
        <p:sp>
          <p:nvSpPr>
            <p:cNvPr id="23817" name="Rectangle 234"/>
            <p:cNvSpPr>
              <a:spLocks noChangeArrowheads="1"/>
            </p:cNvSpPr>
            <p:nvPr/>
          </p:nvSpPr>
          <p:spPr bwMode="auto">
            <a:xfrm>
              <a:off x="392" y="3430"/>
              <a:ext cx="1124" cy="136"/>
            </a:xfrm>
            <a:prstGeom prst="rect">
              <a:avLst/>
            </a:prstGeom>
            <a:noFill/>
            <a:ln w="9525">
              <a:noFill/>
              <a:miter lim="800000"/>
              <a:headEnd/>
              <a:tailEnd/>
            </a:ln>
          </p:spPr>
          <p:txBody>
            <a:bodyPr wrap="none" lIns="0" tIns="0" rIns="0" bIns="0">
              <a:spAutoFit/>
            </a:bodyPr>
            <a:lstStyle/>
            <a:p>
              <a:r>
                <a:rPr lang="fr-FR" sz="1400" dirty="0" err="1">
                  <a:solidFill>
                    <a:srgbClr val="000000"/>
                  </a:solidFill>
                  <a:latin typeface="Arial" charset="0"/>
                </a:rPr>
                <a:t>Smoothed</a:t>
              </a:r>
              <a:r>
                <a:rPr lang="fr-FR" sz="1400" dirty="0">
                  <a:solidFill>
                    <a:srgbClr val="000000"/>
                  </a:solidFill>
                  <a:latin typeface="Arial" charset="0"/>
                </a:rPr>
                <a:t> </a:t>
              </a:r>
              <a:r>
                <a:rPr lang="fr-FR" sz="1400" dirty="0" err="1">
                  <a:solidFill>
                    <a:srgbClr val="000000"/>
                  </a:solidFill>
                  <a:latin typeface="Arial" charset="0"/>
                </a:rPr>
                <a:t>clinical</a:t>
              </a:r>
              <a:r>
                <a:rPr lang="fr-FR" sz="1400" dirty="0">
                  <a:solidFill>
                    <a:srgbClr val="000000"/>
                  </a:solidFill>
                  <a:latin typeface="Arial" charset="0"/>
                </a:rPr>
                <a:t> </a:t>
              </a:r>
              <a:r>
                <a:rPr lang="fr-FR" sz="1400" dirty="0" err="1">
                  <a:solidFill>
                    <a:srgbClr val="000000"/>
                  </a:solidFill>
                  <a:latin typeface="Arial" charset="0"/>
                </a:rPr>
                <a:t>co</a:t>
              </a:r>
              <a:r>
                <a:rPr lang="fr-FR" sz="1400" dirty="0">
                  <a:solidFill>
                    <a:srgbClr val="000000"/>
                  </a:solidFill>
                  <a:latin typeface="Arial" charset="0"/>
                </a:rPr>
                <a:t>-</a:t>
              </a:r>
              <a:r>
                <a:rPr lang="fr-FR" sz="1400" dirty="0" err="1">
                  <a:solidFill>
                    <a:srgbClr val="000000"/>
                  </a:solidFill>
                  <a:latin typeface="Arial" charset="0"/>
                </a:rPr>
                <a:t>variates</a:t>
              </a:r>
              <a:r>
                <a:rPr lang="fr-FR" sz="1400" dirty="0">
                  <a:solidFill>
                    <a:srgbClr val="000000"/>
                  </a:solidFill>
                  <a:latin typeface="Arial" charset="0"/>
                </a:rPr>
                <a:t>.</a:t>
              </a:r>
              <a:endParaRPr lang="fr-FR" dirty="0"/>
            </a:p>
          </p:txBody>
        </p:sp>
        <p:sp>
          <p:nvSpPr>
            <p:cNvPr id="23818" name="Rectangle 235"/>
            <p:cNvSpPr>
              <a:spLocks noChangeArrowheads="1"/>
            </p:cNvSpPr>
            <p:nvPr/>
          </p:nvSpPr>
          <p:spPr bwMode="auto">
            <a:xfrm>
              <a:off x="302" y="3555"/>
              <a:ext cx="30"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a:t>
              </a:r>
              <a:endParaRPr lang="fr-FR"/>
            </a:p>
          </p:txBody>
        </p:sp>
        <p:sp>
          <p:nvSpPr>
            <p:cNvPr id="23819" name="Rectangle 236"/>
            <p:cNvSpPr>
              <a:spLocks noChangeArrowheads="1"/>
            </p:cNvSpPr>
            <p:nvPr/>
          </p:nvSpPr>
          <p:spPr bwMode="auto">
            <a:xfrm>
              <a:off x="389" y="3555"/>
              <a:ext cx="644"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Age: 18-65 years</a:t>
              </a:r>
              <a:endParaRPr lang="fr-FR"/>
            </a:p>
          </p:txBody>
        </p:sp>
        <p:sp>
          <p:nvSpPr>
            <p:cNvPr id="23820" name="Rectangle 237"/>
            <p:cNvSpPr>
              <a:spLocks noChangeArrowheads="1"/>
            </p:cNvSpPr>
            <p:nvPr/>
          </p:nvSpPr>
          <p:spPr bwMode="auto">
            <a:xfrm>
              <a:off x="302" y="3686"/>
              <a:ext cx="30"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a:t>
              </a:r>
              <a:endParaRPr lang="fr-FR"/>
            </a:p>
          </p:txBody>
        </p:sp>
        <p:sp>
          <p:nvSpPr>
            <p:cNvPr id="23821" name="Rectangle 238"/>
            <p:cNvSpPr>
              <a:spLocks noChangeArrowheads="1"/>
            </p:cNvSpPr>
            <p:nvPr/>
          </p:nvSpPr>
          <p:spPr bwMode="auto">
            <a:xfrm>
              <a:off x="366" y="3696"/>
              <a:ext cx="1288"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Little, or well-known comorbidities </a:t>
              </a:r>
            </a:p>
          </p:txBody>
        </p:sp>
        <p:sp>
          <p:nvSpPr>
            <p:cNvPr id="23822" name="Rectangle 239"/>
            <p:cNvSpPr>
              <a:spLocks noChangeArrowheads="1"/>
            </p:cNvSpPr>
            <p:nvPr/>
          </p:nvSpPr>
          <p:spPr bwMode="auto">
            <a:xfrm>
              <a:off x="302" y="3818"/>
              <a:ext cx="30"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a:t>
              </a:r>
              <a:endParaRPr lang="fr-FR"/>
            </a:p>
          </p:txBody>
        </p:sp>
        <p:sp>
          <p:nvSpPr>
            <p:cNvPr id="23823" name="Rectangle 240"/>
            <p:cNvSpPr>
              <a:spLocks noChangeArrowheads="1"/>
            </p:cNvSpPr>
            <p:nvPr/>
          </p:nvSpPr>
          <p:spPr bwMode="auto">
            <a:xfrm>
              <a:off x="376" y="3818"/>
              <a:ext cx="691"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Controlled lifestyle</a:t>
              </a:r>
              <a:endParaRPr lang="fr-FR"/>
            </a:p>
          </p:txBody>
        </p:sp>
      </p:grpSp>
      <p:sp>
        <p:nvSpPr>
          <p:cNvPr id="2" name="AutoShape 242"/>
          <p:cNvSpPr>
            <a:spLocks noChangeAspect="1" noChangeArrowheads="1" noTextEdit="1"/>
          </p:cNvSpPr>
          <p:nvPr/>
        </p:nvSpPr>
        <p:spPr bwMode="auto">
          <a:xfrm>
            <a:off x="4079776" y="1700808"/>
            <a:ext cx="5120216" cy="4751388"/>
          </a:xfrm>
          <a:prstGeom prst="rect">
            <a:avLst/>
          </a:prstGeom>
          <a:noFill/>
          <a:ln w="9525">
            <a:noFill/>
            <a:miter lim="800000"/>
            <a:headEnd/>
            <a:tailEnd/>
          </a:ln>
        </p:spPr>
        <p:txBody>
          <a:bodyPr/>
          <a:lstStyle/>
          <a:p>
            <a:endParaRPr lang="fr-FR"/>
          </a:p>
        </p:txBody>
      </p:sp>
      <p:grpSp>
        <p:nvGrpSpPr>
          <p:cNvPr id="23595" name="Group 582"/>
          <p:cNvGrpSpPr>
            <a:grpSpLocks/>
          </p:cNvGrpSpPr>
          <p:nvPr/>
        </p:nvGrpSpPr>
        <p:grpSpPr bwMode="auto">
          <a:xfrm>
            <a:off x="6295187" y="4251272"/>
            <a:ext cx="5099049" cy="1431925"/>
            <a:chOff x="3109" y="3121"/>
            <a:chExt cx="2409" cy="902"/>
          </a:xfrm>
        </p:grpSpPr>
        <p:sp>
          <p:nvSpPr>
            <p:cNvPr id="23690" name="Rectangle 243"/>
            <p:cNvSpPr>
              <a:spLocks noChangeArrowheads="1"/>
            </p:cNvSpPr>
            <p:nvPr/>
          </p:nvSpPr>
          <p:spPr bwMode="auto">
            <a:xfrm>
              <a:off x="3242" y="3208"/>
              <a:ext cx="3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691" name="Rectangle 244"/>
            <p:cNvSpPr>
              <a:spLocks noChangeArrowheads="1"/>
            </p:cNvSpPr>
            <p:nvPr/>
          </p:nvSpPr>
          <p:spPr bwMode="auto">
            <a:xfrm>
              <a:off x="3313" y="3208"/>
              <a:ext cx="791"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Populations illimitées</a:t>
              </a:r>
              <a:endParaRPr lang="fr-FR"/>
            </a:p>
          </p:txBody>
        </p:sp>
        <p:sp>
          <p:nvSpPr>
            <p:cNvPr id="23692" name="Rectangle 245"/>
            <p:cNvSpPr>
              <a:spLocks noChangeArrowheads="1"/>
            </p:cNvSpPr>
            <p:nvPr/>
          </p:nvSpPr>
          <p:spPr bwMode="auto">
            <a:xfrm>
              <a:off x="3242" y="3340"/>
              <a:ext cx="3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693" name="Rectangle 246"/>
            <p:cNvSpPr>
              <a:spLocks noChangeArrowheads="1"/>
            </p:cNvSpPr>
            <p:nvPr/>
          </p:nvSpPr>
          <p:spPr bwMode="auto">
            <a:xfrm>
              <a:off x="3312" y="3340"/>
              <a:ext cx="46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patients non</a:t>
              </a:r>
              <a:endParaRPr lang="fr-FR"/>
            </a:p>
          </p:txBody>
        </p:sp>
        <p:sp>
          <p:nvSpPr>
            <p:cNvPr id="23694" name="Rectangle 247"/>
            <p:cNvSpPr>
              <a:spLocks noChangeArrowheads="1"/>
            </p:cNvSpPr>
            <p:nvPr/>
          </p:nvSpPr>
          <p:spPr bwMode="auto">
            <a:xfrm>
              <a:off x="3911" y="3340"/>
              <a:ext cx="28"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695" name="Rectangle 248"/>
            <p:cNvSpPr>
              <a:spLocks noChangeArrowheads="1"/>
            </p:cNvSpPr>
            <p:nvPr/>
          </p:nvSpPr>
          <p:spPr bwMode="auto">
            <a:xfrm>
              <a:off x="3947" y="3340"/>
              <a:ext cx="47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sélectionnés</a:t>
              </a:r>
              <a:endParaRPr lang="fr-FR"/>
            </a:p>
          </p:txBody>
        </p:sp>
        <p:sp>
          <p:nvSpPr>
            <p:cNvPr id="23696" name="Rectangle 249"/>
            <p:cNvSpPr>
              <a:spLocks noChangeArrowheads="1"/>
            </p:cNvSpPr>
            <p:nvPr/>
          </p:nvSpPr>
          <p:spPr bwMode="auto">
            <a:xfrm>
              <a:off x="3242" y="3471"/>
              <a:ext cx="3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697" name="Rectangle 250"/>
            <p:cNvSpPr>
              <a:spLocks noChangeArrowheads="1"/>
            </p:cNvSpPr>
            <p:nvPr/>
          </p:nvSpPr>
          <p:spPr bwMode="auto">
            <a:xfrm>
              <a:off x="3313" y="3471"/>
              <a:ext cx="813"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Paramètres cliniques/</a:t>
              </a:r>
              <a:endParaRPr lang="fr-FR"/>
            </a:p>
          </p:txBody>
        </p:sp>
        <p:sp>
          <p:nvSpPr>
            <p:cNvPr id="23698" name="Rectangle 251"/>
            <p:cNvSpPr>
              <a:spLocks noChangeArrowheads="1"/>
            </p:cNvSpPr>
            <p:nvPr/>
          </p:nvSpPr>
          <p:spPr bwMode="auto">
            <a:xfrm>
              <a:off x="4370" y="3471"/>
              <a:ext cx="498"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paracliniques</a:t>
              </a:r>
              <a:endParaRPr lang="fr-FR"/>
            </a:p>
          </p:txBody>
        </p:sp>
        <p:sp>
          <p:nvSpPr>
            <p:cNvPr id="23699" name="Rectangle 252"/>
            <p:cNvSpPr>
              <a:spLocks noChangeArrowheads="1"/>
            </p:cNvSpPr>
            <p:nvPr/>
          </p:nvSpPr>
          <p:spPr bwMode="auto">
            <a:xfrm>
              <a:off x="5051" y="3471"/>
              <a:ext cx="334"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multiples</a:t>
              </a:r>
              <a:endParaRPr lang="fr-FR"/>
            </a:p>
          </p:txBody>
        </p:sp>
        <p:sp>
          <p:nvSpPr>
            <p:cNvPr id="23700" name="Rectangle 253"/>
            <p:cNvSpPr>
              <a:spLocks noChangeArrowheads="1"/>
            </p:cNvSpPr>
            <p:nvPr/>
          </p:nvSpPr>
          <p:spPr bwMode="auto">
            <a:xfrm>
              <a:off x="3242" y="3604"/>
              <a:ext cx="3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701" name="Rectangle 254"/>
            <p:cNvSpPr>
              <a:spLocks noChangeArrowheads="1"/>
            </p:cNvSpPr>
            <p:nvPr/>
          </p:nvSpPr>
          <p:spPr bwMode="auto">
            <a:xfrm>
              <a:off x="3313" y="3604"/>
              <a:ext cx="329"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Tout Age</a:t>
              </a:r>
              <a:endParaRPr lang="fr-FR"/>
            </a:p>
          </p:txBody>
        </p:sp>
        <p:sp>
          <p:nvSpPr>
            <p:cNvPr id="23702" name="Rectangle 255"/>
            <p:cNvSpPr>
              <a:spLocks noChangeArrowheads="1"/>
            </p:cNvSpPr>
            <p:nvPr/>
          </p:nvSpPr>
          <p:spPr bwMode="auto">
            <a:xfrm>
              <a:off x="3242" y="3735"/>
              <a:ext cx="3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703" name="Rectangle 256"/>
            <p:cNvSpPr>
              <a:spLocks noChangeArrowheads="1"/>
            </p:cNvSpPr>
            <p:nvPr/>
          </p:nvSpPr>
          <p:spPr bwMode="auto">
            <a:xfrm>
              <a:off x="3313" y="3735"/>
              <a:ext cx="498"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Comorbidités</a:t>
              </a:r>
              <a:endParaRPr lang="fr-FR"/>
            </a:p>
          </p:txBody>
        </p:sp>
        <p:sp>
          <p:nvSpPr>
            <p:cNvPr id="23704" name="Rectangle 257"/>
            <p:cNvSpPr>
              <a:spLocks noChangeArrowheads="1"/>
            </p:cNvSpPr>
            <p:nvPr/>
          </p:nvSpPr>
          <p:spPr bwMode="auto">
            <a:xfrm>
              <a:off x="3992" y="3735"/>
              <a:ext cx="982"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potentiellement inconnues</a:t>
              </a:r>
              <a:endParaRPr lang="fr-FR"/>
            </a:p>
          </p:txBody>
        </p:sp>
        <p:sp>
          <p:nvSpPr>
            <p:cNvPr id="23705" name="Rectangle 258"/>
            <p:cNvSpPr>
              <a:spLocks noChangeArrowheads="1"/>
            </p:cNvSpPr>
            <p:nvPr/>
          </p:nvSpPr>
          <p:spPr bwMode="auto">
            <a:xfrm>
              <a:off x="3242" y="3868"/>
              <a:ext cx="30"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706" name="Rectangle 259"/>
            <p:cNvSpPr>
              <a:spLocks noChangeArrowheads="1"/>
            </p:cNvSpPr>
            <p:nvPr/>
          </p:nvSpPr>
          <p:spPr bwMode="auto">
            <a:xfrm>
              <a:off x="3310" y="3868"/>
              <a:ext cx="724"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Hygiène de vie non</a:t>
              </a:r>
              <a:endParaRPr lang="fr-FR"/>
            </a:p>
          </p:txBody>
        </p:sp>
        <p:sp>
          <p:nvSpPr>
            <p:cNvPr id="23707" name="Rectangle 260"/>
            <p:cNvSpPr>
              <a:spLocks noChangeArrowheads="1"/>
            </p:cNvSpPr>
            <p:nvPr/>
          </p:nvSpPr>
          <p:spPr bwMode="auto">
            <a:xfrm>
              <a:off x="4254" y="3868"/>
              <a:ext cx="28"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a:t>
              </a:r>
              <a:endParaRPr lang="fr-FR"/>
            </a:p>
          </p:txBody>
        </p:sp>
        <p:sp>
          <p:nvSpPr>
            <p:cNvPr id="23708" name="Rectangle 261"/>
            <p:cNvSpPr>
              <a:spLocks noChangeArrowheads="1"/>
            </p:cNvSpPr>
            <p:nvPr/>
          </p:nvSpPr>
          <p:spPr bwMode="auto">
            <a:xfrm>
              <a:off x="4289" y="3868"/>
              <a:ext cx="371" cy="136"/>
            </a:xfrm>
            <a:prstGeom prst="rect">
              <a:avLst/>
            </a:prstGeom>
            <a:noFill/>
            <a:ln w="9525">
              <a:noFill/>
              <a:miter lim="800000"/>
              <a:headEnd/>
              <a:tailEnd/>
            </a:ln>
          </p:spPr>
          <p:txBody>
            <a:bodyPr wrap="none" lIns="0" tIns="0" rIns="0" bIns="0">
              <a:spAutoFit/>
            </a:bodyPr>
            <a:lstStyle/>
            <a:p>
              <a:r>
                <a:rPr lang="fr-FR" sz="1400">
                  <a:solidFill>
                    <a:srgbClr val="808080"/>
                  </a:solidFill>
                  <a:latin typeface="Arial" charset="0"/>
                </a:rPr>
                <a:t>contrôlée!</a:t>
              </a:r>
              <a:endParaRPr lang="fr-FR"/>
            </a:p>
          </p:txBody>
        </p:sp>
        <p:grpSp>
          <p:nvGrpSpPr>
            <p:cNvPr id="23599" name="Group 262"/>
            <p:cNvGrpSpPr>
              <a:grpSpLocks/>
            </p:cNvGrpSpPr>
            <p:nvPr/>
          </p:nvGrpSpPr>
          <p:grpSpPr bwMode="auto">
            <a:xfrm>
              <a:off x="3109" y="3121"/>
              <a:ext cx="2409" cy="902"/>
              <a:chOff x="3109" y="3109"/>
              <a:chExt cx="2409" cy="902"/>
            </a:xfrm>
          </p:grpSpPr>
          <p:sp>
            <p:nvSpPr>
              <p:cNvPr id="23722" name="Rectangle 263"/>
              <p:cNvSpPr>
                <a:spLocks noChangeArrowheads="1"/>
              </p:cNvSpPr>
              <p:nvPr/>
            </p:nvSpPr>
            <p:spPr bwMode="auto">
              <a:xfrm>
                <a:off x="3157" y="3156"/>
                <a:ext cx="2361" cy="855"/>
              </a:xfrm>
              <a:prstGeom prst="rect">
                <a:avLst/>
              </a:prstGeom>
              <a:solidFill>
                <a:srgbClr val="808080"/>
              </a:solidFill>
              <a:ln w="9525">
                <a:noFill/>
                <a:miter lim="800000"/>
                <a:headEnd/>
                <a:tailEnd/>
              </a:ln>
            </p:spPr>
            <p:txBody>
              <a:bodyPr/>
              <a:lstStyle/>
              <a:p>
                <a:endParaRPr lang="fr-FR"/>
              </a:p>
            </p:txBody>
          </p:sp>
          <p:sp>
            <p:nvSpPr>
              <p:cNvPr id="23723" name="Rectangle 264"/>
              <p:cNvSpPr>
                <a:spLocks noChangeArrowheads="1"/>
              </p:cNvSpPr>
              <p:nvPr/>
            </p:nvSpPr>
            <p:spPr bwMode="auto">
              <a:xfrm>
                <a:off x="3109" y="3109"/>
                <a:ext cx="2362" cy="855"/>
              </a:xfrm>
              <a:prstGeom prst="rect">
                <a:avLst/>
              </a:prstGeom>
              <a:solidFill>
                <a:srgbClr val="FFFFFF"/>
              </a:solidFill>
              <a:ln w="9525">
                <a:noFill/>
                <a:miter lim="800000"/>
                <a:headEnd/>
                <a:tailEnd/>
              </a:ln>
            </p:spPr>
            <p:txBody>
              <a:bodyPr/>
              <a:lstStyle/>
              <a:p>
                <a:endParaRPr lang="fr-FR"/>
              </a:p>
            </p:txBody>
          </p:sp>
          <p:sp>
            <p:nvSpPr>
              <p:cNvPr id="23724" name="Rectangle 265"/>
              <p:cNvSpPr>
                <a:spLocks noChangeArrowheads="1"/>
              </p:cNvSpPr>
              <p:nvPr/>
            </p:nvSpPr>
            <p:spPr bwMode="auto">
              <a:xfrm>
                <a:off x="3109" y="3109"/>
                <a:ext cx="2362" cy="855"/>
              </a:xfrm>
              <a:prstGeom prst="rect">
                <a:avLst/>
              </a:prstGeom>
              <a:noFill/>
              <a:ln w="9525" cap="rnd">
                <a:solidFill>
                  <a:srgbClr val="000000"/>
                </a:solidFill>
                <a:miter lim="800000"/>
                <a:headEnd/>
                <a:tailEnd/>
              </a:ln>
            </p:spPr>
            <p:txBody>
              <a:bodyPr/>
              <a:lstStyle/>
              <a:p>
                <a:endParaRPr lang="fr-FR"/>
              </a:p>
            </p:txBody>
          </p:sp>
        </p:grpSp>
        <p:sp>
          <p:nvSpPr>
            <p:cNvPr id="23710" name="Rectangle 266"/>
            <p:cNvSpPr>
              <a:spLocks noChangeArrowheads="1"/>
            </p:cNvSpPr>
            <p:nvPr/>
          </p:nvSpPr>
          <p:spPr bwMode="auto">
            <a:xfrm>
              <a:off x="3194" y="3160"/>
              <a:ext cx="30"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a:t>
              </a:r>
              <a:endParaRPr lang="fr-FR"/>
            </a:p>
          </p:txBody>
        </p:sp>
        <p:sp>
          <p:nvSpPr>
            <p:cNvPr id="23711" name="Rectangle 267"/>
            <p:cNvSpPr>
              <a:spLocks noChangeArrowheads="1"/>
            </p:cNvSpPr>
            <p:nvPr/>
          </p:nvSpPr>
          <p:spPr bwMode="auto">
            <a:xfrm>
              <a:off x="3258" y="3146"/>
              <a:ext cx="649"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Unlimited sample</a:t>
              </a:r>
              <a:endParaRPr lang="fr-FR"/>
            </a:p>
          </p:txBody>
        </p:sp>
        <p:sp>
          <p:nvSpPr>
            <p:cNvPr id="23712" name="Rectangle 268"/>
            <p:cNvSpPr>
              <a:spLocks noChangeArrowheads="1"/>
            </p:cNvSpPr>
            <p:nvPr/>
          </p:nvSpPr>
          <p:spPr bwMode="auto">
            <a:xfrm>
              <a:off x="3194" y="3293"/>
              <a:ext cx="30"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a:t>
              </a:r>
              <a:endParaRPr lang="fr-FR"/>
            </a:p>
          </p:txBody>
        </p:sp>
        <p:sp>
          <p:nvSpPr>
            <p:cNvPr id="23713" name="Rectangle 269"/>
            <p:cNvSpPr>
              <a:spLocks noChangeArrowheads="1"/>
            </p:cNvSpPr>
            <p:nvPr/>
          </p:nvSpPr>
          <p:spPr bwMode="auto">
            <a:xfrm>
              <a:off x="3266" y="3287"/>
              <a:ext cx="743"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Unselected patients</a:t>
              </a:r>
              <a:endParaRPr lang="fr-FR"/>
            </a:p>
          </p:txBody>
        </p:sp>
        <p:sp>
          <p:nvSpPr>
            <p:cNvPr id="23714" name="Rectangle 270"/>
            <p:cNvSpPr>
              <a:spLocks noChangeArrowheads="1"/>
            </p:cNvSpPr>
            <p:nvPr/>
          </p:nvSpPr>
          <p:spPr bwMode="auto">
            <a:xfrm>
              <a:off x="3194" y="3424"/>
              <a:ext cx="30"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a:t>
              </a:r>
              <a:endParaRPr lang="fr-FR"/>
            </a:p>
          </p:txBody>
        </p:sp>
        <p:sp>
          <p:nvSpPr>
            <p:cNvPr id="23715" name="Rectangle 271"/>
            <p:cNvSpPr>
              <a:spLocks noChangeArrowheads="1"/>
            </p:cNvSpPr>
            <p:nvPr/>
          </p:nvSpPr>
          <p:spPr bwMode="auto">
            <a:xfrm>
              <a:off x="3270" y="3415"/>
              <a:ext cx="1204" cy="136"/>
            </a:xfrm>
            <a:prstGeom prst="rect">
              <a:avLst/>
            </a:prstGeom>
            <a:noFill/>
            <a:ln w="9525">
              <a:noFill/>
              <a:miter lim="800000"/>
              <a:headEnd/>
              <a:tailEnd/>
            </a:ln>
          </p:spPr>
          <p:txBody>
            <a:bodyPr wrap="none" lIns="0" tIns="0" rIns="0" bIns="0">
              <a:spAutoFit/>
            </a:bodyPr>
            <a:lstStyle/>
            <a:p>
              <a:r>
                <a:rPr lang="fr-FR" sz="1400" dirty="0">
                  <a:solidFill>
                    <a:srgbClr val="000000"/>
                  </a:solidFill>
                  <a:latin typeface="Arial" charset="0"/>
                </a:rPr>
                <a:t>Dispersion of </a:t>
              </a:r>
              <a:r>
                <a:rPr lang="fr-FR" sz="1400" dirty="0" err="1">
                  <a:solidFill>
                    <a:srgbClr val="000000"/>
                  </a:solidFill>
                  <a:latin typeface="Arial" charset="0"/>
                </a:rPr>
                <a:t>clinical</a:t>
              </a:r>
              <a:r>
                <a:rPr lang="fr-FR" sz="1400" dirty="0">
                  <a:solidFill>
                    <a:srgbClr val="000000"/>
                  </a:solidFill>
                  <a:latin typeface="Arial" charset="0"/>
                </a:rPr>
                <a:t> </a:t>
              </a:r>
              <a:r>
                <a:rPr lang="fr-FR" sz="1400" dirty="0" err="1">
                  <a:solidFill>
                    <a:srgbClr val="000000"/>
                  </a:solidFill>
                  <a:latin typeface="Arial" charset="0"/>
                </a:rPr>
                <a:t>covariates</a:t>
              </a:r>
              <a:r>
                <a:rPr lang="fr-FR" sz="1400" dirty="0">
                  <a:solidFill>
                    <a:srgbClr val="000000"/>
                  </a:solidFill>
                  <a:latin typeface="Arial" charset="0"/>
                </a:rPr>
                <a:t> </a:t>
              </a:r>
              <a:endParaRPr lang="fr-FR" dirty="0"/>
            </a:p>
          </p:txBody>
        </p:sp>
        <p:sp>
          <p:nvSpPr>
            <p:cNvPr id="23716" name="Rectangle 272"/>
            <p:cNvSpPr>
              <a:spLocks noChangeArrowheads="1"/>
            </p:cNvSpPr>
            <p:nvPr/>
          </p:nvSpPr>
          <p:spPr bwMode="auto">
            <a:xfrm>
              <a:off x="3194" y="3557"/>
              <a:ext cx="30"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a:t>
              </a:r>
              <a:endParaRPr lang="fr-FR"/>
            </a:p>
          </p:txBody>
        </p:sp>
        <p:sp>
          <p:nvSpPr>
            <p:cNvPr id="23717" name="Rectangle 273"/>
            <p:cNvSpPr>
              <a:spLocks noChangeArrowheads="1"/>
            </p:cNvSpPr>
            <p:nvPr/>
          </p:nvSpPr>
          <p:spPr bwMode="auto">
            <a:xfrm>
              <a:off x="3253" y="3566"/>
              <a:ext cx="1102"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Young or/and Elderly patients</a:t>
              </a:r>
              <a:endParaRPr lang="fr-FR"/>
            </a:p>
          </p:txBody>
        </p:sp>
        <p:sp>
          <p:nvSpPr>
            <p:cNvPr id="23718" name="Rectangle 274"/>
            <p:cNvSpPr>
              <a:spLocks noChangeArrowheads="1"/>
            </p:cNvSpPr>
            <p:nvPr/>
          </p:nvSpPr>
          <p:spPr bwMode="auto">
            <a:xfrm>
              <a:off x="3194" y="3688"/>
              <a:ext cx="30"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a:t>
              </a:r>
              <a:endParaRPr lang="fr-FR"/>
            </a:p>
          </p:txBody>
        </p:sp>
        <p:sp>
          <p:nvSpPr>
            <p:cNvPr id="23719" name="Rectangle 275"/>
            <p:cNvSpPr>
              <a:spLocks noChangeArrowheads="1"/>
            </p:cNvSpPr>
            <p:nvPr/>
          </p:nvSpPr>
          <p:spPr bwMode="auto">
            <a:xfrm>
              <a:off x="3268" y="3688"/>
              <a:ext cx="1344"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Many comorbidities, some unknown</a:t>
              </a:r>
            </a:p>
          </p:txBody>
        </p:sp>
        <p:sp>
          <p:nvSpPr>
            <p:cNvPr id="23720" name="Rectangle 276"/>
            <p:cNvSpPr>
              <a:spLocks noChangeArrowheads="1"/>
            </p:cNvSpPr>
            <p:nvPr/>
          </p:nvSpPr>
          <p:spPr bwMode="auto">
            <a:xfrm>
              <a:off x="3194" y="3820"/>
              <a:ext cx="30"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a:t>
              </a:r>
              <a:endParaRPr lang="fr-FR"/>
            </a:p>
          </p:txBody>
        </p:sp>
        <p:sp>
          <p:nvSpPr>
            <p:cNvPr id="23721" name="Rectangle 277"/>
            <p:cNvSpPr>
              <a:spLocks noChangeArrowheads="1"/>
            </p:cNvSpPr>
            <p:nvPr/>
          </p:nvSpPr>
          <p:spPr bwMode="auto">
            <a:xfrm>
              <a:off x="3279" y="3817"/>
              <a:ext cx="695" cy="136"/>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Variety in lifestyles</a:t>
              </a:r>
              <a:endParaRPr lang="fr-FR"/>
            </a:p>
          </p:txBody>
        </p:sp>
      </p:grpSp>
      <p:grpSp>
        <p:nvGrpSpPr>
          <p:cNvPr id="23607" name="Group 581"/>
          <p:cNvGrpSpPr>
            <a:grpSpLocks/>
          </p:cNvGrpSpPr>
          <p:nvPr/>
        </p:nvGrpSpPr>
        <p:grpSpPr bwMode="auto">
          <a:xfrm>
            <a:off x="6961427" y="1267920"/>
            <a:ext cx="3306233" cy="2941638"/>
            <a:chOff x="3677" y="1202"/>
            <a:chExt cx="1562" cy="1853"/>
          </a:xfrm>
        </p:grpSpPr>
        <p:sp>
          <p:nvSpPr>
            <p:cNvPr id="23560" name="Rectangle 278"/>
            <p:cNvSpPr>
              <a:spLocks noChangeArrowheads="1"/>
            </p:cNvSpPr>
            <p:nvPr/>
          </p:nvSpPr>
          <p:spPr bwMode="auto">
            <a:xfrm>
              <a:off x="3827" y="1295"/>
              <a:ext cx="382" cy="174"/>
            </a:xfrm>
            <a:prstGeom prst="rect">
              <a:avLst/>
            </a:prstGeom>
            <a:noFill/>
            <a:ln w="9525">
              <a:noFill/>
              <a:miter lim="800000"/>
              <a:headEnd/>
              <a:tailEnd/>
            </a:ln>
          </p:spPr>
          <p:txBody>
            <a:bodyPr wrap="none" lIns="0" tIns="0" rIns="0" bIns="0">
              <a:spAutoFit/>
            </a:bodyPr>
            <a:lstStyle/>
            <a:p>
              <a:r>
                <a:rPr lang="fr-FR">
                  <a:solidFill>
                    <a:srgbClr val="808080"/>
                  </a:solidFill>
                  <a:latin typeface="Arial" charset="0"/>
                </a:rPr>
                <a:t>Pharma</a:t>
              </a:r>
              <a:endParaRPr lang="fr-FR"/>
            </a:p>
          </p:txBody>
        </p:sp>
        <p:sp>
          <p:nvSpPr>
            <p:cNvPr id="23561" name="Rectangle 279"/>
            <p:cNvSpPr>
              <a:spLocks noChangeArrowheads="1"/>
            </p:cNvSpPr>
            <p:nvPr/>
          </p:nvSpPr>
          <p:spPr bwMode="auto">
            <a:xfrm>
              <a:off x="4490" y="1295"/>
              <a:ext cx="36" cy="174"/>
            </a:xfrm>
            <a:prstGeom prst="rect">
              <a:avLst/>
            </a:prstGeom>
            <a:noFill/>
            <a:ln w="9525">
              <a:noFill/>
              <a:miter lim="800000"/>
              <a:headEnd/>
              <a:tailEnd/>
            </a:ln>
          </p:spPr>
          <p:txBody>
            <a:bodyPr wrap="none" lIns="0" tIns="0" rIns="0" bIns="0">
              <a:spAutoFit/>
            </a:bodyPr>
            <a:lstStyle/>
            <a:p>
              <a:r>
                <a:rPr lang="fr-FR">
                  <a:solidFill>
                    <a:srgbClr val="808080"/>
                  </a:solidFill>
                  <a:latin typeface="Arial" charset="0"/>
                </a:rPr>
                <a:t>-</a:t>
              </a:r>
              <a:endParaRPr lang="fr-FR"/>
            </a:p>
          </p:txBody>
        </p:sp>
        <p:sp>
          <p:nvSpPr>
            <p:cNvPr id="23562" name="Rectangle 280"/>
            <p:cNvSpPr>
              <a:spLocks noChangeArrowheads="1"/>
            </p:cNvSpPr>
            <p:nvPr/>
          </p:nvSpPr>
          <p:spPr bwMode="auto">
            <a:xfrm>
              <a:off x="4553" y="1295"/>
              <a:ext cx="297" cy="174"/>
            </a:xfrm>
            <a:prstGeom prst="rect">
              <a:avLst/>
            </a:prstGeom>
            <a:noFill/>
            <a:ln w="9525">
              <a:noFill/>
              <a:miter lim="800000"/>
              <a:headEnd/>
              <a:tailEnd/>
            </a:ln>
          </p:spPr>
          <p:txBody>
            <a:bodyPr wrap="none" lIns="0" tIns="0" rIns="0" bIns="0">
              <a:spAutoFit/>
            </a:bodyPr>
            <a:lstStyle/>
            <a:p>
              <a:r>
                <a:rPr lang="fr-FR">
                  <a:solidFill>
                    <a:srgbClr val="808080"/>
                  </a:solidFill>
                  <a:latin typeface="Arial" charset="0"/>
                </a:rPr>
                <a:t>réalité</a:t>
              </a:r>
              <a:endParaRPr lang="fr-FR"/>
            </a:p>
          </p:txBody>
        </p:sp>
        <p:grpSp>
          <p:nvGrpSpPr>
            <p:cNvPr id="23611" name="Group 281"/>
            <p:cNvGrpSpPr>
              <a:grpSpLocks/>
            </p:cNvGrpSpPr>
            <p:nvPr/>
          </p:nvGrpSpPr>
          <p:grpSpPr bwMode="auto">
            <a:xfrm>
              <a:off x="3677" y="1202"/>
              <a:ext cx="1562" cy="337"/>
              <a:chOff x="3677" y="1028"/>
              <a:chExt cx="1410" cy="337"/>
            </a:xfrm>
          </p:grpSpPr>
          <p:sp>
            <p:nvSpPr>
              <p:cNvPr id="23687" name="Rectangle 282"/>
              <p:cNvSpPr>
                <a:spLocks noChangeArrowheads="1"/>
              </p:cNvSpPr>
              <p:nvPr/>
            </p:nvSpPr>
            <p:spPr bwMode="auto">
              <a:xfrm>
                <a:off x="3724" y="1076"/>
                <a:ext cx="1363" cy="289"/>
              </a:xfrm>
              <a:prstGeom prst="rect">
                <a:avLst/>
              </a:prstGeom>
              <a:solidFill>
                <a:srgbClr val="808080"/>
              </a:solidFill>
              <a:ln w="9525">
                <a:noFill/>
                <a:miter lim="800000"/>
                <a:headEnd/>
                <a:tailEnd/>
              </a:ln>
            </p:spPr>
            <p:txBody>
              <a:bodyPr/>
              <a:lstStyle/>
              <a:p>
                <a:endParaRPr lang="fr-FR"/>
              </a:p>
            </p:txBody>
          </p:sp>
          <p:sp>
            <p:nvSpPr>
              <p:cNvPr id="23688" name="Rectangle 283"/>
              <p:cNvSpPr>
                <a:spLocks noChangeArrowheads="1"/>
              </p:cNvSpPr>
              <p:nvPr/>
            </p:nvSpPr>
            <p:spPr bwMode="auto">
              <a:xfrm>
                <a:off x="3677" y="1028"/>
                <a:ext cx="1363" cy="290"/>
              </a:xfrm>
              <a:prstGeom prst="rect">
                <a:avLst/>
              </a:prstGeom>
              <a:solidFill>
                <a:srgbClr val="FFFFFF"/>
              </a:solidFill>
              <a:ln w="9525">
                <a:noFill/>
                <a:miter lim="800000"/>
                <a:headEnd/>
                <a:tailEnd/>
              </a:ln>
            </p:spPr>
            <p:txBody>
              <a:bodyPr/>
              <a:lstStyle/>
              <a:p>
                <a:endParaRPr lang="fr-FR"/>
              </a:p>
            </p:txBody>
          </p:sp>
          <p:sp>
            <p:nvSpPr>
              <p:cNvPr id="23689" name="Rectangle 284"/>
              <p:cNvSpPr>
                <a:spLocks noChangeArrowheads="1"/>
              </p:cNvSpPr>
              <p:nvPr/>
            </p:nvSpPr>
            <p:spPr bwMode="auto">
              <a:xfrm>
                <a:off x="3677" y="1028"/>
                <a:ext cx="1363" cy="290"/>
              </a:xfrm>
              <a:prstGeom prst="rect">
                <a:avLst/>
              </a:prstGeom>
              <a:noFill/>
              <a:ln w="9525" cap="rnd">
                <a:solidFill>
                  <a:srgbClr val="000000"/>
                </a:solidFill>
                <a:miter lim="800000"/>
                <a:headEnd/>
                <a:tailEnd/>
              </a:ln>
            </p:spPr>
            <p:txBody>
              <a:bodyPr/>
              <a:lstStyle/>
              <a:p>
                <a:endParaRPr lang="fr-FR"/>
              </a:p>
            </p:txBody>
          </p:sp>
        </p:grpSp>
        <p:sp>
          <p:nvSpPr>
            <p:cNvPr id="23564" name="Rectangle 285"/>
            <p:cNvSpPr>
              <a:spLocks noChangeArrowheads="1"/>
            </p:cNvSpPr>
            <p:nvPr/>
          </p:nvSpPr>
          <p:spPr bwMode="auto">
            <a:xfrm>
              <a:off x="4095" y="1230"/>
              <a:ext cx="430" cy="174"/>
            </a:xfrm>
            <a:prstGeom prst="rect">
              <a:avLst/>
            </a:prstGeom>
            <a:noFill/>
            <a:ln w="9525">
              <a:noFill/>
              <a:miter lim="800000"/>
              <a:headEnd/>
              <a:tailEnd/>
            </a:ln>
          </p:spPr>
          <p:txBody>
            <a:bodyPr wrap="none" lIns="0" tIns="0" rIns="0" bIns="0">
              <a:spAutoFit/>
            </a:bodyPr>
            <a:lstStyle/>
            <a:p>
              <a:r>
                <a:rPr lang="fr-FR">
                  <a:solidFill>
                    <a:srgbClr val="000000"/>
                  </a:solidFill>
                  <a:latin typeface="Arial" charset="0"/>
                </a:rPr>
                <a:t>Real Life</a:t>
              </a:r>
              <a:endParaRPr lang="fr-FR"/>
            </a:p>
          </p:txBody>
        </p:sp>
        <p:sp>
          <p:nvSpPr>
            <p:cNvPr id="23565" name="Freeform 286"/>
            <p:cNvSpPr>
              <a:spLocks noEditPoints="1"/>
            </p:cNvSpPr>
            <p:nvPr/>
          </p:nvSpPr>
          <p:spPr bwMode="auto">
            <a:xfrm>
              <a:off x="3813" y="2823"/>
              <a:ext cx="1120" cy="47"/>
            </a:xfrm>
            <a:custGeom>
              <a:avLst/>
              <a:gdLst>
                <a:gd name="T0" fmla="*/ 0 w 4734"/>
                <a:gd name="T1" fmla="*/ 0 h 200"/>
                <a:gd name="T2" fmla="*/ 0 w 4734"/>
                <a:gd name="T3" fmla="*/ 0 h 200"/>
                <a:gd name="T4" fmla="*/ 0 w 4734"/>
                <a:gd name="T5" fmla="*/ 0 h 200"/>
                <a:gd name="T6" fmla="*/ 0 w 4734"/>
                <a:gd name="T7" fmla="*/ 0 h 200"/>
                <a:gd name="T8" fmla="*/ 0 w 4734"/>
                <a:gd name="T9" fmla="*/ 0 h 200"/>
                <a:gd name="T10" fmla="*/ 0 w 4734"/>
                <a:gd name="T11" fmla="*/ 0 h 200"/>
                <a:gd name="T12" fmla="*/ 0 w 4734"/>
                <a:gd name="T13" fmla="*/ 0 h 200"/>
                <a:gd name="T14" fmla="*/ 0 w 4734"/>
                <a:gd name="T15" fmla="*/ 0 h 200"/>
                <a:gd name="T16" fmla="*/ 0 w 4734"/>
                <a:gd name="T17" fmla="*/ 0 h 200"/>
                <a:gd name="T18" fmla="*/ 0 w 4734"/>
                <a:gd name="T19" fmla="*/ 0 h 200"/>
                <a:gd name="T20" fmla="*/ 0 w 4734"/>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34"/>
                <a:gd name="T34" fmla="*/ 0 h 200"/>
                <a:gd name="T35" fmla="*/ 4734 w 4734"/>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34" h="200">
                  <a:moveTo>
                    <a:pt x="17" y="83"/>
                  </a:moveTo>
                  <a:lnTo>
                    <a:pt x="4567" y="83"/>
                  </a:lnTo>
                  <a:cubicBezTo>
                    <a:pt x="4576" y="83"/>
                    <a:pt x="4584" y="90"/>
                    <a:pt x="4584" y="100"/>
                  </a:cubicBezTo>
                  <a:cubicBezTo>
                    <a:pt x="4584" y="109"/>
                    <a:pt x="4576" y="116"/>
                    <a:pt x="4567" y="116"/>
                  </a:cubicBezTo>
                  <a:lnTo>
                    <a:pt x="17" y="116"/>
                  </a:lnTo>
                  <a:cubicBezTo>
                    <a:pt x="8" y="116"/>
                    <a:pt x="0" y="109"/>
                    <a:pt x="0" y="100"/>
                  </a:cubicBezTo>
                  <a:cubicBezTo>
                    <a:pt x="0" y="90"/>
                    <a:pt x="8" y="83"/>
                    <a:pt x="17" y="83"/>
                  </a:cubicBezTo>
                  <a:close/>
                  <a:moveTo>
                    <a:pt x="4534" y="0"/>
                  </a:moveTo>
                  <a:lnTo>
                    <a:pt x="4734" y="100"/>
                  </a:lnTo>
                  <a:lnTo>
                    <a:pt x="4534" y="200"/>
                  </a:lnTo>
                  <a:lnTo>
                    <a:pt x="4534" y="0"/>
                  </a:lnTo>
                  <a:close/>
                </a:path>
              </a:pathLst>
            </a:custGeom>
            <a:solidFill>
              <a:srgbClr val="000000"/>
            </a:solidFill>
            <a:ln w="1588" cap="flat">
              <a:solidFill>
                <a:srgbClr val="000000"/>
              </a:solidFill>
              <a:prstDash val="solid"/>
              <a:bevel/>
              <a:headEnd/>
              <a:tailEnd/>
            </a:ln>
          </p:spPr>
          <p:txBody>
            <a:bodyPr/>
            <a:lstStyle/>
            <a:p>
              <a:endParaRPr lang="fr-FR"/>
            </a:p>
          </p:txBody>
        </p:sp>
        <p:sp>
          <p:nvSpPr>
            <p:cNvPr id="23566" name="Rectangle 287"/>
            <p:cNvSpPr>
              <a:spLocks noChangeArrowheads="1"/>
            </p:cNvSpPr>
            <p:nvPr/>
          </p:nvSpPr>
          <p:spPr bwMode="auto">
            <a:xfrm>
              <a:off x="4182" y="2939"/>
              <a:ext cx="198" cy="116"/>
            </a:xfrm>
            <a:prstGeom prst="rect">
              <a:avLst/>
            </a:prstGeom>
            <a:noFill/>
            <a:ln w="9525">
              <a:noFill/>
              <a:miter lim="800000"/>
              <a:headEnd/>
              <a:tailEnd/>
            </a:ln>
          </p:spPr>
          <p:txBody>
            <a:bodyPr wrap="none" lIns="0" tIns="0" rIns="0" bIns="0">
              <a:spAutoFit/>
            </a:bodyPr>
            <a:lstStyle/>
            <a:p>
              <a:r>
                <a:rPr lang="fr-FR" sz="1200">
                  <a:solidFill>
                    <a:srgbClr val="000000"/>
                  </a:solidFill>
                  <a:latin typeface="Arial" charset="0"/>
                </a:rPr>
                <a:t>temps</a:t>
              </a:r>
              <a:endParaRPr lang="fr-FR"/>
            </a:p>
          </p:txBody>
        </p:sp>
        <p:sp>
          <p:nvSpPr>
            <p:cNvPr id="23567" name="Rectangle 288"/>
            <p:cNvSpPr>
              <a:spLocks noChangeArrowheads="1"/>
            </p:cNvSpPr>
            <p:nvPr/>
          </p:nvSpPr>
          <p:spPr bwMode="auto">
            <a:xfrm>
              <a:off x="3740" y="1852"/>
              <a:ext cx="31" cy="116"/>
            </a:xfrm>
            <a:prstGeom prst="rect">
              <a:avLst/>
            </a:prstGeom>
            <a:noFill/>
            <a:ln w="9525">
              <a:noFill/>
              <a:miter lim="800000"/>
              <a:headEnd/>
              <a:tailEnd/>
            </a:ln>
          </p:spPr>
          <p:txBody>
            <a:bodyPr wrap="none" lIns="0" tIns="0" rIns="0" bIns="0">
              <a:spAutoFit/>
            </a:bodyPr>
            <a:lstStyle/>
            <a:p>
              <a:r>
                <a:rPr lang="fr-FR" sz="1200">
                  <a:solidFill>
                    <a:srgbClr val="000000"/>
                  </a:solidFill>
                </a:rPr>
                <a:t>c</a:t>
              </a:r>
              <a:endParaRPr lang="fr-FR"/>
            </a:p>
          </p:txBody>
        </p:sp>
        <p:sp>
          <p:nvSpPr>
            <p:cNvPr id="23568" name="Freeform 289"/>
            <p:cNvSpPr>
              <a:spLocks noEditPoints="1"/>
            </p:cNvSpPr>
            <p:nvPr/>
          </p:nvSpPr>
          <p:spPr bwMode="auto">
            <a:xfrm>
              <a:off x="3792" y="1865"/>
              <a:ext cx="48" cy="987"/>
            </a:xfrm>
            <a:custGeom>
              <a:avLst/>
              <a:gdLst>
                <a:gd name="T0" fmla="*/ 0 w 400"/>
                <a:gd name="T1" fmla="*/ 0 h 8350"/>
                <a:gd name="T2" fmla="*/ 0 w 400"/>
                <a:gd name="T3" fmla="*/ 0 h 8350"/>
                <a:gd name="T4" fmla="*/ 0 w 400"/>
                <a:gd name="T5" fmla="*/ 0 h 8350"/>
                <a:gd name="T6" fmla="*/ 0 w 400"/>
                <a:gd name="T7" fmla="*/ 0 h 8350"/>
                <a:gd name="T8" fmla="*/ 0 w 400"/>
                <a:gd name="T9" fmla="*/ 0 h 8350"/>
                <a:gd name="T10" fmla="*/ 0 w 400"/>
                <a:gd name="T11" fmla="*/ 0 h 8350"/>
                <a:gd name="T12" fmla="*/ 0 w 400"/>
                <a:gd name="T13" fmla="*/ 0 h 8350"/>
                <a:gd name="T14" fmla="*/ 0 w 400"/>
                <a:gd name="T15" fmla="*/ 0 h 8350"/>
                <a:gd name="T16" fmla="*/ 0 w 400"/>
                <a:gd name="T17" fmla="*/ 0 h 8350"/>
                <a:gd name="T18" fmla="*/ 0 w 400"/>
                <a:gd name="T19" fmla="*/ 0 h 8350"/>
                <a:gd name="T20" fmla="*/ 0 w 400"/>
                <a:gd name="T21" fmla="*/ 0 h 8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8350"/>
                <a:gd name="T35" fmla="*/ 400 w 400"/>
                <a:gd name="T36" fmla="*/ 8350 h 83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8350">
                  <a:moveTo>
                    <a:pt x="167" y="8316"/>
                  </a:moveTo>
                  <a:lnTo>
                    <a:pt x="167" y="333"/>
                  </a:lnTo>
                  <a:cubicBezTo>
                    <a:pt x="167" y="315"/>
                    <a:pt x="182" y="300"/>
                    <a:pt x="200" y="300"/>
                  </a:cubicBezTo>
                  <a:cubicBezTo>
                    <a:pt x="219" y="300"/>
                    <a:pt x="234" y="315"/>
                    <a:pt x="234" y="333"/>
                  </a:cubicBezTo>
                  <a:lnTo>
                    <a:pt x="234" y="8316"/>
                  </a:lnTo>
                  <a:cubicBezTo>
                    <a:pt x="234" y="8335"/>
                    <a:pt x="219" y="8350"/>
                    <a:pt x="200" y="8350"/>
                  </a:cubicBezTo>
                  <a:cubicBezTo>
                    <a:pt x="182" y="8350"/>
                    <a:pt x="167" y="8335"/>
                    <a:pt x="167" y="8316"/>
                  </a:cubicBezTo>
                  <a:close/>
                  <a:moveTo>
                    <a:pt x="0" y="400"/>
                  </a:moveTo>
                  <a:lnTo>
                    <a:pt x="200" y="0"/>
                  </a:lnTo>
                  <a:lnTo>
                    <a:pt x="400" y="400"/>
                  </a:lnTo>
                  <a:lnTo>
                    <a:pt x="0" y="400"/>
                  </a:lnTo>
                  <a:close/>
                </a:path>
              </a:pathLst>
            </a:custGeom>
            <a:solidFill>
              <a:srgbClr val="000000"/>
            </a:solidFill>
            <a:ln w="1588" cap="flat">
              <a:solidFill>
                <a:srgbClr val="000000"/>
              </a:solidFill>
              <a:prstDash val="solid"/>
              <a:bevel/>
              <a:headEnd/>
              <a:tailEnd/>
            </a:ln>
          </p:spPr>
          <p:txBody>
            <a:bodyPr/>
            <a:lstStyle/>
            <a:p>
              <a:endParaRPr lang="fr-FR"/>
            </a:p>
          </p:txBody>
        </p:sp>
        <p:sp>
          <p:nvSpPr>
            <p:cNvPr id="23569" name="Freeform 290"/>
            <p:cNvSpPr>
              <a:spLocks/>
            </p:cNvSpPr>
            <p:nvPr/>
          </p:nvSpPr>
          <p:spPr bwMode="auto">
            <a:xfrm>
              <a:off x="3841" y="2377"/>
              <a:ext cx="943" cy="420"/>
            </a:xfrm>
            <a:custGeom>
              <a:avLst/>
              <a:gdLst>
                <a:gd name="T0" fmla="*/ 0 w 943"/>
                <a:gd name="T1" fmla="*/ 420 h 420"/>
                <a:gd name="T2" fmla="*/ 214 w 943"/>
                <a:gd name="T3" fmla="*/ 0 h 420"/>
                <a:gd name="T4" fmla="*/ 943 w 943"/>
                <a:gd name="T5" fmla="*/ 420 h 420"/>
                <a:gd name="T6" fmla="*/ 0 60000 65536"/>
                <a:gd name="T7" fmla="*/ 0 60000 65536"/>
                <a:gd name="T8" fmla="*/ 0 60000 65536"/>
                <a:gd name="T9" fmla="*/ 0 w 943"/>
                <a:gd name="T10" fmla="*/ 0 h 420"/>
                <a:gd name="T11" fmla="*/ 943 w 943"/>
                <a:gd name="T12" fmla="*/ 420 h 420"/>
              </a:gdLst>
              <a:ahLst/>
              <a:cxnLst>
                <a:cxn ang="T6">
                  <a:pos x="T0" y="T1"/>
                </a:cxn>
                <a:cxn ang="T7">
                  <a:pos x="T2" y="T3"/>
                </a:cxn>
                <a:cxn ang="T8">
                  <a:pos x="T4" y="T5"/>
                </a:cxn>
              </a:cxnLst>
              <a:rect l="T9" t="T10" r="T11" b="T12"/>
              <a:pathLst>
                <a:path w="943" h="420">
                  <a:moveTo>
                    <a:pt x="0" y="420"/>
                  </a:moveTo>
                  <a:cubicBezTo>
                    <a:pt x="28" y="210"/>
                    <a:pt x="57" y="0"/>
                    <a:pt x="214" y="0"/>
                  </a:cubicBezTo>
                  <a:cubicBezTo>
                    <a:pt x="371" y="0"/>
                    <a:pt x="821" y="350"/>
                    <a:pt x="943" y="420"/>
                  </a:cubicBezTo>
                </a:path>
              </a:pathLst>
            </a:custGeom>
            <a:noFill/>
            <a:ln w="12700" cap="flat">
              <a:solidFill>
                <a:srgbClr val="000000"/>
              </a:solidFill>
              <a:prstDash val="solid"/>
              <a:round/>
              <a:headEnd/>
              <a:tailEnd/>
            </a:ln>
          </p:spPr>
          <p:txBody>
            <a:bodyPr/>
            <a:lstStyle/>
            <a:p>
              <a:endParaRPr lang="fr-FR"/>
            </a:p>
          </p:txBody>
        </p:sp>
        <p:sp>
          <p:nvSpPr>
            <p:cNvPr id="23570" name="Freeform 291"/>
            <p:cNvSpPr>
              <a:spLocks/>
            </p:cNvSpPr>
            <p:nvPr/>
          </p:nvSpPr>
          <p:spPr bwMode="auto">
            <a:xfrm>
              <a:off x="3839" y="2327"/>
              <a:ext cx="943" cy="421"/>
            </a:xfrm>
            <a:custGeom>
              <a:avLst/>
              <a:gdLst>
                <a:gd name="T0" fmla="*/ 0 w 943"/>
                <a:gd name="T1" fmla="*/ 421 h 421"/>
                <a:gd name="T2" fmla="*/ 214 w 943"/>
                <a:gd name="T3" fmla="*/ 0 h 421"/>
                <a:gd name="T4" fmla="*/ 943 w 943"/>
                <a:gd name="T5" fmla="*/ 421 h 421"/>
                <a:gd name="T6" fmla="*/ 0 60000 65536"/>
                <a:gd name="T7" fmla="*/ 0 60000 65536"/>
                <a:gd name="T8" fmla="*/ 0 60000 65536"/>
                <a:gd name="T9" fmla="*/ 0 w 943"/>
                <a:gd name="T10" fmla="*/ 0 h 421"/>
                <a:gd name="T11" fmla="*/ 943 w 943"/>
                <a:gd name="T12" fmla="*/ 421 h 421"/>
              </a:gdLst>
              <a:ahLst/>
              <a:cxnLst>
                <a:cxn ang="T6">
                  <a:pos x="T0" y="T1"/>
                </a:cxn>
                <a:cxn ang="T7">
                  <a:pos x="T2" y="T3"/>
                </a:cxn>
                <a:cxn ang="T8">
                  <a:pos x="T4" y="T5"/>
                </a:cxn>
              </a:cxnLst>
              <a:rect l="T9" t="T10" r="T11" b="T12"/>
              <a:pathLst>
                <a:path w="943" h="421">
                  <a:moveTo>
                    <a:pt x="0" y="421"/>
                  </a:moveTo>
                  <a:cubicBezTo>
                    <a:pt x="28" y="211"/>
                    <a:pt x="57" y="0"/>
                    <a:pt x="214" y="0"/>
                  </a:cubicBezTo>
                  <a:cubicBezTo>
                    <a:pt x="371" y="0"/>
                    <a:pt x="821" y="351"/>
                    <a:pt x="943" y="421"/>
                  </a:cubicBezTo>
                </a:path>
              </a:pathLst>
            </a:custGeom>
            <a:noFill/>
            <a:ln w="12700" cap="flat">
              <a:solidFill>
                <a:srgbClr val="000000"/>
              </a:solidFill>
              <a:prstDash val="solid"/>
              <a:round/>
              <a:headEnd/>
              <a:tailEnd/>
            </a:ln>
          </p:spPr>
          <p:txBody>
            <a:bodyPr/>
            <a:lstStyle/>
            <a:p>
              <a:endParaRPr lang="fr-FR"/>
            </a:p>
          </p:txBody>
        </p:sp>
        <p:sp>
          <p:nvSpPr>
            <p:cNvPr id="23571" name="Freeform 292"/>
            <p:cNvSpPr>
              <a:spLocks/>
            </p:cNvSpPr>
            <p:nvPr/>
          </p:nvSpPr>
          <p:spPr bwMode="auto">
            <a:xfrm>
              <a:off x="3843" y="2355"/>
              <a:ext cx="895" cy="450"/>
            </a:xfrm>
            <a:custGeom>
              <a:avLst/>
              <a:gdLst>
                <a:gd name="T0" fmla="*/ 0 w 895"/>
                <a:gd name="T1" fmla="*/ 450 h 450"/>
                <a:gd name="T2" fmla="*/ 203 w 895"/>
                <a:gd name="T3" fmla="*/ 0 h 450"/>
                <a:gd name="T4" fmla="*/ 895 w 895"/>
                <a:gd name="T5" fmla="*/ 450 h 450"/>
                <a:gd name="T6" fmla="*/ 0 60000 65536"/>
                <a:gd name="T7" fmla="*/ 0 60000 65536"/>
                <a:gd name="T8" fmla="*/ 0 60000 65536"/>
                <a:gd name="T9" fmla="*/ 0 w 895"/>
                <a:gd name="T10" fmla="*/ 0 h 450"/>
                <a:gd name="T11" fmla="*/ 895 w 895"/>
                <a:gd name="T12" fmla="*/ 450 h 450"/>
              </a:gdLst>
              <a:ahLst/>
              <a:cxnLst>
                <a:cxn ang="T6">
                  <a:pos x="T0" y="T1"/>
                </a:cxn>
                <a:cxn ang="T7">
                  <a:pos x="T2" y="T3"/>
                </a:cxn>
                <a:cxn ang="T8">
                  <a:pos x="T4" y="T5"/>
                </a:cxn>
              </a:cxnLst>
              <a:rect l="T9" t="T10" r="T11" b="T12"/>
              <a:pathLst>
                <a:path w="895" h="450">
                  <a:moveTo>
                    <a:pt x="0" y="450"/>
                  </a:moveTo>
                  <a:cubicBezTo>
                    <a:pt x="27" y="225"/>
                    <a:pt x="54" y="0"/>
                    <a:pt x="203" y="0"/>
                  </a:cubicBezTo>
                  <a:cubicBezTo>
                    <a:pt x="353" y="0"/>
                    <a:pt x="780" y="375"/>
                    <a:pt x="895" y="450"/>
                  </a:cubicBezTo>
                </a:path>
              </a:pathLst>
            </a:custGeom>
            <a:noFill/>
            <a:ln w="12700" cap="flat">
              <a:solidFill>
                <a:srgbClr val="000000"/>
              </a:solidFill>
              <a:prstDash val="solid"/>
              <a:round/>
              <a:headEnd/>
              <a:tailEnd/>
            </a:ln>
          </p:spPr>
          <p:txBody>
            <a:bodyPr/>
            <a:lstStyle/>
            <a:p>
              <a:endParaRPr lang="fr-FR"/>
            </a:p>
          </p:txBody>
        </p:sp>
        <p:sp>
          <p:nvSpPr>
            <p:cNvPr id="23572" name="Freeform 293"/>
            <p:cNvSpPr>
              <a:spLocks/>
            </p:cNvSpPr>
            <p:nvPr/>
          </p:nvSpPr>
          <p:spPr bwMode="auto">
            <a:xfrm>
              <a:off x="3860" y="2361"/>
              <a:ext cx="955" cy="385"/>
            </a:xfrm>
            <a:custGeom>
              <a:avLst/>
              <a:gdLst>
                <a:gd name="T0" fmla="*/ 0 w 955"/>
                <a:gd name="T1" fmla="*/ 385 h 385"/>
                <a:gd name="T2" fmla="*/ 217 w 955"/>
                <a:gd name="T3" fmla="*/ 0 h 385"/>
                <a:gd name="T4" fmla="*/ 955 w 955"/>
                <a:gd name="T5" fmla="*/ 385 h 385"/>
                <a:gd name="T6" fmla="*/ 0 60000 65536"/>
                <a:gd name="T7" fmla="*/ 0 60000 65536"/>
                <a:gd name="T8" fmla="*/ 0 60000 65536"/>
                <a:gd name="T9" fmla="*/ 0 w 955"/>
                <a:gd name="T10" fmla="*/ 0 h 385"/>
                <a:gd name="T11" fmla="*/ 955 w 955"/>
                <a:gd name="T12" fmla="*/ 385 h 385"/>
              </a:gdLst>
              <a:ahLst/>
              <a:cxnLst>
                <a:cxn ang="T6">
                  <a:pos x="T0" y="T1"/>
                </a:cxn>
                <a:cxn ang="T7">
                  <a:pos x="T2" y="T3"/>
                </a:cxn>
                <a:cxn ang="T8">
                  <a:pos x="T4" y="T5"/>
                </a:cxn>
              </a:cxnLst>
              <a:rect l="T9" t="T10" r="T11" b="T12"/>
              <a:pathLst>
                <a:path w="955" h="385">
                  <a:moveTo>
                    <a:pt x="0" y="385"/>
                  </a:moveTo>
                  <a:cubicBezTo>
                    <a:pt x="29" y="192"/>
                    <a:pt x="58" y="0"/>
                    <a:pt x="217" y="0"/>
                  </a:cubicBezTo>
                  <a:cubicBezTo>
                    <a:pt x="377" y="0"/>
                    <a:pt x="832" y="321"/>
                    <a:pt x="955" y="385"/>
                  </a:cubicBezTo>
                </a:path>
              </a:pathLst>
            </a:custGeom>
            <a:noFill/>
            <a:ln w="12700" cap="flat">
              <a:solidFill>
                <a:srgbClr val="000000"/>
              </a:solidFill>
              <a:prstDash val="solid"/>
              <a:round/>
              <a:headEnd/>
              <a:tailEnd/>
            </a:ln>
          </p:spPr>
          <p:txBody>
            <a:bodyPr/>
            <a:lstStyle/>
            <a:p>
              <a:endParaRPr lang="fr-FR"/>
            </a:p>
          </p:txBody>
        </p:sp>
        <p:sp>
          <p:nvSpPr>
            <p:cNvPr id="23573" name="Freeform 294"/>
            <p:cNvSpPr>
              <a:spLocks/>
            </p:cNvSpPr>
            <p:nvPr/>
          </p:nvSpPr>
          <p:spPr bwMode="auto">
            <a:xfrm>
              <a:off x="3831" y="2343"/>
              <a:ext cx="943" cy="421"/>
            </a:xfrm>
            <a:custGeom>
              <a:avLst/>
              <a:gdLst>
                <a:gd name="T0" fmla="*/ 0 w 943"/>
                <a:gd name="T1" fmla="*/ 421 h 421"/>
                <a:gd name="T2" fmla="*/ 214 w 943"/>
                <a:gd name="T3" fmla="*/ 0 h 421"/>
                <a:gd name="T4" fmla="*/ 943 w 943"/>
                <a:gd name="T5" fmla="*/ 421 h 421"/>
                <a:gd name="T6" fmla="*/ 0 60000 65536"/>
                <a:gd name="T7" fmla="*/ 0 60000 65536"/>
                <a:gd name="T8" fmla="*/ 0 60000 65536"/>
                <a:gd name="T9" fmla="*/ 0 w 943"/>
                <a:gd name="T10" fmla="*/ 0 h 421"/>
                <a:gd name="T11" fmla="*/ 943 w 943"/>
                <a:gd name="T12" fmla="*/ 421 h 421"/>
              </a:gdLst>
              <a:ahLst/>
              <a:cxnLst>
                <a:cxn ang="T6">
                  <a:pos x="T0" y="T1"/>
                </a:cxn>
                <a:cxn ang="T7">
                  <a:pos x="T2" y="T3"/>
                </a:cxn>
                <a:cxn ang="T8">
                  <a:pos x="T4" y="T5"/>
                </a:cxn>
              </a:cxnLst>
              <a:rect l="T9" t="T10" r="T11" b="T12"/>
              <a:pathLst>
                <a:path w="943" h="421">
                  <a:moveTo>
                    <a:pt x="0" y="421"/>
                  </a:moveTo>
                  <a:cubicBezTo>
                    <a:pt x="28" y="210"/>
                    <a:pt x="57" y="0"/>
                    <a:pt x="214" y="0"/>
                  </a:cubicBezTo>
                  <a:cubicBezTo>
                    <a:pt x="371" y="0"/>
                    <a:pt x="821" y="351"/>
                    <a:pt x="943" y="421"/>
                  </a:cubicBezTo>
                </a:path>
              </a:pathLst>
            </a:custGeom>
            <a:noFill/>
            <a:ln w="12700" cap="flat">
              <a:solidFill>
                <a:srgbClr val="000000"/>
              </a:solidFill>
              <a:prstDash val="solid"/>
              <a:round/>
              <a:headEnd/>
              <a:tailEnd/>
            </a:ln>
          </p:spPr>
          <p:txBody>
            <a:bodyPr/>
            <a:lstStyle/>
            <a:p>
              <a:endParaRPr lang="fr-FR"/>
            </a:p>
          </p:txBody>
        </p:sp>
        <p:grpSp>
          <p:nvGrpSpPr>
            <p:cNvPr id="23615" name="Group 295"/>
            <p:cNvGrpSpPr>
              <a:grpSpLocks/>
            </p:cNvGrpSpPr>
            <p:nvPr/>
          </p:nvGrpSpPr>
          <p:grpSpPr bwMode="auto">
            <a:xfrm>
              <a:off x="4008" y="2101"/>
              <a:ext cx="95" cy="521"/>
              <a:chOff x="4008" y="1927"/>
              <a:chExt cx="95" cy="521"/>
            </a:xfrm>
          </p:grpSpPr>
          <p:sp>
            <p:nvSpPr>
              <p:cNvPr id="23681" name="Line 296"/>
              <p:cNvSpPr>
                <a:spLocks noChangeShapeType="1"/>
              </p:cNvSpPr>
              <p:nvPr/>
            </p:nvSpPr>
            <p:spPr bwMode="auto">
              <a:xfrm>
                <a:off x="4055" y="1927"/>
                <a:ext cx="1" cy="520"/>
              </a:xfrm>
              <a:prstGeom prst="line">
                <a:avLst/>
              </a:prstGeom>
              <a:noFill/>
              <a:ln w="9525" cap="rnd">
                <a:solidFill>
                  <a:srgbClr val="FF0000"/>
                </a:solidFill>
                <a:round/>
                <a:headEnd/>
                <a:tailEnd/>
              </a:ln>
            </p:spPr>
            <p:txBody>
              <a:bodyPr/>
              <a:lstStyle/>
              <a:p>
                <a:endParaRPr lang="fr-FR"/>
              </a:p>
            </p:txBody>
          </p:sp>
          <p:grpSp>
            <p:nvGrpSpPr>
              <p:cNvPr id="23619" name="Group 297"/>
              <p:cNvGrpSpPr>
                <a:grpSpLocks/>
              </p:cNvGrpSpPr>
              <p:nvPr/>
            </p:nvGrpSpPr>
            <p:grpSpPr bwMode="auto">
              <a:xfrm>
                <a:off x="4008" y="2140"/>
                <a:ext cx="95" cy="70"/>
                <a:chOff x="4008" y="2140"/>
                <a:chExt cx="95" cy="70"/>
              </a:xfrm>
            </p:grpSpPr>
            <p:sp>
              <p:nvSpPr>
                <p:cNvPr id="23685" name="Oval 298"/>
                <p:cNvSpPr>
                  <a:spLocks noChangeArrowheads="1"/>
                </p:cNvSpPr>
                <p:nvPr/>
              </p:nvSpPr>
              <p:spPr bwMode="auto">
                <a:xfrm>
                  <a:off x="4008" y="2140"/>
                  <a:ext cx="95" cy="70"/>
                </a:xfrm>
                <a:prstGeom prst="ellipse">
                  <a:avLst/>
                </a:prstGeom>
                <a:solidFill>
                  <a:srgbClr val="FF0000"/>
                </a:solidFill>
                <a:ln w="0">
                  <a:solidFill>
                    <a:srgbClr val="000000"/>
                  </a:solidFill>
                  <a:round/>
                  <a:headEnd/>
                  <a:tailEnd/>
                </a:ln>
              </p:spPr>
              <p:txBody>
                <a:bodyPr/>
                <a:lstStyle/>
                <a:p>
                  <a:endParaRPr lang="fr-FR"/>
                </a:p>
              </p:txBody>
            </p:sp>
            <p:sp>
              <p:nvSpPr>
                <p:cNvPr id="23686" name="Oval 299"/>
                <p:cNvSpPr>
                  <a:spLocks noChangeArrowheads="1"/>
                </p:cNvSpPr>
                <p:nvPr/>
              </p:nvSpPr>
              <p:spPr bwMode="auto">
                <a:xfrm>
                  <a:off x="4008" y="2140"/>
                  <a:ext cx="95" cy="70"/>
                </a:xfrm>
                <a:prstGeom prst="ellipse">
                  <a:avLst/>
                </a:prstGeom>
                <a:noFill/>
                <a:ln w="9525" cap="rnd">
                  <a:solidFill>
                    <a:srgbClr val="FF0000"/>
                  </a:solidFill>
                  <a:round/>
                  <a:headEnd/>
                  <a:tailEnd/>
                </a:ln>
              </p:spPr>
              <p:txBody>
                <a:bodyPr/>
                <a:lstStyle/>
                <a:p>
                  <a:endParaRPr lang="fr-FR"/>
                </a:p>
              </p:txBody>
            </p:sp>
          </p:grpSp>
          <p:sp>
            <p:nvSpPr>
              <p:cNvPr id="23683" name="Line 300"/>
              <p:cNvSpPr>
                <a:spLocks noChangeShapeType="1"/>
              </p:cNvSpPr>
              <p:nvPr/>
            </p:nvSpPr>
            <p:spPr bwMode="auto">
              <a:xfrm>
                <a:off x="4008" y="1927"/>
                <a:ext cx="89" cy="1"/>
              </a:xfrm>
              <a:prstGeom prst="line">
                <a:avLst/>
              </a:prstGeom>
              <a:noFill/>
              <a:ln w="9525" cap="rnd">
                <a:solidFill>
                  <a:srgbClr val="FF0000"/>
                </a:solidFill>
                <a:round/>
                <a:headEnd/>
                <a:tailEnd/>
              </a:ln>
            </p:spPr>
            <p:txBody>
              <a:bodyPr/>
              <a:lstStyle/>
              <a:p>
                <a:endParaRPr lang="fr-FR"/>
              </a:p>
            </p:txBody>
          </p:sp>
          <p:sp>
            <p:nvSpPr>
              <p:cNvPr id="23684" name="Line 301"/>
              <p:cNvSpPr>
                <a:spLocks noChangeShapeType="1"/>
              </p:cNvSpPr>
              <p:nvPr/>
            </p:nvSpPr>
            <p:spPr bwMode="auto">
              <a:xfrm>
                <a:off x="4008" y="2447"/>
                <a:ext cx="89" cy="1"/>
              </a:xfrm>
              <a:prstGeom prst="line">
                <a:avLst/>
              </a:prstGeom>
              <a:noFill/>
              <a:ln w="9525" cap="rnd">
                <a:solidFill>
                  <a:srgbClr val="FF0000"/>
                </a:solidFill>
                <a:round/>
                <a:headEnd/>
                <a:tailEnd/>
              </a:ln>
            </p:spPr>
            <p:txBody>
              <a:bodyPr/>
              <a:lstStyle/>
              <a:p>
                <a:endParaRPr lang="fr-FR"/>
              </a:p>
            </p:txBody>
          </p:sp>
        </p:grpSp>
        <p:sp>
          <p:nvSpPr>
            <p:cNvPr id="23575" name="Freeform 302"/>
            <p:cNvSpPr>
              <a:spLocks/>
            </p:cNvSpPr>
            <p:nvPr/>
          </p:nvSpPr>
          <p:spPr bwMode="auto">
            <a:xfrm>
              <a:off x="3804" y="2537"/>
              <a:ext cx="812" cy="293"/>
            </a:xfrm>
            <a:custGeom>
              <a:avLst/>
              <a:gdLst>
                <a:gd name="T0" fmla="*/ 19 w 812"/>
                <a:gd name="T1" fmla="*/ 223 h 293"/>
                <a:gd name="T2" fmla="*/ 132 w 812"/>
                <a:gd name="T3" fmla="*/ 12 h 293"/>
                <a:gd name="T4" fmla="*/ 812 w 812"/>
                <a:gd name="T5" fmla="*/ 293 h 293"/>
                <a:gd name="T6" fmla="*/ 0 60000 65536"/>
                <a:gd name="T7" fmla="*/ 0 60000 65536"/>
                <a:gd name="T8" fmla="*/ 0 60000 65536"/>
                <a:gd name="T9" fmla="*/ 0 w 812"/>
                <a:gd name="T10" fmla="*/ 0 h 293"/>
                <a:gd name="T11" fmla="*/ 812 w 812"/>
                <a:gd name="T12" fmla="*/ 293 h 293"/>
              </a:gdLst>
              <a:ahLst/>
              <a:cxnLst>
                <a:cxn ang="T6">
                  <a:pos x="T0" y="T1"/>
                </a:cxn>
                <a:cxn ang="T7">
                  <a:pos x="T2" y="T3"/>
                </a:cxn>
                <a:cxn ang="T8">
                  <a:pos x="T4" y="T5"/>
                </a:cxn>
              </a:cxnLst>
              <a:rect l="T9" t="T10" r="T11" b="T12"/>
              <a:pathLst>
                <a:path w="812" h="293">
                  <a:moveTo>
                    <a:pt x="19" y="223"/>
                  </a:moveTo>
                  <a:cubicBezTo>
                    <a:pt x="10" y="112"/>
                    <a:pt x="0" y="0"/>
                    <a:pt x="132" y="12"/>
                  </a:cubicBezTo>
                  <a:cubicBezTo>
                    <a:pt x="265" y="24"/>
                    <a:pt x="699" y="246"/>
                    <a:pt x="812" y="293"/>
                  </a:cubicBezTo>
                </a:path>
              </a:pathLst>
            </a:custGeom>
            <a:noFill/>
            <a:ln w="9525" cap="rnd">
              <a:solidFill>
                <a:srgbClr val="000000"/>
              </a:solidFill>
              <a:prstDash val="solid"/>
              <a:round/>
              <a:headEnd/>
              <a:tailEnd/>
            </a:ln>
          </p:spPr>
          <p:txBody>
            <a:bodyPr/>
            <a:lstStyle/>
            <a:p>
              <a:endParaRPr lang="fr-FR"/>
            </a:p>
          </p:txBody>
        </p:sp>
        <p:sp>
          <p:nvSpPr>
            <p:cNvPr id="23576" name="Freeform 303"/>
            <p:cNvSpPr>
              <a:spLocks/>
            </p:cNvSpPr>
            <p:nvPr/>
          </p:nvSpPr>
          <p:spPr bwMode="auto">
            <a:xfrm>
              <a:off x="3819" y="2085"/>
              <a:ext cx="993" cy="426"/>
            </a:xfrm>
            <a:custGeom>
              <a:avLst/>
              <a:gdLst>
                <a:gd name="T0" fmla="*/ 0 w 993"/>
                <a:gd name="T1" fmla="*/ 426 h 426"/>
                <a:gd name="T2" fmla="*/ 165 w 993"/>
                <a:gd name="T3" fmla="*/ 4 h 426"/>
                <a:gd name="T4" fmla="*/ 993 w 993"/>
                <a:gd name="T5" fmla="*/ 405 h 426"/>
                <a:gd name="T6" fmla="*/ 0 60000 65536"/>
                <a:gd name="T7" fmla="*/ 0 60000 65536"/>
                <a:gd name="T8" fmla="*/ 0 60000 65536"/>
                <a:gd name="T9" fmla="*/ 0 w 993"/>
                <a:gd name="T10" fmla="*/ 0 h 426"/>
                <a:gd name="T11" fmla="*/ 993 w 993"/>
                <a:gd name="T12" fmla="*/ 426 h 426"/>
              </a:gdLst>
              <a:ahLst/>
              <a:cxnLst>
                <a:cxn ang="T6">
                  <a:pos x="T0" y="T1"/>
                </a:cxn>
                <a:cxn ang="T7">
                  <a:pos x="T2" y="T3"/>
                </a:cxn>
                <a:cxn ang="T8">
                  <a:pos x="T4" y="T5"/>
                </a:cxn>
              </a:cxnLst>
              <a:rect l="T9" t="T10" r="T11" b="T12"/>
              <a:pathLst>
                <a:path w="993" h="426">
                  <a:moveTo>
                    <a:pt x="0" y="426"/>
                  </a:moveTo>
                  <a:cubicBezTo>
                    <a:pt x="0" y="216"/>
                    <a:pt x="0" y="7"/>
                    <a:pt x="165" y="4"/>
                  </a:cubicBezTo>
                  <a:cubicBezTo>
                    <a:pt x="331" y="0"/>
                    <a:pt x="855" y="338"/>
                    <a:pt x="993" y="405"/>
                  </a:cubicBezTo>
                </a:path>
              </a:pathLst>
            </a:custGeom>
            <a:noFill/>
            <a:ln w="9525" cap="rnd">
              <a:solidFill>
                <a:srgbClr val="000000"/>
              </a:solidFill>
              <a:prstDash val="solid"/>
              <a:round/>
              <a:headEnd/>
              <a:tailEnd/>
            </a:ln>
          </p:spPr>
          <p:txBody>
            <a:bodyPr/>
            <a:lstStyle/>
            <a:p>
              <a:endParaRPr lang="fr-FR"/>
            </a:p>
          </p:txBody>
        </p:sp>
        <p:sp>
          <p:nvSpPr>
            <p:cNvPr id="23577" name="Freeform 304"/>
            <p:cNvSpPr>
              <a:spLocks/>
            </p:cNvSpPr>
            <p:nvPr/>
          </p:nvSpPr>
          <p:spPr bwMode="auto">
            <a:xfrm>
              <a:off x="3819" y="2195"/>
              <a:ext cx="1057" cy="625"/>
            </a:xfrm>
            <a:custGeom>
              <a:avLst/>
              <a:gdLst>
                <a:gd name="T0" fmla="*/ 0 w 1057"/>
                <a:gd name="T1" fmla="*/ 625 h 625"/>
                <a:gd name="T2" fmla="*/ 176 w 1057"/>
                <a:gd name="T3" fmla="*/ 6 h 625"/>
                <a:gd name="T4" fmla="*/ 1057 w 1057"/>
                <a:gd name="T5" fmla="*/ 594 h 625"/>
                <a:gd name="T6" fmla="*/ 0 60000 65536"/>
                <a:gd name="T7" fmla="*/ 0 60000 65536"/>
                <a:gd name="T8" fmla="*/ 0 60000 65536"/>
                <a:gd name="T9" fmla="*/ 0 w 1057"/>
                <a:gd name="T10" fmla="*/ 0 h 625"/>
                <a:gd name="T11" fmla="*/ 1057 w 1057"/>
                <a:gd name="T12" fmla="*/ 625 h 625"/>
              </a:gdLst>
              <a:ahLst/>
              <a:cxnLst>
                <a:cxn ang="T6">
                  <a:pos x="T0" y="T1"/>
                </a:cxn>
                <a:cxn ang="T7">
                  <a:pos x="T2" y="T3"/>
                </a:cxn>
                <a:cxn ang="T8">
                  <a:pos x="T4" y="T5"/>
                </a:cxn>
              </a:cxnLst>
              <a:rect l="T9" t="T10" r="T11" b="T12"/>
              <a:pathLst>
                <a:path w="1057" h="625">
                  <a:moveTo>
                    <a:pt x="0" y="625"/>
                  </a:moveTo>
                  <a:cubicBezTo>
                    <a:pt x="0" y="318"/>
                    <a:pt x="0" y="11"/>
                    <a:pt x="176" y="6"/>
                  </a:cubicBezTo>
                  <a:cubicBezTo>
                    <a:pt x="353" y="0"/>
                    <a:pt x="910" y="496"/>
                    <a:pt x="1057" y="594"/>
                  </a:cubicBezTo>
                </a:path>
              </a:pathLst>
            </a:custGeom>
            <a:noFill/>
            <a:ln w="9525" cap="rnd">
              <a:solidFill>
                <a:srgbClr val="000000"/>
              </a:solidFill>
              <a:prstDash val="solid"/>
              <a:round/>
              <a:headEnd/>
              <a:tailEnd/>
            </a:ln>
          </p:spPr>
          <p:txBody>
            <a:bodyPr/>
            <a:lstStyle/>
            <a:p>
              <a:endParaRPr lang="fr-FR"/>
            </a:p>
          </p:txBody>
        </p:sp>
        <p:sp>
          <p:nvSpPr>
            <p:cNvPr id="23578" name="Freeform 305"/>
            <p:cNvSpPr>
              <a:spLocks/>
            </p:cNvSpPr>
            <p:nvPr/>
          </p:nvSpPr>
          <p:spPr bwMode="auto">
            <a:xfrm>
              <a:off x="3819" y="2621"/>
              <a:ext cx="426" cy="189"/>
            </a:xfrm>
            <a:custGeom>
              <a:avLst/>
              <a:gdLst>
                <a:gd name="T0" fmla="*/ 10 w 426"/>
                <a:gd name="T1" fmla="*/ 144 h 189"/>
                <a:gd name="T2" fmla="*/ 69 w 426"/>
                <a:gd name="T3" fmla="*/ 7 h 189"/>
                <a:gd name="T4" fmla="*/ 426 w 426"/>
                <a:gd name="T5" fmla="*/ 189 h 189"/>
                <a:gd name="T6" fmla="*/ 0 60000 65536"/>
                <a:gd name="T7" fmla="*/ 0 60000 65536"/>
                <a:gd name="T8" fmla="*/ 0 60000 65536"/>
                <a:gd name="T9" fmla="*/ 0 w 426"/>
                <a:gd name="T10" fmla="*/ 0 h 189"/>
                <a:gd name="T11" fmla="*/ 426 w 426"/>
                <a:gd name="T12" fmla="*/ 189 h 189"/>
              </a:gdLst>
              <a:ahLst/>
              <a:cxnLst>
                <a:cxn ang="T6">
                  <a:pos x="T0" y="T1"/>
                </a:cxn>
                <a:cxn ang="T7">
                  <a:pos x="T2" y="T3"/>
                </a:cxn>
                <a:cxn ang="T8">
                  <a:pos x="T4" y="T5"/>
                </a:cxn>
              </a:cxnLst>
              <a:rect l="T9" t="T10" r="T11" b="T12"/>
              <a:pathLst>
                <a:path w="426" h="189">
                  <a:moveTo>
                    <a:pt x="10" y="144"/>
                  </a:moveTo>
                  <a:cubicBezTo>
                    <a:pt x="5" y="72"/>
                    <a:pt x="0" y="0"/>
                    <a:pt x="69" y="7"/>
                  </a:cubicBezTo>
                  <a:cubicBezTo>
                    <a:pt x="139" y="15"/>
                    <a:pt x="366" y="159"/>
                    <a:pt x="426" y="189"/>
                  </a:cubicBezTo>
                </a:path>
              </a:pathLst>
            </a:custGeom>
            <a:noFill/>
            <a:ln w="9525" cap="rnd">
              <a:solidFill>
                <a:srgbClr val="000000"/>
              </a:solidFill>
              <a:prstDash val="solid"/>
              <a:round/>
              <a:headEnd/>
              <a:tailEnd/>
            </a:ln>
          </p:spPr>
          <p:txBody>
            <a:bodyPr/>
            <a:lstStyle/>
            <a:p>
              <a:endParaRPr lang="fr-FR"/>
            </a:p>
          </p:txBody>
        </p:sp>
        <p:grpSp>
          <p:nvGrpSpPr>
            <p:cNvPr id="23623" name="Group 306"/>
            <p:cNvGrpSpPr>
              <a:grpSpLocks/>
            </p:cNvGrpSpPr>
            <p:nvPr/>
          </p:nvGrpSpPr>
          <p:grpSpPr bwMode="auto">
            <a:xfrm>
              <a:off x="4387" y="2243"/>
              <a:ext cx="94" cy="521"/>
              <a:chOff x="4387" y="2069"/>
              <a:chExt cx="94" cy="521"/>
            </a:xfrm>
          </p:grpSpPr>
          <p:sp>
            <p:nvSpPr>
              <p:cNvPr id="23675" name="Line 307"/>
              <p:cNvSpPr>
                <a:spLocks noChangeShapeType="1"/>
              </p:cNvSpPr>
              <p:nvPr/>
            </p:nvSpPr>
            <p:spPr bwMode="auto">
              <a:xfrm>
                <a:off x="4434" y="2069"/>
                <a:ext cx="1" cy="520"/>
              </a:xfrm>
              <a:prstGeom prst="line">
                <a:avLst/>
              </a:prstGeom>
              <a:noFill/>
              <a:ln w="9525" cap="rnd">
                <a:solidFill>
                  <a:srgbClr val="FF0000"/>
                </a:solidFill>
                <a:round/>
                <a:headEnd/>
                <a:tailEnd/>
              </a:ln>
            </p:spPr>
            <p:txBody>
              <a:bodyPr/>
              <a:lstStyle/>
              <a:p>
                <a:endParaRPr lang="fr-FR"/>
              </a:p>
            </p:txBody>
          </p:sp>
          <p:grpSp>
            <p:nvGrpSpPr>
              <p:cNvPr id="23627" name="Group 308"/>
              <p:cNvGrpSpPr>
                <a:grpSpLocks/>
              </p:cNvGrpSpPr>
              <p:nvPr/>
            </p:nvGrpSpPr>
            <p:grpSpPr bwMode="auto">
              <a:xfrm>
                <a:off x="4387" y="2281"/>
                <a:ext cx="94" cy="71"/>
                <a:chOff x="4387" y="2281"/>
                <a:chExt cx="94" cy="71"/>
              </a:xfrm>
            </p:grpSpPr>
            <p:sp>
              <p:nvSpPr>
                <p:cNvPr id="23679" name="Oval 309"/>
                <p:cNvSpPr>
                  <a:spLocks noChangeArrowheads="1"/>
                </p:cNvSpPr>
                <p:nvPr/>
              </p:nvSpPr>
              <p:spPr bwMode="auto">
                <a:xfrm>
                  <a:off x="4387" y="2281"/>
                  <a:ext cx="94" cy="71"/>
                </a:xfrm>
                <a:prstGeom prst="ellipse">
                  <a:avLst/>
                </a:prstGeom>
                <a:solidFill>
                  <a:srgbClr val="FF0000"/>
                </a:solidFill>
                <a:ln w="0">
                  <a:solidFill>
                    <a:srgbClr val="000000"/>
                  </a:solidFill>
                  <a:round/>
                  <a:headEnd/>
                  <a:tailEnd/>
                </a:ln>
              </p:spPr>
              <p:txBody>
                <a:bodyPr/>
                <a:lstStyle/>
                <a:p>
                  <a:endParaRPr lang="fr-FR"/>
                </a:p>
              </p:txBody>
            </p:sp>
            <p:sp>
              <p:nvSpPr>
                <p:cNvPr id="23680" name="Oval 310"/>
                <p:cNvSpPr>
                  <a:spLocks noChangeArrowheads="1"/>
                </p:cNvSpPr>
                <p:nvPr/>
              </p:nvSpPr>
              <p:spPr bwMode="auto">
                <a:xfrm>
                  <a:off x="4387" y="2281"/>
                  <a:ext cx="94" cy="71"/>
                </a:xfrm>
                <a:prstGeom prst="ellipse">
                  <a:avLst/>
                </a:prstGeom>
                <a:noFill/>
                <a:ln w="9525" cap="rnd">
                  <a:solidFill>
                    <a:srgbClr val="FF0000"/>
                  </a:solidFill>
                  <a:round/>
                  <a:headEnd/>
                  <a:tailEnd/>
                </a:ln>
              </p:spPr>
              <p:txBody>
                <a:bodyPr/>
                <a:lstStyle/>
                <a:p>
                  <a:endParaRPr lang="fr-FR"/>
                </a:p>
              </p:txBody>
            </p:sp>
          </p:grpSp>
          <p:sp>
            <p:nvSpPr>
              <p:cNvPr id="23677" name="Line 311"/>
              <p:cNvSpPr>
                <a:spLocks noChangeShapeType="1"/>
              </p:cNvSpPr>
              <p:nvPr/>
            </p:nvSpPr>
            <p:spPr bwMode="auto">
              <a:xfrm>
                <a:off x="4387" y="2069"/>
                <a:ext cx="88" cy="1"/>
              </a:xfrm>
              <a:prstGeom prst="line">
                <a:avLst/>
              </a:prstGeom>
              <a:noFill/>
              <a:ln w="9525" cap="rnd">
                <a:solidFill>
                  <a:srgbClr val="FF0000"/>
                </a:solidFill>
                <a:round/>
                <a:headEnd/>
                <a:tailEnd/>
              </a:ln>
            </p:spPr>
            <p:txBody>
              <a:bodyPr/>
              <a:lstStyle/>
              <a:p>
                <a:endParaRPr lang="fr-FR"/>
              </a:p>
            </p:txBody>
          </p:sp>
          <p:sp>
            <p:nvSpPr>
              <p:cNvPr id="23678" name="Line 312"/>
              <p:cNvSpPr>
                <a:spLocks noChangeShapeType="1"/>
              </p:cNvSpPr>
              <p:nvPr/>
            </p:nvSpPr>
            <p:spPr bwMode="auto">
              <a:xfrm>
                <a:off x="4387" y="2589"/>
                <a:ext cx="88" cy="1"/>
              </a:xfrm>
              <a:prstGeom prst="line">
                <a:avLst/>
              </a:prstGeom>
              <a:noFill/>
              <a:ln w="9525" cap="rnd">
                <a:solidFill>
                  <a:srgbClr val="FF0000"/>
                </a:solidFill>
                <a:round/>
                <a:headEnd/>
                <a:tailEnd/>
              </a:ln>
            </p:spPr>
            <p:txBody>
              <a:bodyPr/>
              <a:lstStyle/>
              <a:p>
                <a:endParaRPr lang="fr-FR"/>
              </a:p>
            </p:txBody>
          </p:sp>
        </p:grpSp>
        <p:grpSp>
          <p:nvGrpSpPr>
            <p:cNvPr id="23630" name="Group 313"/>
            <p:cNvGrpSpPr>
              <a:grpSpLocks/>
            </p:cNvGrpSpPr>
            <p:nvPr/>
          </p:nvGrpSpPr>
          <p:grpSpPr bwMode="auto">
            <a:xfrm>
              <a:off x="3803" y="2282"/>
              <a:ext cx="95" cy="521"/>
              <a:chOff x="3803" y="2108"/>
              <a:chExt cx="95" cy="521"/>
            </a:xfrm>
          </p:grpSpPr>
          <p:sp>
            <p:nvSpPr>
              <p:cNvPr id="23669" name="Line 314"/>
              <p:cNvSpPr>
                <a:spLocks noChangeShapeType="1"/>
              </p:cNvSpPr>
              <p:nvPr/>
            </p:nvSpPr>
            <p:spPr bwMode="auto">
              <a:xfrm>
                <a:off x="3851" y="2108"/>
                <a:ext cx="1" cy="520"/>
              </a:xfrm>
              <a:prstGeom prst="line">
                <a:avLst/>
              </a:prstGeom>
              <a:noFill/>
              <a:ln w="9525" cap="rnd">
                <a:solidFill>
                  <a:srgbClr val="FF0000"/>
                </a:solidFill>
                <a:round/>
                <a:headEnd/>
                <a:tailEnd/>
              </a:ln>
            </p:spPr>
            <p:txBody>
              <a:bodyPr/>
              <a:lstStyle/>
              <a:p>
                <a:endParaRPr lang="fr-FR"/>
              </a:p>
            </p:txBody>
          </p:sp>
          <p:grpSp>
            <p:nvGrpSpPr>
              <p:cNvPr id="23664" name="Group 315"/>
              <p:cNvGrpSpPr>
                <a:grpSpLocks/>
              </p:cNvGrpSpPr>
              <p:nvPr/>
            </p:nvGrpSpPr>
            <p:grpSpPr bwMode="auto">
              <a:xfrm>
                <a:off x="3803" y="2321"/>
                <a:ext cx="95" cy="71"/>
                <a:chOff x="3803" y="2321"/>
                <a:chExt cx="95" cy="71"/>
              </a:xfrm>
            </p:grpSpPr>
            <p:sp>
              <p:nvSpPr>
                <p:cNvPr id="23673" name="Oval 316"/>
                <p:cNvSpPr>
                  <a:spLocks noChangeArrowheads="1"/>
                </p:cNvSpPr>
                <p:nvPr/>
              </p:nvSpPr>
              <p:spPr bwMode="auto">
                <a:xfrm>
                  <a:off x="3803" y="2321"/>
                  <a:ext cx="95" cy="71"/>
                </a:xfrm>
                <a:prstGeom prst="ellipse">
                  <a:avLst/>
                </a:prstGeom>
                <a:solidFill>
                  <a:srgbClr val="FF0000"/>
                </a:solidFill>
                <a:ln w="0">
                  <a:solidFill>
                    <a:srgbClr val="000000"/>
                  </a:solidFill>
                  <a:round/>
                  <a:headEnd/>
                  <a:tailEnd/>
                </a:ln>
              </p:spPr>
              <p:txBody>
                <a:bodyPr/>
                <a:lstStyle/>
                <a:p>
                  <a:endParaRPr lang="fr-FR"/>
                </a:p>
              </p:txBody>
            </p:sp>
            <p:sp>
              <p:nvSpPr>
                <p:cNvPr id="23674" name="Oval 317"/>
                <p:cNvSpPr>
                  <a:spLocks noChangeArrowheads="1"/>
                </p:cNvSpPr>
                <p:nvPr/>
              </p:nvSpPr>
              <p:spPr bwMode="auto">
                <a:xfrm>
                  <a:off x="3803" y="2321"/>
                  <a:ext cx="95" cy="71"/>
                </a:xfrm>
                <a:prstGeom prst="ellipse">
                  <a:avLst/>
                </a:prstGeom>
                <a:noFill/>
                <a:ln w="9525" cap="rnd">
                  <a:solidFill>
                    <a:srgbClr val="FF0000"/>
                  </a:solidFill>
                  <a:round/>
                  <a:headEnd/>
                  <a:tailEnd/>
                </a:ln>
              </p:spPr>
              <p:txBody>
                <a:bodyPr/>
                <a:lstStyle/>
                <a:p>
                  <a:endParaRPr lang="fr-FR"/>
                </a:p>
              </p:txBody>
            </p:sp>
          </p:grpSp>
          <p:sp>
            <p:nvSpPr>
              <p:cNvPr id="23671" name="Line 318"/>
              <p:cNvSpPr>
                <a:spLocks noChangeShapeType="1"/>
              </p:cNvSpPr>
              <p:nvPr/>
            </p:nvSpPr>
            <p:spPr bwMode="auto">
              <a:xfrm>
                <a:off x="3803" y="2108"/>
                <a:ext cx="89" cy="1"/>
              </a:xfrm>
              <a:prstGeom prst="line">
                <a:avLst/>
              </a:prstGeom>
              <a:noFill/>
              <a:ln w="9525" cap="rnd">
                <a:solidFill>
                  <a:srgbClr val="FF0000"/>
                </a:solidFill>
                <a:round/>
                <a:headEnd/>
                <a:tailEnd/>
              </a:ln>
            </p:spPr>
            <p:txBody>
              <a:bodyPr/>
              <a:lstStyle/>
              <a:p>
                <a:endParaRPr lang="fr-FR"/>
              </a:p>
            </p:txBody>
          </p:sp>
          <p:sp>
            <p:nvSpPr>
              <p:cNvPr id="23672" name="Line 319"/>
              <p:cNvSpPr>
                <a:spLocks noChangeShapeType="1"/>
              </p:cNvSpPr>
              <p:nvPr/>
            </p:nvSpPr>
            <p:spPr bwMode="auto">
              <a:xfrm>
                <a:off x="3803" y="2628"/>
                <a:ext cx="89" cy="1"/>
              </a:xfrm>
              <a:prstGeom prst="line">
                <a:avLst/>
              </a:prstGeom>
              <a:noFill/>
              <a:ln w="9525" cap="rnd">
                <a:solidFill>
                  <a:srgbClr val="FF0000"/>
                </a:solidFill>
                <a:round/>
                <a:headEnd/>
                <a:tailEnd/>
              </a:ln>
            </p:spPr>
            <p:txBody>
              <a:bodyPr/>
              <a:lstStyle/>
              <a:p>
                <a:endParaRPr lang="fr-FR"/>
              </a:p>
            </p:txBody>
          </p:sp>
        </p:grpSp>
        <p:grpSp>
          <p:nvGrpSpPr>
            <p:cNvPr id="23670" name="Group 320"/>
            <p:cNvGrpSpPr>
              <a:grpSpLocks/>
            </p:cNvGrpSpPr>
            <p:nvPr/>
          </p:nvGrpSpPr>
          <p:grpSpPr bwMode="auto">
            <a:xfrm>
              <a:off x="4718" y="2432"/>
              <a:ext cx="94" cy="521"/>
              <a:chOff x="4718" y="2258"/>
              <a:chExt cx="94" cy="521"/>
            </a:xfrm>
          </p:grpSpPr>
          <p:sp>
            <p:nvSpPr>
              <p:cNvPr id="23663" name="Line 321"/>
              <p:cNvSpPr>
                <a:spLocks noChangeShapeType="1"/>
              </p:cNvSpPr>
              <p:nvPr/>
            </p:nvSpPr>
            <p:spPr bwMode="auto">
              <a:xfrm>
                <a:off x="4765" y="2258"/>
                <a:ext cx="1" cy="520"/>
              </a:xfrm>
              <a:prstGeom prst="line">
                <a:avLst/>
              </a:prstGeom>
              <a:noFill/>
              <a:ln w="9525" cap="rnd">
                <a:solidFill>
                  <a:srgbClr val="FF0000"/>
                </a:solidFill>
                <a:round/>
                <a:headEnd/>
                <a:tailEnd/>
              </a:ln>
            </p:spPr>
            <p:txBody>
              <a:bodyPr/>
              <a:lstStyle/>
              <a:p>
                <a:endParaRPr lang="fr-FR"/>
              </a:p>
            </p:txBody>
          </p:sp>
          <p:grpSp>
            <p:nvGrpSpPr>
              <p:cNvPr id="23676" name="Group 322"/>
              <p:cNvGrpSpPr>
                <a:grpSpLocks/>
              </p:cNvGrpSpPr>
              <p:nvPr/>
            </p:nvGrpSpPr>
            <p:grpSpPr bwMode="auto">
              <a:xfrm>
                <a:off x="4718" y="2470"/>
                <a:ext cx="94" cy="71"/>
                <a:chOff x="4718" y="2470"/>
                <a:chExt cx="94" cy="71"/>
              </a:xfrm>
            </p:grpSpPr>
            <p:sp>
              <p:nvSpPr>
                <p:cNvPr id="23667" name="Oval 323"/>
                <p:cNvSpPr>
                  <a:spLocks noChangeArrowheads="1"/>
                </p:cNvSpPr>
                <p:nvPr/>
              </p:nvSpPr>
              <p:spPr bwMode="auto">
                <a:xfrm>
                  <a:off x="4718" y="2470"/>
                  <a:ext cx="94" cy="71"/>
                </a:xfrm>
                <a:prstGeom prst="ellipse">
                  <a:avLst/>
                </a:prstGeom>
                <a:solidFill>
                  <a:srgbClr val="FF0000"/>
                </a:solidFill>
                <a:ln w="0">
                  <a:solidFill>
                    <a:srgbClr val="000000"/>
                  </a:solidFill>
                  <a:round/>
                  <a:headEnd/>
                  <a:tailEnd/>
                </a:ln>
              </p:spPr>
              <p:txBody>
                <a:bodyPr/>
                <a:lstStyle/>
                <a:p>
                  <a:endParaRPr lang="fr-FR"/>
                </a:p>
              </p:txBody>
            </p:sp>
            <p:sp>
              <p:nvSpPr>
                <p:cNvPr id="23668" name="Oval 324"/>
                <p:cNvSpPr>
                  <a:spLocks noChangeArrowheads="1"/>
                </p:cNvSpPr>
                <p:nvPr/>
              </p:nvSpPr>
              <p:spPr bwMode="auto">
                <a:xfrm>
                  <a:off x="4718" y="2470"/>
                  <a:ext cx="94" cy="71"/>
                </a:xfrm>
                <a:prstGeom prst="ellipse">
                  <a:avLst/>
                </a:prstGeom>
                <a:noFill/>
                <a:ln w="9525" cap="rnd">
                  <a:solidFill>
                    <a:srgbClr val="FF0000"/>
                  </a:solidFill>
                  <a:round/>
                  <a:headEnd/>
                  <a:tailEnd/>
                </a:ln>
              </p:spPr>
              <p:txBody>
                <a:bodyPr/>
                <a:lstStyle/>
                <a:p>
                  <a:endParaRPr lang="fr-FR"/>
                </a:p>
              </p:txBody>
            </p:sp>
          </p:grpSp>
          <p:sp>
            <p:nvSpPr>
              <p:cNvPr id="23665" name="Line 325"/>
              <p:cNvSpPr>
                <a:spLocks noChangeShapeType="1"/>
              </p:cNvSpPr>
              <p:nvPr/>
            </p:nvSpPr>
            <p:spPr bwMode="auto">
              <a:xfrm>
                <a:off x="4718" y="2258"/>
                <a:ext cx="88" cy="1"/>
              </a:xfrm>
              <a:prstGeom prst="line">
                <a:avLst/>
              </a:prstGeom>
              <a:noFill/>
              <a:ln w="9525" cap="rnd">
                <a:solidFill>
                  <a:srgbClr val="FF0000"/>
                </a:solidFill>
                <a:round/>
                <a:headEnd/>
                <a:tailEnd/>
              </a:ln>
            </p:spPr>
            <p:txBody>
              <a:bodyPr/>
              <a:lstStyle/>
              <a:p>
                <a:endParaRPr lang="fr-FR"/>
              </a:p>
            </p:txBody>
          </p:sp>
          <p:sp>
            <p:nvSpPr>
              <p:cNvPr id="23666" name="Line 326"/>
              <p:cNvSpPr>
                <a:spLocks noChangeShapeType="1"/>
              </p:cNvSpPr>
              <p:nvPr/>
            </p:nvSpPr>
            <p:spPr bwMode="auto">
              <a:xfrm>
                <a:off x="4718" y="2778"/>
                <a:ext cx="88" cy="1"/>
              </a:xfrm>
              <a:prstGeom prst="line">
                <a:avLst/>
              </a:prstGeom>
              <a:noFill/>
              <a:ln w="9525" cap="rnd">
                <a:solidFill>
                  <a:srgbClr val="FF0000"/>
                </a:solidFill>
                <a:round/>
                <a:headEnd/>
                <a:tailEnd/>
              </a:ln>
            </p:spPr>
            <p:txBody>
              <a:bodyPr/>
              <a:lstStyle/>
              <a:p>
                <a:endParaRPr lang="fr-FR"/>
              </a:p>
            </p:txBody>
          </p:sp>
        </p:grpSp>
        <p:grpSp>
          <p:nvGrpSpPr>
            <p:cNvPr id="23682" name="Group 327"/>
            <p:cNvGrpSpPr>
              <a:grpSpLocks/>
            </p:cNvGrpSpPr>
            <p:nvPr/>
          </p:nvGrpSpPr>
          <p:grpSpPr bwMode="auto">
            <a:xfrm>
              <a:off x="4671" y="1723"/>
              <a:ext cx="404" cy="516"/>
              <a:chOff x="4671" y="1549"/>
              <a:chExt cx="404" cy="516"/>
            </a:xfrm>
          </p:grpSpPr>
          <p:sp>
            <p:nvSpPr>
              <p:cNvPr id="23656" name="Freeform 328"/>
              <p:cNvSpPr>
                <a:spLocks/>
              </p:cNvSpPr>
              <p:nvPr/>
            </p:nvSpPr>
            <p:spPr bwMode="auto">
              <a:xfrm>
                <a:off x="4671" y="1805"/>
                <a:ext cx="181" cy="246"/>
              </a:xfrm>
              <a:custGeom>
                <a:avLst/>
                <a:gdLst>
                  <a:gd name="T0" fmla="*/ 168 w 181"/>
                  <a:gd name="T1" fmla="*/ 9 h 246"/>
                  <a:gd name="T2" fmla="*/ 162 w 181"/>
                  <a:gd name="T3" fmla="*/ 5 h 246"/>
                  <a:gd name="T4" fmla="*/ 155 w 181"/>
                  <a:gd name="T5" fmla="*/ 2 h 246"/>
                  <a:gd name="T6" fmla="*/ 148 w 181"/>
                  <a:gd name="T7" fmla="*/ 1 h 246"/>
                  <a:gd name="T8" fmla="*/ 37 w 181"/>
                  <a:gd name="T9" fmla="*/ 0 h 246"/>
                  <a:gd name="T10" fmla="*/ 22 w 181"/>
                  <a:gd name="T11" fmla="*/ 3 h 246"/>
                  <a:gd name="T12" fmla="*/ 10 w 181"/>
                  <a:gd name="T13" fmla="*/ 11 h 246"/>
                  <a:gd name="T14" fmla="*/ 3 w 181"/>
                  <a:gd name="T15" fmla="*/ 23 h 246"/>
                  <a:gd name="T16" fmla="*/ 0 w 181"/>
                  <a:gd name="T17" fmla="*/ 37 h 246"/>
                  <a:gd name="T18" fmla="*/ 0 w 181"/>
                  <a:gd name="T19" fmla="*/ 180 h 246"/>
                  <a:gd name="T20" fmla="*/ 1 w 181"/>
                  <a:gd name="T21" fmla="*/ 187 h 246"/>
                  <a:gd name="T22" fmla="*/ 4 w 181"/>
                  <a:gd name="T23" fmla="*/ 194 h 246"/>
                  <a:gd name="T24" fmla="*/ 8 w 181"/>
                  <a:gd name="T25" fmla="*/ 200 h 246"/>
                  <a:gd name="T26" fmla="*/ 13 w 181"/>
                  <a:gd name="T27" fmla="*/ 205 h 246"/>
                  <a:gd name="T28" fmla="*/ 19 w 181"/>
                  <a:gd name="T29" fmla="*/ 209 h 246"/>
                  <a:gd name="T30" fmla="*/ 26 w 181"/>
                  <a:gd name="T31" fmla="*/ 211 h 246"/>
                  <a:gd name="T32" fmla="*/ 33 w 181"/>
                  <a:gd name="T33" fmla="*/ 213 h 246"/>
                  <a:gd name="T34" fmla="*/ 54 w 181"/>
                  <a:gd name="T35" fmla="*/ 213 h 246"/>
                  <a:gd name="T36" fmla="*/ 123 w 181"/>
                  <a:gd name="T37" fmla="*/ 246 h 246"/>
                  <a:gd name="T38" fmla="*/ 145 w 181"/>
                  <a:gd name="T39" fmla="*/ 213 h 246"/>
                  <a:gd name="T40" fmla="*/ 152 w 181"/>
                  <a:gd name="T41" fmla="*/ 212 h 246"/>
                  <a:gd name="T42" fmla="*/ 159 w 181"/>
                  <a:gd name="T43" fmla="*/ 210 h 246"/>
                  <a:gd name="T44" fmla="*/ 165 w 181"/>
                  <a:gd name="T45" fmla="*/ 207 h 246"/>
                  <a:gd name="T46" fmla="*/ 171 w 181"/>
                  <a:gd name="T47" fmla="*/ 202 h 246"/>
                  <a:gd name="T48" fmla="*/ 175 w 181"/>
                  <a:gd name="T49" fmla="*/ 197 h 246"/>
                  <a:gd name="T50" fmla="*/ 179 w 181"/>
                  <a:gd name="T51" fmla="*/ 190 h 246"/>
                  <a:gd name="T52" fmla="*/ 181 w 181"/>
                  <a:gd name="T53" fmla="*/ 183 h 246"/>
                  <a:gd name="T54" fmla="*/ 181 w 181"/>
                  <a:gd name="T55" fmla="*/ 176 h 246"/>
                  <a:gd name="T56" fmla="*/ 181 w 181"/>
                  <a:gd name="T57" fmla="*/ 34 h 246"/>
                  <a:gd name="T58" fmla="*/ 180 w 181"/>
                  <a:gd name="T59" fmla="*/ 27 h 246"/>
                  <a:gd name="T60" fmla="*/ 177 w 181"/>
                  <a:gd name="T61" fmla="*/ 20 h 246"/>
                  <a:gd name="T62" fmla="*/ 173 w 181"/>
                  <a:gd name="T63" fmla="*/ 14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
                  <a:gd name="T97" fmla="*/ 0 h 246"/>
                  <a:gd name="T98" fmla="*/ 181 w 181"/>
                  <a:gd name="T99" fmla="*/ 246 h 2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 h="246">
                    <a:moveTo>
                      <a:pt x="171" y="11"/>
                    </a:moveTo>
                    <a:lnTo>
                      <a:pt x="168" y="9"/>
                    </a:lnTo>
                    <a:lnTo>
                      <a:pt x="165" y="7"/>
                    </a:lnTo>
                    <a:lnTo>
                      <a:pt x="162" y="5"/>
                    </a:lnTo>
                    <a:lnTo>
                      <a:pt x="159" y="3"/>
                    </a:lnTo>
                    <a:lnTo>
                      <a:pt x="155" y="2"/>
                    </a:lnTo>
                    <a:lnTo>
                      <a:pt x="152" y="1"/>
                    </a:lnTo>
                    <a:lnTo>
                      <a:pt x="148" y="1"/>
                    </a:lnTo>
                    <a:lnTo>
                      <a:pt x="145" y="0"/>
                    </a:lnTo>
                    <a:lnTo>
                      <a:pt x="37" y="0"/>
                    </a:lnTo>
                    <a:lnTo>
                      <a:pt x="29" y="1"/>
                    </a:lnTo>
                    <a:lnTo>
                      <a:pt x="22" y="3"/>
                    </a:lnTo>
                    <a:lnTo>
                      <a:pt x="16" y="7"/>
                    </a:lnTo>
                    <a:lnTo>
                      <a:pt x="10" y="11"/>
                    </a:lnTo>
                    <a:lnTo>
                      <a:pt x="6" y="17"/>
                    </a:lnTo>
                    <a:lnTo>
                      <a:pt x="3" y="23"/>
                    </a:lnTo>
                    <a:lnTo>
                      <a:pt x="1" y="30"/>
                    </a:lnTo>
                    <a:lnTo>
                      <a:pt x="0" y="37"/>
                    </a:lnTo>
                    <a:lnTo>
                      <a:pt x="0" y="176"/>
                    </a:lnTo>
                    <a:lnTo>
                      <a:pt x="0" y="180"/>
                    </a:lnTo>
                    <a:lnTo>
                      <a:pt x="1" y="183"/>
                    </a:lnTo>
                    <a:lnTo>
                      <a:pt x="1" y="187"/>
                    </a:lnTo>
                    <a:lnTo>
                      <a:pt x="3" y="190"/>
                    </a:lnTo>
                    <a:lnTo>
                      <a:pt x="4" y="194"/>
                    </a:lnTo>
                    <a:lnTo>
                      <a:pt x="6" y="197"/>
                    </a:lnTo>
                    <a:lnTo>
                      <a:pt x="8" y="200"/>
                    </a:lnTo>
                    <a:lnTo>
                      <a:pt x="10" y="202"/>
                    </a:lnTo>
                    <a:lnTo>
                      <a:pt x="13" y="205"/>
                    </a:lnTo>
                    <a:lnTo>
                      <a:pt x="16" y="207"/>
                    </a:lnTo>
                    <a:lnTo>
                      <a:pt x="19" y="209"/>
                    </a:lnTo>
                    <a:lnTo>
                      <a:pt x="23" y="210"/>
                    </a:lnTo>
                    <a:lnTo>
                      <a:pt x="26" y="211"/>
                    </a:lnTo>
                    <a:lnTo>
                      <a:pt x="29" y="212"/>
                    </a:lnTo>
                    <a:lnTo>
                      <a:pt x="33" y="213"/>
                    </a:lnTo>
                    <a:lnTo>
                      <a:pt x="37" y="213"/>
                    </a:lnTo>
                    <a:lnTo>
                      <a:pt x="54" y="213"/>
                    </a:lnTo>
                    <a:lnTo>
                      <a:pt x="54" y="246"/>
                    </a:lnTo>
                    <a:lnTo>
                      <a:pt x="123" y="246"/>
                    </a:lnTo>
                    <a:lnTo>
                      <a:pt x="123" y="213"/>
                    </a:lnTo>
                    <a:lnTo>
                      <a:pt x="145" y="213"/>
                    </a:lnTo>
                    <a:lnTo>
                      <a:pt x="148" y="213"/>
                    </a:lnTo>
                    <a:lnTo>
                      <a:pt x="152" y="212"/>
                    </a:lnTo>
                    <a:lnTo>
                      <a:pt x="155" y="211"/>
                    </a:lnTo>
                    <a:lnTo>
                      <a:pt x="159" y="210"/>
                    </a:lnTo>
                    <a:lnTo>
                      <a:pt x="162" y="209"/>
                    </a:lnTo>
                    <a:lnTo>
                      <a:pt x="165" y="207"/>
                    </a:lnTo>
                    <a:lnTo>
                      <a:pt x="168" y="205"/>
                    </a:lnTo>
                    <a:lnTo>
                      <a:pt x="171" y="202"/>
                    </a:lnTo>
                    <a:lnTo>
                      <a:pt x="173" y="200"/>
                    </a:lnTo>
                    <a:lnTo>
                      <a:pt x="175" y="197"/>
                    </a:lnTo>
                    <a:lnTo>
                      <a:pt x="177" y="194"/>
                    </a:lnTo>
                    <a:lnTo>
                      <a:pt x="179" y="190"/>
                    </a:lnTo>
                    <a:lnTo>
                      <a:pt x="180" y="187"/>
                    </a:lnTo>
                    <a:lnTo>
                      <a:pt x="181" y="183"/>
                    </a:lnTo>
                    <a:lnTo>
                      <a:pt x="181" y="180"/>
                    </a:lnTo>
                    <a:lnTo>
                      <a:pt x="181" y="176"/>
                    </a:lnTo>
                    <a:lnTo>
                      <a:pt x="181" y="37"/>
                    </a:lnTo>
                    <a:lnTo>
                      <a:pt x="181" y="34"/>
                    </a:lnTo>
                    <a:lnTo>
                      <a:pt x="181" y="30"/>
                    </a:lnTo>
                    <a:lnTo>
                      <a:pt x="180" y="27"/>
                    </a:lnTo>
                    <a:lnTo>
                      <a:pt x="179" y="23"/>
                    </a:lnTo>
                    <a:lnTo>
                      <a:pt x="177" y="20"/>
                    </a:lnTo>
                    <a:lnTo>
                      <a:pt x="175" y="17"/>
                    </a:lnTo>
                    <a:lnTo>
                      <a:pt x="173" y="14"/>
                    </a:lnTo>
                    <a:lnTo>
                      <a:pt x="171" y="11"/>
                    </a:lnTo>
                    <a:close/>
                  </a:path>
                </a:pathLst>
              </a:custGeom>
              <a:solidFill>
                <a:srgbClr val="007CD8"/>
              </a:solidFill>
              <a:ln w="9525">
                <a:noFill/>
                <a:round/>
                <a:headEnd/>
                <a:tailEnd/>
              </a:ln>
            </p:spPr>
            <p:txBody>
              <a:bodyPr/>
              <a:lstStyle/>
              <a:p>
                <a:endParaRPr lang="fr-FR"/>
              </a:p>
            </p:txBody>
          </p:sp>
          <p:sp>
            <p:nvSpPr>
              <p:cNvPr id="23657" name="Rectangle 329"/>
              <p:cNvSpPr>
                <a:spLocks noChangeArrowheads="1"/>
              </p:cNvSpPr>
              <p:nvPr/>
            </p:nvSpPr>
            <p:spPr bwMode="auto">
              <a:xfrm>
                <a:off x="4773" y="1874"/>
                <a:ext cx="62" cy="66"/>
              </a:xfrm>
              <a:prstGeom prst="rect">
                <a:avLst/>
              </a:prstGeom>
              <a:solidFill>
                <a:srgbClr val="3FE000"/>
              </a:solidFill>
              <a:ln w="9525">
                <a:noFill/>
                <a:miter lim="800000"/>
                <a:headEnd/>
                <a:tailEnd/>
              </a:ln>
            </p:spPr>
            <p:txBody>
              <a:bodyPr/>
              <a:lstStyle/>
              <a:p>
                <a:endParaRPr lang="fr-FR"/>
              </a:p>
            </p:txBody>
          </p:sp>
          <p:sp>
            <p:nvSpPr>
              <p:cNvPr id="23658" name="Freeform 330"/>
              <p:cNvSpPr>
                <a:spLocks/>
              </p:cNvSpPr>
              <p:nvPr/>
            </p:nvSpPr>
            <p:spPr bwMode="auto">
              <a:xfrm>
                <a:off x="4688" y="1823"/>
                <a:ext cx="147" cy="210"/>
              </a:xfrm>
              <a:custGeom>
                <a:avLst/>
                <a:gdLst>
                  <a:gd name="T0" fmla="*/ 68 w 147"/>
                  <a:gd name="T1" fmla="*/ 33 h 210"/>
                  <a:gd name="T2" fmla="*/ 15 w 147"/>
                  <a:gd name="T3" fmla="*/ 64 h 210"/>
                  <a:gd name="T4" fmla="*/ 15 w 147"/>
                  <a:gd name="T5" fmla="*/ 143 h 210"/>
                  <a:gd name="T6" fmla="*/ 15 w 147"/>
                  <a:gd name="T7" fmla="*/ 148 h 210"/>
                  <a:gd name="T8" fmla="*/ 19 w 147"/>
                  <a:gd name="T9" fmla="*/ 155 h 210"/>
                  <a:gd name="T10" fmla="*/ 26 w 147"/>
                  <a:gd name="T11" fmla="*/ 161 h 210"/>
                  <a:gd name="T12" fmla="*/ 37 w 147"/>
                  <a:gd name="T13" fmla="*/ 162 h 210"/>
                  <a:gd name="T14" fmla="*/ 47 w 147"/>
                  <a:gd name="T15" fmla="*/ 162 h 210"/>
                  <a:gd name="T16" fmla="*/ 57 w 147"/>
                  <a:gd name="T17" fmla="*/ 162 h 210"/>
                  <a:gd name="T18" fmla="*/ 67 w 147"/>
                  <a:gd name="T19" fmla="*/ 162 h 210"/>
                  <a:gd name="T20" fmla="*/ 77 w 147"/>
                  <a:gd name="T21" fmla="*/ 162 h 210"/>
                  <a:gd name="T22" fmla="*/ 86 w 147"/>
                  <a:gd name="T23" fmla="*/ 162 h 210"/>
                  <a:gd name="T24" fmla="*/ 95 w 147"/>
                  <a:gd name="T25" fmla="*/ 162 h 210"/>
                  <a:gd name="T26" fmla="*/ 103 w 147"/>
                  <a:gd name="T27" fmla="*/ 162 h 210"/>
                  <a:gd name="T28" fmla="*/ 111 w 147"/>
                  <a:gd name="T29" fmla="*/ 162 h 210"/>
                  <a:gd name="T30" fmla="*/ 118 w 147"/>
                  <a:gd name="T31" fmla="*/ 161 h 210"/>
                  <a:gd name="T32" fmla="*/ 125 w 147"/>
                  <a:gd name="T33" fmla="*/ 158 h 210"/>
                  <a:gd name="T34" fmla="*/ 129 w 147"/>
                  <a:gd name="T35" fmla="*/ 152 h 210"/>
                  <a:gd name="T36" fmla="*/ 130 w 147"/>
                  <a:gd name="T37" fmla="*/ 144 h 210"/>
                  <a:gd name="T38" fmla="*/ 130 w 147"/>
                  <a:gd name="T39" fmla="*/ 138 h 210"/>
                  <a:gd name="T40" fmla="*/ 147 w 147"/>
                  <a:gd name="T41" fmla="*/ 136 h 210"/>
                  <a:gd name="T42" fmla="*/ 147 w 147"/>
                  <a:gd name="T43" fmla="*/ 162 h 210"/>
                  <a:gd name="T44" fmla="*/ 144 w 147"/>
                  <a:gd name="T45" fmla="*/ 169 h 210"/>
                  <a:gd name="T46" fmla="*/ 139 w 147"/>
                  <a:gd name="T47" fmla="*/ 174 h 210"/>
                  <a:gd name="T48" fmla="*/ 132 w 147"/>
                  <a:gd name="T49" fmla="*/ 177 h 210"/>
                  <a:gd name="T50" fmla="*/ 88 w 147"/>
                  <a:gd name="T51" fmla="*/ 178 h 210"/>
                  <a:gd name="T52" fmla="*/ 54 w 147"/>
                  <a:gd name="T53" fmla="*/ 210 h 210"/>
                  <a:gd name="T54" fmla="*/ 20 w 147"/>
                  <a:gd name="T55" fmla="*/ 178 h 210"/>
                  <a:gd name="T56" fmla="*/ 16 w 147"/>
                  <a:gd name="T57" fmla="*/ 177 h 210"/>
                  <a:gd name="T58" fmla="*/ 12 w 147"/>
                  <a:gd name="T59" fmla="*/ 176 h 210"/>
                  <a:gd name="T60" fmla="*/ 9 w 147"/>
                  <a:gd name="T61" fmla="*/ 174 h 210"/>
                  <a:gd name="T62" fmla="*/ 6 w 147"/>
                  <a:gd name="T63" fmla="*/ 172 h 210"/>
                  <a:gd name="T64" fmla="*/ 2 w 147"/>
                  <a:gd name="T65" fmla="*/ 165 h 210"/>
                  <a:gd name="T66" fmla="*/ 0 w 147"/>
                  <a:gd name="T67" fmla="*/ 158 h 210"/>
                  <a:gd name="T68" fmla="*/ 0 w 147"/>
                  <a:gd name="T69" fmla="*/ 15 h 210"/>
                  <a:gd name="T70" fmla="*/ 3 w 147"/>
                  <a:gd name="T71" fmla="*/ 9 h 210"/>
                  <a:gd name="T72" fmla="*/ 7 w 147"/>
                  <a:gd name="T73" fmla="*/ 4 h 210"/>
                  <a:gd name="T74" fmla="*/ 10 w 147"/>
                  <a:gd name="T75" fmla="*/ 2 h 210"/>
                  <a:gd name="T76" fmla="*/ 14 w 147"/>
                  <a:gd name="T77" fmla="*/ 1 h 210"/>
                  <a:gd name="T78" fmla="*/ 18 w 147"/>
                  <a:gd name="T79" fmla="*/ 0 h 210"/>
                  <a:gd name="T80" fmla="*/ 128 w 147"/>
                  <a:gd name="T81" fmla="*/ 0 h 210"/>
                  <a:gd name="T82" fmla="*/ 132 w 147"/>
                  <a:gd name="T83" fmla="*/ 0 h 210"/>
                  <a:gd name="T84" fmla="*/ 135 w 147"/>
                  <a:gd name="T85" fmla="*/ 1 h 210"/>
                  <a:gd name="T86" fmla="*/ 138 w 147"/>
                  <a:gd name="T87" fmla="*/ 3 h 210"/>
                  <a:gd name="T88" fmla="*/ 141 w 147"/>
                  <a:gd name="T89" fmla="*/ 6 h 210"/>
                  <a:gd name="T90" fmla="*/ 146 w 147"/>
                  <a:gd name="T91" fmla="*/ 12 h 210"/>
                  <a:gd name="T92" fmla="*/ 147 w 147"/>
                  <a:gd name="T93" fmla="*/ 19 h 2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7"/>
                  <a:gd name="T142" fmla="*/ 0 h 210"/>
                  <a:gd name="T143" fmla="*/ 147 w 147"/>
                  <a:gd name="T144" fmla="*/ 210 h 2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7" h="210">
                    <a:moveTo>
                      <a:pt x="147" y="33"/>
                    </a:moveTo>
                    <a:lnTo>
                      <a:pt x="68" y="33"/>
                    </a:lnTo>
                    <a:lnTo>
                      <a:pt x="68" y="64"/>
                    </a:lnTo>
                    <a:lnTo>
                      <a:pt x="15" y="64"/>
                    </a:lnTo>
                    <a:lnTo>
                      <a:pt x="15" y="143"/>
                    </a:lnTo>
                    <a:lnTo>
                      <a:pt x="15" y="145"/>
                    </a:lnTo>
                    <a:lnTo>
                      <a:pt x="15" y="148"/>
                    </a:lnTo>
                    <a:lnTo>
                      <a:pt x="17" y="152"/>
                    </a:lnTo>
                    <a:lnTo>
                      <a:pt x="19" y="155"/>
                    </a:lnTo>
                    <a:lnTo>
                      <a:pt x="22" y="158"/>
                    </a:lnTo>
                    <a:lnTo>
                      <a:pt x="26" y="161"/>
                    </a:lnTo>
                    <a:lnTo>
                      <a:pt x="33" y="162"/>
                    </a:lnTo>
                    <a:lnTo>
                      <a:pt x="37" y="162"/>
                    </a:lnTo>
                    <a:lnTo>
                      <a:pt x="42" y="162"/>
                    </a:lnTo>
                    <a:lnTo>
                      <a:pt x="47" y="162"/>
                    </a:lnTo>
                    <a:lnTo>
                      <a:pt x="52" y="162"/>
                    </a:lnTo>
                    <a:lnTo>
                      <a:pt x="57" y="162"/>
                    </a:lnTo>
                    <a:lnTo>
                      <a:pt x="62" y="162"/>
                    </a:lnTo>
                    <a:lnTo>
                      <a:pt x="67" y="162"/>
                    </a:lnTo>
                    <a:lnTo>
                      <a:pt x="72" y="162"/>
                    </a:lnTo>
                    <a:lnTo>
                      <a:pt x="77" y="162"/>
                    </a:lnTo>
                    <a:lnTo>
                      <a:pt x="82" y="162"/>
                    </a:lnTo>
                    <a:lnTo>
                      <a:pt x="86" y="162"/>
                    </a:lnTo>
                    <a:lnTo>
                      <a:pt x="91" y="162"/>
                    </a:lnTo>
                    <a:lnTo>
                      <a:pt x="95" y="162"/>
                    </a:lnTo>
                    <a:lnTo>
                      <a:pt x="99" y="162"/>
                    </a:lnTo>
                    <a:lnTo>
                      <a:pt x="103" y="162"/>
                    </a:lnTo>
                    <a:lnTo>
                      <a:pt x="107" y="162"/>
                    </a:lnTo>
                    <a:lnTo>
                      <a:pt x="111" y="162"/>
                    </a:lnTo>
                    <a:lnTo>
                      <a:pt x="114" y="161"/>
                    </a:lnTo>
                    <a:lnTo>
                      <a:pt x="118" y="161"/>
                    </a:lnTo>
                    <a:lnTo>
                      <a:pt x="122" y="159"/>
                    </a:lnTo>
                    <a:lnTo>
                      <a:pt x="125" y="158"/>
                    </a:lnTo>
                    <a:lnTo>
                      <a:pt x="128" y="155"/>
                    </a:lnTo>
                    <a:lnTo>
                      <a:pt x="129" y="152"/>
                    </a:lnTo>
                    <a:lnTo>
                      <a:pt x="130" y="148"/>
                    </a:lnTo>
                    <a:lnTo>
                      <a:pt x="130" y="144"/>
                    </a:lnTo>
                    <a:lnTo>
                      <a:pt x="130" y="141"/>
                    </a:lnTo>
                    <a:lnTo>
                      <a:pt x="130" y="138"/>
                    </a:lnTo>
                    <a:lnTo>
                      <a:pt x="130" y="136"/>
                    </a:lnTo>
                    <a:lnTo>
                      <a:pt x="147" y="136"/>
                    </a:lnTo>
                    <a:lnTo>
                      <a:pt x="147" y="158"/>
                    </a:lnTo>
                    <a:lnTo>
                      <a:pt x="147" y="162"/>
                    </a:lnTo>
                    <a:lnTo>
                      <a:pt x="146" y="166"/>
                    </a:lnTo>
                    <a:lnTo>
                      <a:pt x="144" y="169"/>
                    </a:lnTo>
                    <a:lnTo>
                      <a:pt x="142" y="172"/>
                    </a:lnTo>
                    <a:lnTo>
                      <a:pt x="139" y="174"/>
                    </a:lnTo>
                    <a:lnTo>
                      <a:pt x="135" y="176"/>
                    </a:lnTo>
                    <a:lnTo>
                      <a:pt x="132" y="177"/>
                    </a:lnTo>
                    <a:lnTo>
                      <a:pt x="128" y="178"/>
                    </a:lnTo>
                    <a:lnTo>
                      <a:pt x="88" y="178"/>
                    </a:lnTo>
                    <a:lnTo>
                      <a:pt x="88" y="210"/>
                    </a:lnTo>
                    <a:lnTo>
                      <a:pt x="54" y="210"/>
                    </a:lnTo>
                    <a:lnTo>
                      <a:pt x="54" y="178"/>
                    </a:lnTo>
                    <a:lnTo>
                      <a:pt x="20" y="178"/>
                    </a:lnTo>
                    <a:lnTo>
                      <a:pt x="18" y="178"/>
                    </a:lnTo>
                    <a:lnTo>
                      <a:pt x="16" y="177"/>
                    </a:lnTo>
                    <a:lnTo>
                      <a:pt x="14" y="177"/>
                    </a:lnTo>
                    <a:lnTo>
                      <a:pt x="12" y="176"/>
                    </a:lnTo>
                    <a:lnTo>
                      <a:pt x="10" y="175"/>
                    </a:lnTo>
                    <a:lnTo>
                      <a:pt x="9" y="174"/>
                    </a:lnTo>
                    <a:lnTo>
                      <a:pt x="7" y="173"/>
                    </a:lnTo>
                    <a:lnTo>
                      <a:pt x="6" y="172"/>
                    </a:lnTo>
                    <a:lnTo>
                      <a:pt x="3" y="169"/>
                    </a:lnTo>
                    <a:lnTo>
                      <a:pt x="2" y="165"/>
                    </a:lnTo>
                    <a:lnTo>
                      <a:pt x="0" y="162"/>
                    </a:lnTo>
                    <a:lnTo>
                      <a:pt x="0" y="158"/>
                    </a:lnTo>
                    <a:lnTo>
                      <a:pt x="0" y="19"/>
                    </a:lnTo>
                    <a:lnTo>
                      <a:pt x="0" y="15"/>
                    </a:lnTo>
                    <a:lnTo>
                      <a:pt x="2" y="12"/>
                    </a:lnTo>
                    <a:lnTo>
                      <a:pt x="3" y="9"/>
                    </a:lnTo>
                    <a:lnTo>
                      <a:pt x="6" y="6"/>
                    </a:lnTo>
                    <a:lnTo>
                      <a:pt x="7" y="4"/>
                    </a:lnTo>
                    <a:lnTo>
                      <a:pt x="9" y="3"/>
                    </a:lnTo>
                    <a:lnTo>
                      <a:pt x="10" y="2"/>
                    </a:lnTo>
                    <a:lnTo>
                      <a:pt x="12" y="1"/>
                    </a:lnTo>
                    <a:lnTo>
                      <a:pt x="14" y="1"/>
                    </a:lnTo>
                    <a:lnTo>
                      <a:pt x="16" y="0"/>
                    </a:lnTo>
                    <a:lnTo>
                      <a:pt x="18" y="0"/>
                    </a:lnTo>
                    <a:lnTo>
                      <a:pt x="20" y="0"/>
                    </a:lnTo>
                    <a:lnTo>
                      <a:pt x="128" y="0"/>
                    </a:lnTo>
                    <a:lnTo>
                      <a:pt x="130" y="0"/>
                    </a:lnTo>
                    <a:lnTo>
                      <a:pt x="132" y="0"/>
                    </a:lnTo>
                    <a:lnTo>
                      <a:pt x="133" y="1"/>
                    </a:lnTo>
                    <a:lnTo>
                      <a:pt x="135" y="1"/>
                    </a:lnTo>
                    <a:lnTo>
                      <a:pt x="137" y="2"/>
                    </a:lnTo>
                    <a:lnTo>
                      <a:pt x="138" y="3"/>
                    </a:lnTo>
                    <a:lnTo>
                      <a:pt x="140" y="4"/>
                    </a:lnTo>
                    <a:lnTo>
                      <a:pt x="141" y="6"/>
                    </a:lnTo>
                    <a:lnTo>
                      <a:pt x="144" y="9"/>
                    </a:lnTo>
                    <a:lnTo>
                      <a:pt x="146" y="12"/>
                    </a:lnTo>
                    <a:lnTo>
                      <a:pt x="147" y="15"/>
                    </a:lnTo>
                    <a:lnTo>
                      <a:pt x="147" y="19"/>
                    </a:lnTo>
                    <a:lnTo>
                      <a:pt x="147" y="33"/>
                    </a:lnTo>
                    <a:close/>
                  </a:path>
                </a:pathLst>
              </a:custGeom>
              <a:solidFill>
                <a:srgbClr val="3FE000"/>
              </a:solidFill>
              <a:ln w="9525">
                <a:noFill/>
                <a:round/>
                <a:headEnd/>
                <a:tailEnd/>
              </a:ln>
            </p:spPr>
            <p:txBody>
              <a:bodyPr/>
              <a:lstStyle/>
              <a:p>
                <a:endParaRPr lang="fr-FR"/>
              </a:p>
            </p:txBody>
          </p:sp>
          <p:sp>
            <p:nvSpPr>
              <p:cNvPr id="23659" name="Freeform 331"/>
              <p:cNvSpPr>
                <a:spLocks/>
              </p:cNvSpPr>
              <p:nvPr/>
            </p:nvSpPr>
            <p:spPr bwMode="auto">
              <a:xfrm>
                <a:off x="4775" y="1686"/>
                <a:ext cx="219" cy="245"/>
              </a:xfrm>
              <a:custGeom>
                <a:avLst/>
                <a:gdLst>
                  <a:gd name="T0" fmla="*/ 77 w 219"/>
                  <a:gd name="T1" fmla="*/ 0 h 245"/>
                  <a:gd name="T2" fmla="*/ 0 w 219"/>
                  <a:gd name="T3" fmla="*/ 59 h 245"/>
                  <a:gd name="T4" fmla="*/ 142 w 219"/>
                  <a:gd name="T5" fmla="*/ 245 h 245"/>
                  <a:gd name="T6" fmla="*/ 219 w 219"/>
                  <a:gd name="T7" fmla="*/ 185 h 245"/>
                  <a:gd name="T8" fmla="*/ 77 w 219"/>
                  <a:gd name="T9" fmla="*/ 0 h 245"/>
                  <a:gd name="T10" fmla="*/ 0 60000 65536"/>
                  <a:gd name="T11" fmla="*/ 0 60000 65536"/>
                  <a:gd name="T12" fmla="*/ 0 60000 65536"/>
                  <a:gd name="T13" fmla="*/ 0 60000 65536"/>
                  <a:gd name="T14" fmla="*/ 0 60000 65536"/>
                  <a:gd name="T15" fmla="*/ 0 w 219"/>
                  <a:gd name="T16" fmla="*/ 0 h 245"/>
                  <a:gd name="T17" fmla="*/ 219 w 219"/>
                  <a:gd name="T18" fmla="*/ 245 h 245"/>
                </a:gdLst>
                <a:ahLst/>
                <a:cxnLst>
                  <a:cxn ang="T10">
                    <a:pos x="T0" y="T1"/>
                  </a:cxn>
                  <a:cxn ang="T11">
                    <a:pos x="T2" y="T3"/>
                  </a:cxn>
                  <a:cxn ang="T12">
                    <a:pos x="T4" y="T5"/>
                  </a:cxn>
                  <a:cxn ang="T13">
                    <a:pos x="T6" y="T7"/>
                  </a:cxn>
                  <a:cxn ang="T14">
                    <a:pos x="T8" y="T9"/>
                  </a:cxn>
                </a:cxnLst>
                <a:rect l="T15" t="T16" r="T17" b="T18"/>
                <a:pathLst>
                  <a:path w="219" h="245">
                    <a:moveTo>
                      <a:pt x="77" y="0"/>
                    </a:moveTo>
                    <a:lnTo>
                      <a:pt x="0" y="59"/>
                    </a:lnTo>
                    <a:lnTo>
                      <a:pt x="142" y="245"/>
                    </a:lnTo>
                    <a:lnTo>
                      <a:pt x="219" y="185"/>
                    </a:lnTo>
                    <a:lnTo>
                      <a:pt x="77" y="0"/>
                    </a:lnTo>
                    <a:close/>
                  </a:path>
                </a:pathLst>
              </a:custGeom>
              <a:solidFill>
                <a:srgbClr val="007CD8"/>
              </a:solidFill>
              <a:ln w="9525">
                <a:noFill/>
                <a:round/>
                <a:headEnd/>
                <a:tailEnd/>
              </a:ln>
            </p:spPr>
            <p:txBody>
              <a:bodyPr/>
              <a:lstStyle/>
              <a:p>
                <a:endParaRPr lang="fr-FR"/>
              </a:p>
            </p:txBody>
          </p:sp>
          <p:sp>
            <p:nvSpPr>
              <p:cNvPr id="23660" name="Freeform 332"/>
              <p:cNvSpPr>
                <a:spLocks/>
              </p:cNvSpPr>
              <p:nvPr/>
            </p:nvSpPr>
            <p:spPr bwMode="auto">
              <a:xfrm>
                <a:off x="4936" y="1891"/>
                <a:ext cx="139" cy="174"/>
              </a:xfrm>
              <a:custGeom>
                <a:avLst/>
                <a:gdLst>
                  <a:gd name="T0" fmla="*/ 59 w 139"/>
                  <a:gd name="T1" fmla="*/ 0 h 174"/>
                  <a:gd name="T2" fmla="*/ 0 w 139"/>
                  <a:gd name="T3" fmla="*/ 44 h 174"/>
                  <a:gd name="T4" fmla="*/ 10 w 139"/>
                  <a:gd name="T5" fmla="*/ 56 h 174"/>
                  <a:gd name="T6" fmla="*/ 31 w 139"/>
                  <a:gd name="T7" fmla="*/ 40 h 174"/>
                  <a:gd name="T8" fmla="*/ 135 w 139"/>
                  <a:gd name="T9" fmla="*/ 174 h 174"/>
                  <a:gd name="T10" fmla="*/ 139 w 139"/>
                  <a:gd name="T11" fmla="*/ 153 h 174"/>
                  <a:gd name="T12" fmla="*/ 43 w 139"/>
                  <a:gd name="T13" fmla="*/ 31 h 174"/>
                  <a:gd name="T14" fmla="*/ 68 w 139"/>
                  <a:gd name="T15" fmla="*/ 12 h 174"/>
                  <a:gd name="T16" fmla="*/ 59 w 139"/>
                  <a:gd name="T17" fmla="*/ 0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174"/>
                  <a:gd name="T29" fmla="*/ 139 w 139"/>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174">
                    <a:moveTo>
                      <a:pt x="59" y="0"/>
                    </a:moveTo>
                    <a:lnTo>
                      <a:pt x="0" y="44"/>
                    </a:lnTo>
                    <a:lnTo>
                      <a:pt x="10" y="56"/>
                    </a:lnTo>
                    <a:lnTo>
                      <a:pt x="31" y="40"/>
                    </a:lnTo>
                    <a:lnTo>
                      <a:pt x="135" y="174"/>
                    </a:lnTo>
                    <a:lnTo>
                      <a:pt x="139" y="153"/>
                    </a:lnTo>
                    <a:lnTo>
                      <a:pt x="43" y="31"/>
                    </a:lnTo>
                    <a:lnTo>
                      <a:pt x="68" y="12"/>
                    </a:lnTo>
                    <a:lnTo>
                      <a:pt x="59" y="0"/>
                    </a:lnTo>
                    <a:close/>
                  </a:path>
                </a:pathLst>
              </a:custGeom>
              <a:solidFill>
                <a:srgbClr val="007CD8"/>
              </a:solidFill>
              <a:ln w="9525">
                <a:noFill/>
                <a:round/>
                <a:headEnd/>
                <a:tailEnd/>
              </a:ln>
            </p:spPr>
            <p:txBody>
              <a:bodyPr/>
              <a:lstStyle/>
              <a:p>
                <a:endParaRPr lang="fr-FR"/>
              </a:p>
            </p:txBody>
          </p:sp>
          <p:sp>
            <p:nvSpPr>
              <p:cNvPr id="23661" name="Freeform 333"/>
              <p:cNvSpPr>
                <a:spLocks/>
              </p:cNvSpPr>
              <p:nvPr/>
            </p:nvSpPr>
            <p:spPr bwMode="auto">
              <a:xfrm>
                <a:off x="4671" y="1549"/>
                <a:ext cx="205" cy="210"/>
              </a:xfrm>
              <a:custGeom>
                <a:avLst/>
                <a:gdLst>
                  <a:gd name="T0" fmla="*/ 205 w 205"/>
                  <a:gd name="T1" fmla="*/ 101 h 210"/>
                  <a:gd name="T2" fmla="*/ 196 w 205"/>
                  <a:gd name="T3" fmla="*/ 88 h 210"/>
                  <a:gd name="T4" fmla="*/ 146 w 205"/>
                  <a:gd name="T5" fmla="*/ 126 h 210"/>
                  <a:gd name="T6" fmla="*/ 69 w 205"/>
                  <a:gd name="T7" fmla="*/ 26 h 210"/>
                  <a:gd name="T8" fmla="*/ 87 w 205"/>
                  <a:gd name="T9" fmla="*/ 13 h 210"/>
                  <a:gd name="T10" fmla="*/ 77 w 205"/>
                  <a:gd name="T11" fmla="*/ 0 h 210"/>
                  <a:gd name="T12" fmla="*/ 0 w 205"/>
                  <a:gd name="T13" fmla="*/ 59 h 210"/>
                  <a:gd name="T14" fmla="*/ 9 w 205"/>
                  <a:gd name="T15" fmla="*/ 71 h 210"/>
                  <a:gd name="T16" fmla="*/ 27 w 205"/>
                  <a:gd name="T17" fmla="*/ 58 h 210"/>
                  <a:gd name="T18" fmla="*/ 104 w 205"/>
                  <a:gd name="T19" fmla="*/ 159 h 210"/>
                  <a:gd name="T20" fmla="*/ 53 w 205"/>
                  <a:gd name="T21" fmla="*/ 198 h 210"/>
                  <a:gd name="T22" fmla="*/ 62 w 205"/>
                  <a:gd name="T23" fmla="*/ 210 h 210"/>
                  <a:gd name="T24" fmla="*/ 205 w 205"/>
                  <a:gd name="T25" fmla="*/ 101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210"/>
                  <a:gd name="T41" fmla="*/ 205 w 205"/>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210">
                    <a:moveTo>
                      <a:pt x="205" y="101"/>
                    </a:moveTo>
                    <a:lnTo>
                      <a:pt x="196" y="88"/>
                    </a:lnTo>
                    <a:lnTo>
                      <a:pt x="146" y="126"/>
                    </a:lnTo>
                    <a:lnTo>
                      <a:pt x="69" y="26"/>
                    </a:lnTo>
                    <a:lnTo>
                      <a:pt x="87" y="13"/>
                    </a:lnTo>
                    <a:lnTo>
                      <a:pt x="77" y="0"/>
                    </a:lnTo>
                    <a:lnTo>
                      <a:pt x="0" y="59"/>
                    </a:lnTo>
                    <a:lnTo>
                      <a:pt x="9" y="71"/>
                    </a:lnTo>
                    <a:lnTo>
                      <a:pt x="27" y="58"/>
                    </a:lnTo>
                    <a:lnTo>
                      <a:pt x="104" y="159"/>
                    </a:lnTo>
                    <a:lnTo>
                      <a:pt x="53" y="198"/>
                    </a:lnTo>
                    <a:lnTo>
                      <a:pt x="62" y="210"/>
                    </a:lnTo>
                    <a:lnTo>
                      <a:pt x="205" y="101"/>
                    </a:lnTo>
                    <a:close/>
                  </a:path>
                </a:pathLst>
              </a:custGeom>
              <a:solidFill>
                <a:srgbClr val="007CD8"/>
              </a:solidFill>
              <a:ln w="9525">
                <a:noFill/>
                <a:round/>
                <a:headEnd/>
                <a:tailEnd/>
              </a:ln>
            </p:spPr>
            <p:txBody>
              <a:bodyPr/>
              <a:lstStyle/>
              <a:p>
                <a:endParaRPr lang="fr-FR"/>
              </a:p>
            </p:txBody>
          </p:sp>
          <p:sp>
            <p:nvSpPr>
              <p:cNvPr id="23662" name="Freeform 334"/>
              <p:cNvSpPr>
                <a:spLocks/>
              </p:cNvSpPr>
              <p:nvPr/>
            </p:nvSpPr>
            <p:spPr bwMode="auto">
              <a:xfrm>
                <a:off x="4831" y="1747"/>
                <a:ext cx="118" cy="138"/>
              </a:xfrm>
              <a:custGeom>
                <a:avLst/>
                <a:gdLst>
                  <a:gd name="T0" fmla="*/ 92 w 118"/>
                  <a:gd name="T1" fmla="*/ 109 h 138"/>
                  <a:gd name="T2" fmla="*/ 83 w 118"/>
                  <a:gd name="T3" fmla="*/ 97 h 138"/>
                  <a:gd name="T4" fmla="*/ 97 w 118"/>
                  <a:gd name="T5" fmla="*/ 87 h 138"/>
                  <a:gd name="T6" fmla="*/ 79 w 118"/>
                  <a:gd name="T7" fmla="*/ 64 h 138"/>
                  <a:gd name="T8" fmla="*/ 66 w 118"/>
                  <a:gd name="T9" fmla="*/ 74 h 138"/>
                  <a:gd name="T10" fmla="*/ 56 w 118"/>
                  <a:gd name="T11" fmla="*/ 62 h 138"/>
                  <a:gd name="T12" fmla="*/ 70 w 118"/>
                  <a:gd name="T13" fmla="*/ 51 h 138"/>
                  <a:gd name="T14" fmla="*/ 52 w 118"/>
                  <a:gd name="T15" fmla="*/ 28 h 138"/>
                  <a:gd name="T16" fmla="*/ 38 w 118"/>
                  <a:gd name="T17" fmla="*/ 39 h 138"/>
                  <a:gd name="T18" fmla="*/ 29 w 118"/>
                  <a:gd name="T19" fmla="*/ 27 h 138"/>
                  <a:gd name="T20" fmla="*/ 43 w 118"/>
                  <a:gd name="T21" fmla="*/ 16 h 138"/>
                  <a:gd name="T22" fmla="*/ 30 w 118"/>
                  <a:gd name="T23" fmla="*/ 0 h 138"/>
                  <a:gd name="T24" fmla="*/ 0 w 118"/>
                  <a:gd name="T25" fmla="*/ 23 h 138"/>
                  <a:gd name="T26" fmla="*/ 89 w 118"/>
                  <a:gd name="T27" fmla="*/ 138 h 138"/>
                  <a:gd name="T28" fmla="*/ 118 w 118"/>
                  <a:gd name="T29" fmla="*/ 115 h 138"/>
                  <a:gd name="T30" fmla="*/ 106 w 118"/>
                  <a:gd name="T31" fmla="*/ 99 h 138"/>
                  <a:gd name="T32" fmla="*/ 92 w 118"/>
                  <a:gd name="T33" fmla="*/ 109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38"/>
                  <a:gd name="T53" fmla="*/ 118 w 118"/>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38">
                    <a:moveTo>
                      <a:pt x="92" y="109"/>
                    </a:moveTo>
                    <a:lnTo>
                      <a:pt x="83" y="97"/>
                    </a:lnTo>
                    <a:lnTo>
                      <a:pt x="97" y="87"/>
                    </a:lnTo>
                    <a:lnTo>
                      <a:pt x="79" y="64"/>
                    </a:lnTo>
                    <a:lnTo>
                      <a:pt x="66" y="74"/>
                    </a:lnTo>
                    <a:lnTo>
                      <a:pt x="56" y="62"/>
                    </a:lnTo>
                    <a:lnTo>
                      <a:pt x="70" y="51"/>
                    </a:lnTo>
                    <a:lnTo>
                      <a:pt x="52" y="28"/>
                    </a:lnTo>
                    <a:lnTo>
                      <a:pt x="38" y="39"/>
                    </a:lnTo>
                    <a:lnTo>
                      <a:pt x="29" y="27"/>
                    </a:lnTo>
                    <a:lnTo>
                      <a:pt x="43" y="16"/>
                    </a:lnTo>
                    <a:lnTo>
                      <a:pt x="30" y="0"/>
                    </a:lnTo>
                    <a:lnTo>
                      <a:pt x="0" y="23"/>
                    </a:lnTo>
                    <a:lnTo>
                      <a:pt x="89" y="138"/>
                    </a:lnTo>
                    <a:lnTo>
                      <a:pt x="118" y="115"/>
                    </a:lnTo>
                    <a:lnTo>
                      <a:pt x="106" y="99"/>
                    </a:lnTo>
                    <a:lnTo>
                      <a:pt x="92" y="109"/>
                    </a:lnTo>
                    <a:close/>
                  </a:path>
                </a:pathLst>
              </a:custGeom>
              <a:solidFill>
                <a:srgbClr val="3FE000"/>
              </a:solidFill>
              <a:ln w="9525">
                <a:noFill/>
                <a:round/>
                <a:headEnd/>
                <a:tailEnd/>
              </a:ln>
            </p:spPr>
            <p:txBody>
              <a:bodyPr/>
              <a:lstStyle/>
              <a:p>
                <a:endParaRPr lang="fr-FR"/>
              </a:p>
            </p:txBody>
          </p:sp>
        </p:grpSp>
        <p:sp>
          <p:nvSpPr>
            <p:cNvPr id="23583" name="Freeform 335"/>
            <p:cNvSpPr>
              <a:spLocks/>
            </p:cNvSpPr>
            <p:nvPr/>
          </p:nvSpPr>
          <p:spPr bwMode="auto">
            <a:xfrm>
              <a:off x="3904" y="2279"/>
              <a:ext cx="812" cy="293"/>
            </a:xfrm>
            <a:custGeom>
              <a:avLst/>
              <a:gdLst>
                <a:gd name="T0" fmla="*/ 19 w 812"/>
                <a:gd name="T1" fmla="*/ 222 h 293"/>
                <a:gd name="T2" fmla="*/ 132 w 812"/>
                <a:gd name="T3" fmla="*/ 12 h 293"/>
                <a:gd name="T4" fmla="*/ 812 w 812"/>
                <a:gd name="T5" fmla="*/ 293 h 293"/>
                <a:gd name="T6" fmla="*/ 0 60000 65536"/>
                <a:gd name="T7" fmla="*/ 0 60000 65536"/>
                <a:gd name="T8" fmla="*/ 0 60000 65536"/>
                <a:gd name="T9" fmla="*/ 0 w 812"/>
                <a:gd name="T10" fmla="*/ 0 h 293"/>
                <a:gd name="T11" fmla="*/ 812 w 812"/>
                <a:gd name="T12" fmla="*/ 293 h 293"/>
              </a:gdLst>
              <a:ahLst/>
              <a:cxnLst>
                <a:cxn ang="T6">
                  <a:pos x="T0" y="T1"/>
                </a:cxn>
                <a:cxn ang="T7">
                  <a:pos x="T2" y="T3"/>
                </a:cxn>
                <a:cxn ang="T8">
                  <a:pos x="T4" y="T5"/>
                </a:cxn>
              </a:cxnLst>
              <a:rect l="T9" t="T10" r="T11" b="T12"/>
              <a:pathLst>
                <a:path w="812" h="293">
                  <a:moveTo>
                    <a:pt x="19" y="222"/>
                  </a:moveTo>
                  <a:cubicBezTo>
                    <a:pt x="9" y="111"/>
                    <a:pt x="0" y="0"/>
                    <a:pt x="132" y="12"/>
                  </a:cubicBezTo>
                  <a:cubicBezTo>
                    <a:pt x="264" y="24"/>
                    <a:pt x="698" y="246"/>
                    <a:pt x="812" y="293"/>
                  </a:cubicBezTo>
                </a:path>
              </a:pathLst>
            </a:custGeom>
            <a:noFill/>
            <a:ln w="9525" cap="rnd">
              <a:solidFill>
                <a:srgbClr val="000000"/>
              </a:solidFill>
              <a:prstDash val="solid"/>
              <a:round/>
              <a:headEnd/>
              <a:tailEnd/>
            </a:ln>
          </p:spPr>
          <p:txBody>
            <a:bodyPr/>
            <a:lstStyle/>
            <a:p>
              <a:endParaRPr lang="fr-FR"/>
            </a:p>
          </p:txBody>
        </p:sp>
        <p:sp>
          <p:nvSpPr>
            <p:cNvPr id="23584" name="Freeform 336"/>
            <p:cNvSpPr>
              <a:spLocks/>
            </p:cNvSpPr>
            <p:nvPr/>
          </p:nvSpPr>
          <p:spPr bwMode="auto">
            <a:xfrm>
              <a:off x="3859" y="2458"/>
              <a:ext cx="812" cy="293"/>
            </a:xfrm>
            <a:custGeom>
              <a:avLst/>
              <a:gdLst>
                <a:gd name="T0" fmla="*/ 19 w 812"/>
                <a:gd name="T1" fmla="*/ 223 h 293"/>
                <a:gd name="T2" fmla="*/ 133 w 812"/>
                <a:gd name="T3" fmla="*/ 12 h 293"/>
                <a:gd name="T4" fmla="*/ 812 w 812"/>
                <a:gd name="T5" fmla="*/ 293 h 293"/>
                <a:gd name="T6" fmla="*/ 0 60000 65536"/>
                <a:gd name="T7" fmla="*/ 0 60000 65536"/>
                <a:gd name="T8" fmla="*/ 0 60000 65536"/>
                <a:gd name="T9" fmla="*/ 0 w 812"/>
                <a:gd name="T10" fmla="*/ 0 h 293"/>
                <a:gd name="T11" fmla="*/ 812 w 812"/>
                <a:gd name="T12" fmla="*/ 293 h 293"/>
              </a:gdLst>
              <a:ahLst/>
              <a:cxnLst>
                <a:cxn ang="T6">
                  <a:pos x="T0" y="T1"/>
                </a:cxn>
                <a:cxn ang="T7">
                  <a:pos x="T2" y="T3"/>
                </a:cxn>
                <a:cxn ang="T8">
                  <a:pos x="T4" y="T5"/>
                </a:cxn>
              </a:cxnLst>
              <a:rect l="T9" t="T10" r="T11" b="T12"/>
              <a:pathLst>
                <a:path w="812" h="293">
                  <a:moveTo>
                    <a:pt x="19" y="223"/>
                  </a:moveTo>
                  <a:cubicBezTo>
                    <a:pt x="10" y="112"/>
                    <a:pt x="0" y="0"/>
                    <a:pt x="133" y="12"/>
                  </a:cubicBezTo>
                  <a:cubicBezTo>
                    <a:pt x="265" y="24"/>
                    <a:pt x="699" y="246"/>
                    <a:pt x="812" y="293"/>
                  </a:cubicBezTo>
                </a:path>
              </a:pathLst>
            </a:custGeom>
            <a:noFill/>
            <a:ln w="9525" cap="rnd">
              <a:solidFill>
                <a:srgbClr val="000000"/>
              </a:solidFill>
              <a:prstDash val="solid"/>
              <a:round/>
              <a:headEnd/>
              <a:tailEnd/>
            </a:ln>
          </p:spPr>
          <p:txBody>
            <a:bodyPr/>
            <a:lstStyle/>
            <a:p>
              <a:endParaRPr lang="fr-FR"/>
            </a:p>
          </p:txBody>
        </p:sp>
        <p:sp>
          <p:nvSpPr>
            <p:cNvPr id="23585" name="Freeform 337"/>
            <p:cNvSpPr>
              <a:spLocks noEditPoints="1"/>
            </p:cNvSpPr>
            <p:nvPr/>
          </p:nvSpPr>
          <p:spPr bwMode="auto">
            <a:xfrm>
              <a:off x="3813" y="2823"/>
              <a:ext cx="1120" cy="47"/>
            </a:xfrm>
            <a:custGeom>
              <a:avLst/>
              <a:gdLst>
                <a:gd name="T0" fmla="*/ 0 w 4734"/>
                <a:gd name="T1" fmla="*/ 0 h 200"/>
                <a:gd name="T2" fmla="*/ 0 w 4734"/>
                <a:gd name="T3" fmla="*/ 0 h 200"/>
                <a:gd name="T4" fmla="*/ 0 w 4734"/>
                <a:gd name="T5" fmla="*/ 0 h 200"/>
                <a:gd name="T6" fmla="*/ 0 w 4734"/>
                <a:gd name="T7" fmla="*/ 0 h 200"/>
                <a:gd name="T8" fmla="*/ 0 w 4734"/>
                <a:gd name="T9" fmla="*/ 0 h 200"/>
                <a:gd name="T10" fmla="*/ 0 w 4734"/>
                <a:gd name="T11" fmla="*/ 0 h 200"/>
                <a:gd name="T12" fmla="*/ 0 w 4734"/>
                <a:gd name="T13" fmla="*/ 0 h 200"/>
                <a:gd name="T14" fmla="*/ 0 w 4734"/>
                <a:gd name="T15" fmla="*/ 0 h 200"/>
                <a:gd name="T16" fmla="*/ 0 w 4734"/>
                <a:gd name="T17" fmla="*/ 0 h 200"/>
                <a:gd name="T18" fmla="*/ 0 w 4734"/>
                <a:gd name="T19" fmla="*/ 0 h 200"/>
                <a:gd name="T20" fmla="*/ 0 w 4734"/>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34"/>
                <a:gd name="T34" fmla="*/ 0 h 200"/>
                <a:gd name="T35" fmla="*/ 4734 w 4734"/>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34" h="200">
                  <a:moveTo>
                    <a:pt x="17" y="83"/>
                  </a:moveTo>
                  <a:lnTo>
                    <a:pt x="4567" y="83"/>
                  </a:lnTo>
                  <a:cubicBezTo>
                    <a:pt x="4576" y="83"/>
                    <a:pt x="4584" y="90"/>
                    <a:pt x="4584" y="100"/>
                  </a:cubicBezTo>
                  <a:cubicBezTo>
                    <a:pt x="4584" y="109"/>
                    <a:pt x="4576" y="116"/>
                    <a:pt x="4567" y="116"/>
                  </a:cubicBezTo>
                  <a:lnTo>
                    <a:pt x="17" y="116"/>
                  </a:lnTo>
                  <a:cubicBezTo>
                    <a:pt x="8" y="116"/>
                    <a:pt x="0" y="109"/>
                    <a:pt x="0" y="100"/>
                  </a:cubicBezTo>
                  <a:cubicBezTo>
                    <a:pt x="0" y="90"/>
                    <a:pt x="8" y="83"/>
                    <a:pt x="17" y="83"/>
                  </a:cubicBezTo>
                  <a:close/>
                  <a:moveTo>
                    <a:pt x="4534" y="0"/>
                  </a:moveTo>
                  <a:lnTo>
                    <a:pt x="4734" y="100"/>
                  </a:lnTo>
                  <a:lnTo>
                    <a:pt x="4534" y="200"/>
                  </a:lnTo>
                  <a:lnTo>
                    <a:pt x="4534" y="0"/>
                  </a:lnTo>
                  <a:close/>
                </a:path>
              </a:pathLst>
            </a:custGeom>
            <a:solidFill>
              <a:srgbClr val="000000"/>
            </a:solidFill>
            <a:ln w="1588" cap="flat">
              <a:solidFill>
                <a:srgbClr val="000000"/>
              </a:solidFill>
              <a:prstDash val="solid"/>
              <a:bevel/>
              <a:headEnd/>
              <a:tailEnd/>
            </a:ln>
          </p:spPr>
          <p:txBody>
            <a:bodyPr/>
            <a:lstStyle/>
            <a:p>
              <a:endParaRPr lang="fr-FR"/>
            </a:p>
          </p:txBody>
        </p:sp>
        <p:sp>
          <p:nvSpPr>
            <p:cNvPr id="23586" name="Rectangle 338"/>
            <p:cNvSpPr>
              <a:spLocks noChangeArrowheads="1"/>
            </p:cNvSpPr>
            <p:nvPr/>
          </p:nvSpPr>
          <p:spPr bwMode="auto">
            <a:xfrm>
              <a:off x="4182" y="2939"/>
              <a:ext cx="198" cy="116"/>
            </a:xfrm>
            <a:prstGeom prst="rect">
              <a:avLst/>
            </a:prstGeom>
            <a:noFill/>
            <a:ln w="9525">
              <a:noFill/>
              <a:miter lim="800000"/>
              <a:headEnd/>
              <a:tailEnd/>
            </a:ln>
          </p:spPr>
          <p:txBody>
            <a:bodyPr wrap="none" lIns="0" tIns="0" rIns="0" bIns="0">
              <a:spAutoFit/>
            </a:bodyPr>
            <a:lstStyle/>
            <a:p>
              <a:r>
                <a:rPr lang="fr-FR" sz="1200">
                  <a:solidFill>
                    <a:srgbClr val="000000"/>
                  </a:solidFill>
                  <a:latin typeface="Arial" charset="0"/>
                </a:rPr>
                <a:t>temps</a:t>
              </a:r>
              <a:endParaRPr lang="fr-FR"/>
            </a:p>
          </p:txBody>
        </p:sp>
        <p:sp>
          <p:nvSpPr>
            <p:cNvPr id="23587" name="Rectangle 339"/>
            <p:cNvSpPr>
              <a:spLocks noChangeArrowheads="1"/>
            </p:cNvSpPr>
            <p:nvPr/>
          </p:nvSpPr>
          <p:spPr bwMode="auto">
            <a:xfrm>
              <a:off x="3740" y="1852"/>
              <a:ext cx="31" cy="116"/>
            </a:xfrm>
            <a:prstGeom prst="rect">
              <a:avLst/>
            </a:prstGeom>
            <a:noFill/>
            <a:ln w="9525">
              <a:noFill/>
              <a:miter lim="800000"/>
              <a:headEnd/>
              <a:tailEnd/>
            </a:ln>
          </p:spPr>
          <p:txBody>
            <a:bodyPr wrap="none" lIns="0" tIns="0" rIns="0" bIns="0">
              <a:spAutoFit/>
            </a:bodyPr>
            <a:lstStyle/>
            <a:p>
              <a:r>
                <a:rPr lang="fr-FR" sz="1200">
                  <a:solidFill>
                    <a:srgbClr val="000000"/>
                  </a:solidFill>
                </a:rPr>
                <a:t>c</a:t>
              </a:r>
              <a:endParaRPr lang="fr-FR"/>
            </a:p>
          </p:txBody>
        </p:sp>
        <p:sp>
          <p:nvSpPr>
            <p:cNvPr id="23588" name="Freeform 340"/>
            <p:cNvSpPr>
              <a:spLocks noEditPoints="1"/>
            </p:cNvSpPr>
            <p:nvPr/>
          </p:nvSpPr>
          <p:spPr bwMode="auto">
            <a:xfrm>
              <a:off x="3792" y="1865"/>
              <a:ext cx="48" cy="987"/>
            </a:xfrm>
            <a:custGeom>
              <a:avLst/>
              <a:gdLst>
                <a:gd name="T0" fmla="*/ 0 w 400"/>
                <a:gd name="T1" fmla="*/ 0 h 8350"/>
                <a:gd name="T2" fmla="*/ 0 w 400"/>
                <a:gd name="T3" fmla="*/ 0 h 8350"/>
                <a:gd name="T4" fmla="*/ 0 w 400"/>
                <a:gd name="T5" fmla="*/ 0 h 8350"/>
                <a:gd name="T6" fmla="*/ 0 w 400"/>
                <a:gd name="T7" fmla="*/ 0 h 8350"/>
                <a:gd name="T8" fmla="*/ 0 w 400"/>
                <a:gd name="T9" fmla="*/ 0 h 8350"/>
                <a:gd name="T10" fmla="*/ 0 w 400"/>
                <a:gd name="T11" fmla="*/ 0 h 8350"/>
                <a:gd name="T12" fmla="*/ 0 w 400"/>
                <a:gd name="T13" fmla="*/ 0 h 8350"/>
                <a:gd name="T14" fmla="*/ 0 w 400"/>
                <a:gd name="T15" fmla="*/ 0 h 8350"/>
                <a:gd name="T16" fmla="*/ 0 w 400"/>
                <a:gd name="T17" fmla="*/ 0 h 8350"/>
                <a:gd name="T18" fmla="*/ 0 w 400"/>
                <a:gd name="T19" fmla="*/ 0 h 8350"/>
                <a:gd name="T20" fmla="*/ 0 w 400"/>
                <a:gd name="T21" fmla="*/ 0 h 8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8350"/>
                <a:gd name="T35" fmla="*/ 400 w 400"/>
                <a:gd name="T36" fmla="*/ 8350 h 83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8350">
                  <a:moveTo>
                    <a:pt x="167" y="8316"/>
                  </a:moveTo>
                  <a:lnTo>
                    <a:pt x="167" y="333"/>
                  </a:lnTo>
                  <a:cubicBezTo>
                    <a:pt x="167" y="315"/>
                    <a:pt x="182" y="300"/>
                    <a:pt x="200" y="300"/>
                  </a:cubicBezTo>
                  <a:cubicBezTo>
                    <a:pt x="219" y="300"/>
                    <a:pt x="234" y="315"/>
                    <a:pt x="234" y="333"/>
                  </a:cubicBezTo>
                  <a:lnTo>
                    <a:pt x="234" y="8316"/>
                  </a:lnTo>
                  <a:cubicBezTo>
                    <a:pt x="234" y="8335"/>
                    <a:pt x="219" y="8350"/>
                    <a:pt x="200" y="8350"/>
                  </a:cubicBezTo>
                  <a:cubicBezTo>
                    <a:pt x="182" y="8350"/>
                    <a:pt x="167" y="8335"/>
                    <a:pt x="167" y="8316"/>
                  </a:cubicBezTo>
                  <a:close/>
                  <a:moveTo>
                    <a:pt x="0" y="400"/>
                  </a:moveTo>
                  <a:lnTo>
                    <a:pt x="200" y="0"/>
                  </a:lnTo>
                  <a:lnTo>
                    <a:pt x="400" y="400"/>
                  </a:lnTo>
                  <a:lnTo>
                    <a:pt x="0" y="400"/>
                  </a:lnTo>
                  <a:close/>
                </a:path>
              </a:pathLst>
            </a:custGeom>
            <a:solidFill>
              <a:srgbClr val="000000"/>
            </a:solidFill>
            <a:ln w="1588" cap="flat">
              <a:solidFill>
                <a:srgbClr val="000000"/>
              </a:solidFill>
              <a:prstDash val="solid"/>
              <a:bevel/>
              <a:headEnd/>
              <a:tailEnd/>
            </a:ln>
          </p:spPr>
          <p:txBody>
            <a:bodyPr/>
            <a:lstStyle/>
            <a:p>
              <a:endParaRPr lang="fr-FR"/>
            </a:p>
          </p:txBody>
        </p:sp>
        <p:sp>
          <p:nvSpPr>
            <p:cNvPr id="23589" name="Freeform 341"/>
            <p:cNvSpPr>
              <a:spLocks/>
            </p:cNvSpPr>
            <p:nvPr/>
          </p:nvSpPr>
          <p:spPr bwMode="auto">
            <a:xfrm>
              <a:off x="3841" y="2377"/>
              <a:ext cx="943" cy="420"/>
            </a:xfrm>
            <a:custGeom>
              <a:avLst/>
              <a:gdLst>
                <a:gd name="T0" fmla="*/ 0 w 943"/>
                <a:gd name="T1" fmla="*/ 420 h 420"/>
                <a:gd name="T2" fmla="*/ 214 w 943"/>
                <a:gd name="T3" fmla="*/ 0 h 420"/>
                <a:gd name="T4" fmla="*/ 943 w 943"/>
                <a:gd name="T5" fmla="*/ 420 h 420"/>
                <a:gd name="T6" fmla="*/ 0 60000 65536"/>
                <a:gd name="T7" fmla="*/ 0 60000 65536"/>
                <a:gd name="T8" fmla="*/ 0 60000 65536"/>
                <a:gd name="T9" fmla="*/ 0 w 943"/>
                <a:gd name="T10" fmla="*/ 0 h 420"/>
                <a:gd name="T11" fmla="*/ 943 w 943"/>
                <a:gd name="T12" fmla="*/ 420 h 420"/>
              </a:gdLst>
              <a:ahLst/>
              <a:cxnLst>
                <a:cxn ang="T6">
                  <a:pos x="T0" y="T1"/>
                </a:cxn>
                <a:cxn ang="T7">
                  <a:pos x="T2" y="T3"/>
                </a:cxn>
                <a:cxn ang="T8">
                  <a:pos x="T4" y="T5"/>
                </a:cxn>
              </a:cxnLst>
              <a:rect l="T9" t="T10" r="T11" b="T12"/>
              <a:pathLst>
                <a:path w="943" h="420">
                  <a:moveTo>
                    <a:pt x="0" y="420"/>
                  </a:moveTo>
                  <a:cubicBezTo>
                    <a:pt x="28" y="210"/>
                    <a:pt x="57" y="0"/>
                    <a:pt x="214" y="0"/>
                  </a:cubicBezTo>
                  <a:cubicBezTo>
                    <a:pt x="371" y="0"/>
                    <a:pt x="821" y="350"/>
                    <a:pt x="943" y="420"/>
                  </a:cubicBezTo>
                </a:path>
              </a:pathLst>
            </a:custGeom>
            <a:noFill/>
            <a:ln w="12700" cap="flat">
              <a:solidFill>
                <a:srgbClr val="000000"/>
              </a:solidFill>
              <a:prstDash val="solid"/>
              <a:round/>
              <a:headEnd/>
              <a:tailEnd/>
            </a:ln>
          </p:spPr>
          <p:txBody>
            <a:bodyPr/>
            <a:lstStyle/>
            <a:p>
              <a:endParaRPr lang="fr-FR"/>
            </a:p>
          </p:txBody>
        </p:sp>
        <p:sp>
          <p:nvSpPr>
            <p:cNvPr id="23590" name="Freeform 342"/>
            <p:cNvSpPr>
              <a:spLocks/>
            </p:cNvSpPr>
            <p:nvPr/>
          </p:nvSpPr>
          <p:spPr bwMode="auto">
            <a:xfrm>
              <a:off x="3839" y="2327"/>
              <a:ext cx="943" cy="421"/>
            </a:xfrm>
            <a:custGeom>
              <a:avLst/>
              <a:gdLst>
                <a:gd name="T0" fmla="*/ 0 w 943"/>
                <a:gd name="T1" fmla="*/ 421 h 421"/>
                <a:gd name="T2" fmla="*/ 214 w 943"/>
                <a:gd name="T3" fmla="*/ 0 h 421"/>
                <a:gd name="T4" fmla="*/ 943 w 943"/>
                <a:gd name="T5" fmla="*/ 421 h 421"/>
                <a:gd name="T6" fmla="*/ 0 60000 65536"/>
                <a:gd name="T7" fmla="*/ 0 60000 65536"/>
                <a:gd name="T8" fmla="*/ 0 60000 65536"/>
                <a:gd name="T9" fmla="*/ 0 w 943"/>
                <a:gd name="T10" fmla="*/ 0 h 421"/>
                <a:gd name="T11" fmla="*/ 943 w 943"/>
                <a:gd name="T12" fmla="*/ 421 h 421"/>
              </a:gdLst>
              <a:ahLst/>
              <a:cxnLst>
                <a:cxn ang="T6">
                  <a:pos x="T0" y="T1"/>
                </a:cxn>
                <a:cxn ang="T7">
                  <a:pos x="T2" y="T3"/>
                </a:cxn>
                <a:cxn ang="T8">
                  <a:pos x="T4" y="T5"/>
                </a:cxn>
              </a:cxnLst>
              <a:rect l="T9" t="T10" r="T11" b="T12"/>
              <a:pathLst>
                <a:path w="943" h="421">
                  <a:moveTo>
                    <a:pt x="0" y="421"/>
                  </a:moveTo>
                  <a:cubicBezTo>
                    <a:pt x="28" y="211"/>
                    <a:pt x="57" y="0"/>
                    <a:pt x="214" y="0"/>
                  </a:cubicBezTo>
                  <a:cubicBezTo>
                    <a:pt x="371" y="0"/>
                    <a:pt x="821" y="351"/>
                    <a:pt x="943" y="421"/>
                  </a:cubicBezTo>
                </a:path>
              </a:pathLst>
            </a:custGeom>
            <a:noFill/>
            <a:ln w="12700" cap="flat">
              <a:solidFill>
                <a:srgbClr val="000000"/>
              </a:solidFill>
              <a:prstDash val="solid"/>
              <a:round/>
              <a:headEnd/>
              <a:tailEnd/>
            </a:ln>
          </p:spPr>
          <p:txBody>
            <a:bodyPr/>
            <a:lstStyle/>
            <a:p>
              <a:endParaRPr lang="fr-FR"/>
            </a:p>
          </p:txBody>
        </p:sp>
        <p:sp>
          <p:nvSpPr>
            <p:cNvPr id="23591" name="Freeform 343"/>
            <p:cNvSpPr>
              <a:spLocks/>
            </p:cNvSpPr>
            <p:nvPr/>
          </p:nvSpPr>
          <p:spPr bwMode="auto">
            <a:xfrm>
              <a:off x="3843" y="2355"/>
              <a:ext cx="895" cy="450"/>
            </a:xfrm>
            <a:custGeom>
              <a:avLst/>
              <a:gdLst>
                <a:gd name="T0" fmla="*/ 0 w 895"/>
                <a:gd name="T1" fmla="*/ 450 h 450"/>
                <a:gd name="T2" fmla="*/ 203 w 895"/>
                <a:gd name="T3" fmla="*/ 0 h 450"/>
                <a:gd name="T4" fmla="*/ 895 w 895"/>
                <a:gd name="T5" fmla="*/ 450 h 450"/>
                <a:gd name="T6" fmla="*/ 0 60000 65536"/>
                <a:gd name="T7" fmla="*/ 0 60000 65536"/>
                <a:gd name="T8" fmla="*/ 0 60000 65536"/>
                <a:gd name="T9" fmla="*/ 0 w 895"/>
                <a:gd name="T10" fmla="*/ 0 h 450"/>
                <a:gd name="T11" fmla="*/ 895 w 895"/>
                <a:gd name="T12" fmla="*/ 450 h 450"/>
              </a:gdLst>
              <a:ahLst/>
              <a:cxnLst>
                <a:cxn ang="T6">
                  <a:pos x="T0" y="T1"/>
                </a:cxn>
                <a:cxn ang="T7">
                  <a:pos x="T2" y="T3"/>
                </a:cxn>
                <a:cxn ang="T8">
                  <a:pos x="T4" y="T5"/>
                </a:cxn>
              </a:cxnLst>
              <a:rect l="T9" t="T10" r="T11" b="T12"/>
              <a:pathLst>
                <a:path w="895" h="450">
                  <a:moveTo>
                    <a:pt x="0" y="450"/>
                  </a:moveTo>
                  <a:cubicBezTo>
                    <a:pt x="27" y="225"/>
                    <a:pt x="54" y="0"/>
                    <a:pt x="203" y="0"/>
                  </a:cubicBezTo>
                  <a:cubicBezTo>
                    <a:pt x="353" y="0"/>
                    <a:pt x="780" y="375"/>
                    <a:pt x="895" y="450"/>
                  </a:cubicBezTo>
                </a:path>
              </a:pathLst>
            </a:custGeom>
            <a:noFill/>
            <a:ln w="12700" cap="flat">
              <a:solidFill>
                <a:srgbClr val="000000"/>
              </a:solidFill>
              <a:prstDash val="solid"/>
              <a:round/>
              <a:headEnd/>
              <a:tailEnd/>
            </a:ln>
          </p:spPr>
          <p:txBody>
            <a:bodyPr/>
            <a:lstStyle/>
            <a:p>
              <a:endParaRPr lang="fr-FR"/>
            </a:p>
          </p:txBody>
        </p:sp>
        <p:sp>
          <p:nvSpPr>
            <p:cNvPr id="23592" name="Freeform 344"/>
            <p:cNvSpPr>
              <a:spLocks/>
            </p:cNvSpPr>
            <p:nvPr/>
          </p:nvSpPr>
          <p:spPr bwMode="auto">
            <a:xfrm>
              <a:off x="3860" y="2361"/>
              <a:ext cx="955" cy="385"/>
            </a:xfrm>
            <a:custGeom>
              <a:avLst/>
              <a:gdLst>
                <a:gd name="T0" fmla="*/ 0 w 955"/>
                <a:gd name="T1" fmla="*/ 385 h 385"/>
                <a:gd name="T2" fmla="*/ 217 w 955"/>
                <a:gd name="T3" fmla="*/ 0 h 385"/>
                <a:gd name="T4" fmla="*/ 955 w 955"/>
                <a:gd name="T5" fmla="*/ 385 h 385"/>
                <a:gd name="T6" fmla="*/ 0 60000 65536"/>
                <a:gd name="T7" fmla="*/ 0 60000 65536"/>
                <a:gd name="T8" fmla="*/ 0 60000 65536"/>
                <a:gd name="T9" fmla="*/ 0 w 955"/>
                <a:gd name="T10" fmla="*/ 0 h 385"/>
                <a:gd name="T11" fmla="*/ 955 w 955"/>
                <a:gd name="T12" fmla="*/ 385 h 385"/>
              </a:gdLst>
              <a:ahLst/>
              <a:cxnLst>
                <a:cxn ang="T6">
                  <a:pos x="T0" y="T1"/>
                </a:cxn>
                <a:cxn ang="T7">
                  <a:pos x="T2" y="T3"/>
                </a:cxn>
                <a:cxn ang="T8">
                  <a:pos x="T4" y="T5"/>
                </a:cxn>
              </a:cxnLst>
              <a:rect l="T9" t="T10" r="T11" b="T12"/>
              <a:pathLst>
                <a:path w="955" h="385">
                  <a:moveTo>
                    <a:pt x="0" y="385"/>
                  </a:moveTo>
                  <a:cubicBezTo>
                    <a:pt x="29" y="192"/>
                    <a:pt x="58" y="0"/>
                    <a:pt x="217" y="0"/>
                  </a:cubicBezTo>
                  <a:cubicBezTo>
                    <a:pt x="377" y="0"/>
                    <a:pt x="832" y="321"/>
                    <a:pt x="955" y="385"/>
                  </a:cubicBezTo>
                </a:path>
              </a:pathLst>
            </a:custGeom>
            <a:noFill/>
            <a:ln w="12700" cap="flat">
              <a:solidFill>
                <a:srgbClr val="000000"/>
              </a:solidFill>
              <a:prstDash val="solid"/>
              <a:round/>
              <a:headEnd/>
              <a:tailEnd/>
            </a:ln>
          </p:spPr>
          <p:txBody>
            <a:bodyPr/>
            <a:lstStyle/>
            <a:p>
              <a:endParaRPr lang="fr-FR"/>
            </a:p>
          </p:txBody>
        </p:sp>
        <p:sp>
          <p:nvSpPr>
            <p:cNvPr id="23593" name="Freeform 345"/>
            <p:cNvSpPr>
              <a:spLocks/>
            </p:cNvSpPr>
            <p:nvPr/>
          </p:nvSpPr>
          <p:spPr bwMode="auto">
            <a:xfrm>
              <a:off x="3831" y="2343"/>
              <a:ext cx="943" cy="421"/>
            </a:xfrm>
            <a:custGeom>
              <a:avLst/>
              <a:gdLst>
                <a:gd name="T0" fmla="*/ 0 w 943"/>
                <a:gd name="T1" fmla="*/ 421 h 421"/>
                <a:gd name="T2" fmla="*/ 214 w 943"/>
                <a:gd name="T3" fmla="*/ 0 h 421"/>
                <a:gd name="T4" fmla="*/ 943 w 943"/>
                <a:gd name="T5" fmla="*/ 421 h 421"/>
                <a:gd name="T6" fmla="*/ 0 60000 65536"/>
                <a:gd name="T7" fmla="*/ 0 60000 65536"/>
                <a:gd name="T8" fmla="*/ 0 60000 65536"/>
                <a:gd name="T9" fmla="*/ 0 w 943"/>
                <a:gd name="T10" fmla="*/ 0 h 421"/>
                <a:gd name="T11" fmla="*/ 943 w 943"/>
                <a:gd name="T12" fmla="*/ 421 h 421"/>
              </a:gdLst>
              <a:ahLst/>
              <a:cxnLst>
                <a:cxn ang="T6">
                  <a:pos x="T0" y="T1"/>
                </a:cxn>
                <a:cxn ang="T7">
                  <a:pos x="T2" y="T3"/>
                </a:cxn>
                <a:cxn ang="T8">
                  <a:pos x="T4" y="T5"/>
                </a:cxn>
              </a:cxnLst>
              <a:rect l="T9" t="T10" r="T11" b="T12"/>
              <a:pathLst>
                <a:path w="943" h="421">
                  <a:moveTo>
                    <a:pt x="0" y="421"/>
                  </a:moveTo>
                  <a:cubicBezTo>
                    <a:pt x="28" y="210"/>
                    <a:pt x="57" y="0"/>
                    <a:pt x="214" y="0"/>
                  </a:cubicBezTo>
                  <a:cubicBezTo>
                    <a:pt x="371" y="0"/>
                    <a:pt x="821" y="351"/>
                    <a:pt x="943" y="421"/>
                  </a:cubicBezTo>
                </a:path>
              </a:pathLst>
            </a:custGeom>
            <a:noFill/>
            <a:ln w="12700" cap="flat">
              <a:solidFill>
                <a:srgbClr val="000000"/>
              </a:solidFill>
              <a:prstDash val="solid"/>
              <a:round/>
              <a:headEnd/>
              <a:tailEnd/>
            </a:ln>
          </p:spPr>
          <p:txBody>
            <a:bodyPr/>
            <a:lstStyle/>
            <a:p>
              <a:endParaRPr lang="fr-FR"/>
            </a:p>
          </p:txBody>
        </p:sp>
        <p:sp>
          <p:nvSpPr>
            <p:cNvPr id="23594" name="Line 346"/>
            <p:cNvSpPr>
              <a:spLocks noChangeShapeType="1"/>
            </p:cNvSpPr>
            <p:nvPr/>
          </p:nvSpPr>
          <p:spPr bwMode="auto">
            <a:xfrm>
              <a:off x="4055" y="2101"/>
              <a:ext cx="1" cy="520"/>
            </a:xfrm>
            <a:prstGeom prst="line">
              <a:avLst/>
            </a:prstGeom>
            <a:noFill/>
            <a:ln w="9525" cap="rnd">
              <a:solidFill>
                <a:srgbClr val="FF0000"/>
              </a:solidFill>
              <a:round/>
              <a:headEnd/>
              <a:tailEnd/>
            </a:ln>
          </p:spPr>
          <p:txBody>
            <a:bodyPr/>
            <a:lstStyle/>
            <a:p>
              <a:endParaRPr lang="fr-FR"/>
            </a:p>
          </p:txBody>
        </p:sp>
        <p:grpSp>
          <p:nvGrpSpPr>
            <p:cNvPr id="23709" name="Group 347"/>
            <p:cNvGrpSpPr>
              <a:grpSpLocks/>
            </p:cNvGrpSpPr>
            <p:nvPr/>
          </p:nvGrpSpPr>
          <p:grpSpPr bwMode="auto">
            <a:xfrm>
              <a:off x="4008" y="2314"/>
              <a:ext cx="95" cy="70"/>
              <a:chOff x="4008" y="2140"/>
              <a:chExt cx="95" cy="70"/>
            </a:xfrm>
          </p:grpSpPr>
          <p:sp>
            <p:nvSpPr>
              <p:cNvPr id="23654" name="Oval 348"/>
              <p:cNvSpPr>
                <a:spLocks noChangeArrowheads="1"/>
              </p:cNvSpPr>
              <p:nvPr/>
            </p:nvSpPr>
            <p:spPr bwMode="auto">
              <a:xfrm>
                <a:off x="4008" y="2140"/>
                <a:ext cx="95" cy="70"/>
              </a:xfrm>
              <a:prstGeom prst="ellipse">
                <a:avLst/>
              </a:prstGeom>
              <a:solidFill>
                <a:srgbClr val="FF0000"/>
              </a:solidFill>
              <a:ln w="0">
                <a:solidFill>
                  <a:srgbClr val="000000"/>
                </a:solidFill>
                <a:round/>
                <a:headEnd/>
                <a:tailEnd/>
              </a:ln>
            </p:spPr>
            <p:txBody>
              <a:bodyPr/>
              <a:lstStyle/>
              <a:p>
                <a:endParaRPr lang="fr-FR"/>
              </a:p>
            </p:txBody>
          </p:sp>
          <p:sp>
            <p:nvSpPr>
              <p:cNvPr id="23655" name="Oval 349"/>
              <p:cNvSpPr>
                <a:spLocks noChangeArrowheads="1"/>
              </p:cNvSpPr>
              <p:nvPr/>
            </p:nvSpPr>
            <p:spPr bwMode="auto">
              <a:xfrm>
                <a:off x="4008" y="2140"/>
                <a:ext cx="95" cy="70"/>
              </a:xfrm>
              <a:prstGeom prst="ellipse">
                <a:avLst/>
              </a:prstGeom>
              <a:noFill/>
              <a:ln w="9525" cap="rnd">
                <a:solidFill>
                  <a:srgbClr val="FF0000"/>
                </a:solidFill>
                <a:round/>
                <a:headEnd/>
                <a:tailEnd/>
              </a:ln>
            </p:spPr>
            <p:txBody>
              <a:bodyPr/>
              <a:lstStyle/>
              <a:p>
                <a:endParaRPr lang="fr-FR"/>
              </a:p>
            </p:txBody>
          </p:sp>
        </p:grpSp>
        <p:sp>
          <p:nvSpPr>
            <p:cNvPr id="23596" name="Line 350"/>
            <p:cNvSpPr>
              <a:spLocks noChangeShapeType="1"/>
            </p:cNvSpPr>
            <p:nvPr/>
          </p:nvSpPr>
          <p:spPr bwMode="auto">
            <a:xfrm>
              <a:off x="4008" y="2101"/>
              <a:ext cx="89" cy="1"/>
            </a:xfrm>
            <a:prstGeom prst="line">
              <a:avLst/>
            </a:prstGeom>
            <a:noFill/>
            <a:ln w="9525" cap="rnd">
              <a:solidFill>
                <a:srgbClr val="FF0000"/>
              </a:solidFill>
              <a:round/>
              <a:headEnd/>
              <a:tailEnd/>
            </a:ln>
          </p:spPr>
          <p:txBody>
            <a:bodyPr/>
            <a:lstStyle/>
            <a:p>
              <a:endParaRPr lang="fr-FR"/>
            </a:p>
          </p:txBody>
        </p:sp>
        <p:sp>
          <p:nvSpPr>
            <p:cNvPr id="23597" name="Line 351"/>
            <p:cNvSpPr>
              <a:spLocks noChangeShapeType="1"/>
            </p:cNvSpPr>
            <p:nvPr/>
          </p:nvSpPr>
          <p:spPr bwMode="auto">
            <a:xfrm>
              <a:off x="4008" y="2621"/>
              <a:ext cx="89" cy="1"/>
            </a:xfrm>
            <a:prstGeom prst="line">
              <a:avLst/>
            </a:prstGeom>
            <a:noFill/>
            <a:ln w="9525" cap="rnd">
              <a:solidFill>
                <a:srgbClr val="FF0000"/>
              </a:solidFill>
              <a:round/>
              <a:headEnd/>
              <a:tailEnd/>
            </a:ln>
          </p:spPr>
          <p:txBody>
            <a:bodyPr/>
            <a:lstStyle/>
            <a:p>
              <a:endParaRPr lang="fr-FR"/>
            </a:p>
          </p:txBody>
        </p:sp>
        <p:sp>
          <p:nvSpPr>
            <p:cNvPr id="23598" name="Line 352"/>
            <p:cNvSpPr>
              <a:spLocks noChangeShapeType="1"/>
            </p:cNvSpPr>
            <p:nvPr/>
          </p:nvSpPr>
          <p:spPr bwMode="auto">
            <a:xfrm>
              <a:off x="4055" y="2101"/>
              <a:ext cx="1" cy="520"/>
            </a:xfrm>
            <a:prstGeom prst="line">
              <a:avLst/>
            </a:prstGeom>
            <a:noFill/>
            <a:ln w="9525" cap="rnd">
              <a:solidFill>
                <a:srgbClr val="FF0000"/>
              </a:solidFill>
              <a:round/>
              <a:headEnd/>
              <a:tailEnd/>
            </a:ln>
          </p:spPr>
          <p:txBody>
            <a:bodyPr/>
            <a:lstStyle/>
            <a:p>
              <a:endParaRPr lang="fr-FR"/>
            </a:p>
          </p:txBody>
        </p:sp>
        <p:grpSp>
          <p:nvGrpSpPr>
            <p:cNvPr id="23726" name="Group 353"/>
            <p:cNvGrpSpPr>
              <a:grpSpLocks/>
            </p:cNvGrpSpPr>
            <p:nvPr/>
          </p:nvGrpSpPr>
          <p:grpSpPr bwMode="auto">
            <a:xfrm>
              <a:off x="4008" y="2314"/>
              <a:ext cx="95" cy="70"/>
              <a:chOff x="4008" y="2140"/>
              <a:chExt cx="95" cy="70"/>
            </a:xfrm>
          </p:grpSpPr>
          <p:sp>
            <p:nvSpPr>
              <p:cNvPr id="23652" name="Oval 354"/>
              <p:cNvSpPr>
                <a:spLocks noChangeArrowheads="1"/>
              </p:cNvSpPr>
              <p:nvPr/>
            </p:nvSpPr>
            <p:spPr bwMode="auto">
              <a:xfrm>
                <a:off x="4008" y="2140"/>
                <a:ext cx="95" cy="70"/>
              </a:xfrm>
              <a:prstGeom prst="ellipse">
                <a:avLst/>
              </a:prstGeom>
              <a:solidFill>
                <a:srgbClr val="FF0000"/>
              </a:solidFill>
              <a:ln w="0">
                <a:solidFill>
                  <a:srgbClr val="000000"/>
                </a:solidFill>
                <a:round/>
                <a:headEnd/>
                <a:tailEnd/>
              </a:ln>
            </p:spPr>
            <p:txBody>
              <a:bodyPr/>
              <a:lstStyle/>
              <a:p>
                <a:endParaRPr lang="fr-FR"/>
              </a:p>
            </p:txBody>
          </p:sp>
          <p:sp>
            <p:nvSpPr>
              <p:cNvPr id="23653" name="Oval 355"/>
              <p:cNvSpPr>
                <a:spLocks noChangeArrowheads="1"/>
              </p:cNvSpPr>
              <p:nvPr/>
            </p:nvSpPr>
            <p:spPr bwMode="auto">
              <a:xfrm>
                <a:off x="4008" y="2140"/>
                <a:ext cx="95" cy="70"/>
              </a:xfrm>
              <a:prstGeom prst="ellipse">
                <a:avLst/>
              </a:prstGeom>
              <a:noFill/>
              <a:ln w="9525" cap="rnd">
                <a:solidFill>
                  <a:srgbClr val="FF0000"/>
                </a:solidFill>
                <a:round/>
                <a:headEnd/>
                <a:tailEnd/>
              </a:ln>
            </p:spPr>
            <p:txBody>
              <a:bodyPr/>
              <a:lstStyle/>
              <a:p>
                <a:endParaRPr lang="fr-FR"/>
              </a:p>
            </p:txBody>
          </p:sp>
        </p:grpSp>
        <p:sp>
          <p:nvSpPr>
            <p:cNvPr id="23600" name="Line 356"/>
            <p:cNvSpPr>
              <a:spLocks noChangeShapeType="1"/>
            </p:cNvSpPr>
            <p:nvPr/>
          </p:nvSpPr>
          <p:spPr bwMode="auto">
            <a:xfrm>
              <a:off x="4008" y="2101"/>
              <a:ext cx="89" cy="1"/>
            </a:xfrm>
            <a:prstGeom prst="line">
              <a:avLst/>
            </a:prstGeom>
            <a:noFill/>
            <a:ln w="9525" cap="rnd">
              <a:solidFill>
                <a:srgbClr val="FF0000"/>
              </a:solidFill>
              <a:round/>
              <a:headEnd/>
              <a:tailEnd/>
            </a:ln>
          </p:spPr>
          <p:txBody>
            <a:bodyPr/>
            <a:lstStyle/>
            <a:p>
              <a:endParaRPr lang="fr-FR"/>
            </a:p>
          </p:txBody>
        </p:sp>
        <p:sp>
          <p:nvSpPr>
            <p:cNvPr id="23601" name="Line 357"/>
            <p:cNvSpPr>
              <a:spLocks noChangeShapeType="1"/>
            </p:cNvSpPr>
            <p:nvPr/>
          </p:nvSpPr>
          <p:spPr bwMode="auto">
            <a:xfrm>
              <a:off x="4008" y="2621"/>
              <a:ext cx="89" cy="1"/>
            </a:xfrm>
            <a:prstGeom prst="line">
              <a:avLst/>
            </a:prstGeom>
            <a:noFill/>
            <a:ln w="9525" cap="rnd">
              <a:solidFill>
                <a:srgbClr val="FF0000"/>
              </a:solidFill>
              <a:round/>
              <a:headEnd/>
              <a:tailEnd/>
            </a:ln>
          </p:spPr>
          <p:txBody>
            <a:bodyPr/>
            <a:lstStyle/>
            <a:p>
              <a:endParaRPr lang="fr-FR"/>
            </a:p>
          </p:txBody>
        </p:sp>
        <p:sp>
          <p:nvSpPr>
            <p:cNvPr id="23602" name="Freeform 358"/>
            <p:cNvSpPr>
              <a:spLocks/>
            </p:cNvSpPr>
            <p:nvPr/>
          </p:nvSpPr>
          <p:spPr bwMode="auto">
            <a:xfrm>
              <a:off x="3804" y="2537"/>
              <a:ext cx="812" cy="293"/>
            </a:xfrm>
            <a:custGeom>
              <a:avLst/>
              <a:gdLst>
                <a:gd name="T0" fmla="*/ 19 w 812"/>
                <a:gd name="T1" fmla="*/ 223 h 293"/>
                <a:gd name="T2" fmla="*/ 132 w 812"/>
                <a:gd name="T3" fmla="*/ 12 h 293"/>
                <a:gd name="T4" fmla="*/ 812 w 812"/>
                <a:gd name="T5" fmla="*/ 293 h 293"/>
                <a:gd name="T6" fmla="*/ 0 60000 65536"/>
                <a:gd name="T7" fmla="*/ 0 60000 65536"/>
                <a:gd name="T8" fmla="*/ 0 60000 65536"/>
                <a:gd name="T9" fmla="*/ 0 w 812"/>
                <a:gd name="T10" fmla="*/ 0 h 293"/>
                <a:gd name="T11" fmla="*/ 812 w 812"/>
                <a:gd name="T12" fmla="*/ 293 h 293"/>
              </a:gdLst>
              <a:ahLst/>
              <a:cxnLst>
                <a:cxn ang="T6">
                  <a:pos x="T0" y="T1"/>
                </a:cxn>
                <a:cxn ang="T7">
                  <a:pos x="T2" y="T3"/>
                </a:cxn>
                <a:cxn ang="T8">
                  <a:pos x="T4" y="T5"/>
                </a:cxn>
              </a:cxnLst>
              <a:rect l="T9" t="T10" r="T11" b="T12"/>
              <a:pathLst>
                <a:path w="812" h="293">
                  <a:moveTo>
                    <a:pt x="19" y="223"/>
                  </a:moveTo>
                  <a:cubicBezTo>
                    <a:pt x="10" y="112"/>
                    <a:pt x="0" y="0"/>
                    <a:pt x="132" y="12"/>
                  </a:cubicBezTo>
                  <a:cubicBezTo>
                    <a:pt x="265" y="24"/>
                    <a:pt x="699" y="246"/>
                    <a:pt x="812" y="293"/>
                  </a:cubicBezTo>
                </a:path>
              </a:pathLst>
            </a:custGeom>
            <a:noFill/>
            <a:ln w="9525" cap="rnd">
              <a:solidFill>
                <a:srgbClr val="000000"/>
              </a:solidFill>
              <a:prstDash val="solid"/>
              <a:round/>
              <a:headEnd/>
              <a:tailEnd/>
            </a:ln>
          </p:spPr>
          <p:txBody>
            <a:bodyPr/>
            <a:lstStyle/>
            <a:p>
              <a:endParaRPr lang="fr-FR"/>
            </a:p>
          </p:txBody>
        </p:sp>
        <p:sp>
          <p:nvSpPr>
            <p:cNvPr id="23603" name="Freeform 359"/>
            <p:cNvSpPr>
              <a:spLocks/>
            </p:cNvSpPr>
            <p:nvPr/>
          </p:nvSpPr>
          <p:spPr bwMode="auto">
            <a:xfrm>
              <a:off x="3819" y="2085"/>
              <a:ext cx="993" cy="426"/>
            </a:xfrm>
            <a:custGeom>
              <a:avLst/>
              <a:gdLst>
                <a:gd name="T0" fmla="*/ 0 w 993"/>
                <a:gd name="T1" fmla="*/ 426 h 426"/>
                <a:gd name="T2" fmla="*/ 165 w 993"/>
                <a:gd name="T3" fmla="*/ 4 h 426"/>
                <a:gd name="T4" fmla="*/ 993 w 993"/>
                <a:gd name="T5" fmla="*/ 405 h 426"/>
                <a:gd name="T6" fmla="*/ 0 60000 65536"/>
                <a:gd name="T7" fmla="*/ 0 60000 65536"/>
                <a:gd name="T8" fmla="*/ 0 60000 65536"/>
                <a:gd name="T9" fmla="*/ 0 w 993"/>
                <a:gd name="T10" fmla="*/ 0 h 426"/>
                <a:gd name="T11" fmla="*/ 993 w 993"/>
                <a:gd name="T12" fmla="*/ 426 h 426"/>
              </a:gdLst>
              <a:ahLst/>
              <a:cxnLst>
                <a:cxn ang="T6">
                  <a:pos x="T0" y="T1"/>
                </a:cxn>
                <a:cxn ang="T7">
                  <a:pos x="T2" y="T3"/>
                </a:cxn>
                <a:cxn ang="T8">
                  <a:pos x="T4" y="T5"/>
                </a:cxn>
              </a:cxnLst>
              <a:rect l="T9" t="T10" r="T11" b="T12"/>
              <a:pathLst>
                <a:path w="993" h="426">
                  <a:moveTo>
                    <a:pt x="0" y="426"/>
                  </a:moveTo>
                  <a:cubicBezTo>
                    <a:pt x="0" y="216"/>
                    <a:pt x="0" y="7"/>
                    <a:pt x="165" y="4"/>
                  </a:cubicBezTo>
                  <a:cubicBezTo>
                    <a:pt x="331" y="0"/>
                    <a:pt x="855" y="338"/>
                    <a:pt x="993" y="405"/>
                  </a:cubicBezTo>
                </a:path>
              </a:pathLst>
            </a:custGeom>
            <a:noFill/>
            <a:ln w="9525" cap="rnd">
              <a:solidFill>
                <a:srgbClr val="000000"/>
              </a:solidFill>
              <a:prstDash val="solid"/>
              <a:round/>
              <a:headEnd/>
              <a:tailEnd/>
            </a:ln>
          </p:spPr>
          <p:txBody>
            <a:bodyPr/>
            <a:lstStyle/>
            <a:p>
              <a:endParaRPr lang="fr-FR"/>
            </a:p>
          </p:txBody>
        </p:sp>
        <p:sp>
          <p:nvSpPr>
            <p:cNvPr id="23604" name="Freeform 360"/>
            <p:cNvSpPr>
              <a:spLocks/>
            </p:cNvSpPr>
            <p:nvPr/>
          </p:nvSpPr>
          <p:spPr bwMode="auto">
            <a:xfrm>
              <a:off x="3819" y="2195"/>
              <a:ext cx="1057" cy="625"/>
            </a:xfrm>
            <a:custGeom>
              <a:avLst/>
              <a:gdLst>
                <a:gd name="T0" fmla="*/ 0 w 1057"/>
                <a:gd name="T1" fmla="*/ 625 h 625"/>
                <a:gd name="T2" fmla="*/ 176 w 1057"/>
                <a:gd name="T3" fmla="*/ 6 h 625"/>
                <a:gd name="T4" fmla="*/ 1057 w 1057"/>
                <a:gd name="T5" fmla="*/ 594 h 625"/>
                <a:gd name="T6" fmla="*/ 0 60000 65536"/>
                <a:gd name="T7" fmla="*/ 0 60000 65536"/>
                <a:gd name="T8" fmla="*/ 0 60000 65536"/>
                <a:gd name="T9" fmla="*/ 0 w 1057"/>
                <a:gd name="T10" fmla="*/ 0 h 625"/>
                <a:gd name="T11" fmla="*/ 1057 w 1057"/>
                <a:gd name="T12" fmla="*/ 625 h 625"/>
              </a:gdLst>
              <a:ahLst/>
              <a:cxnLst>
                <a:cxn ang="T6">
                  <a:pos x="T0" y="T1"/>
                </a:cxn>
                <a:cxn ang="T7">
                  <a:pos x="T2" y="T3"/>
                </a:cxn>
                <a:cxn ang="T8">
                  <a:pos x="T4" y="T5"/>
                </a:cxn>
              </a:cxnLst>
              <a:rect l="T9" t="T10" r="T11" b="T12"/>
              <a:pathLst>
                <a:path w="1057" h="625">
                  <a:moveTo>
                    <a:pt x="0" y="625"/>
                  </a:moveTo>
                  <a:cubicBezTo>
                    <a:pt x="0" y="318"/>
                    <a:pt x="0" y="11"/>
                    <a:pt x="176" y="6"/>
                  </a:cubicBezTo>
                  <a:cubicBezTo>
                    <a:pt x="353" y="0"/>
                    <a:pt x="910" y="496"/>
                    <a:pt x="1057" y="594"/>
                  </a:cubicBezTo>
                </a:path>
              </a:pathLst>
            </a:custGeom>
            <a:noFill/>
            <a:ln w="9525" cap="rnd">
              <a:solidFill>
                <a:srgbClr val="000000"/>
              </a:solidFill>
              <a:prstDash val="solid"/>
              <a:round/>
              <a:headEnd/>
              <a:tailEnd/>
            </a:ln>
          </p:spPr>
          <p:txBody>
            <a:bodyPr/>
            <a:lstStyle/>
            <a:p>
              <a:endParaRPr lang="fr-FR"/>
            </a:p>
          </p:txBody>
        </p:sp>
        <p:sp>
          <p:nvSpPr>
            <p:cNvPr id="23605" name="Freeform 361"/>
            <p:cNvSpPr>
              <a:spLocks/>
            </p:cNvSpPr>
            <p:nvPr/>
          </p:nvSpPr>
          <p:spPr bwMode="auto">
            <a:xfrm>
              <a:off x="3819" y="2621"/>
              <a:ext cx="426" cy="189"/>
            </a:xfrm>
            <a:custGeom>
              <a:avLst/>
              <a:gdLst>
                <a:gd name="T0" fmla="*/ 10 w 426"/>
                <a:gd name="T1" fmla="*/ 144 h 189"/>
                <a:gd name="T2" fmla="*/ 69 w 426"/>
                <a:gd name="T3" fmla="*/ 7 h 189"/>
                <a:gd name="T4" fmla="*/ 426 w 426"/>
                <a:gd name="T5" fmla="*/ 189 h 189"/>
                <a:gd name="T6" fmla="*/ 0 60000 65536"/>
                <a:gd name="T7" fmla="*/ 0 60000 65536"/>
                <a:gd name="T8" fmla="*/ 0 60000 65536"/>
                <a:gd name="T9" fmla="*/ 0 w 426"/>
                <a:gd name="T10" fmla="*/ 0 h 189"/>
                <a:gd name="T11" fmla="*/ 426 w 426"/>
                <a:gd name="T12" fmla="*/ 189 h 189"/>
              </a:gdLst>
              <a:ahLst/>
              <a:cxnLst>
                <a:cxn ang="T6">
                  <a:pos x="T0" y="T1"/>
                </a:cxn>
                <a:cxn ang="T7">
                  <a:pos x="T2" y="T3"/>
                </a:cxn>
                <a:cxn ang="T8">
                  <a:pos x="T4" y="T5"/>
                </a:cxn>
              </a:cxnLst>
              <a:rect l="T9" t="T10" r="T11" b="T12"/>
              <a:pathLst>
                <a:path w="426" h="189">
                  <a:moveTo>
                    <a:pt x="10" y="144"/>
                  </a:moveTo>
                  <a:cubicBezTo>
                    <a:pt x="5" y="72"/>
                    <a:pt x="0" y="0"/>
                    <a:pt x="69" y="7"/>
                  </a:cubicBezTo>
                  <a:cubicBezTo>
                    <a:pt x="139" y="15"/>
                    <a:pt x="366" y="159"/>
                    <a:pt x="426" y="189"/>
                  </a:cubicBezTo>
                </a:path>
              </a:pathLst>
            </a:custGeom>
            <a:noFill/>
            <a:ln w="9525" cap="rnd">
              <a:solidFill>
                <a:srgbClr val="000000"/>
              </a:solidFill>
              <a:prstDash val="solid"/>
              <a:round/>
              <a:headEnd/>
              <a:tailEnd/>
            </a:ln>
          </p:spPr>
          <p:txBody>
            <a:bodyPr/>
            <a:lstStyle/>
            <a:p>
              <a:endParaRPr lang="fr-FR"/>
            </a:p>
          </p:txBody>
        </p:sp>
        <p:sp>
          <p:nvSpPr>
            <p:cNvPr id="23606" name="Line 362"/>
            <p:cNvSpPr>
              <a:spLocks noChangeShapeType="1"/>
            </p:cNvSpPr>
            <p:nvPr/>
          </p:nvSpPr>
          <p:spPr bwMode="auto">
            <a:xfrm>
              <a:off x="4434" y="2243"/>
              <a:ext cx="1" cy="520"/>
            </a:xfrm>
            <a:prstGeom prst="line">
              <a:avLst/>
            </a:prstGeom>
            <a:noFill/>
            <a:ln w="9525" cap="rnd">
              <a:solidFill>
                <a:srgbClr val="FF0000"/>
              </a:solidFill>
              <a:round/>
              <a:headEnd/>
              <a:tailEnd/>
            </a:ln>
          </p:spPr>
          <p:txBody>
            <a:bodyPr/>
            <a:lstStyle/>
            <a:p>
              <a:endParaRPr lang="fr-FR"/>
            </a:p>
          </p:txBody>
        </p:sp>
        <p:grpSp>
          <p:nvGrpSpPr>
            <p:cNvPr id="23729" name="Group 363"/>
            <p:cNvGrpSpPr>
              <a:grpSpLocks/>
            </p:cNvGrpSpPr>
            <p:nvPr/>
          </p:nvGrpSpPr>
          <p:grpSpPr bwMode="auto">
            <a:xfrm>
              <a:off x="4387" y="2455"/>
              <a:ext cx="94" cy="71"/>
              <a:chOff x="4387" y="2281"/>
              <a:chExt cx="94" cy="71"/>
            </a:xfrm>
          </p:grpSpPr>
          <p:sp>
            <p:nvSpPr>
              <p:cNvPr id="23650" name="Oval 364"/>
              <p:cNvSpPr>
                <a:spLocks noChangeArrowheads="1"/>
              </p:cNvSpPr>
              <p:nvPr/>
            </p:nvSpPr>
            <p:spPr bwMode="auto">
              <a:xfrm>
                <a:off x="4387" y="2281"/>
                <a:ext cx="94" cy="71"/>
              </a:xfrm>
              <a:prstGeom prst="ellipse">
                <a:avLst/>
              </a:prstGeom>
              <a:solidFill>
                <a:srgbClr val="FF0000"/>
              </a:solidFill>
              <a:ln w="0">
                <a:solidFill>
                  <a:srgbClr val="000000"/>
                </a:solidFill>
                <a:round/>
                <a:headEnd/>
                <a:tailEnd/>
              </a:ln>
            </p:spPr>
            <p:txBody>
              <a:bodyPr/>
              <a:lstStyle/>
              <a:p>
                <a:endParaRPr lang="fr-FR"/>
              </a:p>
            </p:txBody>
          </p:sp>
          <p:sp>
            <p:nvSpPr>
              <p:cNvPr id="23651" name="Oval 365"/>
              <p:cNvSpPr>
                <a:spLocks noChangeArrowheads="1"/>
              </p:cNvSpPr>
              <p:nvPr/>
            </p:nvSpPr>
            <p:spPr bwMode="auto">
              <a:xfrm>
                <a:off x="4387" y="2281"/>
                <a:ext cx="94" cy="71"/>
              </a:xfrm>
              <a:prstGeom prst="ellipse">
                <a:avLst/>
              </a:prstGeom>
              <a:noFill/>
              <a:ln w="9525" cap="rnd">
                <a:solidFill>
                  <a:srgbClr val="FF0000"/>
                </a:solidFill>
                <a:round/>
                <a:headEnd/>
                <a:tailEnd/>
              </a:ln>
            </p:spPr>
            <p:txBody>
              <a:bodyPr/>
              <a:lstStyle/>
              <a:p>
                <a:endParaRPr lang="fr-FR"/>
              </a:p>
            </p:txBody>
          </p:sp>
        </p:grpSp>
        <p:sp>
          <p:nvSpPr>
            <p:cNvPr id="23608" name="Line 366"/>
            <p:cNvSpPr>
              <a:spLocks noChangeShapeType="1"/>
            </p:cNvSpPr>
            <p:nvPr/>
          </p:nvSpPr>
          <p:spPr bwMode="auto">
            <a:xfrm>
              <a:off x="4387" y="2243"/>
              <a:ext cx="88" cy="1"/>
            </a:xfrm>
            <a:prstGeom prst="line">
              <a:avLst/>
            </a:prstGeom>
            <a:noFill/>
            <a:ln w="9525" cap="rnd">
              <a:solidFill>
                <a:srgbClr val="FF0000"/>
              </a:solidFill>
              <a:round/>
              <a:headEnd/>
              <a:tailEnd/>
            </a:ln>
          </p:spPr>
          <p:txBody>
            <a:bodyPr/>
            <a:lstStyle/>
            <a:p>
              <a:endParaRPr lang="fr-FR"/>
            </a:p>
          </p:txBody>
        </p:sp>
        <p:sp>
          <p:nvSpPr>
            <p:cNvPr id="23609" name="Line 367"/>
            <p:cNvSpPr>
              <a:spLocks noChangeShapeType="1"/>
            </p:cNvSpPr>
            <p:nvPr/>
          </p:nvSpPr>
          <p:spPr bwMode="auto">
            <a:xfrm>
              <a:off x="4387" y="2763"/>
              <a:ext cx="88" cy="1"/>
            </a:xfrm>
            <a:prstGeom prst="line">
              <a:avLst/>
            </a:prstGeom>
            <a:noFill/>
            <a:ln w="9525" cap="rnd">
              <a:solidFill>
                <a:srgbClr val="FF0000"/>
              </a:solidFill>
              <a:round/>
              <a:headEnd/>
              <a:tailEnd/>
            </a:ln>
          </p:spPr>
          <p:txBody>
            <a:bodyPr/>
            <a:lstStyle/>
            <a:p>
              <a:endParaRPr lang="fr-FR"/>
            </a:p>
          </p:txBody>
        </p:sp>
        <p:sp>
          <p:nvSpPr>
            <p:cNvPr id="23610" name="Line 368"/>
            <p:cNvSpPr>
              <a:spLocks noChangeShapeType="1"/>
            </p:cNvSpPr>
            <p:nvPr/>
          </p:nvSpPr>
          <p:spPr bwMode="auto">
            <a:xfrm>
              <a:off x="4434" y="2243"/>
              <a:ext cx="1" cy="520"/>
            </a:xfrm>
            <a:prstGeom prst="line">
              <a:avLst/>
            </a:prstGeom>
            <a:noFill/>
            <a:ln w="9525" cap="rnd">
              <a:solidFill>
                <a:srgbClr val="FF0000"/>
              </a:solidFill>
              <a:round/>
              <a:headEnd/>
              <a:tailEnd/>
            </a:ln>
          </p:spPr>
          <p:txBody>
            <a:bodyPr/>
            <a:lstStyle/>
            <a:p>
              <a:endParaRPr lang="fr-FR"/>
            </a:p>
          </p:txBody>
        </p:sp>
        <p:grpSp>
          <p:nvGrpSpPr>
            <p:cNvPr id="23731" name="Group 369"/>
            <p:cNvGrpSpPr>
              <a:grpSpLocks/>
            </p:cNvGrpSpPr>
            <p:nvPr/>
          </p:nvGrpSpPr>
          <p:grpSpPr bwMode="auto">
            <a:xfrm>
              <a:off x="4387" y="2455"/>
              <a:ext cx="94" cy="71"/>
              <a:chOff x="4387" y="2281"/>
              <a:chExt cx="94" cy="71"/>
            </a:xfrm>
          </p:grpSpPr>
          <p:sp>
            <p:nvSpPr>
              <p:cNvPr id="23648" name="Oval 370"/>
              <p:cNvSpPr>
                <a:spLocks noChangeArrowheads="1"/>
              </p:cNvSpPr>
              <p:nvPr/>
            </p:nvSpPr>
            <p:spPr bwMode="auto">
              <a:xfrm>
                <a:off x="4387" y="2281"/>
                <a:ext cx="94" cy="71"/>
              </a:xfrm>
              <a:prstGeom prst="ellipse">
                <a:avLst/>
              </a:prstGeom>
              <a:solidFill>
                <a:srgbClr val="FF0000"/>
              </a:solidFill>
              <a:ln w="0">
                <a:solidFill>
                  <a:srgbClr val="000000"/>
                </a:solidFill>
                <a:round/>
                <a:headEnd/>
                <a:tailEnd/>
              </a:ln>
            </p:spPr>
            <p:txBody>
              <a:bodyPr/>
              <a:lstStyle/>
              <a:p>
                <a:endParaRPr lang="fr-FR"/>
              </a:p>
            </p:txBody>
          </p:sp>
          <p:sp>
            <p:nvSpPr>
              <p:cNvPr id="23649" name="Oval 371"/>
              <p:cNvSpPr>
                <a:spLocks noChangeArrowheads="1"/>
              </p:cNvSpPr>
              <p:nvPr/>
            </p:nvSpPr>
            <p:spPr bwMode="auto">
              <a:xfrm>
                <a:off x="4387" y="2281"/>
                <a:ext cx="94" cy="71"/>
              </a:xfrm>
              <a:prstGeom prst="ellipse">
                <a:avLst/>
              </a:prstGeom>
              <a:noFill/>
              <a:ln w="9525" cap="rnd">
                <a:solidFill>
                  <a:srgbClr val="FF0000"/>
                </a:solidFill>
                <a:round/>
                <a:headEnd/>
                <a:tailEnd/>
              </a:ln>
            </p:spPr>
            <p:txBody>
              <a:bodyPr/>
              <a:lstStyle/>
              <a:p>
                <a:endParaRPr lang="fr-FR"/>
              </a:p>
            </p:txBody>
          </p:sp>
        </p:grpSp>
        <p:sp>
          <p:nvSpPr>
            <p:cNvPr id="23612" name="Line 372"/>
            <p:cNvSpPr>
              <a:spLocks noChangeShapeType="1"/>
            </p:cNvSpPr>
            <p:nvPr/>
          </p:nvSpPr>
          <p:spPr bwMode="auto">
            <a:xfrm>
              <a:off x="4387" y="2243"/>
              <a:ext cx="88" cy="1"/>
            </a:xfrm>
            <a:prstGeom prst="line">
              <a:avLst/>
            </a:prstGeom>
            <a:noFill/>
            <a:ln w="9525" cap="rnd">
              <a:solidFill>
                <a:srgbClr val="FF0000"/>
              </a:solidFill>
              <a:round/>
              <a:headEnd/>
              <a:tailEnd/>
            </a:ln>
          </p:spPr>
          <p:txBody>
            <a:bodyPr/>
            <a:lstStyle/>
            <a:p>
              <a:endParaRPr lang="fr-FR"/>
            </a:p>
          </p:txBody>
        </p:sp>
        <p:sp>
          <p:nvSpPr>
            <p:cNvPr id="23613" name="Line 373"/>
            <p:cNvSpPr>
              <a:spLocks noChangeShapeType="1"/>
            </p:cNvSpPr>
            <p:nvPr/>
          </p:nvSpPr>
          <p:spPr bwMode="auto">
            <a:xfrm>
              <a:off x="4387" y="2763"/>
              <a:ext cx="88" cy="1"/>
            </a:xfrm>
            <a:prstGeom prst="line">
              <a:avLst/>
            </a:prstGeom>
            <a:noFill/>
            <a:ln w="9525" cap="rnd">
              <a:solidFill>
                <a:srgbClr val="FF0000"/>
              </a:solidFill>
              <a:round/>
              <a:headEnd/>
              <a:tailEnd/>
            </a:ln>
          </p:spPr>
          <p:txBody>
            <a:bodyPr/>
            <a:lstStyle/>
            <a:p>
              <a:endParaRPr lang="fr-FR"/>
            </a:p>
          </p:txBody>
        </p:sp>
        <p:sp>
          <p:nvSpPr>
            <p:cNvPr id="23614" name="Line 374"/>
            <p:cNvSpPr>
              <a:spLocks noChangeShapeType="1"/>
            </p:cNvSpPr>
            <p:nvPr/>
          </p:nvSpPr>
          <p:spPr bwMode="auto">
            <a:xfrm>
              <a:off x="3851" y="2282"/>
              <a:ext cx="1" cy="520"/>
            </a:xfrm>
            <a:prstGeom prst="line">
              <a:avLst/>
            </a:prstGeom>
            <a:noFill/>
            <a:ln w="9525" cap="rnd">
              <a:solidFill>
                <a:srgbClr val="FF0000"/>
              </a:solidFill>
              <a:round/>
              <a:headEnd/>
              <a:tailEnd/>
            </a:ln>
          </p:spPr>
          <p:txBody>
            <a:bodyPr/>
            <a:lstStyle/>
            <a:p>
              <a:endParaRPr lang="fr-FR"/>
            </a:p>
          </p:txBody>
        </p:sp>
        <p:grpSp>
          <p:nvGrpSpPr>
            <p:cNvPr id="23737" name="Group 375"/>
            <p:cNvGrpSpPr>
              <a:grpSpLocks/>
            </p:cNvGrpSpPr>
            <p:nvPr/>
          </p:nvGrpSpPr>
          <p:grpSpPr bwMode="auto">
            <a:xfrm>
              <a:off x="3803" y="2495"/>
              <a:ext cx="95" cy="71"/>
              <a:chOff x="3803" y="2321"/>
              <a:chExt cx="95" cy="71"/>
            </a:xfrm>
          </p:grpSpPr>
          <p:sp>
            <p:nvSpPr>
              <p:cNvPr id="23646" name="Oval 376"/>
              <p:cNvSpPr>
                <a:spLocks noChangeArrowheads="1"/>
              </p:cNvSpPr>
              <p:nvPr/>
            </p:nvSpPr>
            <p:spPr bwMode="auto">
              <a:xfrm>
                <a:off x="3803" y="2321"/>
                <a:ext cx="95" cy="71"/>
              </a:xfrm>
              <a:prstGeom prst="ellipse">
                <a:avLst/>
              </a:prstGeom>
              <a:solidFill>
                <a:srgbClr val="FF0000"/>
              </a:solidFill>
              <a:ln w="0">
                <a:solidFill>
                  <a:srgbClr val="000000"/>
                </a:solidFill>
                <a:round/>
                <a:headEnd/>
                <a:tailEnd/>
              </a:ln>
            </p:spPr>
            <p:txBody>
              <a:bodyPr/>
              <a:lstStyle/>
              <a:p>
                <a:endParaRPr lang="fr-FR"/>
              </a:p>
            </p:txBody>
          </p:sp>
          <p:sp>
            <p:nvSpPr>
              <p:cNvPr id="23647" name="Oval 377"/>
              <p:cNvSpPr>
                <a:spLocks noChangeArrowheads="1"/>
              </p:cNvSpPr>
              <p:nvPr/>
            </p:nvSpPr>
            <p:spPr bwMode="auto">
              <a:xfrm>
                <a:off x="3803" y="2321"/>
                <a:ext cx="95" cy="71"/>
              </a:xfrm>
              <a:prstGeom prst="ellipse">
                <a:avLst/>
              </a:prstGeom>
              <a:noFill/>
              <a:ln w="9525" cap="rnd">
                <a:solidFill>
                  <a:srgbClr val="FF0000"/>
                </a:solidFill>
                <a:round/>
                <a:headEnd/>
                <a:tailEnd/>
              </a:ln>
            </p:spPr>
            <p:txBody>
              <a:bodyPr/>
              <a:lstStyle/>
              <a:p>
                <a:endParaRPr lang="fr-FR"/>
              </a:p>
            </p:txBody>
          </p:sp>
        </p:grpSp>
        <p:sp>
          <p:nvSpPr>
            <p:cNvPr id="23616" name="Line 378"/>
            <p:cNvSpPr>
              <a:spLocks noChangeShapeType="1"/>
            </p:cNvSpPr>
            <p:nvPr/>
          </p:nvSpPr>
          <p:spPr bwMode="auto">
            <a:xfrm>
              <a:off x="3803" y="2282"/>
              <a:ext cx="89" cy="1"/>
            </a:xfrm>
            <a:prstGeom prst="line">
              <a:avLst/>
            </a:prstGeom>
            <a:noFill/>
            <a:ln w="9525" cap="rnd">
              <a:solidFill>
                <a:srgbClr val="FF0000"/>
              </a:solidFill>
              <a:round/>
              <a:headEnd/>
              <a:tailEnd/>
            </a:ln>
          </p:spPr>
          <p:txBody>
            <a:bodyPr/>
            <a:lstStyle/>
            <a:p>
              <a:endParaRPr lang="fr-FR"/>
            </a:p>
          </p:txBody>
        </p:sp>
        <p:sp>
          <p:nvSpPr>
            <p:cNvPr id="23617" name="Line 379"/>
            <p:cNvSpPr>
              <a:spLocks noChangeShapeType="1"/>
            </p:cNvSpPr>
            <p:nvPr/>
          </p:nvSpPr>
          <p:spPr bwMode="auto">
            <a:xfrm>
              <a:off x="3803" y="2802"/>
              <a:ext cx="89" cy="1"/>
            </a:xfrm>
            <a:prstGeom prst="line">
              <a:avLst/>
            </a:prstGeom>
            <a:noFill/>
            <a:ln w="9525" cap="rnd">
              <a:solidFill>
                <a:srgbClr val="FF0000"/>
              </a:solidFill>
              <a:round/>
              <a:headEnd/>
              <a:tailEnd/>
            </a:ln>
          </p:spPr>
          <p:txBody>
            <a:bodyPr/>
            <a:lstStyle/>
            <a:p>
              <a:endParaRPr lang="fr-FR"/>
            </a:p>
          </p:txBody>
        </p:sp>
        <p:sp>
          <p:nvSpPr>
            <p:cNvPr id="23618" name="Line 380"/>
            <p:cNvSpPr>
              <a:spLocks noChangeShapeType="1"/>
            </p:cNvSpPr>
            <p:nvPr/>
          </p:nvSpPr>
          <p:spPr bwMode="auto">
            <a:xfrm>
              <a:off x="3851" y="2282"/>
              <a:ext cx="1" cy="520"/>
            </a:xfrm>
            <a:prstGeom prst="line">
              <a:avLst/>
            </a:prstGeom>
            <a:noFill/>
            <a:ln w="9525" cap="rnd">
              <a:solidFill>
                <a:srgbClr val="FF0000"/>
              </a:solidFill>
              <a:round/>
              <a:headEnd/>
              <a:tailEnd/>
            </a:ln>
          </p:spPr>
          <p:txBody>
            <a:bodyPr/>
            <a:lstStyle/>
            <a:p>
              <a:endParaRPr lang="fr-FR"/>
            </a:p>
          </p:txBody>
        </p:sp>
        <p:grpSp>
          <p:nvGrpSpPr>
            <p:cNvPr id="23747" name="Group 381"/>
            <p:cNvGrpSpPr>
              <a:grpSpLocks/>
            </p:cNvGrpSpPr>
            <p:nvPr/>
          </p:nvGrpSpPr>
          <p:grpSpPr bwMode="auto">
            <a:xfrm>
              <a:off x="3803" y="2495"/>
              <a:ext cx="95" cy="71"/>
              <a:chOff x="3803" y="2321"/>
              <a:chExt cx="95" cy="71"/>
            </a:xfrm>
          </p:grpSpPr>
          <p:sp>
            <p:nvSpPr>
              <p:cNvPr id="23644" name="Oval 382"/>
              <p:cNvSpPr>
                <a:spLocks noChangeArrowheads="1"/>
              </p:cNvSpPr>
              <p:nvPr/>
            </p:nvSpPr>
            <p:spPr bwMode="auto">
              <a:xfrm>
                <a:off x="3803" y="2321"/>
                <a:ext cx="95" cy="71"/>
              </a:xfrm>
              <a:prstGeom prst="ellipse">
                <a:avLst/>
              </a:prstGeom>
              <a:solidFill>
                <a:srgbClr val="FF0000"/>
              </a:solidFill>
              <a:ln w="0">
                <a:solidFill>
                  <a:srgbClr val="000000"/>
                </a:solidFill>
                <a:round/>
                <a:headEnd/>
                <a:tailEnd/>
              </a:ln>
            </p:spPr>
            <p:txBody>
              <a:bodyPr/>
              <a:lstStyle/>
              <a:p>
                <a:endParaRPr lang="fr-FR"/>
              </a:p>
            </p:txBody>
          </p:sp>
          <p:sp>
            <p:nvSpPr>
              <p:cNvPr id="23645" name="Oval 383"/>
              <p:cNvSpPr>
                <a:spLocks noChangeArrowheads="1"/>
              </p:cNvSpPr>
              <p:nvPr/>
            </p:nvSpPr>
            <p:spPr bwMode="auto">
              <a:xfrm>
                <a:off x="3803" y="2321"/>
                <a:ext cx="95" cy="71"/>
              </a:xfrm>
              <a:prstGeom prst="ellipse">
                <a:avLst/>
              </a:prstGeom>
              <a:noFill/>
              <a:ln w="9525" cap="rnd">
                <a:solidFill>
                  <a:srgbClr val="FF0000"/>
                </a:solidFill>
                <a:round/>
                <a:headEnd/>
                <a:tailEnd/>
              </a:ln>
            </p:spPr>
            <p:txBody>
              <a:bodyPr/>
              <a:lstStyle/>
              <a:p>
                <a:endParaRPr lang="fr-FR"/>
              </a:p>
            </p:txBody>
          </p:sp>
        </p:grpSp>
        <p:sp>
          <p:nvSpPr>
            <p:cNvPr id="23620" name="Line 384"/>
            <p:cNvSpPr>
              <a:spLocks noChangeShapeType="1"/>
            </p:cNvSpPr>
            <p:nvPr/>
          </p:nvSpPr>
          <p:spPr bwMode="auto">
            <a:xfrm>
              <a:off x="3803" y="2282"/>
              <a:ext cx="89" cy="1"/>
            </a:xfrm>
            <a:prstGeom prst="line">
              <a:avLst/>
            </a:prstGeom>
            <a:noFill/>
            <a:ln w="9525" cap="rnd">
              <a:solidFill>
                <a:srgbClr val="FF0000"/>
              </a:solidFill>
              <a:round/>
              <a:headEnd/>
              <a:tailEnd/>
            </a:ln>
          </p:spPr>
          <p:txBody>
            <a:bodyPr/>
            <a:lstStyle/>
            <a:p>
              <a:endParaRPr lang="fr-FR"/>
            </a:p>
          </p:txBody>
        </p:sp>
        <p:sp>
          <p:nvSpPr>
            <p:cNvPr id="23621" name="Line 385"/>
            <p:cNvSpPr>
              <a:spLocks noChangeShapeType="1"/>
            </p:cNvSpPr>
            <p:nvPr/>
          </p:nvSpPr>
          <p:spPr bwMode="auto">
            <a:xfrm>
              <a:off x="3803" y="2802"/>
              <a:ext cx="89" cy="1"/>
            </a:xfrm>
            <a:prstGeom prst="line">
              <a:avLst/>
            </a:prstGeom>
            <a:noFill/>
            <a:ln w="9525" cap="rnd">
              <a:solidFill>
                <a:srgbClr val="FF0000"/>
              </a:solidFill>
              <a:round/>
              <a:headEnd/>
              <a:tailEnd/>
            </a:ln>
          </p:spPr>
          <p:txBody>
            <a:bodyPr/>
            <a:lstStyle/>
            <a:p>
              <a:endParaRPr lang="fr-FR"/>
            </a:p>
          </p:txBody>
        </p:sp>
        <p:sp>
          <p:nvSpPr>
            <p:cNvPr id="23622" name="Line 386"/>
            <p:cNvSpPr>
              <a:spLocks noChangeShapeType="1"/>
            </p:cNvSpPr>
            <p:nvPr/>
          </p:nvSpPr>
          <p:spPr bwMode="auto">
            <a:xfrm>
              <a:off x="4765" y="2432"/>
              <a:ext cx="1" cy="520"/>
            </a:xfrm>
            <a:prstGeom prst="line">
              <a:avLst/>
            </a:prstGeom>
            <a:noFill/>
            <a:ln w="9525" cap="rnd">
              <a:solidFill>
                <a:srgbClr val="FF0000"/>
              </a:solidFill>
              <a:round/>
              <a:headEnd/>
              <a:tailEnd/>
            </a:ln>
          </p:spPr>
          <p:txBody>
            <a:bodyPr/>
            <a:lstStyle/>
            <a:p>
              <a:endParaRPr lang="fr-FR"/>
            </a:p>
          </p:txBody>
        </p:sp>
        <p:grpSp>
          <p:nvGrpSpPr>
            <p:cNvPr id="23750" name="Group 387"/>
            <p:cNvGrpSpPr>
              <a:grpSpLocks/>
            </p:cNvGrpSpPr>
            <p:nvPr/>
          </p:nvGrpSpPr>
          <p:grpSpPr bwMode="auto">
            <a:xfrm>
              <a:off x="4718" y="2644"/>
              <a:ext cx="94" cy="71"/>
              <a:chOff x="4718" y="2470"/>
              <a:chExt cx="94" cy="71"/>
            </a:xfrm>
          </p:grpSpPr>
          <p:sp>
            <p:nvSpPr>
              <p:cNvPr id="23642" name="Oval 388"/>
              <p:cNvSpPr>
                <a:spLocks noChangeArrowheads="1"/>
              </p:cNvSpPr>
              <p:nvPr/>
            </p:nvSpPr>
            <p:spPr bwMode="auto">
              <a:xfrm>
                <a:off x="4718" y="2470"/>
                <a:ext cx="94" cy="71"/>
              </a:xfrm>
              <a:prstGeom prst="ellipse">
                <a:avLst/>
              </a:prstGeom>
              <a:solidFill>
                <a:srgbClr val="FF0000"/>
              </a:solidFill>
              <a:ln w="0">
                <a:solidFill>
                  <a:srgbClr val="000000"/>
                </a:solidFill>
                <a:round/>
                <a:headEnd/>
                <a:tailEnd/>
              </a:ln>
            </p:spPr>
            <p:txBody>
              <a:bodyPr/>
              <a:lstStyle/>
              <a:p>
                <a:endParaRPr lang="fr-FR"/>
              </a:p>
            </p:txBody>
          </p:sp>
          <p:sp>
            <p:nvSpPr>
              <p:cNvPr id="23643" name="Oval 389"/>
              <p:cNvSpPr>
                <a:spLocks noChangeArrowheads="1"/>
              </p:cNvSpPr>
              <p:nvPr/>
            </p:nvSpPr>
            <p:spPr bwMode="auto">
              <a:xfrm>
                <a:off x="4718" y="2470"/>
                <a:ext cx="94" cy="71"/>
              </a:xfrm>
              <a:prstGeom prst="ellipse">
                <a:avLst/>
              </a:prstGeom>
              <a:noFill/>
              <a:ln w="9525" cap="rnd">
                <a:solidFill>
                  <a:srgbClr val="FF0000"/>
                </a:solidFill>
                <a:round/>
                <a:headEnd/>
                <a:tailEnd/>
              </a:ln>
            </p:spPr>
            <p:txBody>
              <a:bodyPr/>
              <a:lstStyle/>
              <a:p>
                <a:endParaRPr lang="fr-FR"/>
              </a:p>
            </p:txBody>
          </p:sp>
        </p:grpSp>
        <p:sp>
          <p:nvSpPr>
            <p:cNvPr id="23624" name="Line 390"/>
            <p:cNvSpPr>
              <a:spLocks noChangeShapeType="1"/>
            </p:cNvSpPr>
            <p:nvPr/>
          </p:nvSpPr>
          <p:spPr bwMode="auto">
            <a:xfrm>
              <a:off x="4718" y="2432"/>
              <a:ext cx="88" cy="1"/>
            </a:xfrm>
            <a:prstGeom prst="line">
              <a:avLst/>
            </a:prstGeom>
            <a:noFill/>
            <a:ln w="9525" cap="rnd">
              <a:solidFill>
                <a:srgbClr val="FF0000"/>
              </a:solidFill>
              <a:round/>
              <a:headEnd/>
              <a:tailEnd/>
            </a:ln>
          </p:spPr>
          <p:txBody>
            <a:bodyPr/>
            <a:lstStyle/>
            <a:p>
              <a:endParaRPr lang="fr-FR"/>
            </a:p>
          </p:txBody>
        </p:sp>
        <p:sp>
          <p:nvSpPr>
            <p:cNvPr id="23625" name="Line 391"/>
            <p:cNvSpPr>
              <a:spLocks noChangeShapeType="1"/>
            </p:cNvSpPr>
            <p:nvPr/>
          </p:nvSpPr>
          <p:spPr bwMode="auto">
            <a:xfrm>
              <a:off x="4718" y="2952"/>
              <a:ext cx="88" cy="1"/>
            </a:xfrm>
            <a:prstGeom prst="line">
              <a:avLst/>
            </a:prstGeom>
            <a:noFill/>
            <a:ln w="9525" cap="rnd">
              <a:solidFill>
                <a:srgbClr val="FF0000"/>
              </a:solidFill>
              <a:round/>
              <a:headEnd/>
              <a:tailEnd/>
            </a:ln>
          </p:spPr>
          <p:txBody>
            <a:bodyPr/>
            <a:lstStyle/>
            <a:p>
              <a:endParaRPr lang="fr-FR"/>
            </a:p>
          </p:txBody>
        </p:sp>
        <p:sp>
          <p:nvSpPr>
            <p:cNvPr id="23626" name="Line 392"/>
            <p:cNvSpPr>
              <a:spLocks noChangeShapeType="1"/>
            </p:cNvSpPr>
            <p:nvPr/>
          </p:nvSpPr>
          <p:spPr bwMode="auto">
            <a:xfrm>
              <a:off x="4765" y="2432"/>
              <a:ext cx="1" cy="520"/>
            </a:xfrm>
            <a:prstGeom prst="line">
              <a:avLst/>
            </a:prstGeom>
            <a:noFill/>
            <a:ln w="9525" cap="rnd">
              <a:solidFill>
                <a:srgbClr val="FF0000"/>
              </a:solidFill>
              <a:round/>
              <a:headEnd/>
              <a:tailEnd/>
            </a:ln>
          </p:spPr>
          <p:txBody>
            <a:bodyPr/>
            <a:lstStyle/>
            <a:p>
              <a:endParaRPr lang="fr-FR"/>
            </a:p>
          </p:txBody>
        </p:sp>
        <p:grpSp>
          <p:nvGrpSpPr>
            <p:cNvPr id="23753" name="Group 393"/>
            <p:cNvGrpSpPr>
              <a:grpSpLocks/>
            </p:cNvGrpSpPr>
            <p:nvPr/>
          </p:nvGrpSpPr>
          <p:grpSpPr bwMode="auto">
            <a:xfrm>
              <a:off x="4718" y="2644"/>
              <a:ext cx="94" cy="71"/>
              <a:chOff x="4718" y="2470"/>
              <a:chExt cx="94" cy="71"/>
            </a:xfrm>
          </p:grpSpPr>
          <p:sp>
            <p:nvSpPr>
              <p:cNvPr id="23640" name="Oval 394"/>
              <p:cNvSpPr>
                <a:spLocks noChangeArrowheads="1"/>
              </p:cNvSpPr>
              <p:nvPr/>
            </p:nvSpPr>
            <p:spPr bwMode="auto">
              <a:xfrm>
                <a:off x="4718" y="2470"/>
                <a:ext cx="94" cy="71"/>
              </a:xfrm>
              <a:prstGeom prst="ellipse">
                <a:avLst/>
              </a:prstGeom>
              <a:solidFill>
                <a:srgbClr val="FF0000"/>
              </a:solidFill>
              <a:ln w="0">
                <a:solidFill>
                  <a:srgbClr val="000000"/>
                </a:solidFill>
                <a:round/>
                <a:headEnd/>
                <a:tailEnd/>
              </a:ln>
            </p:spPr>
            <p:txBody>
              <a:bodyPr/>
              <a:lstStyle/>
              <a:p>
                <a:endParaRPr lang="fr-FR"/>
              </a:p>
            </p:txBody>
          </p:sp>
          <p:sp>
            <p:nvSpPr>
              <p:cNvPr id="23641" name="Oval 395"/>
              <p:cNvSpPr>
                <a:spLocks noChangeArrowheads="1"/>
              </p:cNvSpPr>
              <p:nvPr/>
            </p:nvSpPr>
            <p:spPr bwMode="auto">
              <a:xfrm>
                <a:off x="4718" y="2470"/>
                <a:ext cx="94" cy="71"/>
              </a:xfrm>
              <a:prstGeom prst="ellipse">
                <a:avLst/>
              </a:prstGeom>
              <a:noFill/>
              <a:ln w="9525" cap="rnd">
                <a:solidFill>
                  <a:srgbClr val="FF0000"/>
                </a:solidFill>
                <a:round/>
                <a:headEnd/>
                <a:tailEnd/>
              </a:ln>
            </p:spPr>
            <p:txBody>
              <a:bodyPr/>
              <a:lstStyle/>
              <a:p>
                <a:endParaRPr lang="fr-FR"/>
              </a:p>
            </p:txBody>
          </p:sp>
        </p:grpSp>
        <p:sp>
          <p:nvSpPr>
            <p:cNvPr id="23628" name="Line 396"/>
            <p:cNvSpPr>
              <a:spLocks noChangeShapeType="1"/>
            </p:cNvSpPr>
            <p:nvPr/>
          </p:nvSpPr>
          <p:spPr bwMode="auto">
            <a:xfrm>
              <a:off x="4718" y="2432"/>
              <a:ext cx="88" cy="1"/>
            </a:xfrm>
            <a:prstGeom prst="line">
              <a:avLst/>
            </a:prstGeom>
            <a:noFill/>
            <a:ln w="9525" cap="rnd">
              <a:solidFill>
                <a:srgbClr val="FF0000"/>
              </a:solidFill>
              <a:round/>
              <a:headEnd/>
              <a:tailEnd/>
            </a:ln>
          </p:spPr>
          <p:txBody>
            <a:bodyPr/>
            <a:lstStyle/>
            <a:p>
              <a:endParaRPr lang="fr-FR"/>
            </a:p>
          </p:txBody>
        </p:sp>
        <p:sp>
          <p:nvSpPr>
            <p:cNvPr id="23629" name="Line 397"/>
            <p:cNvSpPr>
              <a:spLocks noChangeShapeType="1"/>
            </p:cNvSpPr>
            <p:nvPr/>
          </p:nvSpPr>
          <p:spPr bwMode="auto">
            <a:xfrm>
              <a:off x="4718" y="2952"/>
              <a:ext cx="88" cy="1"/>
            </a:xfrm>
            <a:prstGeom prst="line">
              <a:avLst/>
            </a:prstGeom>
            <a:noFill/>
            <a:ln w="9525" cap="rnd">
              <a:solidFill>
                <a:srgbClr val="FF0000"/>
              </a:solidFill>
              <a:round/>
              <a:headEnd/>
              <a:tailEnd/>
            </a:ln>
          </p:spPr>
          <p:txBody>
            <a:bodyPr/>
            <a:lstStyle/>
            <a:p>
              <a:endParaRPr lang="fr-FR"/>
            </a:p>
          </p:txBody>
        </p:sp>
        <p:grpSp>
          <p:nvGrpSpPr>
            <p:cNvPr id="23756" name="Group 398"/>
            <p:cNvGrpSpPr>
              <a:grpSpLocks/>
            </p:cNvGrpSpPr>
            <p:nvPr/>
          </p:nvGrpSpPr>
          <p:grpSpPr bwMode="auto">
            <a:xfrm>
              <a:off x="4671" y="1723"/>
              <a:ext cx="404" cy="516"/>
              <a:chOff x="4671" y="1549"/>
              <a:chExt cx="404" cy="516"/>
            </a:xfrm>
          </p:grpSpPr>
          <p:sp>
            <p:nvSpPr>
              <p:cNvPr id="23633" name="Freeform 399"/>
              <p:cNvSpPr>
                <a:spLocks/>
              </p:cNvSpPr>
              <p:nvPr/>
            </p:nvSpPr>
            <p:spPr bwMode="auto">
              <a:xfrm>
                <a:off x="4671" y="1805"/>
                <a:ext cx="181" cy="246"/>
              </a:xfrm>
              <a:custGeom>
                <a:avLst/>
                <a:gdLst>
                  <a:gd name="T0" fmla="*/ 168 w 181"/>
                  <a:gd name="T1" fmla="*/ 9 h 246"/>
                  <a:gd name="T2" fmla="*/ 162 w 181"/>
                  <a:gd name="T3" fmla="*/ 5 h 246"/>
                  <a:gd name="T4" fmla="*/ 155 w 181"/>
                  <a:gd name="T5" fmla="*/ 2 h 246"/>
                  <a:gd name="T6" fmla="*/ 148 w 181"/>
                  <a:gd name="T7" fmla="*/ 1 h 246"/>
                  <a:gd name="T8" fmla="*/ 37 w 181"/>
                  <a:gd name="T9" fmla="*/ 0 h 246"/>
                  <a:gd name="T10" fmla="*/ 22 w 181"/>
                  <a:gd name="T11" fmla="*/ 3 h 246"/>
                  <a:gd name="T12" fmla="*/ 10 w 181"/>
                  <a:gd name="T13" fmla="*/ 11 h 246"/>
                  <a:gd name="T14" fmla="*/ 3 w 181"/>
                  <a:gd name="T15" fmla="*/ 23 h 246"/>
                  <a:gd name="T16" fmla="*/ 0 w 181"/>
                  <a:gd name="T17" fmla="*/ 37 h 246"/>
                  <a:gd name="T18" fmla="*/ 0 w 181"/>
                  <a:gd name="T19" fmla="*/ 180 h 246"/>
                  <a:gd name="T20" fmla="*/ 1 w 181"/>
                  <a:gd name="T21" fmla="*/ 187 h 246"/>
                  <a:gd name="T22" fmla="*/ 4 w 181"/>
                  <a:gd name="T23" fmla="*/ 194 h 246"/>
                  <a:gd name="T24" fmla="*/ 8 w 181"/>
                  <a:gd name="T25" fmla="*/ 200 h 246"/>
                  <a:gd name="T26" fmla="*/ 13 w 181"/>
                  <a:gd name="T27" fmla="*/ 205 h 246"/>
                  <a:gd name="T28" fmla="*/ 19 w 181"/>
                  <a:gd name="T29" fmla="*/ 209 h 246"/>
                  <a:gd name="T30" fmla="*/ 26 w 181"/>
                  <a:gd name="T31" fmla="*/ 211 h 246"/>
                  <a:gd name="T32" fmla="*/ 33 w 181"/>
                  <a:gd name="T33" fmla="*/ 213 h 246"/>
                  <a:gd name="T34" fmla="*/ 54 w 181"/>
                  <a:gd name="T35" fmla="*/ 213 h 246"/>
                  <a:gd name="T36" fmla="*/ 123 w 181"/>
                  <a:gd name="T37" fmla="*/ 246 h 246"/>
                  <a:gd name="T38" fmla="*/ 145 w 181"/>
                  <a:gd name="T39" fmla="*/ 213 h 246"/>
                  <a:gd name="T40" fmla="*/ 152 w 181"/>
                  <a:gd name="T41" fmla="*/ 212 h 246"/>
                  <a:gd name="T42" fmla="*/ 159 w 181"/>
                  <a:gd name="T43" fmla="*/ 210 h 246"/>
                  <a:gd name="T44" fmla="*/ 165 w 181"/>
                  <a:gd name="T45" fmla="*/ 207 h 246"/>
                  <a:gd name="T46" fmla="*/ 171 w 181"/>
                  <a:gd name="T47" fmla="*/ 202 h 246"/>
                  <a:gd name="T48" fmla="*/ 175 w 181"/>
                  <a:gd name="T49" fmla="*/ 197 h 246"/>
                  <a:gd name="T50" fmla="*/ 179 w 181"/>
                  <a:gd name="T51" fmla="*/ 190 h 246"/>
                  <a:gd name="T52" fmla="*/ 181 w 181"/>
                  <a:gd name="T53" fmla="*/ 183 h 246"/>
                  <a:gd name="T54" fmla="*/ 181 w 181"/>
                  <a:gd name="T55" fmla="*/ 176 h 246"/>
                  <a:gd name="T56" fmla="*/ 181 w 181"/>
                  <a:gd name="T57" fmla="*/ 34 h 246"/>
                  <a:gd name="T58" fmla="*/ 180 w 181"/>
                  <a:gd name="T59" fmla="*/ 27 h 246"/>
                  <a:gd name="T60" fmla="*/ 177 w 181"/>
                  <a:gd name="T61" fmla="*/ 20 h 246"/>
                  <a:gd name="T62" fmla="*/ 173 w 181"/>
                  <a:gd name="T63" fmla="*/ 14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
                  <a:gd name="T97" fmla="*/ 0 h 246"/>
                  <a:gd name="T98" fmla="*/ 181 w 181"/>
                  <a:gd name="T99" fmla="*/ 246 h 2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 h="246">
                    <a:moveTo>
                      <a:pt x="171" y="11"/>
                    </a:moveTo>
                    <a:lnTo>
                      <a:pt x="168" y="9"/>
                    </a:lnTo>
                    <a:lnTo>
                      <a:pt x="165" y="7"/>
                    </a:lnTo>
                    <a:lnTo>
                      <a:pt x="162" y="5"/>
                    </a:lnTo>
                    <a:lnTo>
                      <a:pt x="159" y="3"/>
                    </a:lnTo>
                    <a:lnTo>
                      <a:pt x="155" y="2"/>
                    </a:lnTo>
                    <a:lnTo>
                      <a:pt x="152" y="1"/>
                    </a:lnTo>
                    <a:lnTo>
                      <a:pt x="148" y="1"/>
                    </a:lnTo>
                    <a:lnTo>
                      <a:pt x="145" y="0"/>
                    </a:lnTo>
                    <a:lnTo>
                      <a:pt x="37" y="0"/>
                    </a:lnTo>
                    <a:lnTo>
                      <a:pt x="29" y="1"/>
                    </a:lnTo>
                    <a:lnTo>
                      <a:pt x="22" y="3"/>
                    </a:lnTo>
                    <a:lnTo>
                      <a:pt x="16" y="7"/>
                    </a:lnTo>
                    <a:lnTo>
                      <a:pt x="10" y="11"/>
                    </a:lnTo>
                    <a:lnTo>
                      <a:pt x="6" y="17"/>
                    </a:lnTo>
                    <a:lnTo>
                      <a:pt x="3" y="23"/>
                    </a:lnTo>
                    <a:lnTo>
                      <a:pt x="1" y="30"/>
                    </a:lnTo>
                    <a:lnTo>
                      <a:pt x="0" y="37"/>
                    </a:lnTo>
                    <a:lnTo>
                      <a:pt x="0" y="176"/>
                    </a:lnTo>
                    <a:lnTo>
                      <a:pt x="0" y="180"/>
                    </a:lnTo>
                    <a:lnTo>
                      <a:pt x="1" y="183"/>
                    </a:lnTo>
                    <a:lnTo>
                      <a:pt x="1" y="187"/>
                    </a:lnTo>
                    <a:lnTo>
                      <a:pt x="3" y="190"/>
                    </a:lnTo>
                    <a:lnTo>
                      <a:pt x="4" y="194"/>
                    </a:lnTo>
                    <a:lnTo>
                      <a:pt x="6" y="197"/>
                    </a:lnTo>
                    <a:lnTo>
                      <a:pt x="8" y="200"/>
                    </a:lnTo>
                    <a:lnTo>
                      <a:pt x="10" y="202"/>
                    </a:lnTo>
                    <a:lnTo>
                      <a:pt x="13" y="205"/>
                    </a:lnTo>
                    <a:lnTo>
                      <a:pt x="16" y="207"/>
                    </a:lnTo>
                    <a:lnTo>
                      <a:pt x="19" y="209"/>
                    </a:lnTo>
                    <a:lnTo>
                      <a:pt x="23" y="210"/>
                    </a:lnTo>
                    <a:lnTo>
                      <a:pt x="26" y="211"/>
                    </a:lnTo>
                    <a:lnTo>
                      <a:pt x="29" y="212"/>
                    </a:lnTo>
                    <a:lnTo>
                      <a:pt x="33" y="213"/>
                    </a:lnTo>
                    <a:lnTo>
                      <a:pt x="37" y="213"/>
                    </a:lnTo>
                    <a:lnTo>
                      <a:pt x="54" y="213"/>
                    </a:lnTo>
                    <a:lnTo>
                      <a:pt x="54" y="246"/>
                    </a:lnTo>
                    <a:lnTo>
                      <a:pt x="123" y="246"/>
                    </a:lnTo>
                    <a:lnTo>
                      <a:pt x="123" y="213"/>
                    </a:lnTo>
                    <a:lnTo>
                      <a:pt x="145" y="213"/>
                    </a:lnTo>
                    <a:lnTo>
                      <a:pt x="148" y="213"/>
                    </a:lnTo>
                    <a:lnTo>
                      <a:pt x="152" y="212"/>
                    </a:lnTo>
                    <a:lnTo>
                      <a:pt x="155" y="211"/>
                    </a:lnTo>
                    <a:lnTo>
                      <a:pt x="159" y="210"/>
                    </a:lnTo>
                    <a:lnTo>
                      <a:pt x="162" y="209"/>
                    </a:lnTo>
                    <a:lnTo>
                      <a:pt x="165" y="207"/>
                    </a:lnTo>
                    <a:lnTo>
                      <a:pt x="168" y="205"/>
                    </a:lnTo>
                    <a:lnTo>
                      <a:pt x="171" y="202"/>
                    </a:lnTo>
                    <a:lnTo>
                      <a:pt x="173" y="200"/>
                    </a:lnTo>
                    <a:lnTo>
                      <a:pt x="175" y="197"/>
                    </a:lnTo>
                    <a:lnTo>
                      <a:pt x="177" y="194"/>
                    </a:lnTo>
                    <a:lnTo>
                      <a:pt x="179" y="190"/>
                    </a:lnTo>
                    <a:lnTo>
                      <a:pt x="180" y="187"/>
                    </a:lnTo>
                    <a:lnTo>
                      <a:pt x="181" y="183"/>
                    </a:lnTo>
                    <a:lnTo>
                      <a:pt x="181" y="180"/>
                    </a:lnTo>
                    <a:lnTo>
                      <a:pt x="181" y="176"/>
                    </a:lnTo>
                    <a:lnTo>
                      <a:pt x="181" y="37"/>
                    </a:lnTo>
                    <a:lnTo>
                      <a:pt x="181" y="34"/>
                    </a:lnTo>
                    <a:lnTo>
                      <a:pt x="181" y="30"/>
                    </a:lnTo>
                    <a:lnTo>
                      <a:pt x="180" y="27"/>
                    </a:lnTo>
                    <a:lnTo>
                      <a:pt x="179" y="23"/>
                    </a:lnTo>
                    <a:lnTo>
                      <a:pt x="177" y="20"/>
                    </a:lnTo>
                    <a:lnTo>
                      <a:pt x="175" y="17"/>
                    </a:lnTo>
                    <a:lnTo>
                      <a:pt x="173" y="14"/>
                    </a:lnTo>
                    <a:lnTo>
                      <a:pt x="171" y="11"/>
                    </a:lnTo>
                    <a:close/>
                  </a:path>
                </a:pathLst>
              </a:custGeom>
              <a:solidFill>
                <a:srgbClr val="007CD8"/>
              </a:solidFill>
              <a:ln w="9525">
                <a:noFill/>
                <a:round/>
                <a:headEnd/>
                <a:tailEnd/>
              </a:ln>
            </p:spPr>
            <p:txBody>
              <a:bodyPr/>
              <a:lstStyle/>
              <a:p>
                <a:endParaRPr lang="fr-FR"/>
              </a:p>
            </p:txBody>
          </p:sp>
          <p:sp>
            <p:nvSpPr>
              <p:cNvPr id="23634" name="Rectangle 400"/>
              <p:cNvSpPr>
                <a:spLocks noChangeArrowheads="1"/>
              </p:cNvSpPr>
              <p:nvPr/>
            </p:nvSpPr>
            <p:spPr bwMode="auto">
              <a:xfrm>
                <a:off x="4773" y="1874"/>
                <a:ext cx="62" cy="66"/>
              </a:xfrm>
              <a:prstGeom prst="rect">
                <a:avLst/>
              </a:prstGeom>
              <a:solidFill>
                <a:srgbClr val="3FE000"/>
              </a:solidFill>
              <a:ln w="9525">
                <a:noFill/>
                <a:miter lim="800000"/>
                <a:headEnd/>
                <a:tailEnd/>
              </a:ln>
            </p:spPr>
            <p:txBody>
              <a:bodyPr/>
              <a:lstStyle/>
              <a:p>
                <a:endParaRPr lang="fr-FR"/>
              </a:p>
            </p:txBody>
          </p:sp>
          <p:sp>
            <p:nvSpPr>
              <p:cNvPr id="23635" name="Freeform 401"/>
              <p:cNvSpPr>
                <a:spLocks/>
              </p:cNvSpPr>
              <p:nvPr/>
            </p:nvSpPr>
            <p:spPr bwMode="auto">
              <a:xfrm>
                <a:off x="4688" y="1823"/>
                <a:ext cx="147" cy="210"/>
              </a:xfrm>
              <a:custGeom>
                <a:avLst/>
                <a:gdLst>
                  <a:gd name="T0" fmla="*/ 68 w 147"/>
                  <a:gd name="T1" fmla="*/ 33 h 210"/>
                  <a:gd name="T2" fmla="*/ 15 w 147"/>
                  <a:gd name="T3" fmla="*/ 64 h 210"/>
                  <a:gd name="T4" fmla="*/ 15 w 147"/>
                  <a:gd name="T5" fmla="*/ 143 h 210"/>
                  <a:gd name="T6" fmla="*/ 15 w 147"/>
                  <a:gd name="T7" fmla="*/ 148 h 210"/>
                  <a:gd name="T8" fmla="*/ 19 w 147"/>
                  <a:gd name="T9" fmla="*/ 155 h 210"/>
                  <a:gd name="T10" fmla="*/ 26 w 147"/>
                  <a:gd name="T11" fmla="*/ 161 h 210"/>
                  <a:gd name="T12" fmla="*/ 37 w 147"/>
                  <a:gd name="T13" fmla="*/ 162 h 210"/>
                  <a:gd name="T14" fmla="*/ 47 w 147"/>
                  <a:gd name="T15" fmla="*/ 162 h 210"/>
                  <a:gd name="T16" fmla="*/ 57 w 147"/>
                  <a:gd name="T17" fmla="*/ 162 h 210"/>
                  <a:gd name="T18" fmla="*/ 67 w 147"/>
                  <a:gd name="T19" fmla="*/ 162 h 210"/>
                  <a:gd name="T20" fmla="*/ 77 w 147"/>
                  <a:gd name="T21" fmla="*/ 162 h 210"/>
                  <a:gd name="T22" fmla="*/ 86 w 147"/>
                  <a:gd name="T23" fmla="*/ 162 h 210"/>
                  <a:gd name="T24" fmla="*/ 95 w 147"/>
                  <a:gd name="T25" fmla="*/ 162 h 210"/>
                  <a:gd name="T26" fmla="*/ 103 w 147"/>
                  <a:gd name="T27" fmla="*/ 162 h 210"/>
                  <a:gd name="T28" fmla="*/ 111 w 147"/>
                  <a:gd name="T29" fmla="*/ 162 h 210"/>
                  <a:gd name="T30" fmla="*/ 118 w 147"/>
                  <a:gd name="T31" fmla="*/ 161 h 210"/>
                  <a:gd name="T32" fmla="*/ 125 w 147"/>
                  <a:gd name="T33" fmla="*/ 158 h 210"/>
                  <a:gd name="T34" fmla="*/ 129 w 147"/>
                  <a:gd name="T35" fmla="*/ 152 h 210"/>
                  <a:gd name="T36" fmla="*/ 130 w 147"/>
                  <a:gd name="T37" fmla="*/ 144 h 210"/>
                  <a:gd name="T38" fmla="*/ 130 w 147"/>
                  <a:gd name="T39" fmla="*/ 138 h 210"/>
                  <a:gd name="T40" fmla="*/ 147 w 147"/>
                  <a:gd name="T41" fmla="*/ 136 h 210"/>
                  <a:gd name="T42" fmla="*/ 147 w 147"/>
                  <a:gd name="T43" fmla="*/ 162 h 210"/>
                  <a:gd name="T44" fmla="*/ 144 w 147"/>
                  <a:gd name="T45" fmla="*/ 169 h 210"/>
                  <a:gd name="T46" fmla="*/ 139 w 147"/>
                  <a:gd name="T47" fmla="*/ 174 h 210"/>
                  <a:gd name="T48" fmla="*/ 132 w 147"/>
                  <a:gd name="T49" fmla="*/ 177 h 210"/>
                  <a:gd name="T50" fmla="*/ 88 w 147"/>
                  <a:gd name="T51" fmla="*/ 178 h 210"/>
                  <a:gd name="T52" fmla="*/ 54 w 147"/>
                  <a:gd name="T53" fmla="*/ 210 h 210"/>
                  <a:gd name="T54" fmla="*/ 20 w 147"/>
                  <a:gd name="T55" fmla="*/ 178 h 210"/>
                  <a:gd name="T56" fmla="*/ 16 w 147"/>
                  <a:gd name="T57" fmla="*/ 177 h 210"/>
                  <a:gd name="T58" fmla="*/ 12 w 147"/>
                  <a:gd name="T59" fmla="*/ 176 h 210"/>
                  <a:gd name="T60" fmla="*/ 9 w 147"/>
                  <a:gd name="T61" fmla="*/ 174 h 210"/>
                  <a:gd name="T62" fmla="*/ 6 w 147"/>
                  <a:gd name="T63" fmla="*/ 172 h 210"/>
                  <a:gd name="T64" fmla="*/ 2 w 147"/>
                  <a:gd name="T65" fmla="*/ 165 h 210"/>
                  <a:gd name="T66" fmla="*/ 0 w 147"/>
                  <a:gd name="T67" fmla="*/ 158 h 210"/>
                  <a:gd name="T68" fmla="*/ 0 w 147"/>
                  <a:gd name="T69" fmla="*/ 15 h 210"/>
                  <a:gd name="T70" fmla="*/ 3 w 147"/>
                  <a:gd name="T71" fmla="*/ 9 h 210"/>
                  <a:gd name="T72" fmla="*/ 7 w 147"/>
                  <a:gd name="T73" fmla="*/ 4 h 210"/>
                  <a:gd name="T74" fmla="*/ 10 w 147"/>
                  <a:gd name="T75" fmla="*/ 2 h 210"/>
                  <a:gd name="T76" fmla="*/ 14 w 147"/>
                  <a:gd name="T77" fmla="*/ 1 h 210"/>
                  <a:gd name="T78" fmla="*/ 18 w 147"/>
                  <a:gd name="T79" fmla="*/ 0 h 210"/>
                  <a:gd name="T80" fmla="*/ 128 w 147"/>
                  <a:gd name="T81" fmla="*/ 0 h 210"/>
                  <a:gd name="T82" fmla="*/ 132 w 147"/>
                  <a:gd name="T83" fmla="*/ 0 h 210"/>
                  <a:gd name="T84" fmla="*/ 135 w 147"/>
                  <a:gd name="T85" fmla="*/ 1 h 210"/>
                  <a:gd name="T86" fmla="*/ 138 w 147"/>
                  <a:gd name="T87" fmla="*/ 3 h 210"/>
                  <a:gd name="T88" fmla="*/ 141 w 147"/>
                  <a:gd name="T89" fmla="*/ 6 h 210"/>
                  <a:gd name="T90" fmla="*/ 146 w 147"/>
                  <a:gd name="T91" fmla="*/ 12 h 210"/>
                  <a:gd name="T92" fmla="*/ 147 w 147"/>
                  <a:gd name="T93" fmla="*/ 19 h 2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7"/>
                  <a:gd name="T142" fmla="*/ 0 h 210"/>
                  <a:gd name="T143" fmla="*/ 147 w 147"/>
                  <a:gd name="T144" fmla="*/ 210 h 2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7" h="210">
                    <a:moveTo>
                      <a:pt x="147" y="33"/>
                    </a:moveTo>
                    <a:lnTo>
                      <a:pt x="68" y="33"/>
                    </a:lnTo>
                    <a:lnTo>
                      <a:pt x="68" y="64"/>
                    </a:lnTo>
                    <a:lnTo>
                      <a:pt x="15" y="64"/>
                    </a:lnTo>
                    <a:lnTo>
                      <a:pt x="15" y="143"/>
                    </a:lnTo>
                    <a:lnTo>
                      <a:pt x="15" y="145"/>
                    </a:lnTo>
                    <a:lnTo>
                      <a:pt x="15" y="148"/>
                    </a:lnTo>
                    <a:lnTo>
                      <a:pt x="17" y="152"/>
                    </a:lnTo>
                    <a:lnTo>
                      <a:pt x="19" y="155"/>
                    </a:lnTo>
                    <a:lnTo>
                      <a:pt x="22" y="158"/>
                    </a:lnTo>
                    <a:lnTo>
                      <a:pt x="26" y="161"/>
                    </a:lnTo>
                    <a:lnTo>
                      <a:pt x="33" y="162"/>
                    </a:lnTo>
                    <a:lnTo>
                      <a:pt x="37" y="162"/>
                    </a:lnTo>
                    <a:lnTo>
                      <a:pt x="42" y="162"/>
                    </a:lnTo>
                    <a:lnTo>
                      <a:pt x="47" y="162"/>
                    </a:lnTo>
                    <a:lnTo>
                      <a:pt x="52" y="162"/>
                    </a:lnTo>
                    <a:lnTo>
                      <a:pt x="57" y="162"/>
                    </a:lnTo>
                    <a:lnTo>
                      <a:pt x="62" y="162"/>
                    </a:lnTo>
                    <a:lnTo>
                      <a:pt x="67" y="162"/>
                    </a:lnTo>
                    <a:lnTo>
                      <a:pt x="72" y="162"/>
                    </a:lnTo>
                    <a:lnTo>
                      <a:pt x="77" y="162"/>
                    </a:lnTo>
                    <a:lnTo>
                      <a:pt x="82" y="162"/>
                    </a:lnTo>
                    <a:lnTo>
                      <a:pt x="86" y="162"/>
                    </a:lnTo>
                    <a:lnTo>
                      <a:pt x="91" y="162"/>
                    </a:lnTo>
                    <a:lnTo>
                      <a:pt x="95" y="162"/>
                    </a:lnTo>
                    <a:lnTo>
                      <a:pt x="99" y="162"/>
                    </a:lnTo>
                    <a:lnTo>
                      <a:pt x="103" y="162"/>
                    </a:lnTo>
                    <a:lnTo>
                      <a:pt x="107" y="162"/>
                    </a:lnTo>
                    <a:lnTo>
                      <a:pt x="111" y="162"/>
                    </a:lnTo>
                    <a:lnTo>
                      <a:pt x="114" y="161"/>
                    </a:lnTo>
                    <a:lnTo>
                      <a:pt x="118" y="161"/>
                    </a:lnTo>
                    <a:lnTo>
                      <a:pt x="122" y="159"/>
                    </a:lnTo>
                    <a:lnTo>
                      <a:pt x="125" y="158"/>
                    </a:lnTo>
                    <a:lnTo>
                      <a:pt x="128" y="155"/>
                    </a:lnTo>
                    <a:lnTo>
                      <a:pt x="129" y="152"/>
                    </a:lnTo>
                    <a:lnTo>
                      <a:pt x="130" y="148"/>
                    </a:lnTo>
                    <a:lnTo>
                      <a:pt x="130" y="144"/>
                    </a:lnTo>
                    <a:lnTo>
                      <a:pt x="130" y="141"/>
                    </a:lnTo>
                    <a:lnTo>
                      <a:pt x="130" y="138"/>
                    </a:lnTo>
                    <a:lnTo>
                      <a:pt x="130" y="136"/>
                    </a:lnTo>
                    <a:lnTo>
                      <a:pt x="147" y="136"/>
                    </a:lnTo>
                    <a:lnTo>
                      <a:pt x="147" y="158"/>
                    </a:lnTo>
                    <a:lnTo>
                      <a:pt x="147" y="162"/>
                    </a:lnTo>
                    <a:lnTo>
                      <a:pt x="146" y="166"/>
                    </a:lnTo>
                    <a:lnTo>
                      <a:pt x="144" y="169"/>
                    </a:lnTo>
                    <a:lnTo>
                      <a:pt x="142" y="172"/>
                    </a:lnTo>
                    <a:lnTo>
                      <a:pt x="139" y="174"/>
                    </a:lnTo>
                    <a:lnTo>
                      <a:pt x="135" y="176"/>
                    </a:lnTo>
                    <a:lnTo>
                      <a:pt x="132" y="177"/>
                    </a:lnTo>
                    <a:lnTo>
                      <a:pt x="128" y="178"/>
                    </a:lnTo>
                    <a:lnTo>
                      <a:pt x="88" y="178"/>
                    </a:lnTo>
                    <a:lnTo>
                      <a:pt x="88" y="210"/>
                    </a:lnTo>
                    <a:lnTo>
                      <a:pt x="54" y="210"/>
                    </a:lnTo>
                    <a:lnTo>
                      <a:pt x="54" y="178"/>
                    </a:lnTo>
                    <a:lnTo>
                      <a:pt x="20" y="178"/>
                    </a:lnTo>
                    <a:lnTo>
                      <a:pt x="18" y="178"/>
                    </a:lnTo>
                    <a:lnTo>
                      <a:pt x="16" y="177"/>
                    </a:lnTo>
                    <a:lnTo>
                      <a:pt x="14" y="177"/>
                    </a:lnTo>
                    <a:lnTo>
                      <a:pt x="12" y="176"/>
                    </a:lnTo>
                    <a:lnTo>
                      <a:pt x="10" y="175"/>
                    </a:lnTo>
                    <a:lnTo>
                      <a:pt x="9" y="174"/>
                    </a:lnTo>
                    <a:lnTo>
                      <a:pt x="7" y="173"/>
                    </a:lnTo>
                    <a:lnTo>
                      <a:pt x="6" y="172"/>
                    </a:lnTo>
                    <a:lnTo>
                      <a:pt x="3" y="169"/>
                    </a:lnTo>
                    <a:lnTo>
                      <a:pt x="2" y="165"/>
                    </a:lnTo>
                    <a:lnTo>
                      <a:pt x="0" y="162"/>
                    </a:lnTo>
                    <a:lnTo>
                      <a:pt x="0" y="158"/>
                    </a:lnTo>
                    <a:lnTo>
                      <a:pt x="0" y="19"/>
                    </a:lnTo>
                    <a:lnTo>
                      <a:pt x="0" y="15"/>
                    </a:lnTo>
                    <a:lnTo>
                      <a:pt x="2" y="12"/>
                    </a:lnTo>
                    <a:lnTo>
                      <a:pt x="3" y="9"/>
                    </a:lnTo>
                    <a:lnTo>
                      <a:pt x="6" y="6"/>
                    </a:lnTo>
                    <a:lnTo>
                      <a:pt x="7" y="4"/>
                    </a:lnTo>
                    <a:lnTo>
                      <a:pt x="9" y="3"/>
                    </a:lnTo>
                    <a:lnTo>
                      <a:pt x="10" y="2"/>
                    </a:lnTo>
                    <a:lnTo>
                      <a:pt x="12" y="1"/>
                    </a:lnTo>
                    <a:lnTo>
                      <a:pt x="14" y="1"/>
                    </a:lnTo>
                    <a:lnTo>
                      <a:pt x="16" y="0"/>
                    </a:lnTo>
                    <a:lnTo>
                      <a:pt x="18" y="0"/>
                    </a:lnTo>
                    <a:lnTo>
                      <a:pt x="20" y="0"/>
                    </a:lnTo>
                    <a:lnTo>
                      <a:pt x="128" y="0"/>
                    </a:lnTo>
                    <a:lnTo>
                      <a:pt x="130" y="0"/>
                    </a:lnTo>
                    <a:lnTo>
                      <a:pt x="132" y="0"/>
                    </a:lnTo>
                    <a:lnTo>
                      <a:pt x="133" y="1"/>
                    </a:lnTo>
                    <a:lnTo>
                      <a:pt x="135" y="1"/>
                    </a:lnTo>
                    <a:lnTo>
                      <a:pt x="137" y="2"/>
                    </a:lnTo>
                    <a:lnTo>
                      <a:pt x="138" y="3"/>
                    </a:lnTo>
                    <a:lnTo>
                      <a:pt x="140" y="4"/>
                    </a:lnTo>
                    <a:lnTo>
                      <a:pt x="141" y="6"/>
                    </a:lnTo>
                    <a:lnTo>
                      <a:pt x="144" y="9"/>
                    </a:lnTo>
                    <a:lnTo>
                      <a:pt x="146" y="12"/>
                    </a:lnTo>
                    <a:lnTo>
                      <a:pt x="147" y="15"/>
                    </a:lnTo>
                    <a:lnTo>
                      <a:pt x="147" y="19"/>
                    </a:lnTo>
                    <a:lnTo>
                      <a:pt x="147" y="33"/>
                    </a:lnTo>
                    <a:close/>
                  </a:path>
                </a:pathLst>
              </a:custGeom>
              <a:solidFill>
                <a:srgbClr val="3FE000"/>
              </a:solidFill>
              <a:ln w="9525">
                <a:noFill/>
                <a:round/>
                <a:headEnd/>
                <a:tailEnd/>
              </a:ln>
            </p:spPr>
            <p:txBody>
              <a:bodyPr/>
              <a:lstStyle/>
              <a:p>
                <a:endParaRPr lang="fr-FR"/>
              </a:p>
            </p:txBody>
          </p:sp>
          <p:sp>
            <p:nvSpPr>
              <p:cNvPr id="23636" name="Freeform 402"/>
              <p:cNvSpPr>
                <a:spLocks/>
              </p:cNvSpPr>
              <p:nvPr/>
            </p:nvSpPr>
            <p:spPr bwMode="auto">
              <a:xfrm>
                <a:off x="4775" y="1686"/>
                <a:ext cx="219" cy="245"/>
              </a:xfrm>
              <a:custGeom>
                <a:avLst/>
                <a:gdLst>
                  <a:gd name="T0" fmla="*/ 77 w 219"/>
                  <a:gd name="T1" fmla="*/ 0 h 245"/>
                  <a:gd name="T2" fmla="*/ 0 w 219"/>
                  <a:gd name="T3" fmla="*/ 59 h 245"/>
                  <a:gd name="T4" fmla="*/ 142 w 219"/>
                  <a:gd name="T5" fmla="*/ 245 h 245"/>
                  <a:gd name="T6" fmla="*/ 219 w 219"/>
                  <a:gd name="T7" fmla="*/ 185 h 245"/>
                  <a:gd name="T8" fmla="*/ 77 w 219"/>
                  <a:gd name="T9" fmla="*/ 0 h 245"/>
                  <a:gd name="T10" fmla="*/ 0 60000 65536"/>
                  <a:gd name="T11" fmla="*/ 0 60000 65536"/>
                  <a:gd name="T12" fmla="*/ 0 60000 65536"/>
                  <a:gd name="T13" fmla="*/ 0 60000 65536"/>
                  <a:gd name="T14" fmla="*/ 0 60000 65536"/>
                  <a:gd name="T15" fmla="*/ 0 w 219"/>
                  <a:gd name="T16" fmla="*/ 0 h 245"/>
                  <a:gd name="T17" fmla="*/ 219 w 219"/>
                  <a:gd name="T18" fmla="*/ 245 h 245"/>
                </a:gdLst>
                <a:ahLst/>
                <a:cxnLst>
                  <a:cxn ang="T10">
                    <a:pos x="T0" y="T1"/>
                  </a:cxn>
                  <a:cxn ang="T11">
                    <a:pos x="T2" y="T3"/>
                  </a:cxn>
                  <a:cxn ang="T12">
                    <a:pos x="T4" y="T5"/>
                  </a:cxn>
                  <a:cxn ang="T13">
                    <a:pos x="T6" y="T7"/>
                  </a:cxn>
                  <a:cxn ang="T14">
                    <a:pos x="T8" y="T9"/>
                  </a:cxn>
                </a:cxnLst>
                <a:rect l="T15" t="T16" r="T17" b="T18"/>
                <a:pathLst>
                  <a:path w="219" h="245">
                    <a:moveTo>
                      <a:pt x="77" y="0"/>
                    </a:moveTo>
                    <a:lnTo>
                      <a:pt x="0" y="59"/>
                    </a:lnTo>
                    <a:lnTo>
                      <a:pt x="142" y="245"/>
                    </a:lnTo>
                    <a:lnTo>
                      <a:pt x="219" y="185"/>
                    </a:lnTo>
                    <a:lnTo>
                      <a:pt x="77" y="0"/>
                    </a:lnTo>
                    <a:close/>
                  </a:path>
                </a:pathLst>
              </a:custGeom>
              <a:solidFill>
                <a:srgbClr val="007CD8"/>
              </a:solidFill>
              <a:ln w="9525">
                <a:noFill/>
                <a:round/>
                <a:headEnd/>
                <a:tailEnd/>
              </a:ln>
            </p:spPr>
            <p:txBody>
              <a:bodyPr/>
              <a:lstStyle/>
              <a:p>
                <a:endParaRPr lang="fr-FR"/>
              </a:p>
            </p:txBody>
          </p:sp>
          <p:sp>
            <p:nvSpPr>
              <p:cNvPr id="23637" name="Freeform 403"/>
              <p:cNvSpPr>
                <a:spLocks/>
              </p:cNvSpPr>
              <p:nvPr/>
            </p:nvSpPr>
            <p:spPr bwMode="auto">
              <a:xfrm>
                <a:off x="4936" y="1891"/>
                <a:ext cx="139" cy="174"/>
              </a:xfrm>
              <a:custGeom>
                <a:avLst/>
                <a:gdLst>
                  <a:gd name="T0" fmla="*/ 59 w 139"/>
                  <a:gd name="T1" fmla="*/ 0 h 174"/>
                  <a:gd name="T2" fmla="*/ 0 w 139"/>
                  <a:gd name="T3" fmla="*/ 44 h 174"/>
                  <a:gd name="T4" fmla="*/ 10 w 139"/>
                  <a:gd name="T5" fmla="*/ 56 h 174"/>
                  <a:gd name="T6" fmla="*/ 31 w 139"/>
                  <a:gd name="T7" fmla="*/ 40 h 174"/>
                  <a:gd name="T8" fmla="*/ 135 w 139"/>
                  <a:gd name="T9" fmla="*/ 174 h 174"/>
                  <a:gd name="T10" fmla="*/ 139 w 139"/>
                  <a:gd name="T11" fmla="*/ 153 h 174"/>
                  <a:gd name="T12" fmla="*/ 43 w 139"/>
                  <a:gd name="T13" fmla="*/ 31 h 174"/>
                  <a:gd name="T14" fmla="*/ 68 w 139"/>
                  <a:gd name="T15" fmla="*/ 12 h 174"/>
                  <a:gd name="T16" fmla="*/ 59 w 139"/>
                  <a:gd name="T17" fmla="*/ 0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174"/>
                  <a:gd name="T29" fmla="*/ 139 w 139"/>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174">
                    <a:moveTo>
                      <a:pt x="59" y="0"/>
                    </a:moveTo>
                    <a:lnTo>
                      <a:pt x="0" y="44"/>
                    </a:lnTo>
                    <a:lnTo>
                      <a:pt x="10" y="56"/>
                    </a:lnTo>
                    <a:lnTo>
                      <a:pt x="31" y="40"/>
                    </a:lnTo>
                    <a:lnTo>
                      <a:pt x="135" y="174"/>
                    </a:lnTo>
                    <a:lnTo>
                      <a:pt x="139" y="153"/>
                    </a:lnTo>
                    <a:lnTo>
                      <a:pt x="43" y="31"/>
                    </a:lnTo>
                    <a:lnTo>
                      <a:pt x="68" y="12"/>
                    </a:lnTo>
                    <a:lnTo>
                      <a:pt x="59" y="0"/>
                    </a:lnTo>
                    <a:close/>
                  </a:path>
                </a:pathLst>
              </a:custGeom>
              <a:solidFill>
                <a:srgbClr val="007CD8"/>
              </a:solidFill>
              <a:ln w="9525">
                <a:noFill/>
                <a:round/>
                <a:headEnd/>
                <a:tailEnd/>
              </a:ln>
            </p:spPr>
            <p:txBody>
              <a:bodyPr/>
              <a:lstStyle/>
              <a:p>
                <a:endParaRPr lang="fr-FR"/>
              </a:p>
            </p:txBody>
          </p:sp>
          <p:sp>
            <p:nvSpPr>
              <p:cNvPr id="23638" name="Freeform 404"/>
              <p:cNvSpPr>
                <a:spLocks/>
              </p:cNvSpPr>
              <p:nvPr/>
            </p:nvSpPr>
            <p:spPr bwMode="auto">
              <a:xfrm>
                <a:off x="4671" y="1549"/>
                <a:ext cx="205" cy="210"/>
              </a:xfrm>
              <a:custGeom>
                <a:avLst/>
                <a:gdLst>
                  <a:gd name="T0" fmla="*/ 205 w 205"/>
                  <a:gd name="T1" fmla="*/ 101 h 210"/>
                  <a:gd name="T2" fmla="*/ 196 w 205"/>
                  <a:gd name="T3" fmla="*/ 88 h 210"/>
                  <a:gd name="T4" fmla="*/ 146 w 205"/>
                  <a:gd name="T5" fmla="*/ 126 h 210"/>
                  <a:gd name="T6" fmla="*/ 69 w 205"/>
                  <a:gd name="T7" fmla="*/ 26 h 210"/>
                  <a:gd name="T8" fmla="*/ 87 w 205"/>
                  <a:gd name="T9" fmla="*/ 13 h 210"/>
                  <a:gd name="T10" fmla="*/ 77 w 205"/>
                  <a:gd name="T11" fmla="*/ 0 h 210"/>
                  <a:gd name="T12" fmla="*/ 0 w 205"/>
                  <a:gd name="T13" fmla="*/ 59 h 210"/>
                  <a:gd name="T14" fmla="*/ 9 w 205"/>
                  <a:gd name="T15" fmla="*/ 71 h 210"/>
                  <a:gd name="T16" fmla="*/ 27 w 205"/>
                  <a:gd name="T17" fmla="*/ 58 h 210"/>
                  <a:gd name="T18" fmla="*/ 104 w 205"/>
                  <a:gd name="T19" fmla="*/ 159 h 210"/>
                  <a:gd name="T20" fmla="*/ 53 w 205"/>
                  <a:gd name="T21" fmla="*/ 198 h 210"/>
                  <a:gd name="T22" fmla="*/ 62 w 205"/>
                  <a:gd name="T23" fmla="*/ 210 h 210"/>
                  <a:gd name="T24" fmla="*/ 205 w 205"/>
                  <a:gd name="T25" fmla="*/ 101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210"/>
                  <a:gd name="T41" fmla="*/ 205 w 205"/>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210">
                    <a:moveTo>
                      <a:pt x="205" y="101"/>
                    </a:moveTo>
                    <a:lnTo>
                      <a:pt x="196" y="88"/>
                    </a:lnTo>
                    <a:lnTo>
                      <a:pt x="146" y="126"/>
                    </a:lnTo>
                    <a:lnTo>
                      <a:pt x="69" y="26"/>
                    </a:lnTo>
                    <a:lnTo>
                      <a:pt x="87" y="13"/>
                    </a:lnTo>
                    <a:lnTo>
                      <a:pt x="77" y="0"/>
                    </a:lnTo>
                    <a:lnTo>
                      <a:pt x="0" y="59"/>
                    </a:lnTo>
                    <a:lnTo>
                      <a:pt x="9" y="71"/>
                    </a:lnTo>
                    <a:lnTo>
                      <a:pt x="27" y="58"/>
                    </a:lnTo>
                    <a:lnTo>
                      <a:pt x="104" y="159"/>
                    </a:lnTo>
                    <a:lnTo>
                      <a:pt x="53" y="198"/>
                    </a:lnTo>
                    <a:lnTo>
                      <a:pt x="62" y="210"/>
                    </a:lnTo>
                    <a:lnTo>
                      <a:pt x="205" y="101"/>
                    </a:lnTo>
                    <a:close/>
                  </a:path>
                </a:pathLst>
              </a:custGeom>
              <a:solidFill>
                <a:srgbClr val="007CD8"/>
              </a:solidFill>
              <a:ln w="9525">
                <a:noFill/>
                <a:round/>
                <a:headEnd/>
                <a:tailEnd/>
              </a:ln>
            </p:spPr>
            <p:txBody>
              <a:bodyPr/>
              <a:lstStyle/>
              <a:p>
                <a:endParaRPr lang="fr-FR"/>
              </a:p>
            </p:txBody>
          </p:sp>
          <p:sp>
            <p:nvSpPr>
              <p:cNvPr id="23639" name="Freeform 405"/>
              <p:cNvSpPr>
                <a:spLocks/>
              </p:cNvSpPr>
              <p:nvPr/>
            </p:nvSpPr>
            <p:spPr bwMode="auto">
              <a:xfrm>
                <a:off x="4831" y="1747"/>
                <a:ext cx="118" cy="138"/>
              </a:xfrm>
              <a:custGeom>
                <a:avLst/>
                <a:gdLst>
                  <a:gd name="T0" fmla="*/ 92 w 118"/>
                  <a:gd name="T1" fmla="*/ 109 h 138"/>
                  <a:gd name="T2" fmla="*/ 83 w 118"/>
                  <a:gd name="T3" fmla="*/ 97 h 138"/>
                  <a:gd name="T4" fmla="*/ 97 w 118"/>
                  <a:gd name="T5" fmla="*/ 87 h 138"/>
                  <a:gd name="T6" fmla="*/ 79 w 118"/>
                  <a:gd name="T7" fmla="*/ 64 h 138"/>
                  <a:gd name="T8" fmla="*/ 66 w 118"/>
                  <a:gd name="T9" fmla="*/ 74 h 138"/>
                  <a:gd name="T10" fmla="*/ 56 w 118"/>
                  <a:gd name="T11" fmla="*/ 62 h 138"/>
                  <a:gd name="T12" fmla="*/ 70 w 118"/>
                  <a:gd name="T13" fmla="*/ 51 h 138"/>
                  <a:gd name="T14" fmla="*/ 52 w 118"/>
                  <a:gd name="T15" fmla="*/ 28 h 138"/>
                  <a:gd name="T16" fmla="*/ 38 w 118"/>
                  <a:gd name="T17" fmla="*/ 39 h 138"/>
                  <a:gd name="T18" fmla="*/ 29 w 118"/>
                  <a:gd name="T19" fmla="*/ 27 h 138"/>
                  <a:gd name="T20" fmla="*/ 43 w 118"/>
                  <a:gd name="T21" fmla="*/ 16 h 138"/>
                  <a:gd name="T22" fmla="*/ 30 w 118"/>
                  <a:gd name="T23" fmla="*/ 0 h 138"/>
                  <a:gd name="T24" fmla="*/ 0 w 118"/>
                  <a:gd name="T25" fmla="*/ 23 h 138"/>
                  <a:gd name="T26" fmla="*/ 89 w 118"/>
                  <a:gd name="T27" fmla="*/ 138 h 138"/>
                  <a:gd name="T28" fmla="*/ 118 w 118"/>
                  <a:gd name="T29" fmla="*/ 115 h 138"/>
                  <a:gd name="T30" fmla="*/ 106 w 118"/>
                  <a:gd name="T31" fmla="*/ 99 h 138"/>
                  <a:gd name="T32" fmla="*/ 92 w 118"/>
                  <a:gd name="T33" fmla="*/ 109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38"/>
                  <a:gd name="T53" fmla="*/ 118 w 118"/>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38">
                    <a:moveTo>
                      <a:pt x="92" y="109"/>
                    </a:moveTo>
                    <a:lnTo>
                      <a:pt x="83" y="97"/>
                    </a:lnTo>
                    <a:lnTo>
                      <a:pt x="97" y="87"/>
                    </a:lnTo>
                    <a:lnTo>
                      <a:pt x="79" y="64"/>
                    </a:lnTo>
                    <a:lnTo>
                      <a:pt x="66" y="74"/>
                    </a:lnTo>
                    <a:lnTo>
                      <a:pt x="56" y="62"/>
                    </a:lnTo>
                    <a:lnTo>
                      <a:pt x="70" y="51"/>
                    </a:lnTo>
                    <a:lnTo>
                      <a:pt x="52" y="28"/>
                    </a:lnTo>
                    <a:lnTo>
                      <a:pt x="38" y="39"/>
                    </a:lnTo>
                    <a:lnTo>
                      <a:pt x="29" y="27"/>
                    </a:lnTo>
                    <a:lnTo>
                      <a:pt x="43" y="16"/>
                    </a:lnTo>
                    <a:lnTo>
                      <a:pt x="30" y="0"/>
                    </a:lnTo>
                    <a:lnTo>
                      <a:pt x="0" y="23"/>
                    </a:lnTo>
                    <a:lnTo>
                      <a:pt x="89" y="138"/>
                    </a:lnTo>
                    <a:lnTo>
                      <a:pt x="118" y="115"/>
                    </a:lnTo>
                    <a:lnTo>
                      <a:pt x="106" y="99"/>
                    </a:lnTo>
                    <a:lnTo>
                      <a:pt x="92" y="109"/>
                    </a:lnTo>
                    <a:close/>
                  </a:path>
                </a:pathLst>
              </a:custGeom>
              <a:solidFill>
                <a:srgbClr val="3FE000"/>
              </a:solidFill>
              <a:ln w="9525">
                <a:noFill/>
                <a:round/>
                <a:headEnd/>
                <a:tailEnd/>
              </a:ln>
            </p:spPr>
            <p:txBody>
              <a:bodyPr/>
              <a:lstStyle/>
              <a:p>
                <a:endParaRPr lang="fr-FR"/>
              </a:p>
            </p:txBody>
          </p:sp>
        </p:grpSp>
        <p:sp>
          <p:nvSpPr>
            <p:cNvPr id="23631" name="Freeform 406"/>
            <p:cNvSpPr>
              <a:spLocks/>
            </p:cNvSpPr>
            <p:nvPr/>
          </p:nvSpPr>
          <p:spPr bwMode="auto">
            <a:xfrm>
              <a:off x="3904" y="2279"/>
              <a:ext cx="812" cy="293"/>
            </a:xfrm>
            <a:custGeom>
              <a:avLst/>
              <a:gdLst>
                <a:gd name="T0" fmla="*/ 19 w 812"/>
                <a:gd name="T1" fmla="*/ 222 h 293"/>
                <a:gd name="T2" fmla="*/ 132 w 812"/>
                <a:gd name="T3" fmla="*/ 12 h 293"/>
                <a:gd name="T4" fmla="*/ 812 w 812"/>
                <a:gd name="T5" fmla="*/ 293 h 293"/>
                <a:gd name="T6" fmla="*/ 0 60000 65536"/>
                <a:gd name="T7" fmla="*/ 0 60000 65536"/>
                <a:gd name="T8" fmla="*/ 0 60000 65536"/>
                <a:gd name="T9" fmla="*/ 0 w 812"/>
                <a:gd name="T10" fmla="*/ 0 h 293"/>
                <a:gd name="T11" fmla="*/ 812 w 812"/>
                <a:gd name="T12" fmla="*/ 293 h 293"/>
              </a:gdLst>
              <a:ahLst/>
              <a:cxnLst>
                <a:cxn ang="T6">
                  <a:pos x="T0" y="T1"/>
                </a:cxn>
                <a:cxn ang="T7">
                  <a:pos x="T2" y="T3"/>
                </a:cxn>
                <a:cxn ang="T8">
                  <a:pos x="T4" y="T5"/>
                </a:cxn>
              </a:cxnLst>
              <a:rect l="T9" t="T10" r="T11" b="T12"/>
              <a:pathLst>
                <a:path w="812" h="293">
                  <a:moveTo>
                    <a:pt x="19" y="222"/>
                  </a:moveTo>
                  <a:cubicBezTo>
                    <a:pt x="9" y="111"/>
                    <a:pt x="0" y="0"/>
                    <a:pt x="132" y="12"/>
                  </a:cubicBezTo>
                  <a:cubicBezTo>
                    <a:pt x="264" y="24"/>
                    <a:pt x="698" y="246"/>
                    <a:pt x="812" y="293"/>
                  </a:cubicBezTo>
                </a:path>
              </a:pathLst>
            </a:custGeom>
            <a:noFill/>
            <a:ln w="9525" cap="rnd">
              <a:solidFill>
                <a:srgbClr val="000000"/>
              </a:solidFill>
              <a:prstDash val="solid"/>
              <a:round/>
              <a:headEnd/>
              <a:tailEnd/>
            </a:ln>
          </p:spPr>
          <p:txBody>
            <a:bodyPr/>
            <a:lstStyle/>
            <a:p>
              <a:endParaRPr lang="fr-FR"/>
            </a:p>
          </p:txBody>
        </p:sp>
        <p:sp>
          <p:nvSpPr>
            <p:cNvPr id="23632" name="Freeform 407"/>
            <p:cNvSpPr>
              <a:spLocks/>
            </p:cNvSpPr>
            <p:nvPr/>
          </p:nvSpPr>
          <p:spPr bwMode="auto">
            <a:xfrm>
              <a:off x="3859" y="2458"/>
              <a:ext cx="812" cy="293"/>
            </a:xfrm>
            <a:custGeom>
              <a:avLst/>
              <a:gdLst>
                <a:gd name="T0" fmla="*/ 19 w 812"/>
                <a:gd name="T1" fmla="*/ 223 h 293"/>
                <a:gd name="T2" fmla="*/ 133 w 812"/>
                <a:gd name="T3" fmla="*/ 12 h 293"/>
                <a:gd name="T4" fmla="*/ 812 w 812"/>
                <a:gd name="T5" fmla="*/ 293 h 293"/>
                <a:gd name="T6" fmla="*/ 0 60000 65536"/>
                <a:gd name="T7" fmla="*/ 0 60000 65536"/>
                <a:gd name="T8" fmla="*/ 0 60000 65536"/>
                <a:gd name="T9" fmla="*/ 0 w 812"/>
                <a:gd name="T10" fmla="*/ 0 h 293"/>
                <a:gd name="T11" fmla="*/ 812 w 812"/>
                <a:gd name="T12" fmla="*/ 293 h 293"/>
              </a:gdLst>
              <a:ahLst/>
              <a:cxnLst>
                <a:cxn ang="T6">
                  <a:pos x="T0" y="T1"/>
                </a:cxn>
                <a:cxn ang="T7">
                  <a:pos x="T2" y="T3"/>
                </a:cxn>
                <a:cxn ang="T8">
                  <a:pos x="T4" y="T5"/>
                </a:cxn>
              </a:cxnLst>
              <a:rect l="T9" t="T10" r="T11" b="T12"/>
              <a:pathLst>
                <a:path w="812" h="293">
                  <a:moveTo>
                    <a:pt x="19" y="223"/>
                  </a:moveTo>
                  <a:cubicBezTo>
                    <a:pt x="10" y="112"/>
                    <a:pt x="0" y="0"/>
                    <a:pt x="133" y="12"/>
                  </a:cubicBezTo>
                  <a:cubicBezTo>
                    <a:pt x="265" y="24"/>
                    <a:pt x="699" y="246"/>
                    <a:pt x="812" y="293"/>
                  </a:cubicBezTo>
                </a:path>
              </a:pathLst>
            </a:custGeom>
            <a:noFill/>
            <a:ln w="9525" cap="rnd">
              <a:solidFill>
                <a:srgbClr val="000000"/>
              </a:solidFill>
              <a:prstDash val="solid"/>
              <a:round/>
              <a:headEnd/>
              <a:tailEnd/>
            </a:ln>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2" name="ZoneTexte 1"/>
          <p:cNvSpPr txBox="1"/>
          <p:nvPr/>
        </p:nvSpPr>
        <p:spPr>
          <a:xfrm>
            <a:off x="950516" y="2193872"/>
            <a:ext cx="10247426" cy="3600986"/>
          </a:xfrm>
          <a:prstGeom prst="rect">
            <a:avLst/>
          </a:prstGeom>
          <a:noFill/>
        </p:spPr>
        <p:txBody>
          <a:bodyPr wrap="square" rtlCol="0">
            <a:spAutoFit/>
          </a:bodyPr>
          <a:lstStyle/>
          <a:p>
            <a:r>
              <a:rPr lang="fr-FR" sz="2400" b="1" dirty="0" smtClean="0"/>
              <a:t>Décision COSEPS AP-HM:</a:t>
            </a:r>
          </a:p>
          <a:p>
            <a:endParaRPr lang="fr-FR" sz="2400" b="1" dirty="0" smtClean="0"/>
          </a:p>
          <a:p>
            <a:r>
              <a:rPr lang="fr-FR" sz="2400" b="1" dirty="0" smtClean="0"/>
              <a:t>Avis favorable au référencement </a:t>
            </a:r>
            <a:r>
              <a:rPr lang="fr-FR" sz="2400" b="1" dirty="0" err="1" smtClean="0"/>
              <a:t>Herceptin</a:t>
            </a:r>
            <a:r>
              <a:rPr lang="fr-FR" sz="2400" b="1" dirty="0" smtClean="0"/>
              <a:t> SC 600 mg pour des patientes atteintes de cancer du sein en phase précoce en monothérapie</a:t>
            </a:r>
          </a:p>
          <a:p>
            <a:endParaRPr lang="fr-FR" sz="2400" b="1" dirty="0" smtClean="0"/>
          </a:p>
          <a:p>
            <a:endParaRPr lang="fr-FR" sz="2400" b="1" dirty="0" smtClean="0"/>
          </a:p>
          <a:p>
            <a:r>
              <a:rPr lang="fr-FR" sz="2400" b="1" dirty="0" smtClean="0"/>
              <a:t>Il est demandé aux Oncologues d’être particulièrement attentifs aux patientes « à risques », en particulier de petit et grand poids.</a:t>
            </a:r>
          </a:p>
          <a:p>
            <a:endParaRPr lang="fr-FR" dirty="0"/>
          </a:p>
          <a:p>
            <a:endParaRPr lang="fr-FR" dirty="0"/>
          </a:p>
        </p:txBody>
      </p:sp>
    </p:spTree>
    <p:extLst>
      <p:ext uri="{BB962C8B-B14F-4D97-AF65-F5344CB8AC3E}">
        <p14:creationId xmlns:p14="http://schemas.microsoft.com/office/powerpoint/2010/main" xmlns="" val="952293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2" name="ZoneTexte 1"/>
          <p:cNvSpPr txBox="1"/>
          <p:nvPr/>
        </p:nvSpPr>
        <p:spPr>
          <a:xfrm>
            <a:off x="949963" y="767507"/>
            <a:ext cx="10247426" cy="5632311"/>
          </a:xfrm>
          <a:prstGeom prst="rect">
            <a:avLst/>
          </a:prstGeom>
          <a:noFill/>
        </p:spPr>
        <p:txBody>
          <a:bodyPr wrap="square" rtlCol="0">
            <a:spAutoFit/>
          </a:bodyPr>
          <a:lstStyle/>
          <a:p>
            <a:r>
              <a:rPr lang="fr-FR" dirty="0" smtClean="0"/>
              <a:t>et l’histoire continue…</a:t>
            </a:r>
          </a:p>
          <a:p>
            <a:endParaRPr lang="fr-FR" dirty="0" smtClean="0"/>
          </a:p>
          <a:p>
            <a:r>
              <a:rPr lang="fr-FR" dirty="0" err="1" smtClean="0">
                <a:hlinkClick r:id="rId2"/>
              </a:rPr>
              <a:t>Subcutaneous</a:t>
            </a:r>
            <a:r>
              <a:rPr lang="fr-FR" dirty="0" smtClean="0">
                <a:hlinkClick r:id="rId2"/>
              </a:rPr>
              <a:t> </a:t>
            </a:r>
            <a:r>
              <a:rPr lang="fr-FR" dirty="0" err="1" smtClean="0">
                <a:hlinkClick r:id="rId2"/>
              </a:rPr>
              <a:t>Trastuzumab</a:t>
            </a:r>
            <a:r>
              <a:rPr lang="fr-FR" dirty="0" smtClean="0">
                <a:hlinkClick r:id="rId2"/>
              </a:rPr>
              <a:t> for HER2-positive </a:t>
            </a:r>
            <a:r>
              <a:rPr lang="fr-FR" dirty="0" err="1" smtClean="0">
                <a:hlinkClick r:id="rId2"/>
              </a:rPr>
              <a:t>Breast</a:t>
            </a:r>
            <a:r>
              <a:rPr lang="fr-FR" dirty="0" smtClean="0">
                <a:hlinkClick r:id="rId2"/>
              </a:rPr>
              <a:t> Cancer - Evidence and </a:t>
            </a:r>
            <a:r>
              <a:rPr lang="fr-FR" dirty="0" err="1" smtClean="0">
                <a:hlinkClick r:id="rId2"/>
              </a:rPr>
              <a:t>Practical</a:t>
            </a:r>
            <a:r>
              <a:rPr lang="fr-FR" dirty="0" smtClean="0">
                <a:hlinkClick r:id="rId2"/>
              </a:rPr>
              <a:t> </a:t>
            </a:r>
            <a:r>
              <a:rPr lang="fr-FR" dirty="0" err="1" smtClean="0">
                <a:hlinkClick r:id="rId2"/>
              </a:rPr>
              <a:t>Experience</a:t>
            </a:r>
            <a:r>
              <a:rPr lang="fr-FR" dirty="0" smtClean="0">
                <a:hlinkClick r:id="rId2"/>
              </a:rPr>
              <a:t> in 7 </a:t>
            </a:r>
            <a:r>
              <a:rPr lang="fr-FR" b="1" dirty="0" err="1" smtClean="0">
                <a:hlinkClick r:id="rId2"/>
              </a:rPr>
              <a:t>German</a:t>
            </a:r>
            <a:r>
              <a:rPr lang="fr-FR" dirty="0" smtClean="0">
                <a:hlinkClick r:id="rId2"/>
              </a:rPr>
              <a:t> </a:t>
            </a:r>
            <a:r>
              <a:rPr lang="fr-FR" dirty="0" err="1" smtClean="0">
                <a:hlinkClick r:id="rId2"/>
              </a:rPr>
              <a:t>Centers</a:t>
            </a:r>
            <a:r>
              <a:rPr lang="fr-FR" dirty="0" smtClean="0">
                <a:hlinkClick r:id="rId2"/>
              </a:rPr>
              <a:t>.</a:t>
            </a:r>
            <a:endParaRPr lang="fr-FR" dirty="0" smtClean="0"/>
          </a:p>
          <a:p>
            <a:r>
              <a:rPr lang="fr-FR" b="1" dirty="0" err="1" smtClean="0"/>
              <a:t>Jackisch</a:t>
            </a:r>
            <a:r>
              <a:rPr lang="fr-FR" dirty="0" smtClean="0"/>
              <a:t> C, Müller V, </a:t>
            </a:r>
            <a:r>
              <a:rPr lang="fr-FR" dirty="0" err="1" smtClean="0"/>
              <a:t>Dall</a:t>
            </a:r>
            <a:r>
              <a:rPr lang="fr-FR" dirty="0" smtClean="0"/>
              <a:t> P, </a:t>
            </a:r>
            <a:r>
              <a:rPr lang="fr-FR" dirty="0" err="1" smtClean="0"/>
              <a:t>Neumeister</a:t>
            </a:r>
            <a:r>
              <a:rPr lang="fr-FR" dirty="0" smtClean="0"/>
              <a:t> R, Park-Simon TW, </a:t>
            </a:r>
            <a:r>
              <a:rPr lang="fr-FR" dirty="0" err="1" smtClean="0"/>
              <a:t>Ruf-Dördelmann</a:t>
            </a:r>
            <a:r>
              <a:rPr lang="fr-FR" dirty="0" smtClean="0"/>
              <a:t> A, Seiler S, </a:t>
            </a:r>
            <a:r>
              <a:rPr lang="fr-FR" dirty="0" err="1" smtClean="0"/>
              <a:t>Tesch</a:t>
            </a:r>
            <a:r>
              <a:rPr lang="fr-FR" dirty="0" smtClean="0"/>
              <a:t> H, </a:t>
            </a:r>
            <a:r>
              <a:rPr lang="fr-FR" dirty="0" err="1" smtClean="0"/>
              <a:t>Ataseven</a:t>
            </a:r>
            <a:r>
              <a:rPr lang="fr-FR" dirty="0" smtClean="0"/>
              <a:t> B.</a:t>
            </a:r>
          </a:p>
          <a:p>
            <a:r>
              <a:rPr lang="fr-FR" dirty="0" err="1" smtClean="0"/>
              <a:t>Geburtshilfe</a:t>
            </a:r>
            <a:r>
              <a:rPr lang="fr-FR" dirty="0" smtClean="0"/>
              <a:t> </a:t>
            </a:r>
            <a:r>
              <a:rPr lang="fr-FR" dirty="0" err="1" smtClean="0"/>
              <a:t>Frauenheilkd</a:t>
            </a:r>
            <a:r>
              <a:rPr lang="fr-FR" dirty="0" smtClean="0"/>
              <a:t>. 2015 Jun;75(6):566-573.</a:t>
            </a:r>
          </a:p>
          <a:p>
            <a:r>
              <a:rPr lang="fr-FR" dirty="0"/>
              <a:t> </a:t>
            </a:r>
          </a:p>
          <a:p>
            <a:r>
              <a:rPr lang="fr-FR" dirty="0" smtClean="0"/>
              <a:t>Retour </a:t>
            </a:r>
            <a:r>
              <a:rPr lang="fr-FR" dirty="0" smtClean="0"/>
              <a:t>d’expériences </a:t>
            </a:r>
            <a:r>
              <a:rPr lang="fr-FR" dirty="0"/>
              <a:t>de 7 centres </a:t>
            </a:r>
            <a:r>
              <a:rPr lang="fr-FR" dirty="0" smtClean="0"/>
              <a:t>Allemands : </a:t>
            </a:r>
            <a:r>
              <a:rPr lang="fr-FR" dirty="0"/>
              <a:t>« Vraie vie »</a:t>
            </a:r>
          </a:p>
          <a:p>
            <a:r>
              <a:rPr lang="fr-FR" dirty="0" smtClean="0"/>
              <a:t>Mêmes </a:t>
            </a:r>
            <a:r>
              <a:rPr lang="fr-FR" dirty="0" smtClean="0"/>
              <a:t>questionnements… </a:t>
            </a:r>
          </a:p>
          <a:p>
            <a:r>
              <a:rPr lang="fr-FR" dirty="0" smtClean="0"/>
              <a:t>Après 1 an : pas de problème d’efficacité ou de tolérance détecté</a:t>
            </a:r>
          </a:p>
          <a:p>
            <a:r>
              <a:rPr lang="fr-FR" dirty="0" smtClean="0"/>
              <a:t>Si perfusion IV concomitante : IV</a:t>
            </a:r>
          </a:p>
          <a:p>
            <a:endParaRPr lang="fr-FR" dirty="0" smtClean="0"/>
          </a:p>
          <a:p>
            <a:r>
              <a:rPr lang="fr-FR" dirty="0" smtClean="0"/>
              <a:t>Prudent quand même:</a:t>
            </a:r>
            <a:endParaRPr lang="fr-FR" dirty="0"/>
          </a:p>
          <a:p>
            <a:r>
              <a:rPr lang="fr-FR" dirty="0" smtClean="0"/>
              <a:t>3 </a:t>
            </a:r>
            <a:r>
              <a:rPr lang="fr-FR" dirty="0"/>
              <a:t>centres n’ont pas donné de forme IV si patientes à </a:t>
            </a:r>
            <a:r>
              <a:rPr lang="fr-FR" dirty="0" smtClean="0"/>
              <a:t>hauts </a:t>
            </a:r>
            <a:r>
              <a:rPr lang="fr-FR" dirty="0" smtClean="0"/>
              <a:t>risques </a:t>
            </a:r>
            <a:r>
              <a:rPr lang="fr-FR" dirty="0"/>
              <a:t>cardiovasculaires</a:t>
            </a:r>
          </a:p>
          <a:p>
            <a:r>
              <a:rPr lang="fr-FR" dirty="0"/>
              <a:t>Un centre : si </a:t>
            </a:r>
            <a:r>
              <a:rPr lang="fr-FR" dirty="0" err="1"/>
              <a:t>prb</a:t>
            </a:r>
            <a:r>
              <a:rPr lang="fr-FR" dirty="0"/>
              <a:t> </a:t>
            </a:r>
            <a:r>
              <a:rPr lang="fr-FR" dirty="0" smtClean="0"/>
              <a:t>dermatologique</a:t>
            </a:r>
            <a:r>
              <a:rPr lang="fr-FR" dirty="0"/>
              <a:t> </a:t>
            </a:r>
            <a:r>
              <a:rPr lang="fr-FR" dirty="0" smtClean="0"/>
              <a:t>pas de forme SC</a:t>
            </a:r>
            <a:endParaRPr lang="fr-FR" dirty="0"/>
          </a:p>
          <a:p>
            <a:endParaRPr lang="fr-FR" dirty="0"/>
          </a:p>
          <a:p>
            <a:r>
              <a:rPr lang="fr-FR" dirty="0" smtClean="0"/>
              <a:t>Gain de </a:t>
            </a:r>
            <a:r>
              <a:rPr lang="fr-FR" dirty="0"/>
              <a:t>temps </a:t>
            </a:r>
            <a:r>
              <a:rPr lang="fr-FR" dirty="0" smtClean="0"/>
              <a:t>pour le personnel </a:t>
            </a:r>
            <a:r>
              <a:rPr lang="fr-FR" dirty="0"/>
              <a:t>hors </a:t>
            </a:r>
            <a:r>
              <a:rPr lang="fr-FR" dirty="0" smtClean="0"/>
              <a:t>Pharmacie</a:t>
            </a:r>
            <a:r>
              <a:rPr lang="fr-FR" dirty="0"/>
              <a:t> : </a:t>
            </a:r>
            <a:r>
              <a:rPr lang="fr-FR" dirty="0" smtClean="0"/>
              <a:t>faible </a:t>
            </a:r>
          </a:p>
          <a:p>
            <a:endParaRPr lang="fr-FR" dirty="0"/>
          </a:p>
          <a:p>
            <a:r>
              <a:rPr lang="fr-FR" dirty="0" err="1" smtClean="0"/>
              <a:t>Prb</a:t>
            </a:r>
            <a:r>
              <a:rPr lang="fr-FR" dirty="0" smtClean="0"/>
              <a:t> de tarification SC versus IV !!!</a:t>
            </a:r>
            <a:endParaRPr lang="fr-FR" dirty="0"/>
          </a:p>
          <a:p>
            <a:endParaRPr lang="fr-FR" dirty="0"/>
          </a:p>
        </p:txBody>
      </p:sp>
    </p:spTree>
    <p:extLst>
      <p:ext uri="{BB962C8B-B14F-4D97-AF65-F5344CB8AC3E}">
        <p14:creationId xmlns:p14="http://schemas.microsoft.com/office/powerpoint/2010/main" xmlns="" val="2009106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2" name="ZoneTexte 1"/>
          <p:cNvSpPr txBox="1"/>
          <p:nvPr/>
        </p:nvSpPr>
        <p:spPr>
          <a:xfrm>
            <a:off x="594388" y="987973"/>
            <a:ext cx="9211764" cy="4370427"/>
          </a:xfrm>
          <a:prstGeom prst="rect">
            <a:avLst/>
          </a:prstGeom>
          <a:noFill/>
        </p:spPr>
        <p:txBody>
          <a:bodyPr wrap="square" rtlCol="0">
            <a:spAutoFit/>
          </a:bodyPr>
          <a:lstStyle/>
          <a:p>
            <a:r>
              <a:rPr lang="fr-FR" sz="3200" b="1" dirty="0" smtClean="0"/>
              <a:t>CONCLUSION </a:t>
            </a:r>
          </a:p>
          <a:p>
            <a:endParaRPr lang="fr-FR" dirty="0" smtClean="0"/>
          </a:p>
          <a:p>
            <a:r>
              <a:rPr lang="fr-FR" sz="2400" dirty="0" smtClean="0"/>
              <a:t>HERCEPTIN SC globalement aussi bien qu’HERCEPTIN IV</a:t>
            </a:r>
          </a:p>
          <a:p>
            <a:endParaRPr lang="fr-FR" sz="2400" dirty="0" smtClean="0"/>
          </a:p>
          <a:p>
            <a:r>
              <a:rPr lang="fr-FR" sz="2400" dirty="0" smtClean="0"/>
              <a:t>Mais quid des patients « atypiques » ? </a:t>
            </a:r>
          </a:p>
          <a:p>
            <a:endParaRPr lang="fr-FR" sz="2400" dirty="0" smtClean="0"/>
          </a:p>
          <a:p>
            <a:endParaRPr lang="fr-FR" sz="2400" dirty="0" smtClean="0"/>
          </a:p>
          <a:p>
            <a:endParaRPr lang="fr-FR" sz="2400" dirty="0" smtClean="0"/>
          </a:p>
          <a:p>
            <a:endParaRPr lang="fr-FR" sz="2400" dirty="0" smtClean="0"/>
          </a:p>
          <a:p>
            <a:r>
              <a:rPr lang="fr-FR" sz="2400" dirty="0" smtClean="0"/>
              <a:t> </a:t>
            </a:r>
          </a:p>
          <a:p>
            <a:endParaRPr lang="fr-FR" dirty="0" smtClean="0"/>
          </a:p>
          <a:p>
            <a:endParaRPr lang="fr-FR" dirty="0"/>
          </a:p>
        </p:txBody>
      </p:sp>
      <p:sp>
        <p:nvSpPr>
          <p:cNvPr id="4" name="Rectangle 3"/>
          <p:cNvSpPr/>
          <p:nvPr/>
        </p:nvSpPr>
        <p:spPr>
          <a:xfrm>
            <a:off x="620108" y="3393003"/>
            <a:ext cx="10100443" cy="2677656"/>
          </a:xfrm>
          <a:prstGeom prst="rect">
            <a:avLst/>
          </a:prstGeom>
        </p:spPr>
        <p:txBody>
          <a:bodyPr wrap="square">
            <a:spAutoFit/>
          </a:bodyPr>
          <a:lstStyle/>
          <a:p>
            <a:pPr>
              <a:defRPr/>
            </a:pPr>
            <a:r>
              <a:rPr lang="fr-FR" sz="2400" dirty="0" smtClean="0"/>
              <a:t>Stratégies </a:t>
            </a:r>
            <a:r>
              <a:rPr lang="fr-FR" sz="2400" dirty="0" smtClean="0"/>
              <a:t>de suivi </a:t>
            </a:r>
            <a:r>
              <a:rPr lang="fr-FR" sz="2400" dirty="0" smtClean="0"/>
              <a:t>thérapeutique et </a:t>
            </a:r>
            <a:r>
              <a:rPr lang="fr-FR" sz="2400" dirty="0" smtClean="0"/>
              <a:t>individualisation posologique  avec des données </a:t>
            </a:r>
            <a:r>
              <a:rPr lang="fr-FR" sz="2400" dirty="0" smtClean="0"/>
              <a:t>pharmacocinétiques.</a:t>
            </a:r>
            <a:endParaRPr lang="fr-FR" sz="2400" dirty="0" smtClean="0"/>
          </a:p>
          <a:p>
            <a:pPr>
              <a:defRPr/>
            </a:pPr>
            <a:endParaRPr lang="fr-FR" sz="2400" dirty="0" smtClean="0"/>
          </a:p>
          <a:p>
            <a:pPr>
              <a:defRPr/>
            </a:pPr>
            <a:r>
              <a:rPr lang="fr-FR" sz="2400" dirty="0" smtClean="0"/>
              <a:t>Evolution prise en charge : domicile, </a:t>
            </a:r>
            <a:r>
              <a:rPr lang="fr-FR" sz="2400" dirty="0" smtClean="0"/>
              <a:t>nouvelles thérapies, </a:t>
            </a:r>
            <a:r>
              <a:rPr lang="fr-FR" sz="2400" dirty="0" smtClean="0"/>
              <a:t>biosimilaires</a:t>
            </a:r>
          </a:p>
          <a:p>
            <a:pPr>
              <a:defRPr/>
            </a:pPr>
            <a:endParaRPr lang="fr-FR" sz="2400" dirty="0" smtClean="0"/>
          </a:p>
          <a:p>
            <a:pPr>
              <a:defRPr/>
            </a:pPr>
            <a:endParaRPr lang="fr-FR" sz="2400" dirty="0" smtClean="0"/>
          </a:p>
          <a:p>
            <a:pPr>
              <a:defRPr/>
            </a:pPr>
            <a:r>
              <a:rPr lang="fr-FR" sz="2400" dirty="0" err="1" smtClean="0"/>
              <a:t>Mabthera</a:t>
            </a:r>
            <a:r>
              <a:rPr lang="fr-FR" sz="2400" dirty="0" smtClean="0"/>
              <a:t>® </a:t>
            </a:r>
            <a:r>
              <a:rPr lang="fr-FR" sz="2400" dirty="0" smtClean="0"/>
              <a:t>SC à venir …</a:t>
            </a:r>
            <a:endParaRPr lang="fr-FR" sz="2400" dirty="0"/>
          </a:p>
        </p:txBody>
      </p:sp>
    </p:spTree>
    <p:extLst>
      <p:ext uri="{BB962C8B-B14F-4D97-AF65-F5344CB8AC3E}">
        <p14:creationId xmlns:p14="http://schemas.microsoft.com/office/powerpoint/2010/main" xmlns="" val="3543720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2" name="ZoneTexte 1"/>
          <p:cNvSpPr txBox="1"/>
          <p:nvPr/>
        </p:nvSpPr>
        <p:spPr>
          <a:xfrm>
            <a:off x="2438400" y="2550695"/>
            <a:ext cx="7345545" cy="2000548"/>
          </a:xfrm>
          <a:prstGeom prst="rect">
            <a:avLst/>
          </a:prstGeom>
          <a:noFill/>
        </p:spPr>
        <p:txBody>
          <a:bodyPr wrap="square" rtlCol="0">
            <a:spAutoFit/>
          </a:bodyPr>
          <a:lstStyle/>
          <a:p>
            <a:pPr algn="ctr"/>
            <a:r>
              <a:rPr lang="fr-FR" sz="4400" dirty="0" smtClean="0"/>
              <a:t>En vous remerciant de votre attention!!</a:t>
            </a:r>
          </a:p>
          <a:p>
            <a:endParaRPr lang="fr-FR" dirty="0" smtClean="0"/>
          </a:p>
          <a:p>
            <a:endParaRPr lang="fr-FR" dirty="0"/>
          </a:p>
        </p:txBody>
      </p:sp>
    </p:spTree>
    <p:extLst>
      <p:ext uri="{BB962C8B-B14F-4D97-AF65-F5344CB8AC3E}">
        <p14:creationId xmlns:p14="http://schemas.microsoft.com/office/powerpoint/2010/main" xmlns="" val="222452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2" name="ZoneTexte 1"/>
          <p:cNvSpPr txBox="1"/>
          <p:nvPr/>
        </p:nvSpPr>
        <p:spPr>
          <a:xfrm>
            <a:off x="495806" y="574725"/>
            <a:ext cx="11065573" cy="2954655"/>
          </a:xfrm>
          <a:prstGeom prst="rect">
            <a:avLst/>
          </a:prstGeom>
          <a:noFill/>
        </p:spPr>
        <p:txBody>
          <a:bodyPr wrap="square" rtlCol="0">
            <a:spAutoFit/>
          </a:bodyPr>
          <a:lstStyle/>
          <a:p>
            <a:r>
              <a:rPr lang="fr-FR" dirty="0" err="1" smtClean="0"/>
              <a:t>Herceptin</a:t>
            </a:r>
            <a:r>
              <a:rPr lang="fr-FR" dirty="0" smtClean="0"/>
              <a:t> ® </a:t>
            </a:r>
            <a:r>
              <a:rPr lang="fr-FR" dirty="0"/>
              <a:t>150 mg en IV est largement utilisé depuis une dizaine </a:t>
            </a:r>
            <a:r>
              <a:rPr lang="fr-FR" dirty="0" smtClean="0"/>
              <a:t>d’années </a:t>
            </a:r>
            <a:r>
              <a:rPr lang="fr-FR" dirty="0"/>
              <a:t>dans la prise en charge du </a:t>
            </a:r>
            <a:endParaRPr lang="fr-FR" dirty="0" smtClean="0"/>
          </a:p>
          <a:p>
            <a:r>
              <a:rPr lang="fr-FR" dirty="0" smtClean="0"/>
              <a:t>cancer </a:t>
            </a:r>
            <a:r>
              <a:rPr lang="fr-FR" dirty="0"/>
              <a:t>du sein  HER + (en phase précoce ou métastatique), et sa place dans les protocoles usuels de chimiothérapie (adjuvante ou non) est complètement validée. </a:t>
            </a:r>
            <a:endParaRPr lang="fr-FR" dirty="0" smtClean="0"/>
          </a:p>
          <a:p>
            <a:endParaRPr lang="fr-FR" dirty="0" smtClean="0"/>
          </a:p>
          <a:p>
            <a:r>
              <a:rPr lang="fr-FR" dirty="0" smtClean="0"/>
              <a:t>64 </a:t>
            </a:r>
            <a:r>
              <a:rPr lang="fr-FR" dirty="0"/>
              <a:t>patientes ont d’ailleurs reçu du </a:t>
            </a:r>
            <a:r>
              <a:rPr lang="fr-FR" dirty="0" err="1"/>
              <a:t>trastuzumab</a:t>
            </a:r>
            <a:r>
              <a:rPr lang="fr-FR" dirty="0"/>
              <a:t> IV à l’AP-HM </a:t>
            </a:r>
            <a:r>
              <a:rPr lang="fr-FR" dirty="0" smtClean="0"/>
              <a:t> en 2014, </a:t>
            </a:r>
            <a:r>
              <a:rPr lang="fr-FR" dirty="0"/>
              <a:t>deux tiers pour une prise en charge en </a:t>
            </a:r>
            <a:r>
              <a:rPr lang="fr-FR" dirty="0" smtClean="0"/>
              <a:t>adjuvant et  </a:t>
            </a:r>
            <a:r>
              <a:rPr lang="fr-FR" dirty="0"/>
              <a:t>un tiers en métastatique. </a:t>
            </a:r>
            <a:endParaRPr lang="fr-FR" dirty="0" smtClean="0"/>
          </a:p>
          <a:p>
            <a:endParaRPr lang="fr-FR" dirty="0" smtClean="0"/>
          </a:p>
          <a:p>
            <a:r>
              <a:rPr lang="fr-FR" dirty="0" smtClean="0"/>
              <a:t>Poids moyen   68 kg (min 42 kg - max 115 kg)</a:t>
            </a:r>
          </a:p>
          <a:p>
            <a:endParaRPr lang="fr-FR" dirty="0"/>
          </a:p>
          <a:p>
            <a:endParaRPr lang="fr-FR" dirty="0" smtClean="0"/>
          </a:p>
        </p:txBody>
      </p:sp>
      <p:pic>
        <p:nvPicPr>
          <p:cNvPr id="4" name="Image 3"/>
          <p:cNvPicPr>
            <a:picLocks noChangeAspect="1"/>
          </p:cNvPicPr>
          <p:nvPr/>
        </p:nvPicPr>
        <p:blipFill>
          <a:blip r:embed="rId2" cstate="print"/>
          <a:stretch>
            <a:fillRect/>
          </a:stretch>
        </p:blipFill>
        <p:spPr>
          <a:xfrm>
            <a:off x="4303987" y="2900855"/>
            <a:ext cx="4844059" cy="3594538"/>
          </a:xfrm>
          <a:prstGeom prst="rect">
            <a:avLst/>
          </a:prstGeom>
        </p:spPr>
      </p:pic>
    </p:spTree>
    <p:extLst>
      <p:ext uri="{BB962C8B-B14F-4D97-AF65-F5344CB8AC3E}">
        <p14:creationId xmlns:p14="http://schemas.microsoft.com/office/powerpoint/2010/main" xmlns="" val="398718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1979" y="0"/>
            <a:ext cx="10515600" cy="1325563"/>
          </a:xfrm>
        </p:spPr>
        <p:txBody>
          <a:bodyPr/>
          <a:lstStyle/>
          <a:p>
            <a:r>
              <a:rPr lang="fr-FR" dirty="0" smtClean="0"/>
              <a:t>                      </a:t>
            </a:r>
            <a:r>
              <a:rPr lang="fr-FR" sz="3200" dirty="0" smtClean="0"/>
              <a:t>HERCEPTIN </a:t>
            </a:r>
            <a:r>
              <a:rPr lang="fr-FR" sz="3200" baseline="30000" dirty="0" smtClean="0"/>
              <a:t>®</a:t>
            </a:r>
            <a:endParaRPr lang="fr-FR" sz="3200" baseline="30000" dirty="0"/>
          </a:p>
        </p:txBody>
      </p:sp>
      <p:graphicFrame>
        <p:nvGraphicFramePr>
          <p:cNvPr id="4" name="Tableau 3"/>
          <p:cNvGraphicFramePr>
            <a:graphicFrameLocks noGrp="1"/>
          </p:cNvGraphicFramePr>
          <p:nvPr/>
        </p:nvGraphicFramePr>
        <p:xfrm>
          <a:off x="930167" y="1292773"/>
          <a:ext cx="10562895" cy="4622652"/>
        </p:xfrm>
        <a:graphic>
          <a:graphicData uri="http://schemas.openxmlformats.org/drawingml/2006/table">
            <a:tbl>
              <a:tblPr firstRow="1" bandRow="1">
                <a:tableStyleId>{5C22544A-7EE6-4342-B048-85BDC9FD1C3A}</a:tableStyleId>
              </a:tblPr>
              <a:tblGrid>
                <a:gridCol w="3520965"/>
                <a:gridCol w="3520965"/>
                <a:gridCol w="3520965"/>
              </a:tblGrid>
              <a:tr h="741387">
                <a:tc>
                  <a:txBody>
                    <a:bodyPr/>
                    <a:lstStyle/>
                    <a:p>
                      <a:endParaRPr lang="fr-FR" dirty="0"/>
                    </a:p>
                  </a:txBody>
                  <a:tcPr/>
                </a:tc>
                <a:tc>
                  <a:txBody>
                    <a:bodyPr/>
                    <a:lstStyle/>
                    <a:p>
                      <a:pPr algn="ctr"/>
                      <a:r>
                        <a:rPr lang="fr-FR" sz="3200" dirty="0" smtClean="0"/>
                        <a:t>IV</a:t>
                      </a:r>
                      <a:endParaRPr lang="fr-FR" sz="3200" dirty="0"/>
                    </a:p>
                  </a:txBody>
                  <a:tcPr/>
                </a:tc>
                <a:tc>
                  <a:txBody>
                    <a:bodyPr/>
                    <a:lstStyle/>
                    <a:p>
                      <a:pPr algn="ctr"/>
                      <a:r>
                        <a:rPr lang="fr-FR" sz="3200" dirty="0" smtClean="0"/>
                        <a:t>SC</a:t>
                      </a:r>
                      <a:endParaRPr lang="fr-FR" sz="3200" dirty="0"/>
                    </a:p>
                  </a:txBody>
                  <a:tcPr/>
                </a:tc>
              </a:tr>
              <a:tr h="863745">
                <a:tc>
                  <a:txBody>
                    <a:bodyPr/>
                    <a:lstStyle/>
                    <a:p>
                      <a:r>
                        <a:rPr lang="fr-FR" dirty="0" smtClean="0"/>
                        <a:t>Dose</a:t>
                      </a:r>
                      <a:endParaRPr lang="fr-FR" dirty="0"/>
                    </a:p>
                  </a:txBody>
                  <a:tcPr/>
                </a:tc>
                <a:tc>
                  <a:txBody>
                    <a:bodyPr/>
                    <a:lstStyle/>
                    <a:p>
                      <a:r>
                        <a:rPr lang="fr-FR" dirty="0" smtClean="0"/>
                        <a:t>150 mg/flacon</a:t>
                      </a:r>
                      <a:endParaRPr lang="fr-FR" dirty="0"/>
                    </a:p>
                  </a:txBody>
                  <a:tcPr/>
                </a:tc>
                <a:tc>
                  <a:txBody>
                    <a:bodyPr/>
                    <a:lstStyle/>
                    <a:p>
                      <a:r>
                        <a:rPr lang="fr-FR" dirty="0" smtClean="0"/>
                        <a:t>600 mg + </a:t>
                      </a:r>
                      <a:r>
                        <a:rPr lang="fr-FR" baseline="0" dirty="0" err="1" smtClean="0"/>
                        <a:t>hyaluronidase</a:t>
                      </a:r>
                      <a:r>
                        <a:rPr lang="fr-FR" baseline="0" dirty="0" smtClean="0"/>
                        <a:t> Humaine</a:t>
                      </a:r>
                      <a:endParaRPr lang="fr-FR" dirty="0"/>
                    </a:p>
                  </a:txBody>
                  <a:tcPr/>
                </a:tc>
              </a:tr>
              <a:tr h="493568">
                <a:tc>
                  <a:txBody>
                    <a:bodyPr/>
                    <a:lstStyle/>
                    <a:p>
                      <a:r>
                        <a:rPr lang="fr-FR" dirty="0" smtClean="0"/>
                        <a:t>Forme</a:t>
                      </a:r>
                      <a:endParaRPr lang="fr-FR" dirty="0"/>
                    </a:p>
                  </a:txBody>
                  <a:tcPr/>
                </a:tc>
                <a:tc>
                  <a:txBody>
                    <a:bodyPr/>
                    <a:lstStyle/>
                    <a:p>
                      <a:r>
                        <a:rPr lang="fr-FR" dirty="0" smtClean="0"/>
                        <a:t>Poudre </a:t>
                      </a:r>
                    </a:p>
                    <a:p>
                      <a:endParaRPr lang="fr-FR" dirty="0"/>
                    </a:p>
                  </a:txBody>
                  <a:tcPr/>
                </a:tc>
                <a:tc>
                  <a:txBody>
                    <a:bodyPr/>
                    <a:lstStyle/>
                    <a:p>
                      <a:r>
                        <a:rPr lang="fr-FR" dirty="0" smtClean="0"/>
                        <a:t>Solution (120 mg/ml)</a:t>
                      </a:r>
                      <a:endParaRPr lang="fr-FR" dirty="0"/>
                    </a:p>
                  </a:txBody>
                  <a:tcPr/>
                </a:tc>
              </a:tr>
              <a:tr h="493568">
                <a:tc>
                  <a:txBody>
                    <a:bodyPr/>
                    <a:lstStyle/>
                    <a:p>
                      <a:r>
                        <a:rPr lang="fr-FR" dirty="0" smtClean="0"/>
                        <a:t>Prix T2A</a:t>
                      </a:r>
                      <a:endParaRPr lang="fr-FR" dirty="0"/>
                    </a:p>
                  </a:txBody>
                  <a:tcPr/>
                </a:tc>
                <a:tc>
                  <a:txBody>
                    <a:bodyPr/>
                    <a:lstStyle/>
                    <a:p>
                      <a:r>
                        <a:rPr lang="fr-FR" dirty="0" smtClean="0"/>
                        <a:t>536,868 euros HT</a:t>
                      </a:r>
                    </a:p>
                    <a:p>
                      <a:r>
                        <a:rPr lang="fr-FR" i="1" dirty="0" smtClean="0"/>
                        <a:t>Une dose</a:t>
                      </a:r>
                      <a:r>
                        <a:rPr lang="fr-FR" i="1" baseline="0" dirty="0" smtClean="0"/>
                        <a:t> patiente 68 kg :  1460 euros HT</a:t>
                      </a:r>
                      <a:endParaRPr lang="fr-FR" i="1" dirty="0"/>
                    </a:p>
                  </a:txBody>
                  <a:tcPr/>
                </a:tc>
                <a:tc>
                  <a:txBody>
                    <a:bodyPr/>
                    <a:lstStyle/>
                    <a:p>
                      <a:r>
                        <a:rPr lang="fr-FR" dirty="0" smtClean="0"/>
                        <a:t>1476,39 euros HT</a:t>
                      </a:r>
                      <a:endParaRPr lang="fr-FR" dirty="0"/>
                    </a:p>
                  </a:txBody>
                  <a:tcPr/>
                </a:tc>
              </a:tr>
              <a:tr h="493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Conservation</a:t>
                      </a:r>
                    </a:p>
                    <a:p>
                      <a:endParaRPr lang="fr-FR" dirty="0"/>
                    </a:p>
                  </a:txBody>
                  <a:tcPr/>
                </a:tc>
                <a:tc>
                  <a:txBody>
                    <a:bodyPr/>
                    <a:lstStyle/>
                    <a:p>
                      <a:r>
                        <a:rPr lang="fr-FR" dirty="0" smtClean="0"/>
                        <a:t>+2°C /</a:t>
                      </a:r>
                      <a:r>
                        <a:rPr lang="fr-FR" baseline="0" dirty="0" smtClean="0"/>
                        <a:t> +</a:t>
                      </a:r>
                      <a:r>
                        <a:rPr lang="fr-FR" dirty="0" smtClean="0"/>
                        <a:t>8°C</a:t>
                      </a:r>
                    </a:p>
                    <a:p>
                      <a:r>
                        <a:rPr lang="fr-FR" b="0" dirty="0" smtClean="0"/>
                        <a:t>Stable </a:t>
                      </a:r>
                      <a:r>
                        <a:rPr lang="fr-FR" dirty="0" smtClean="0"/>
                        <a:t>avec </a:t>
                      </a:r>
                      <a:r>
                        <a:rPr lang="fr-FR" dirty="0" err="1" smtClean="0"/>
                        <a:t>NaCl</a:t>
                      </a:r>
                      <a:r>
                        <a:rPr lang="fr-FR" baseline="0" dirty="0" smtClean="0"/>
                        <a:t> </a:t>
                      </a:r>
                      <a:r>
                        <a:rPr lang="fr-FR" dirty="0" smtClean="0"/>
                        <a:t>(0,9 %)</a:t>
                      </a:r>
                      <a:r>
                        <a:rPr lang="fr-FR" baseline="0" dirty="0" smtClean="0"/>
                        <a:t> </a:t>
                      </a:r>
                      <a:r>
                        <a:rPr lang="fr-FR" dirty="0" smtClean="0"/>
                        <a:t>24 heures à une température n'excédant pas +30°C.</a:t>
                      </a:r>
                    </a:p>
                    <a:p>
                      <a:endParaRPr lang="fr-FR" dirty="0"/>
                    </a:p>
                  </a:txBody>
                  <a:tcPr/>
                </a:tc>
                <a:tc>
                  <a:txBody>
                    <a:bodyPr/>
                    <a:lstStyle/>
                    <a:p>
                      <a:r>
                        <a:rPr lang="fr-FR" dirty="0" smtClean="0"/>
                        <a:t>+ 2°C /</a:t>
                      </a:r>
                      <a:r>
                        <a:rPr lang="fr-FR" baseline="0" dirty="0" smtClean="0"/>
                        <a:t> +</a:t>
                      </a:r>
                      <a:r>
                        <a:rPr lang="fr-FR" dirty="0" smtClean="0"/>
                        <a:t>8°C</a:t>
                      </a:r>
                      <a:br>
                        <a:rPr lang="fr-FR" dirty="0" smtClean="0"/>
                      </a:br>
                      <a:r>
                        <a:rPr lang="fr-FR" dirty="0" smtClean="0"/>
                        <a:t>Sortie du réfrigérateur, 6 heures à T°C</a:t>
                      </a:r>
                      <a:r>
                        <a:rPr lang="fr-FR" baseline="0" dirty="0" smtClean="0"/>
                        <a:t> &lt;</a:t>
                      </a:r>
                      <a:r>
                        <a:rPr lang="fr-FR" dirty="0" smtClean="0"/>
                        <a:t>30°C.</a:t>
                      </a:r>
                    </a:p>
                    <a:p>
                      <a:r>
                        <a:rPr lang="fr-FR" dirty="0" smtClean="0"/>
                        <a:t>Transfert flacon dans la seringue:</a:t>
                      </a:r>
                      <a:r>
                        <a:rPr lang="fr-FR" baseline="0" dirty="0" smtClean="0"/>
                        <a:t> stable </a:t>
                      </a:r>
                      <a:r>
                        <a:rPr lang="fr-FR" dirty="0" smtClean="0"/>
                        <a:t>48 heures +2°C /</a:t>
                      </a:r>
                      <a:r>
                        <a:rPr lang="fr-FR" baseline="0" dirty="0" smtClean="0"/>
                        <a:t> +</a:t>
                      </a:r>
                      <a:r>
                        <a:rPr lang="fr-FR" dirty="0" smtClean="0"/>
                        <a:t> 8°C</a:t>
                      </a:r>
                      <a:endParaRPr lang="fr-FR"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
            <a:ext cx="10515600" cy="725214"/>
          </a:xfrm>
        </p:spPr>
        <p:txBody>
          <a:bodyPr>
            <a:normAutofit/>
          </a:bodyPr>
          <a:lstStyle/>
          <a:p>
            <a:r>
              <a:rPr lang="fr-FR" sz="3600" dirty="0" smtClean="0"/>
              <a:t>                      </a:t>
            </a:r>
            <a:r>
              <a:rPr lang="fr-FR" sz="3600" dirty="0" smtClean="0"/>
              <a:t>HERCEPTIN </a:t>
            </a:r>
            <a:r>
              <a:rPr lang="fr-FR" sz="3600" baseline="30000" dirty="0" smtClean="0"/>
              <a:t>®</a:t>
            </a:r>
            <a:r>
              <a:rPr lang="fr-FR" sz="3600" dirty="0" smtClean="0"/>
              <a:t> </a:t>
            </a:r>
            <a:r>
              <a:rPr lang="fr-FR" sz="3600" dirty="0" smtClean="0"/>
              <a:t>- indications</a:t>
            </a:r>
            <a:endParaRPr lang="fr-FR" sz="3600" dirty="0"/>
          </a:p>
        </p:txBody>
      </p:sp>
      <p:graphicFrame>
        <p:nvGraphicFramePr>
          <p:cNvPr id="4" name="Tableau 3"/>
          <p:cNvGraphicFramePr>
            <a:graphicFrameLocks noGrp="1"/>
          </p:cNvGraphicFramePr>
          <p:nvPr/>
        </p:nvGraphicFramePr>
        <p:xfrm>
          <a:off x="644635" y="740980"/>
          <a:ext cx="10596180" cy="5046962"/>
        </p:xfrm>
        <a:graphic>
          <a:graphicData uri="http://schemas.openxmlformats.org/drawingml/2006/table">
            <a:tbl>
              <a:tblPr firstRow="1" bandRow="1">
                <a:tableStyleId>{5C22544A-7EE6-4342-B048-85BDC9FD1C3A}</a:tableStyleId>
              </a:tblPr>
              <a:tblGrid>
                <a:gridCol w="5298090"/>
                <a:gridCol w="5298090"/>
              </a:tblGrid>
              <a:tr h="877950">
                <a:tc>
                  <a:txBody>
                    <a:bodyPr/>
                    <a:lstStyle/>
                    <a:p>
                      <a:pPr algn="ctr"/>
                      <a:r>
                        <a:rPr lang="fr-FR" sz="3200" dirty="0" smtClean="0"/>
                        <a:t>IV</a:t>
                      </a:r>
                      <a:endParaRPr lang="fr-FR" sz="3200" dirty="0"/>
                    </a:p>
                  </a:txBody>
                  <a:tcPr/>
                </a:tc>
                <a:tc>
                  <a:txBody>
                    <a:bodyPr/>
                    <a:lstStyle/>
                    <a:p>
                      <a:pPr algn="ctr"/>
                      <a:r>
                        <a:rPr lang="fr-FR" sz="3200" dirty="0" smtClean="0"/>
                        <a:t>SC</a:t>
                      </a:r>
                      <a:endParaRPr lang="fr-FR" sz="3200" dirty="0"/>
                    </a:p>
                  </a:txBody>
                  <a:tcPr/>
                </a:tc>
              </a:tr>
              <a:tr h="1351785">
                <a:tc gridSpan="2">
                  <a:txBody>
                    <a:bodyPr/>
                    <a:lstStyle/>
                    <a:p>
                      <a:r>
                        <a:rPr lang="fr-FR" sz="1100" b="1" dirty="0" smtClean="0">
                          <a:latin typeface="Verdana"/>
                          <a:ea typeface="Calibri"/>
                          <a:cs typeface="Times New Roman"/>
                        </a:rPr>
                        <a:t>- </a:t>
                      </a:r>
                      <a:r>
                        <a:rPr lang="fr-FR" sz="1400" b="1" dirty="0" smtClean="0">
                          <a:latin typeface="Verdana"/>
                          <a:ea typeface="Calibri"/>
                          <a:cs typeface="Times New Roman"/>
                        </a:rPr>
                        <a:t>Cancer du sein précoce </a:t>
                      </a:r>
                      <a:r>
                        <a:rPr lang="fr-FR" sz="1100" dirty="0" smtClean="0">
                          <a:latin typeface="Verdana"/>
                          <a:ea typeface="Calibri"/>
                          <a:cs typeface="Times New Roman"/>
                        </a:rPr>
                        <a:t/>
                      </a:r>
                      <a:br>
                        <a:rPr lang="fr-FR" sz="1100" dirty="0" smtClean="0">
                          <a:latin typeface="Verdana"/>
                          <a:ea typeface="Calibri"/>
                          <a:cs typeface="Times New Roman"/>
                        </a:rPr>
                      </a:br>
                      <a:r>
                        <a:rPr lang="fr-FR" sz="1100" dirty="0" smtClean="0">
                          <a:latin typeface="Verdana"/>
                          <a:ea typeface="Calibri"/>
                          <a:cs typeface="Times New Roman"/>
                        </a:rPr>
                        <a:t>"HERCEPTIN est indiqué dans le traitement de patients adultes atteints d'un cancer du sein précoce HER2 positif :</a:t>
                      </a:r>
                      <a:br>
                        <a:rPr lang="fr-FR" sz="1100" dirty="0" smtClean="0">
                          <a:latin typeface="Verdana"/>
                          <a:ea typeface="Calibri"/>
                          <a:cs typeface="Times New Roman"/>
                        </a:rPr>
                      </a:br>
                      <a:r>
                        <a:rPr lang="fr-FR" sz="1100" dirty="0" smtClean="0">
                          <a:latin typeface="Verdana"/>
                          <a:ea typeface="Calibri"/>
                          <a:cs typeface="Times New Roman"/>
                        </a:rPr>
                        <a:t>. après chirurgie, chimiothérapie (néo-adjuvante ou adjuvante) et radiothérapie (si indiquée)</a:t>
                      </a:r>
                      <a:br>
                        <a:rPr lang="fr-FR" sz="1100" dirty="0" smtClean="0">
                          <a:latin typeface="Verdana"/>
                          <a:ea typeface="Calibri"/>
                          <a:cs typeface="Times New Roman"/>
                        </a:rPr>
                      </a:br>
                      <a:r>
                        <a:rPr lang="fr-FR" sz="1100" dirty="0" smtClean="0">
                          <a:latin typeface="Verdana"/>
                          <a:ea typeface="Calibri"/>
                          <a:cs typeface="Times New Roman"/>
                        </a:rPr>
                        <a:t>. après une chimiothérapie adjuvante avec la </a:t>
                      </a:r>
                      <a:r>
                        <a:rPr lang="fr-FR" sz="1100" dirty="0" err="1" smtClean="0">
                          <a:latin typeface="Verdana"/>
                          <a:ea typeface="Calibri"/>
                          <a:cs typeface="Times New Roman"/>
                        </a:rPr>
                        <a:t>doxorubicine</a:t>
                      </a:r>
                      <a:r>
                        <a:rPr lang="fr-FR" sz="1100" dirty="0" smtClean="0">
                          <a:latin typeface="Verdana"/>
                          <a:ea typeface="Calibri"/>
                          <a:cs typeface="Times New Roman"/>
                        </a:rPr>
                        <a:t> et le </a:t>
                      </a:r>
                      <a:r>
                        <a:rPr lang="fr-FR" sz="1100" dirty="0" err="1" smtClean="0">
                          <a:latin typeface="Verdana"/>
                          <a:ea typeface="Calibri"/>
                          <a:cs typeface="Times New Roman"/>
                        </a:rPr>
                        <a:t>cyclophosphamide</a:t>
                      </a:r>
                      <a:r>
                        <a:rPr lang="fr-FR" sz="1100" dirty="0" smtClean="0">
                          <a:latin typeface="Verdana"/>
                          <a:ea typeface="Calibri"/>
                          <a:cs typeface="Times New Roman"/>
                        </a:rPr>
                        <a:t>, en association avec le </a:t>
                      </a:r>
                      <a:r>
                        <a:rPr lang="fr-FR" sz="1100" dirty="0" err="1" smtClean="0">
                          <a:latin typeface="Verdana"/>
                          <a:ea typeface="Calibri"/>
                          <a:cs typeface="Times New Roman"/>
                        </a:rPr>
                        <a:t>paclitaxel</a:t>
                      </a:r>
                      <a:r>
                        <a:rPr lang="fr-FR" sz="1100" dirty="0" smtClean="0">
                          <a:latin typeface="Verdana"/>
                          <a:ea typeface="Calibri"/>
                          <a:cs typeface="Times New Roman"/>
                        </a:rPr>
                        <a:t> ou le </a:t>
                      </a:r>
                      <a:r>
                        <a:rPr lang="fr-FR" sz="1100" dirty="0" err="1" smtClean="0">
                          <a:latin typeface="Verdana"/>
                          <a:ea typeface="Calibri"/>
                          <a:cs typeface="Times New Roman"/>
                        </a:rPr>
                        <a:t>docétaxel</a:t>
                      </a:r>
                      <a:r>
                        <a:rPr lang="fr-FR" sz="1100" dirty="0" smtClean="0">
                          <a:latin typeface="Verdana"/>
                          <a:ea typeface="Calibri"/>
                          <a:cs typeface="Times New Roman"/>
                        </a:rPr>
                        <a:t> ;</a:t>
                      </a:r>
                      <a:br>
                        <a:rPr lang="fr-FR" sz="1100" dirty="0" smtClean="0">
                          <a:latin typeface="Verdana"/>
                          <a:ea typeface="Calibri"/>
                          <a:cs typeface="Times New Roman"/>
                        </a:rPr>
                      </a:br>
                      <a:r>
                        <a:rPr lang="fr-FR" sz="1100" dirty="0" smtClean="0">
                          <a:latin typeface="Verdana"/>
                          <a:ea typeface="Calibri"/>
                          <a:cs typeface="Times New Roman"/>
                        </a:rPr>
                        <a:t>. en association à une chimiothérapie adjuvante associant le </a:t>
                      </a:r>
                      <a:r>
                        <a:rPr lang="fr-FR" sz="1100" dirty="0" err="1" smtClean="0">
                          <a:latin typeface="Verdana"/>
                          <a:ea typeface="Calibri"/>
                          <a:cs typeface="Times New Roman"/>
                        </a:rPr>
                        <a:t>docétaxel</a:t>
                      </a:r>
                      <a:r>
                        <a:rPr lang="fr-FR" sz="1100" dirty="0" smtClean="0">
                          <a:latin typeface="Verdana"/>
                          <a:ea typeface="Calibri"/>
                          <a:cs typeface="Times New Roman"/>
                        </a:rPr>
                        <a:t> et le </a:t>
                      </a:r>
                      <a:r>
                        <a:rPr lang="fr-FR" sz="1100" dirty="0" err="1" smtClean="0">
                          <a:latin typeface="Verdana"/>
                          <a:ea typeface="Calibri"/>
                          <a:cs typeface="Times New Roman"/>
                        </a:rPr>
                        <a:t>carboplatine</a:t>
                      </a:r>
                      <a:r>
                        <a:rPr lang="fr-FR" sz="1100" dirty="0" smtClean="0">
                          <a:latin typeface="Verdana"/>
                          <a:ea typeface="Calibri"/>
                          <a:cs typeface="Times New Roman"/>
                        </a:rPr>
                        <a:t> ;</a:t>
                      </a:r>
                      <a:br>
                        <a:rPr lang="fr-FR" sz="1100" dirty="0" smtClean="0">
                          <a:latin typeface="Verdana"/>
                          <a:ea typeface="Calibri"/>
                          <a:cs typeface="Times New Roman"/>
                        </a:rPr>
                      </a:br>
                      <a:r>
                        <a:rPr lang="fr-FR" sz="1100" dirty="0" smtClean="0">
                          <a:latin typeface="Verdana"/>
                          <a:ea typeface="Calibri"/>
                          <a:cs typeface="Times New Roman"/>
                        </a:rPr>
                        <a:t>. en association à une chimiothérapie néo-adjuvante, suivie d'un traitement adjuvant avec HERCEPTIN, chez les patients ayant une maladie localement avancée (y compris inflammatoire) ou des tumeurs mesurant plus de 2 cm de diamètre.</a:t>
                      </a:r>
                      <a:endParaRPr lang="fr-FR" sz="1100" dirty="0"/>
                    </a:p>
                  </a:txBody>
                  <a:tcPr/>
                </a:tc>
                <a:tc hMerge="1">
                  <a:txBody>
                    <a:bodyPr/>
                    <a:lstStyle/>
                    <a:p>
                      <a:endParaRPr lang="fr-FR" dirty="0"/>
                    </a:p>
                  </a:txBody>
                  <a:tcPr/>
                </a:tc>
              </a:tr>
              <a:tr h="1941892">
                <a:tc gridSpan="2">
                  <a:txBody>
                    <a:bodyPr/>
                    <a:lstStyle/>
                    <a:p>
                      <a:r>
                        <a:rPr lang="fr-FR" sz="1400" b="1" dirty="0" smtClean="0">
                          <a:latin typeface="Verdana"/>
                          <a:ea typeface="Calibri"/>
                          <a:cs typeface="Times New Roman"/>
                        </a:rPr>
                        <a:t>- Cancer du sein métastatique </a:t>
                      </a:r>
                      <a:r>
                        <a:rPr lang="fr-FR" sz="1100" dirty="0" smtClean="0">
                          <a:latin typeface="Verdana"/>
                          <a:ea typeface="Calibri"/>
                          <a:cs typeface="Times New Roman"/>
                        </a:rPr>
                        <a:t/>
                      </a:r>
                      <a:br>
                        <a:rPr lang="fr-FR" sz="1100" dirty="0" smtClean="0">
                          <a:latin typeface="Verdana"/>
                          <a:ea typeface="Calibri"/>
                          <a:cs typeface="Times New Roman"/>
                        </a:rPr>
                      </a:br>
                      <a:r>
                        <a:rPr lang="fr-FR" sz="1100" dirty="0" smtClean="0">
                          <a:latin typeface="Verdana"/>
                          <a:ea typeface="Calibri"/>
                          <a:cs typeface="Times New Roman"/>
                        </a:rPr>
                        <a:t>"HERCEPTIN est indiqué dans le traitement de patients adultes atteints d'un cancer du sein métastatique HER2 positif :</a:t>
                      </a:r>
                      <a:br>
                        <a:rPr lang="fr-FR" sz="1100" dirty="0" smtClean="0">
                          <a:latin typeface="Verdana"/>
                          <a:ea typeface="Calibri"/>
                          <a:cs typeface="Times New Roman"/>
                        </a:rPr>
                      </a:br>
                      <a:r>
                        <a:rPr lang="fr-FR" sz="1100" dirty="0" smtClean="0">
                          <a:latin typeface="Verdana"/>
                          <a:ea typeface="Calibri"/>
                          <a:cs typeface="Times New Roman"/>
                        </a:rPr>
                        <a:t>. en monothérapie, chez les patients déjà </a:t>
                      </a:r>
                      <a:r>
                        <a:rPr lang="fr-FR" sz="1100" dirty="0" err="1" smtClean="0">
                          <a:latin typeface="Verdana"/>
                          <a:ea typeface="Calibri"/>
                          <a:cs typeface="Times New Roman"/>
                        </a:rPr>
                        <a:t>pré-traités</a:t>
                      </a:r>
                      <a:r>
                        <a:rPr lang="fr-FR" sz="1100" dirty="0" smtClean="0">
                          <a:latin typeface="Verdana"/>
                          <a:ea typeface="Calibri"/>
                          <a:cs typeface="Times New Roman"/>
                        </a:rPr>
                        <a:t> par au moins deux protocoles de chimiothérapie pour leur maladie métastatique. Les chimiothérapies précédentes doivent au moins inclure une </a:t>
                      </a:r>
                      <a:r>
                        <a:rPr lang="fr-FR" sz="1100" dirty="0" err="1" smtClean="0">
                          <a:latin typeface="Verdana"/>
                          <a:ea typeface="Calibri"/>
                          <a:cs typeface="Times New Roman"/>
                        </a:rPr>
                        <a:t>anthracycline</a:t>
                      </a:r>
                      <a:r>
                        <a:rPr lang="fr-FR" sz="1100" dirty="0" smtClean="0">
                          <a:latin typeface="Verdana"/>
                          <a:ea typeface="Calibri"/>
                          <a:cs typeface="Times New Roman"/>
                        </a:rPr>
                        <a:t> et un </a:t>
                      </a:r>
                      <a:r>
                        <a:rPr lang="fr-FR" sz="1100" dirty="0" err="1" smtClean="0">
                          <a:latin typeface="Verdana"/>
                          <a:ea typeface="Calibri"/>
                          <a:cs typeface="Times New Roman"/>
                        </a:rPr>
                        <a:t>taxane</a:t>
                      </a:r>
                      <a:r>
                        <a:rPr lang="fr-FR" sz="1100" dirty="0" smtClean="0">
                          <a:latin typeface="Verdana"/>
                          <a:ea typeface="Calibri"/>
                          <a:cs typeface="Times New Roman"/>
                        </a:rPr>
                        <a:t>, à moins que ces traitements ne conviennent pas aux patients. Les patients répondeurs à l'hormonothérapie doivent également être en échec à l'hormonothérapie, à moins que ces traitements ne leur conviennent pas ;</a:t>
                      </a:r>
                      <a:br>
                        <a:rPr lang="fr-FR" sz="1100" dirty="0" smtClean="0">
                          <a:latin typeface="Verdana"/>
                          <a:ea typeface="Calibri"/>
                          <a:cs typeface="Times New Roman"/>
                        </a:rPr>
                      </a:br>
                      <a:r>
                        <a:rPr lang="fr-FR" sz="1100" dirty="0" smtClean="0">
                          <a:latin typeface="Verdana"/>
                          <a:ea typeface="Calibri"/>
                          <a:cs typeface="Times New Roman"/>
                        </a:rPr>
                        <a:t>. en association avec le </a:t>
                      </a:r>
                      <a:r>
                        <a:rPr lang="fr-FR" sz="1100" dirty="0" err="1" smtClean="0">
                          <a:latin typeface="Verdana"/>
                          <a:ea typeface="Calibri"/>
                          <a:cs typeface="Times New Roman"/>
                        </a:rPr>
                        <a:t>paclitaxel</a:t>
                      </a:r>
                      <a:r>
                        <a:rPr lang="fr-FR" sz="1100" dirty="0" smtClean="0">
                          <a:latin typeface="Verdana"/>
                          <a:ea typeface="Calibri"/>
                          <a:cs typeface="Times New Roman"/>
                        </a:rPr>
                        <a:t>, chez les patients non </a:t>
                      </a:r>
                      <a:r>
                        <a:rPr lang="fr-FR" sz="1100" dirty="0" err="1" smtClean="0">
                          <a:latin typeface="Verdana"/>
                          <a:ea typeface="Calibri"/>
                          <a:cs typeface="Times New Roman"/>
                        </a:rPr>
                        <a:t>pré-traités</a:t>
                      </a:r>
                      <a:r>
                        <a:rPr lang="fr-FR" sz="1100" dirty="0" smtClean="0">
                          <a:latin typeface="Verdana"/>
                          <a:ea typeface="Calibri"/>
                          <a:cs typeface="Times New Roman"/>
                        </a:rPr>
                        <a:t> par chimiothérapie pour leur maladie métastatique et chez lesquels le traitement par </a:t>
                      </a:r>
                      <a:r>
                        <a:rPr lang="fr-FR" sz="1100" dirty="0" err="1" smtClean="0">
                          <a:latin typeface="Verdana"/>
                          <a:ea typeface="Calibri"/>
                          <a:cs typeface="Times New Roman"/>
                        </a:rPr>
                        <a:t>anthracyclines</a:t>
                      </a:r>
                      <a:r>
                        <a:rPr lang="fr-FR" sz="1100" dirty="0" smtClean="0">
                          <a:latin typeface="Verdana"/>
                          <a:ea typeface="Calibri"/>
                          <a:cs typeface="Times New Roman"/>
                        </a:rPr>
                        <a:t> ne peut pas être envisagé ;</a:t>
                      </a:r>
                      <a:br>
                        <a:rPr lang="fr-FR" sz="1100" dirty="0" smtClean="0">
                          <a:latin typeface="Verdana"/>
                          <a:ea typeface="Calibri"/>
                          <a:cs typeface="Times New Roman"/>
                        </a:rPr>
                      </a:br>
                      <a:r>
                        <a:rPr lang="fr-FR" sz="1100" dirty="0" smtClean="0">
                          <a:latin typeface="Verdana"/>
                          <a:ea typeface="Calibri"/>
                          <a:cs typeface="Times New Roman"/>
                        </a:rPr>
                        <a:t>. en association avec le </a:t>
                      </a:r>
                      <a:r>
                        <a:rPr lang="fr-FR" sz="1100" dirty="0" err="1" smtClean="0">
                          <a:latin typeface="Verdana"/>
                          <a:ea typeface="Calibri"/>
                          <a:cs typeface="Times New Roman"/>
                        </a:rPr>
                        <a:t>docétaxel</a:t>
                      </a:r>
                      <a:r>
                        <a:rPr lang="fr-FR" sz="1100" dirty="0" smtClean="0">
                          <a:latin typeface="Verdana"/>
                          <a:ea typeface="Calibri"/>
                          <a:cs typeface="Times New Roman"/>
                        </a:rPr>
                        <a:t>, chez les patients non </a:t>
                      </a:r>
                      <a:r>
                        <a:rPr lang="fr-FR" sz="1100" dirty="0" err="1" smtClean="0">
                          <a:latin typeface="Verdana"/>
                          <a:ea typeface="Calibri"/>
                          <a:cs typeface="Times New Roman"/>
                        </a:rPr>
                        <a:t>pré-traités</a:t>
                      </a:r>
                      <a:r>
                        <a:rPr lang="fr-FR" sz="1100" dirty="0" smtClean="0">
                          <a:latin typeface="Verdana"/>
                          <a:ea typeface="Calibri"/>
                          <a:cs typeface="Times New Roman"/>
                        </a:rPr>
                        <a:t> par chimiothérapie pour leur maladie métastatique ;</a:t>
                      </a:r>
                      <a:br>
                        <a:rPr lang="fr-FR" sz="1100" dirty="0" smtClean="0">
                          <a:latin typeface="Verdana"/>
                          <a:ea typeface="Calibri"/>
                          <a:cs typeface="Times New Roman"/>
                        </a:rPr>
                      </a:br>
                      <a:r>
                        <a:rPr lang="fr-FR" sz="1100" dirty="0" smtClean="0">
                          <a:latin typeface="Verdana"/>
                          <a:ea typeface="Calibri"/>
                          <a:cs typeface="Times New Roman"/>
                        </a:rPr>
                        <a:t>. en association à un inhibiteur de l'</a:t>
                      </a:r>
                      <a:r>
                        <a:rPr lang="fr-FR" sz="1100" dirty="0" err="1" smtClean="0">
                          <a:latin typeface="Verdana"/>
                          <a:ea typeface="Calibri"/>
                          <a:cs typeface="Times New Roman"/>
                        </a:rPr>
                        <a:t>aromatase</a:t>
                      </a:r>
                      <a:r>
                        <a:rPr lang="fr-FR" sz="1100" dirty="0" smtClean="0">
                          <a:latin typeface="Verdana"/>
                          <a:ea typeface="Calibri"/>
                          <a:cs typeface="Times New Roman"/>
                        </a:rPr>
                        <a:t>, chez les patientes ménopausées ayant des récepteurs hormonaux positifs, non traitées précédemment par </a:t>
                      </a:r>
                      <a:r>
                        <a:rPr lang="fr-FR" sz="1100" dirty="0" err="1" smtClean="0">
                          <a:latin typeface="Verdana"/>
                          <a:ea typeface="Calibri"/>
                          <a:cs typeface="Times New Roman"/>
                        </a:rPr>
                        <a:t>trastuzumab</a:t>
                      </a:r>
                      <a:r>
                        <a:rPr lang="fr-FR" sz="1100" dirty="0" smtClean="0">
                          <a:latin typeface="Verdana"/>
                          <a:ea typeface="Calibri"/>
                          <a:cs typeface="Times New Roman"/>
                        </a:rPr>
                        <a:t>."</a:t>
                      </a:r>
                      <a:endParaRPr lang="fr-FR" sz="1100" dirty="0"/>
                    </a:p>
                    <a:p>
                      <a:r>
                        <a:rPr lang="fr-FR" sz="1100" dirty="0" smtClean="0">
                          <a:latin typeface="Verdana"/>
                          <a:ea typeface="Calibri"/>
                          <a:cs typeface="Times New Roman"/>
                        </a:rPr>
                        <a:t>-</a:t>
                      </a:r>
                      <a:endParaRPr lang="fr-FR" sz="1100" dirty="0"/>
                    </a:p>
                  </a:txBody>
                  <a:tcPr/>
                </a:tc>
                <a:tc hMerge="1">
                  <a:txBody>
                    <a:bodyPr/>
                    <a:lstStyle/>
                    <a:p>
                      <a:endParaRPr lang="fr-FR" dirty="0"/>
                    </a:p>
                  </a:txBody>
                  <a:tcPr/>
                </a:tc>
              </a:tr>
              <a:tr h="668387">
                <a:tc>
                  <a:txBody>
                    <a:bodyPr/>
                    <a:lstStyle/>
                    <a:p>
                      <a:r>
                        <a:rPr lang="fr-FR" sz="1400" kern="1200" dirty="0" smtClean="0">
                          <a:solidFill>
                            <a:schemeClr val="dk1"/>
                          </a:solidFill>
                          <a:latin typeface="+mn-lt"/>
                          <a:ea typeface="+mn-ea"/>
                          <a:cs typeface="+mn-cs"/>
                        </a:rPr>
                        <a:t>-</a:t>
                      </a:r>
                      <a:r>
                        <a:rPr lang="fr-FR" sz="1400" b="1" kern="1200" dirty="0" smtClean="0">
                          <a:solidFill>
                            <a:schemeClr val="dk1"/>
                          </a:solidFill>
                          <a:latin typeface="+mn-lt"/>
                          <a:ea typeface="+mn-ea"/>
                          <a:cs typeface="+mn-cs"/>
                        </a:rPr>
                        <a:t>Cancer gastrique métastatique</a:t>
                      </a:r>
                      <a:endParaRPr lang="fr-FR" sz="1400" b="1" dirty="0"/>
                    </a:p>
                  </a:txBody>
                  <a:tcPr/>
                </a:tc>
                <a:tc>
                  <a:txBody>
                    <a:bodyPr/>
                    <a:lstStyle/>
                    <a:p>
                      <a:r>
                        <a:rPr lang="fr-FR" dirty="0" smtClean="0"/>
                        <a:t>non</a:t>
                      </a:r>
                      <a:endParaRPr lang="fr-FR" dirty="0"/>
                    </a:p>
                  </a:txBody>
                  <a:tcPr/>
                </a:tc>
              </a:tr>
            </a:tbl>
          </a:graphicData>
        </a:graphic>
      </p:graphicFrame>
      <p:sp>
        <p:nvSpPr>
          <p:cNvPr id="5" name="Rectangle 4"/>
          <p:cNvSpPr/>
          <p:nvPr/>
        </p:nvSpPr>
        <p:spPr>
          <a:xfrm>
            <a:off x="551792" y="5736499"/>
            <a:ext cx="10988567" cy="923330"/>
          </a:xfrm>
          <a:prstGeom prst="rect">
            <a:avLst/>
          </a:prstGeom>
        </p:spPr>
        <p:txBody>
          <a:bodyPr wrap="square">
            <a:spAutoFit/>
          </a:bodyPr>
          <a:lstStyle/>
          <a:p>
            <a:r>
              <a:rPr lang="fr-FR" dirty="0" smtClean="0"/>
              <a:t>HAS : ASMR V ; La formulation sous-cutanée d'HERCEPTIN n'ayant été étudiée que dans les cancers du sein précoces, sa place dans la stratégie dans cette situation est la même qu'HERCEPTIN par voie intraveineuse. Dans les autres cas, son utilisation en simple alternative à la formulation intraveineuse n'a pas été évaluée.</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5" name="Titre 1"/>
          <p:cNvSpPr txBox="1">
            <a:spLocks/>
          </p:cNvSpPr>
          <p:nvPr/>
        </p:nvSpPr>
        <p:spPr>
          <a:xfrm>
            <a:off x="236483" y="0"/>
            <a:ext cx="11619186" cy="1325563"/>
          </a:xfrm>
          <a:prstGeom prst="rect">
            <a:avLst/>
          </a:prstGeom>
        </p:spPr>
        <p:txBody>
          <a:bodyPr vert="horz" lIns="91440" tIns="45720" rIns="91440" bIns="45720" rtlCol="0" anchor="b">
            <a:normAutofit/>
          </a:bodyPr>
          <a:lstStyle/>
          <a:p>
            <a:pPr lvl="0" algn="ctr">
              <a:lnSpc>
                <a:spcPct val="90000"/>
              </a:lnSpc>
              <a:spcBef>
                <a:spcPct val="0"/>
              </a:spcBef>
              <a:defRPr/>
            </a:pPr>
            <a:r>
              <a:rPr kumimoji="0" lang="fr-FR" sz="60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3900" b="0" i="0" u="none" strike="noStrike" kern="1200" cap="none" spc="0" normalizeH="0" baseline="0" noProof="0" dirty="0" smtClean="0">
                <a:ln>
                  <a:noFill/>
                </a:ln>
                <a:solidFill>
                  <a:schemeClr val="tx1"/>
                </a:solidFill>
                <a:effectLst/>
                <a:uLnTx/>
                <a:uFillTx/>
                <a:latin typeface="+mj-lt"/>
                <a:ea typeface="+mj-ea"/>
                <a:cs typeface="+mj-cs"/>
              </a:rPr>
              <a:t>HERCEPTIN</a:t>
            </a:r>
            <a:r>
              <a:rPr lang="fr-FR" sz="4000" dirty="0" smtClean="0"/>
              <a:t>®</a:t>
            </a:r>
            <a:r>
              <a:rPr kumimoji="0" lang="fr-FR" sz="39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3900" b="0" i="0" u="none" strike="noStrike" kern="1200" cap="none" spc="0" normalizeH="0" baseline="0" noProof="0" dirty="0" smtClean="0">
                <a:ln>
                  <a:noFill/>
                </a:ln>
                <a:solidFill>
                  <a:schemeClr val="tx1"/>
                </a:solidFill>
                <a:effectLst/>
                <a:uLnTx/>
                <a:uFillTx/>
                <a:latin typeface="+mj-lt"/>
                <a:ea typeface="+mj-ea"/>
                <a:cs typeface="+mj-cs"/>
              </a:rPr>
              <a:t>posologie</a:t>
            </a:r>
            <a:r>
              <a:rPr kumimoji="0" lang="fr-FR" sz="3900" b="0" i="0" u="none" strike="noStrike" kern="1200" cap="none" spc="0" normalizeH="0" noProof="0" dirty="0" smtClean="0">
                <a:ln>
                  <a:noFill/>
                </a:ln>
                <a:solidFill>
                  <a:schemeClr val="tx1"/>
                </a:solidFill>
                <a:effectLst/>
                <a:uLnTx/>
                <a:uFillTx/>
                <a:latin typeface="+mj-lt"/>
                <a:ea typeface="+mj-ea"/>
                <a:cs typeface="+mj-cs"/>
              </a:rPr>
              <a:t> cancer du sein précoce</a:t>
            </a:r>
            <a:endParaRPr kumimoji="0" lang="fr-FR" sz="39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Tableau 5"/>
          <p:cNvGraphicFramePr>
            <a:graphicFrameLocks noGrp="1"/>
          </p:cNvGraphicFramePr>
          <p:nvPr/>
        </p:nvGraphicFramePr>
        <p:xfrm>
          <a:off x="1748221" y="2096814"/>
          <a:ext cx="9398000" cy="3755346"/>
        </p:xfrm>
        <a:graphic>
          <a:graphicData uri="http://schemas.openxmlformats.org/drawingml/2006/table">
            <a:tbl>
              <a:tblPr firstRow="1" bandRow="1">
                <a:tableStyleId>{5C22544A-7EE6-4342-B048-85BDC9FD1C3A}</a:tableStyleId>
              </a:tblPr>
              <a:tblGrid>
                <a:gridCol w="4731407"/>
                <a:gridCol w="4666593"/>
              </a:tblGrid>
              <a:tr h="646386">
                <a:tc>
                  <a:txBody>
                    <a:bodyPr/>
                    <a:lstStyle/>
                    <a:p>
                      <a:r>
                        <a:rPr lang="fr-FR" sz="3600" i="0" dirty="0" smtClean="0"/>
                        <a:t>IV</a:t>
                      </a:r>
                      <a:endParaRPr lang="fr-FR" sz="3600" i="0" dirty="0"/>
                    </a:p>
                  </a:txBody>
                  <a:tcPr/>
                </a:tc>
                <a:tc>
                  <a:txBody>
                    <a:bodyPr/>
                    <a:lstStyle/>
                    <a:p>
                      <a:r>
                        <a:rPr lang="fr-FR" sz="3600" dirty="0" smtClean="0"/>
                        <a:t>SC</a:t>
                      </a:r>
                      <a:endParaRPr lang="fr-FR" sz="3600" dirty="0"/>
                    </a:p>
                  </a:txBody>
                  <a:tcPr/>
                </a:tc>
              </a:tr>
              <a:tr h="370840">
                <a:tc>
                  <a:txBody>
                    <a:bodyPr/>
                    <a:lstStyle/>
                    <a:p>
                      <a:r>
                        <a:rPr lang="fr-FR" dirty="0" smtClean="0"/>
                        <a:t> Administration hebdomadaire et toutes les trois semaines</a:t>
                      </a:r>
                      <a:br>
                        <a:rPr lang="fr-FR" dirty="0" smtClean="0"/>
                      </a:br>
                      <a:r>
                        <a:rPr lang="fr-FR" dirty="0" smtClean="0"/>
                        <a:t>Dose de charge initiale recommandée de 8 mg/kg . </a:t>
                      </a:r>
                    </a:p>
                    <a:p>
                      <a:r>
                        <a:rPr lang="fr-FR" dirty="0" smtClean="0"/>
                        <a:t>dose d'entretien de 6 mg/kg.</a:t>
                      </a:r>
                      <a:br>
                        <a:rPr lang="fr-FR" dirty="0" smtClean="0"/>
                      </a:br>
                      <a:r>
                        <a:rPr lang="fr-FR" dirty="0" smtClean="0"/>
                        <a:t/>
                      </a:r>
                      <a:br>
                        <a:rPr lang="fr-FR" dirty="0" smtClean="0"/>
                      </a:br>
                      <a:r>
                        <a:rPr lang="fr-FR" dirty="0" smtClean="0"/>
                        <a:t>Durée du traitement :</a:t>
                      </a:r>
                      <a:r>
                        <a:rPr lang="fr-FR" baseline="0" dirty="0" smtClean="0"/>
                        <a:t> </a:t>
                      </a:r>
                      <a:r>
                        <a:rPr lang="fr-FR" dirty="0" smtClean="0"/>
                        <a:t>1 an ou jusqu'à rechute de la maladie, si elle survient avant la fin de la durée de 1 an de traitement. </a:t>
                      </a:r>
                      <a:br>
                        <a:rPr lang="fr-FR" dirty="0" smtClean="0"/>
                      </a:br>
                      <a:r>
                        <a:rPr lang="fr-FR" dirty="0" smtClean="0"/>
                        <a:t/>
                      </a:r>
                      <a:br>
                        <a:rPr lang="fr-FR" dirty="0" smtClean="0"/>
                      </a:br>
                      <a:endParaRPr lang="fr-FR" dirty="0"/>
                    </a:p>
                  </a:txBody>
                  <a:tcPr/>
                </a:tc>
                <a:tc>
                  <a:txBody>
                    <a:bodyPr/>
                    <a:lstStyle/>
                    <a:p>
                      <a:r>
                        <a:rPr lang="fr-FR" dirty="0" smtClean="0"/>
                        <a:t>Dose</a:t>
                      </a:r>
                      <a:r>
                        <a:rPr lang="fr-FR" baseline="0" dirty="0" smtClean="0"/>
                        <a:t> de </a:t>
                      </a:r>
                      <a:r>
                        <a:rPr lang="fr-FR" dirty="0" smtClean="0"/>
                        <a:t>600 mg, quel que soit le poids corporel du patient. </a:t>
                      </a:r>
                    </a:p>
                    <a:p>
                      <a:r>
                        <a:rPr lang="fr-FR" dirty="0" smtClean="0"/>
                        <a:t>Aucune dose de charge n'est requise. Toutes les trois semaines.</a:t>
                      </a:r>
                    </a:p>
                    <a:p>
                      <a:endParaRPr lang="fr-FR" dirty="0" smtClean="0"/>
                    </a:p>
                    <a:p>
                      <a:r>
                        <a:rPr lang="fr-FR" dirty="0" smtClean="0"/>
                        <a:t>Durée du traitement :</a:t>
                      </a:r>
                      <a:r>
                        <a:rPr lang="fr-FR" baseline="0" dirty="0" smtClean="0"/>
                        <a:t> </a:t>
                      </a:r>
                      <a:r>
                        <a:rPr lang="fr-FR" dirty="0" smtClean="0"/>
                        <a:t>1 an ou jusqu'à rechute de la maladie, si elle survient avant la fin de la durée de 1 an de traitement. </a:t>
                      </a:r>
                      <a:endParaRPr lang="fr-FR" dirty="0"/>
                    </a:p>
                  </a:txBody>
                  <a:tcPr/>
                </a:tc>
              </a:tr>
            </a:tbl>
          </a:graphicData>
        </a:graphic>
      </p:graphicFrame>
    </p:spTree>
    <p:extLst>
      <p:ext uri="{BB962C8B-B14F-4D97-AF65-F5344CB8AC3E}">
        <p14:creationId xmlns:p14="http://schemas.microsoft.com/office/powerpoint/2010/main" xmlns="" val="79823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4" name="ZoneTexte 3"/>
          <p:cNvSpPr txBox="1"/>
          <p:nvPr/>
        </p:nvSpPr>
        <p:spPr>
          <a:xfrm>
            <a:off x="3052979" y="531325"/>
            <a:ext cx="6981976" cy="584775"/>
          </a:xfrm>
          <a:prstGeom prst="rect">
            <a:avLst/>
          </a:prstGeom>
          <a:noFill/>
        </p:spPr>
        <p:txBody>
          <a:bodyPr wrap="none" rtlCol="0">
            <a:spAutoFit/>
          </a:bodyPr>
          <a:lstStyle/>
          <a:p>
            <a:r>
              <a:rPr lang="fr-FR" sz="3200" b="1" dirty="0" smtClean="0"/>
              <a:t>HERCEPTIN</a:t>
            </a:r>
            <a:r>
              <a:rPr lang="fr-FR" sz="3200" dirty="0" smtClean="0"/>
              <a:t> ®</a:t>
            </a:r>
            <a:r>
              <a:rPr lang="fr-FR" sz="3200" b="1" dirty="0" smtClean="0"/>
              <a:t> </a:t>
            </a:r>
            <a:r>
              <a:rPr lang="fr-FR" sz="3200" b="1" dirty="0" smtClean="0"/>
              <a:t>préparation / surveillance </a:t>
            </a:r>
            <a:endParaRPr lang="fr-FR" sz="3200" b="1" dirty="0"/>
          </a:p>
        </p:txBody>
      </p:sp>
      <p:graphicFrame>
        <p:nvGraphicFramePr>
          <p:cNvPr id="5" name="Tableau 4"/>
          <p:cNvGraphicFramePr>
            <a:graphicFrameLocks noGrp="1"/>
          </p:cNvGraphicFramePr>
          <p:nvPr/>
        </p:nvGraphicFramePr>
        <p:xfrm>
          <a:off x="1198179" y="1618301"/>
          <a:ext cx="10042635" cy="3413760"/>
        </p:xfrm>
        <a:graphic>
          <a:graphicData uri="http://schemas.openxmlformats.org/drawingml/2006/table">
            <a:tbl>
              <a:tblPr firstRow="1" bandRow="1">
                <a:tableStyleId>{5C22544A-7EE6-4342-B048-85BDC9FD1C3A}</a:tableStyleId>
              </a:tblPr>
              <a:tblGrid>
                <a:gridCol w="4792718"/>
                <a:gridCol w="5249917"/>
              </a:tblGrid>
              <a:tr h="370840">
                <a:tc>
                  <a:txBody>
                    <a:bodyPr/>
                    <a:lstStyle/>
                    <a:p>
                      <a:pPr algn="ctr"/>
                      <a:r>
                        <a:rPr lang="fr-FR" sz="3200" dirty="0" smtClean="0"/>
                        <a:t>IV</a:t>
                      </a:r>
                      <a:endParaRPr lang="fr-FR" sz="3200" dirty="0"/>
                    </a:p>
                  </a:txBody>
                  <a:tcPr/>
                </a:tc>
                <a:tc>
                  <a:txBody>
                    <a:bodyPr/>
                    <a:lstStyle/>
                    <a:p>
                      <a:pPr algn="ctr"/>
                      <a:r>
                        <a:rPr lang="fr-FR" sz="3200" dirty="0" smtClean="0"/>
                        <a:t>SC</a:t>
                      </a:r>
                      <a:endParaRPr lang="fr-FR" sz="3200" dirty="0"/>
                    </a:p>
                  </a:txBody>
                  <a:tcPr/>
                </a:tc>
              </a:tr>
              <a:tr h="370840">
                <a:tc>
                  <a:txBody>
                    <a:bodyPr/>
                    <a:lstStyle/>
                    <a:p>
                      <a:r>
                        <a:rPr lang="fr-FR" dirty="0" smtClean="0"/>
                        <a:t>Dose de charge administrée en perfusion intraveineuse de 90 minutes. </a:t>
                      </a:r>
                    </a:p>
                    <a:p>
                      <a:r>
                        <a:rPr lang="fr-FR" dirty="0" smtClean="0"/>
                        <a:t>Si la dose de charge initiale a été bien tolérée, les doses suivantes peuvent être administrées en perfusion de 30 minutes.</a:t>
                      </a:r>
                    </a:p>
                    <a:p>
                      <a:r>
                        <a:rPr lang="fr-FR" dirty="0" smtClean="0"/>
                        <a:t>Les patients doivent être surveillés pendant au moins six heures après le début de la première perfusion et pendant deux heures après le début des perfusions suivantes.</a:t>
                      </a:r>
                      <a:br>
                        <a:rPr lang="fr-FR" dirty="0" smtClean="0"/>
                      </a:br>
                      <a:endParaRPr lang="fr-FR" dirty="0"/>
                    </a:p>
                  </a:txBody>
                  <a:tcPr/>
                </a:tc>
                <a:tc>
                  <a:txBody>
                    <a:bodyPr/>
                    <a:lstStyle/>
                    <a:p>
                      <a:r>
                        <a:rPr lang="fr-FR" dirty="0" smtClean="0"/>
                        <a:t>Dose de 600 mg administrée uniquement par injection sous-cutanée pendant 2 à 5 minutes.</a:t>
                      </a:r>
                      <a:br>
                        <a:rPr lang="fr-FR" dirty="0" smtClean="0"/>
                      </a:br>
                      <a:r>
                        <a:rPr lang="fr-FR" dirty="0" smtClean="0"/>
                        <a:t>Site d'injection alterné entre la cuisse gauche et la cuisse droite. </a:t>
                      </a:r>
                    </a:p>
                    <a:p>
                      <a:r>
                        <a:rPr lang="fr-FR" dirty="0" smtClean="0"/>
                        <a:t>Les patients doivent être surveillés pendant six heures après la première injection et pendant deux heures après les injections suivantes.</a:t>
                      </a:r>
                      <a:endParaRPr lang="fr-FR" dirty="0"/>
                    </a:p>
                  </a:txBody>
                  <a:tcPr/>
                </a:tc>
              </a:tr>
            </a:tbl>
          </a:graphicData>
        </a:graphic>
      </p:graphicFrame>
      <p:sp>
        <p:nvSpPr>
          <p:cNvPr id="7" name="ZoneTexte 6"/>
          <p:cNvSpPr txBox="1"/>
          <p:nvPr/>
        </p:nvSpPr>
        <p:spPr>
          <a:xfrm>
            <a:off x="2475186" y="5423339"/>
            <a:ext cx="6857999" cy="369332"/>
          </a:xfrm>
          <a:prstGeom prst="rect">
            <a:avLst/>
          </a:prstGeom>
          <a:noFill/>
        </p:spPr>
        <p:txBody>
          <a:bodyPr wrap="square" rtlCol="0">
            <a:spAutoFit/>
          </a:bodyPr>
          <a:lstStyle/>
          <a:p>
            <a:r>
              <a:rPr lang="fr-FR" dirty="0" smtClean="0"/>
              <a:t>Nombreux EI, mais attention particulière à la </a:t>
            </a:r>
            <a:r>
              <a:rPr lang="fr-FR" dirty="0" err="1" smtClean="0"/>
              <a:t>cardiotoxicité</a:t>
            </a:r>
            <a:endParaRPr lang="fr-FR" dirty="0"/>
          </a:p>
        </p:txBody>
      </p:sp>
    </p:spTree>
    <p:extLst>
      <p:ext uri="{BB962C8B-B14F-4D97-AF65-F5344CB8AC3E}">
        <p14:creationId xmlns:p14="http://schemas.microsoft.com/office/powerpoint/2010/main" xmlns="" val="315999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08424" y="6535757"/>
            <a:ext cx="5383576" cy="322243"/>
          </a:xfrm>
        </p:spPr>
        <p:txBody>
          <a:bodyPr>
            <a:normAutofit/>
          </a:bodyPr>
          <a:lstStyle/>
          <a:p>
            <a:r>
              <a:rPr lang="fr-FR" sz="1600" dirty="0" smtClean="0"/>
              <a:t>ORPHEM 18 septembre 2015</a:t>
            </a:r>
            <a:endParaRPr lang="fr-FR" sz="1600" dirty="0"/>
          </a:p>
        </p:txBody>
      </p:sp>
      <p:sp>
        <p:nvSpPr>
          <p:cNvPr id="2" name="ZoneTexte 1"/>
          <p:cNvSpPr txBox="1"/>
          <p:nvPr/>
        </p:nvSpPr>
        <p:spPr>
          <a:xfrm>
            <a:off x="187478" y="699915"/>
            <a:ext cx="11330753" cy="6370975"/>
          </a:xfrm>
          <a:prstGeom prst="rect">
            <a:avLst/>
          </a:prstGeom>
          <a:noFill/>
        </p:spPr>
        <p:txBody>
          <a:bodyPr wrap="square" rtlCol="0">
            <a:spAutoFit/>
          </a:bodyPr>
          <a:lstStyle/>
          <a:p>
            <a:r>
              <a:rPr lang="fr-FR" b="1" dirty="0" smtClean="0"/>
              <a:t>		</a:t>
            </a:r>
            <a:r>
              <a:rPr lang="fr-FR" b="1" dirty="0" smtClean="0"/>
              <a:t>L’</a:t>
            </a:r>
            <a:r>
              <a:rPr lang="fr-FR" b="1" dirty="0" err="1" smtClean="0"/>
              <a:t>Herceptin</a:t>
            </a:r>
            <a:r>
              <a:rPr lang="fr-FR" dirty="0" smtClean="0"/>
              <a:t>® </a:t>
            </a:r>
            <a:r>
              <a:rPr lang="fr-FR" b="1" dirty="0" smtClean="0"/>
              <a:t>600 </a:t>
            </a:r>
            <a:r>
              <a:rPr lang="fr-FR" b="1" dirty="0" smtClean="0"/>
              <a:t>mg SC est proposé au référencement AP-HM en décembre 2014:</a:t>
            </a:r>
          </a:p>
          <a:p>
            <a:endParaRPr lang="fr-FR" dirty="0"/>
          </a:p>
          <a:p>
            <a:endParaRPr lang="fr-FR" dirty="0" smtClean="0"/>
          </a:p>
          <a:p>
            <a:endParaRPr lang="fr-FR" dirty="0"/>
          </a:p>
          <a:p>
            <a:r>
              <a:rPr lang="fr-FR" dirty="0"/>
              <a:t>Patient </a:t>
            </a:r>
            <a:r>
              <a:rPr lang="fr-FR" dirty="0" smtClean="0"/>
              <a:t>: gain </a:t>
            </a:r>
            <a:r>
              <a:rPr lang="fr-FR" dirty="0"/>
              <a:t>temps, </a:t>
            </a:r>
            <a:r>
              <a:rPr lang="fr-FR" dirty="0" smtClean="0"/>
              <a:t>pas </a:t>
            </a:r>
            <a:r>
              <a:rPr lang="fr-FR" dirty="0"/>
              <a:t>d’erreurs de </a:t>
            </a:r>
            <a:r>
              <a:rPr lang="fr-FR" dirty="0" smtClean="0"/>
              <a:t>doses</a:t>
            </a:r>
            <a:endParaRPr lang="fr-FR" dirty="0"/>
          </a:p>
          <a:p>
            <a:r>
              <a:rPr lang="fr-FR" dirty="0"/>
              <a:t> </a:t>
            </a:r>
          </a:p>
          <a:p>
            <a:r>
              <a:rPr lang="fr-FR" dirty="0"/>
              <a:t>Centre : </a:t>
            </a:r>
            <a:r>
              <a:rPr lang="fr-FR" i="1" dirty="0"/>
              <a:t>moins de perte de produit</a:t>
            </a:r>
            <a:r>
              <a:rPr lang="fr-FR" dirty="0"/>
              <a:t>, flexibilité pour organiser les injections, gain d’attractivité /aux autres centres, gains de temps </a:t>
            </a:r>
            <a:r>
              <a:rPr lang="fr-FR" dirty="0" err="1" smtClean="0"/>
              <a:t>pharmacotechnie</a:t>
            </a:r>
            <a:r>
              <a:rPr lang="fr-FR" dirty="0" smtClean="0"/>
              <a:t>.</a:t>
            </a:r>
          </a:p>
          <a:p>
            <a:endParaRPr lang="fr-FR" dirty="0"/>
          </a:p>
          <a:p>
            <a:endParaRPr lang="fr-FR" dirty="0" smtClean="0"/>
          </a:p>
          <a:p>
            <a:endParaRPr lang="fr-FR" dirty="0"/>
          </a:p>
          <a:p>
            <a:endParaRPr lang="fr-FR" dirty="0"/>
          </a:p>
          <a:p>
            <a:r>
              <a:rPr lang="fr-FR" dirty="0"/>
              <a:t>Patient </a:t>
            </a:r>
            <a:r>
              <a:rPr lang="fr-FR" dirty="0" smtClean="0"/>
              <a:t>:  risque d’effets indésirables différents/supérieurs ? Efficacité identique ? </a:t>
            </a:r>
          </a:p>
          <a:p>
            <a:endParaRPr lang="fr-FR" dirty="0" smtClean="0"/>
          </a:p>
          <a:p>
            <a:r>
              <a:rPr lang="fr-FR" dirty="0" smtClean="0"/>
              <a:t>Centre: blocage des </a:t>
            </a:r>
            <a:r>
              <a:rPr lang="fr-FR" dirty="0" err="1" smtClean="0"/>
              <a:t>biosimilaires</a:t>
            </a:r>
            <a:r>
              <a:rPr lang="fr-FR" dirty="0" smtClean="0"/>
              <a:t> ? </a:t>
            </a:r>
          </a:p>
          <a:p>
            <a:endParaRPr lang="fr-FR" dirty="0"/>
          </a:p>
          <a:p>
            <a:r>
              <a:rPr lang="fr-FR" sz="6000" b="1" dirty="0" smtClean="0">
                <a:solidFill>
                  <a:srgbClr val="0070C0"/>
                </a:solidFill>
              </a:rPr>
              <a:t>?</a:t>
            </a:r>
            <a:r>
              <a:rPr lang="fr-FR" dirty="0" smtClean="0"/>
              <a:t> Il y-a-t-il un risque de perte d’efficacité ou une augmentation des EI potentiels ? Crainte de la dose fixe 600 mg pour toutes les patientes.</a:t>
            </a:r>
          </a:p>
          <a:p>
            <a:endParaRPr lang="fr-FR" dirty="0"/>
          </a:p>
          <a:p>
            <a:endParaRPr lang="fr-FR" dirty="0"/>
          </a:p>
        </p:txBody>
      </p:sp>
      <p:sp>
        <p:nvSpPr>
          <p:cNvPr id="4" name="Plus 3"/>
          <p:cNvSpPr/>
          <p:nvPr/>
        </p:nvSpPr>
        <p:spPr>
          <a:xfrm>
            <a:off x="187478" y="1157117"/>
            <a:ext cx="673768" cy="6256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Moins 4"/>
          <p:cNvSpPr/>
          <p:nvPr/>
        </p:nvSpPr>
        <p:spPr>
          <a:xfrm>
            <a:off x="187478" y="3359135"/>
            <a:ext cx="818147" cy="51334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780822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379924" y="6374635"/>
            <a:ext cx="5383576" cy="322243"/>
          </a:xfrm>
        </p:spPr>
        <p:txBody>
          <a:bodyPr>
            <a:normAutofit/>
          </a:bodyPr>
          <a:lstStyle/>
          <a:p>
            <a:r>
              <a:rPr lang="fr-FR" sz="1600" dirty="0" smtClean="0"/>
              <a:t>ORPHEM 18 septembre 2015</a:t>
            </a:r>
            <a:endParaRPr lang="fr-FR" sz="1600" dirty="0"/>
          </a:p>
        </p:txBody>
      </p:sp>
      <p:sp>
        <p:nvSpPr>
          <p:cNvPr id="2" name="ZoneTexte 1"/>
          <p:cNvSpPr txBox="1"/>
          <p:nvPr/>
        </p:nvSpPr>
        <p:spPr>
          <a:xfrm>
            <a:off x="6808424" y="702537"/>
            <a:ext cx="4650504" cy="369332"/>
          </a:xfrm>
          <a:prstGeom prst="rect">
            <a:avLst/>
          </a:prstGeom>
          <a:noFill/>
        </p:spPr>
        <p:txBody>
          <a:bodyPr wrap="none" rtlCol="0">
            <a:spAutoFit/>
          </a:bodyPr>
          <a:lstStyle/>
          <a:p>
            <a:r>
              <a:rPr lang="fr-FR" b="1" dirty="0" smtClean="0"/>
              <a:t>Genèse de la dose fixe </a:t>
            </a:r>
            <a:r>
              <a:rPr lang="fr-FR" b="1" dirty="0" err="1"/>
              <a:t>T</a:t>
            </a:r>
            <a:r>
              <a:rPr lang="fr-FR" b="1" dirty="0" err="1" smtClean="0"/>
              <a:t>rastuzumab</a:t>
            </a:r>
            <a:r>
              <a:rPr lang="fr-FR" b="1" dirty="0" smtClean="0"/>
              <a:t> 600 mg SC </a:t>
            </a:r>
            <a:endParaRPr lang="fr-FR" b="1" dirty="0"/>
          </a:p>
        </p:txBody>
      </p:sp>
      <p:sp>
        <p:nvSpPr>
          <p:cNvPr id="6" name="Rectangle 5"/>
          <p:cNvSpPr/>
          <p:nvPr/>
        </p:nvSpPr>
        <p:spPr>
          <a:xfrm>
            <a:off x="6231986" y="1457444"/>
            <a:ext cx="5528605" cy="3416320"/>
          </a:xfrm>
          <a:prstGeom prst="rect">
            <a:avLst/>
          </a:prstGeom>
        </p:spPr>
        <p:txBody>
          <a:bodyPr wrap="square">
            <a:spAutoFit/>
          </a:bodyPr>
          <a:lstStyle/>
          <a:p>
            <a:r>
              <a:rPr lang="fr-FR" dirty="0" smtClean="0"/>
              <a:t>Administration de dose unique de </a:t>
            </a:r>
            <a:r>
              <a:rPr lang="fr-FR" dirty="0" err="1" smtClean="0"/>
              <a:t>trastuzumab</a:t>
            </a:r>
            <a:r>
              <a:rPr lang="fr-FR" dirty="0" smtClean="0"/>
              <a:t> chez des  </a:t>
            </a:r>
            <a:r>
              <a:rPr lang="fr-FR" dirty="0" smtClean="0"/>
              <a:t>hommes </a:t>
            </a:r>
            <a:r>
              <a:rPr lang="fr-FR" dirty="0" smtClean="0"/>
              <a:t>sains et des femmes avec cancer du seins Her2+ pour déterminer l’équivalence de dose entre IV et SC –</a:t>
            </a:r>
            <a:r>
              <a:rPr lang="fr-FR" dirty="0" err="1" smtClean="0"/>
              <a:t>hyaluronidase</a:t>
            </a:r>
            <a:r>
              <a:rPr lang="fr-FR" dirty="0" smtClean="0"/>
              <a:t>.</a:t>
            </a:r>
          </a:p>
          <a:p>
            <a:endParaRPr lang="fr-FR" dirty="0"/>
          </a:p>
          <a:p>
            <a:endParaRPr lang="fr-FR" dirty="0" smtClean="0"/>
          </a:p>
          <a:p>
            <a:r>
              <a:rPr lang="fr-FR" dirty="0" smtClean="0"/>
              <a:t>30 patients pour définir la dose, 40 pour confirmer</a:t>
            </a:r>
          </a:p>
          <a:p>
            <a:r>
              <a:rPr lang="fr-FR" dirty="0" smtClean="0"/>
              <a:t>Pas de gros…ni de maigres </a:t>
            </a:r>
          </a:p>
          <a:p>
            <a:endParaRPr lang="fr-FR" dirty="0" smtClean="0"/>
          </a:p>
          <a:p>
            <a:r>
              <a:rPr lang="fr-FR" dirty="0" smtClean="0"/>
              <a:t>IV : absorption rapide et élimination relativement lente</a:t>
            </a:r>
          </a:p>
          <a:p>
            <a:r>
              <a:rPr lang="fr-FR" dirty="0" smtClean="0"/>
              <a:t>SC : absorption plus lente (</a:t>
            </a:r>
            <a:r>
              <a:rPr lang="fr-FR" dirty="0" err="1" smtClean="0"/>
              <a:t>Tmax</a:t>
            </a:r>
            <a:r>
              <a:rPr lang="fr-FR" dirty="0" smtClean="0"/>
              <a:t> 4 à 6 jours)</a:t>
            </a:r>
          </a:p>
          <a:p>
            <a:endParaRPr lang="fr-FR" dirty="0" smtClean="0"/>
          </a:p>
        </p:txBody>
      </p:sp>
      <p:pic>
        <p:nvPicPr>
          <p:cNvPr id="7" name="Image 6"/>
          <p:cNvPicPr>
            <a:picLocks noChangeAspect="1"/>
          </p:cNvPicPr>
          <p:nvPr/>
        </p:nvPicPr>
        <p:blipFill>
          <a:blip r:embed="rId2" cstate="print"/>
          <a:stretch>
            <a:fillRect/>
          </a:stretch>
        </p:blipFill>
        <p:spPr>
          <a:xfrm rot="5400000">
            <a:off x="1329224" y="1042489"/>
            <a:ext cx="4034320" cy="4864231"/>
          </a:xfrm>
          <a:prstGeom prst="rect">
            <a:avLst/>
          </a:prstGeom>
        </p:spPr>
      </p:pic>
      <p:sp>
        <p:nvSpPr>
          <p:cNvPr id="8" name="Rectangle 7"/>
          <p:cNvSpPr/>
          <p:nvPr/>
        </p:nvSpPr>
        <p:spPr>
          <a:xfrm>
            <a:off x="1155700" y="5366206"/>
            <a:ext cx="6096000" cy="1169551"/>
          </a:xfrm>
          <a:prstGeom prst="rect">
            <a:avLst/>
          </a:prstGeom>
        </p:spPr>
        <p:txBody>
          <a:bodyPr>
            <a:spAutoFit/>
          </a:bodyPr>
          <a:lstStyle/>
          <a:p>
            <a:r>
              <a:rPr lang="fr-FR" sz="1400" dirty="0" err="1" smtClean="0"/>
              <a:t>Comparison</a:t>
            </a:r>
            <a:r>
              <a:rPr lang="fr-FR" sz="1400" dirty="0" smtClean="0"/>
              <a:t> of </a:t>
            </a:r>
            <a:r>
              <a:rPr lang="fr-FR" sz="1400" dirty="0" err="1" smtClean="0"/>
              <a:t>Subcutaneous</a:t>
            </a:r>
            <a:r>
              <a:rPr lang="fr-FR" sz="1400" dirty="0" smtClean="0"/>
              <a:t> and </a:t>
            </a:r>
            <a:r>
              <a:rPr lang="fr-FR" sz="1400" dirty="0" err="1" smtClean="0"/>
              <a:t>Intravenous</a:t>
            </a:r>
            <a:r>
              <a:rPr lang="fr-FR" sz="1400" dirty="0" smtClean="0"/>
              <a:t> Administration of </a:t>
            </a:r>
            <a:r>
              <a:rPr lang="fr-FR" sz="1400" dirty="0" err="1" smtClean="0"/>
              <a:t>Trastuzumab</a:t>
            </a:r>
            <a:r>
              <a:rPr lang="fr-FR" sz="1400" dirty="0" smtClean="0"/>
              <a:t>: A Phase I/</a:t>
            </a:r>
            <a:r>
              <a:rPr lang="fr-FR" sz="1400" dirty="0" err="1" smtClean="0"/>
              <a:t>Ib</a:t>
            </a:r>
            <a:r>
              <a:rPr lang="fr-FR" sz="1400" dirty="0" smtClean="0"/>
              <a:t> Trial in </a:t>
            </a:r>
            <a:r>
              <a:rPr lang="fr-FR" sz="1400" dirty="0" err="1" smtClean="0"/>
              <a:t>Healthy</a:t>
            </a:r>
            <a:r>
              <a:rPr lang="fr-FR" sz="1400" dirty="0" smtClean="0"/>
              <a:t> Male </a:t>
            </a:r>
            <a:r>
              <a:rPr lang="fr-FR" sz="1400" dirty="0" err="1" smtClean="0"/>
              <a:t>Volunteers</a:t>
            </a:r>
            <a:r>
              <a:rPr lang="fr-FR" sz="1400" dirty="0" smtClean="0"/>
              <a:t> and Patients </a:t>
            </a:r>
            <a:r>
              <a:rPr lang="fr-FR" sz="1400" dirty="0" err="1" smtClean="0"/>
              <a:t>With</a:t>
            </a:r>
            <a:r>
              <a:rPr lang="fr-FR" sz="1400" dirty="0" smtClean="0"/>
              <a:t> HER2-Positive </a:t>
            </a:r>
            <a:r>
              <a:rPr lang="fr-FR" sz="1400" b="1" dirty="0" err="1" smtClean="0"/>
              <a:t>Breast</a:t>
            </a:r>
            <a:r>
              <a:rPr lang="fr-FR" sz="1400" dirty="0" smtClean="0"/>
              <a:t> Cancer.</a:t>
            </a:r>
          </a:p>
          <a:p>
            <a:r>
              <a:rPr lang="fr-FR" sz="1400" b="1" dirty="0" smtClean="0"/>
              <a:t>Wynne</a:t>
            </a:r>
            <a:r>
              <a:rPr lang="fr-FR" sz="1400" dirty="0" smtClean="0"/>
              <a:t> C, </a:t>
            </a:r>
            <a:r>
              <a:rPr lang="fr-FR" sz="1400" b="1" dirty="0" smtClean="0"/>
              <a:t>Harvey</a:t>
            </a:r>
            <a:r>
              <a:rPr lang="fr-FR" sz="1400" dirty="0" smtClean="0"/>
              <a:t> V, </a:t>
            </a:r>
            <a:r>
              <a:rPr lang="fr-FR" sz="1400" dirty="0" err="1" smtClean="0"/>
              <a:t>Schwabe</a:t>
            </a:r>
            <a:r>
              <a:rPr lang="fr-FR" sz="1400" dirty="0" smtClean="0"/>
              <a:t> C, </a:t>
            </a:r>
            <a:r>
              <a:rPr lang="fr-FR" sz="1400" dirty="0" err="1" smtClean="0"/>
              <a:t>Waaka</a:t>
            </a:r>
            <a:r>
              <a:rPr lang="fr-FR" sz="1400" dirty="0" smtClean="0"/>
              <a:t> D, McIntyre C, </a:t>
            </a:r>
            <a:r>
              <a:rPr lang="fr-FR" sz="1400" dirty="0" err="1" smtClean="0"/>
              <a:t>Bittner</a:t>
            </a:r>
            <a:r>
              <a:rPr lang="fr-FR" sz="1400" dirty="0" smtClean="0"/>
              <a:t> B.</a:t>
            </a:r>
          </a:p>
          <a:p>
            <a:r>
              <a:rPr lang="fr-FR" sz="1400" dirty="0" smtClean="0"/>
              <a:t>J Clin </a:t>
            </a:r>
            <a:r>
              <a:rPr lang="fr-FR" sz="1400" dirty="0" err="1" smtClean="0"/>
              <a:t>Pharmacol</a:t>
            </a:r>
            <a:r>
              <a:rPr lang="fr-FR" sz="1400" dirty="0" smtClean="0"/>
              <a:t>. 2013 Jan 24</a:t>
            </a:r>
            <a:endParaRPr lang="fr-FR" sz="1400" dirty="0"/>
          </a:p>
        </p:txBody>
      </p:sp>
    </p:spTree>
    <p:extLst>
      <p:ext uri="{BB962C8B-B14F-4D97-AF65-F5344CB8AC3E}">
        <p14:creationId xmlns:p14="http://schemas.microsoft.com/office/powerpoint/2010/main" xmlns="" val="15192538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1123</TotalTime>
  <Words>1612</Words>
  <Application>Microsoft Office PowerPoint</Application>
  <PresentationFormat>Personnalisé</PresentationFormat>
  <Paragraphs>349</Paragraphs>
  <Slides>27</Slides>
  <Notes>1</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Diapositive 1</vt:lpstr>
      <vt:lpstr>Diapositive 2</vt:lpstr>
      <vt:lpstr>Diapositive 3</vt:lpstr>
      <vt:lpstr>                      HERCEPTIN ®</vt:lpstr>
      <vt:lpstr>                      HERCEPTIN ® - indications</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casimir</dc:creator>
  <cp:lastModifiedBy>DR10690</cp:lastModifiedBy>
  <cp:revision>66</cp:revision>
  <dcterms:created xsi:type="dcterms:W3CDTF">2015-09-12T07:34:30Z</dcterms:created>
  <dcterms:modified xsi:type="dcterms:W3CDTF">2015-09-14T10:34:46Z</dcterms:modified>
</cp:coreProperties>
</file>