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58" r:id="rId5"/>
    <p:sldId id="269" r:id="rId6"/>
    <p:sldId id="259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30DC8-AC2B-4459-A918-7D6B64678C23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0C7B-25C9-4222-A382-995677B41A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40C7B-25C9-4222-A382-995677B41A3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663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715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538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475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6802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29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032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96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159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842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152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4261-4AA0-498E-9A6E-D0432CD1B1C6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E527-552D-442A-A5D3-21A20613C0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66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Indication des Bandelettes Sous-</a:t>
            </a:r>
            <a:r>
              <a:rPr lang="fr-FR" dirty="0" err="1" smtClean="0"/>
              <a:t>Uréthrales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763" y="5320145"/>
            <a:ext cx="11471563" cy="1172688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Dr Evelyne GHAZAROSSIAN –RAGNI                                                                                                                                                                              ORPHEM</a:t>
            </a:r>
          </a:p>
          <a:p>
            <a:r>
              <a:rPr lang="fr-FR" dirty="0" smtClean="0"/>
              <a:t>AP-HM                                                                                                                                                                                                            17/18 SEPTEMBRE 2015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9726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BSU  dans l’IUE de l’homme </a:t>
            </a:r>
            <a:br>
              <a:rPr lang="fr-FR" dirty="0" smtClean="0"/>
            </a:br>
            <a:r>
              <a:rPr lang="fr-FR" dirty="0" smtClean="0"/>
              <a:t>  Principe physiopathologique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Bandelettes compressives compression directe  Obstruction?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Bandelettes non compressives  Mobilité bulbo-caverneuse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7950530" y="2621478"/>
            <a:ext cx="230232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569528" y="3664527"/>
            <a:ext cx="4286992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942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BSU compressives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18" y="1971381"/>
            <a:ext cx="4307737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0938" y="0"/>
            <a:ext cx="4178394" cy="42117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8542" y="3100935"/>
            <a:ext cx="3530694" cy="3597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78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BSU non compressives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894" y="1746817"/>
            <a:ext cx="8610600" cy="5111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03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32613" y="190662"/>
            <a:ext cx="8206334" cy="10780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800" dirty="0"/>
              <a:t>Algorithme de la </a:t>
            </a:r>
            <a:r>
              <a:rPr lang="fr-FR" sz="2800" dirty="0">
                <a:solidFill>
                  <a:srgbClr val="E74327"/>
                </a:solidFill>
              </a:rPr>
              <a:t>prise en charge spécialisée </a:t>
            </a:r>
            <a:r>
              <a:rPr lang="fr-FR" sz="2800" dirty="0"/>
              <a:t>de l’incontinence urinaire (IU) chez les femmes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7346" y="6597660"/>
            <a:ext cx="8113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[29] </a:t>
            </a:r>
            <a:r>
              <a:rPr lang="fr-FR" sz="900" dirty="0" err="1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Thüroff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 JW, </a:t>
            </a:r>
            <a:r>
              <a:rPr lang="fr-FR" sz="900" dirty="0" err="1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Abrams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 P, Andersson KE, </a:t>
            </a:r>
            <a:r>
              <a:rPr lang="fr-FR" sz="900" i="1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et al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. EAU guidelines on </a:t>
            </a:r>
            <a:r>
              <a:rPr lang="fr-FR" sz="900" dirty="0" err="1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urinary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 incontinence. </a:t>
            </a:r>
            <a:r>
              <a:rPr lang="fr-FR" sz="900" dirty="0" err="1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Eur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 </a:t>
            </a:r>
            <a:r>
              <a:rPr lang="fr-FR" sz="900" dirty="0" err="1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Urol</a:t>
            </a:r>
            <a:r>
              <a:rPr lang="fr-FR" sz="900" dirty="0">
                <a:solidFill>
                  <a:prstClr val="white">
                    <a:lumMod val="50000"/>
                  </a:prstClr>
                </a:solidFill>
                <a:latin typeface="Avenir Light"/>
                <a:cs typeface="Avenir Light"/>
              </a:rPr>
              <a:t>. 2011 Mar;59(3):387-400.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75521" y="2096117"/>
            <a:ext cx="1224136" cy="371897"/>
          </a:xfrm>
          <a:prstGeom prst="rect">
            <a:avLst/>
          </a:prstGeom>
          <a:solidFill>
            <a:srgbClr val="E74327">
              <a:alpha val="7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rgbClr val="FFFFFF"/>
                </a:solidFill>
                <a:latin typeface="Avenir Heavy"/>
                <a:cs typeface="Avenir Heavy"/>
              </a:rPr>
              <a:t>Évaluation clinique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22215" y="2999275"/>
            <a:ext cx="1224136" cy="233397"/>
          </a:xfrm>
          <a:prstGeom prst="rect">
            <a:avLst/>
          </a:prstGeom>
          <a:solidFill>
            <a:srgbClr val="E74327">
              <a:alpha val="7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rgbClr val="FFFFFF"/>
                </a:solidFill>
                <a:latin typeface="Avenir Heavy"/>
                <a:cs typeface="Avenir Heavy"/>
              </a:rPr>
              <a:t>Diagnostic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75521" y="4614269"/>
            <a:ext cx="1224137" cy="233397"/>
          </a:xfrm>
          <a:prstGeom prst="rect">
            <a:avLst/>
          </a:prstGeom>
          <a:solidFill>
            <a:srgbClr val="E74327">
              <a:alpha val="7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00" dirty="0">
                <a:solidFill>
                  <a:srgbClr val="FFFFFF"/>
                </a:solidFill>
                <a:latin typeface="Avenir Heavy"/>
                <a:cs typeface="Avenir Heavy"/>
              </a:rPr>
              <a:t>Traitement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45092" y="2096116"/>
            <a:ext cx="5553886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393938"/>
                </a:solidFill>
                <a:latin typeface="Avenir Book"/>
                <a:cs typeface="Avenir Book"/>
              </a:rPr>
              <a:t>Évaluation de la </a:t>
            </a:r>
            <a:r>
              <a:rPr lang="fr-FR" sz="1000" b="1" dirty="0">
                <a:solidFill>
                  <a:srgbClr val="FF0000"/>
                </a:solidFill>
                <a:latin typeface="Avenir Book"/>
                <a:cs typeface="Avenir Book"/>
              </a:rPr>
              <a:t>mobilité </a:t>
            </a:r>
            <a:r>
              <a:rPr lang="fr-FR" sz="1000" b="1" dirty="0" smtClean="0">
                <a:solidFill>
                  <a:srgbClr val="FF0000"/>
                </a:solidFill>
                <a:latin typeface="Avenir Book"/>
                <a:cs typeface="Avenir Book"/>
              </a:rPr>
              <a:t>urétrale </a:t>
            </a:r>
            <a:r>
              <a:rPr lang="fr-FR" sz="1000" dirty="0" smtClean="0">
                <a:solidFill>
                  <a:srgbClr val="393938"/>
                </a:solidFill>
                <a:latin typeface="Avenir Book"/>
                <a:cs typeface="Avenir Book"/>
              </a:rPr>
              <a:t>pelvienne/prolapsus</a:t>
            </a:r>
            <a:endParaRPr lang="fr-FR" sz="1000" dirty="0">
              <a:solidFill>
                <a:srgbClr val="393938"/>
              </a:solidFill>
              <a:latin typeface="Avenir Book"/>
              <a:cs typeface="Avenir Book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393938"/>
                </a:solidFill>
                <a:latin typeface="Avenir Book"/>
                <a:cs typeface="Avenir Book"/>
              </a:rPr>
              <a:t>Prendre en compte l’imagerie de l’appareil urinaire/ du plancher pelvien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393938"/>
                </a:solidFill>
                <a:latin typeface="Avenir Book"/>
                <a:cs typeface="Avenir Book"/>
              </a:rPr>
              <a:t>Bilans urodynamiques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798966" y="1203347"/>
            <a:ext cx="1617514" cy="1969770"/>
          </a:xfrm>
          <a:prstGeom prst="rect">
            <a:avLst/>
          </a:prstGeom>
          <a:solidFill>
            <a:srgbClr val="2C62AB">
              <a:alpha val="7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white"/>
                </a:solidFill>
                <a:latin typeface="Avenir Heavy"/>
                <a:cs typeface="Avenir Heavy"/>
              </a:rPr>
              <a:t>Incontinence urinaire compliquée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IU récurrente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IU associée à 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Douleur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Hématurie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Infections urinaires récurrentes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Troubles mictionnels 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Irradiation pelvienne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 err="1">
                <a:solidFill>
                  <a:srgbClr val="F8FAFA"/>
                </a:solidFill>
                <a:latin typeface="Avenir Book"/>
                <a:cs typeface="Avenir Book"/>
              </a:rPr>
              <a:t>Pelvectomie</a:t>
            </a: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 totale</a:t>
            </a: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F8FAFA"/>
                </a:solidFill>
                <a:latin typeface="Avenir Book"/>
                <a:cs typeface="Avenir Book"/>
              </a:rPr>
              <a:t>Fistule suspectée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45092" y="1274830"/>
            <a:ext cx="1654764" cy="397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rgbClr val="2C62AB"/>
                </a:solidFill>
                <a:latin typeface="Avenir Heavy"/>
                <a:cs typeface="Avenir Heavy"/>
              </a:rPr>
              <a:t>Incontinence urinaire liée à l'activité physique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910168" y="1203347"/>
            <a:ext cx="1476000" cy="549381"/>
          </a:xfrm>
          <a:prstGeom prst="rect">
            <a:avLst/>
          </a:prstGeom>
          <a:noFill/>
          <a:ln>
            <a:solidFill>
              <a:srgbClr val="2C62AB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rgbClr val="2C62AB"/>
                </a:solidFill>
                <a:latin typeface="Avenir Heavy"/>
                <a:cs typeface="Avenir Heavy"/>
              </a:rPr>
              <a:t>Incontinence urinaire avec symptômes mixtes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66730" y="1280931"/>
            <a:ext cx="2232000" cy="397032"/>
          </a:xfrm>
          <a:prstGeom prst="rect">
            <a:avLst/>
          </a:prstGeom>
          <a:noFill/>
          <a:ln>
            <a:solidFill>
              <a:srgbClr val="2C62AB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100" dirty="0">
                <a:solidFill>
                  <a:srgbClr val="2C62AB"/>
                </a:solidFill>
                <a:latin typeface="Avenir Heavy"/>
                <a:cs typeface="Avenir Heavy"/>
              </a:rPr>
              <a:t>Incontinence urinaire avec miction fréquente /d’</a:t>
            </a:r>
            <a:r>
              <a:rPr lang="fr-FR" sz="1100" dirty="0" err="1">
                <a:solidFill>
                  <a:srgbClr val="2C62AB"/>
                </a:solidFill>
                <a:latin typeface="Avenir Heavy"/>
                <a:cs typeface="Avenir Heavy"/>
              </a:rPr>
              <a:t>urgenturie</a:t>
            </a:r>
            <a:endParaRPr lang="fr-FR" sz="1100" dirty="0">
              <a:solidFill>
                <a:srgbClr val="2C62AB"/>
              </a:solidFill>
              <a:latin typeface="Avenir Heavy"/>
              <a:cs typeface="Avenir Heavy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45092" y="2999274"/>
            <a:ext cx="1150708" cy="553998"/>
          </a:xfrm>
          <a:prstGeom prst="rect">
            <a:avLst/>
          </a:prstGeom>
          <a:solidFill>
            <a:srgbClr val="2C62AB">
              <a:alpha val="60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8FAFA"/>
                </a:solidFill>
                <a:latin typeface="Avenir Heavy"/>
                <a:cs typeface="Avenir Heavy"/>
              </a:rPr>
              <a:t>Incontinence Urinaire </a:t>
            </a:r>
            <a:r>
              <a:rPr lang="fr-FR" sz="1000" dirty="0" smtClean="0">
                <a:solidFill>
                  <a:srgbClr val="F8FAFA"/>
                </a:solidFill>
                <a:latin typeface="Avenir Heavy"/>
                <a:cs typeface="Avenir Heavy"/>
              </a:rPr>
              <a:t>d'Effort Pure</a:t>
            </a:r>
            <a:endParaRPr lang="fr-FR" sz="1000" dirty="0">
              <a:solidFill>
                <a:srgbClr val="F8FAFA"/>
              </a:solidFill>
              <a:latin typeface="Avenir Book"/>
              <a:cs typeface="Avenir Book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67808" y="2999274"/>
            <a:ext cx="1446250" cy="861774"/>
          </a:xfrm>
          <a:prstGeom prst="rect">
            <a:avLst/>
          </a:prstGeom>
          <a:solidFill>
            <a:srgbClr val="2C62AB">
              <a:alpha val="60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8FAFA"/>
                </a:solidFill>
                <a:latin typeface="Avenir Heavy"/>
                <a:cs typeface="Avenir Heavy"/>
              </a:rPr>
              <a:t>Incontinence urinaire mixte (IUE/IUHD) </a:t>
            </a:r>
            <a:r>
              <a:rPr lang="fr-FR" sz="1000" dirty="0">
                <a:solidFill>
                  <a:srgbClr val="FF0000"/>
                </a:solidFill>
                <a:latin typeface="Avenir Book"/>
                <a:cs typeface="Avenir Book"/>
              </a:rPr>
              <a:t>traiter le symptôme</a:t>
            </a:r>
            <a:br>
              <a:rPr lang="fr-FR" sz="1000" dirty="0">
                <a:solidFill>
                  <a:srgbClr val="FF0000"/>
                </a:solidFill>
                <a:latin typeface="Avenir Book"/>
                <a:cs typeface="Avenir Book"/>
              </a:rPr>
            </a:br>
            <a:r>
              <a:rPr lang="fr-FR" sz="1000" dirty="0">
                <a:solidFill>
                  <a:srgbClr val="FF0000"/>
                </a:solidFill>
                <a:latin typeface="Avenir Book"/>
                <a:cs typeface="Avenir Book"/>
              </a:rPr>
              <a:t>le plus gênant en premier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879976" y="2999274"/>
            <a:ext cx="1512168" cy="553998"/>
          </a:xfrm>
          <a:prstGeom prst="rect">
            <a:avLst/>
          </a:prstGeom>
          <a:solidFill>
            <a:srgbClr val="2C62AB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8FAFA"/>
                </a:solidFill>
                <a:latin typeface="Avenir Heavy"/>
                <a:cs typeface="Avenir Heavy"/>
              </a:rPr>
              <a:t>Incontinence Urinaire par Hyperactivité </a:t>
            </a:r>
            <a:r>
              <a:rPr lang="fr-FR" sz="1000" dirty="0" err="1">
                <a:solidFill>
                  <a:srgbClr val="F8FAFA"/>
                </a:solidFill>
                <a:latin typeface="Avenir Heavy"/>
                <a:cs typeface="Avenir Heavy"/>
              </a:rPr>
              <a:t>Détrusorienne</a:t>
            </a:r>
            <a:r>
              <a:rPr lang="fr-FR" sz="1000" dirty="0">
                <a:solidFill>
                  <a:srgbClr val="F8FAFA"/>
                </a:solidFill>
                <a:latin typeface="Avenir Heavy"/>
                <a:cs typeface="Avenir Heavy"/>
              </a:rPr>
              <a:t> (IUHD)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963685" y="1755549"/>
            <a:ext cx="0" cy="35350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8798966" y="3356992"/>
            <a:ext cx="1617514" cy="707886"/>
          </a:xfrm>
          <a:prstGeom prst="rect">
            <a:avLst/>
          </a:prstGeom>
          <a:solidFill>
            <a:srgbClr val="2C62AB">
              <a:alpha val="3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C62AB"/>
                </a:solidFill>
                <a:latin typeface="Avenir Heavy"/>
                <a:cs typeface="Avenir Heavy"/>
              </a:rPr>
              <a:t>Prendre en compte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rgbClr val="2C62AB"/>
                </a:solidFill>
                <a:latin typeface="Avenir Book"/>
                <a:cs typeface="Avenir Book"/>
              </a:rPr>
              <a:t>Uréthrocystoscopie</a:t>
            </a:r>
            <a:endParaRPr lang="fr-FR" sz="1000" dirty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Imagerie approfondie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Bilans urodynamiques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111418" y="4614268"/>
            <a:ext cx="1654764" cy="1969770"/>
          </a:xfrm>
          <a:prstGeom prst="rect">
            <a:avLst/>
          </a:prstGeom>
          <a:solidFill>
            <a:srgbClr val="2C62AB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C62AB"/>
                </a:solidFill>
                <a:latin typeface="Avenir Heavy"/>
                <a:cs typeface="Avenir Heavy"/>
              </a:rPr>
              <a:t>Si échec du</a:t>
            </a:r>
            <a:br>
              <a:rPr lang="fr-FR" sz="1000" dirty="0">
                <a:solidFill>
                  <a:srgbClr val="2C62AB"/>
                </a:solidFill>
                <a:latin typeface="Avenir Heavy"/>
                <a:cs typeface="Avenir Heavy"/>
              </a:rPr>
            </a:br>
            <a:r>
              <a:rPr lang="fr-FR" sz="1000" dirty="0">
                <a:solidFill>
                  <a:srgbClr val="2C62AB"/>
                </a:solidFill>
                <a:latin typeface="Avenir Heavy"/>
                <a:cs typeface="Avenir Heavy"/>
              </a:rPr>
              <a:t>traitement initial </a:t>
            </a:r>
            <a:r>
              <a:rPr lang="fr-FR" sz="1000" dirty="0" smtClean="0">
                <a:solidFill>
                  <a:srgbClr val="2C62AB"/>
                </a:solidFill>
                <a:latin typeface="Avenir Heavy"/>
                <a:cs typeface="Avenir Heavy"/>
              </a:rPr>
              <a:t>:</a:t>
            </a:r>
            <a:endParaRPr lang="fr-FR" sz="1000" dirty="0">
              <a:solidFill>
                <a:srgbClr val="2C62AB"/>
              </a:solidFill>
              <a:latin typeface="Avenir Heavy"/>
              <a:cs typeface="Avenir Heavy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Chirurgie de </a:t>
            </a:r>
            <a:r>
              <a:rPr lang="fr-FR" sz="1000" dirty="0" smtClean="0">
                <a:solidFill>
                  <a:srgbClr val="2C62AB"/>
                </a:solidFill>
                <a:latin typeface="Avenir Book"/>
                <a:cs typeface="Avenir Book"/>
              </a:rPr>
              <a:t>l’IUE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100" dirty="0" smtClean="0">
                <a:solidFill>
                  <a:srgbClr val="2C62AB"/>
                </a:solidFill>
                <a:latin typeface="Avenir Book"/>
                <a:cs typeface="Avenir Book"/>
              </a:rPr>
              <a:t>Bandelettes sous-</a:t>
            </a:r>
            <a:r>
              <a:rPr lang="fr-FR" sz="1100" dirty="0" err="1" smtClean="0">
                <a:solidFill>
                  <a:srgbClr val="2C62AB"/>
                </a:solidFill>
                <a:latin typeface="Avenir Book"/>
                <a:cs typeface="Avenir Book"/>
              </a:rPr>
              <a:t>urethrales</a:t>
            </a:r>
            <a:endParaRPr lang="fr-FR" sz="1100" dirty="0" smtClean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271463" lvl="1" indent="-180975">
              <a:buFont typeface="Wingdings" panose="05000000000000000000" pitchFamily="2" charset="2"/>
              <a:buChar char="ü"/>
            </a:pPr>
            <a:endParaRPr lang="fr-FR" sz="1000" dirty="0" smtClean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 smtClean="0">
                <a:solidFill>
                  <a:srgbClr val="2C62AB"/>
                </a:solidFill>
                <a:latin typeface="Avenir Book"/>
                <a:cs typeface="Avenir Book"/>
              </a:rPr>
              <a:t>Agents </a:t>
            </a: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de </a:t>
            </a:r>
            <a:r>
              <a:rPr lang="fr-FR" sz="1000" dirty="0" smtClean="0">
                <a:solidFill>
                  <a:srgbClr val="2C62AB"/>
                </a:solidFill>
                <a:latin typeface="Avenir Book"/>
                <a:cs typeface="Avenir Book"/>
              </a:rPr>
              <a:t>remplissage</a:t>
            </a:r>
            <a:endParaRPr lang="fr-FR" sz="1000" dirty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 err="1" smtClean="0">
                <a:solidFill>
                  <a:srgbClr val="2C62AB"/>
                </a:solidFill>
                <a:latin typeface="Avenir Book"/>
                <a:cs typeface="Avenir Book"/>
              </a:rPr>
              <a:t>Colposuspension</a:t>
            </a:r>
            <a:endParaRPr lang="fr-FR" sz="1000" dirty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271463" lvl="1" indent="-180975">
              <a:buFont typeface="Wingdings" panose="05000000000000000000" pitchFamily="2" charset="2"/>
              <a:buChar char="ü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Sphincter urinaire artificiel</a:t>
            </a:r>
          </a:p>
        </p:txBody>
      </p:sp>
      <p:cxnSp>
        <p:nvCxnSpPr>
          <p:cNvPr id="59" name="Connecteur droit avec flèche 58"/>
          <p:cNvCxnSpPr>
            <a:stCxn id="20" idx="2"/>
          </p:cNvCxnSpPr>
          <p:nvPr/>
        </p:nvCxnSpPr>
        <p:spPr>
          <a:xfrm flipH="1">
            <a:off x="3719736" y="3553272"/>
            <a:ext cx="710" cy="106099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775520" y="1203347"/>
            <a:ext cx="1224000" cy="576000"/>
          </a:xfrm>
          <a:prstGeom prst="rect">
            <a:avLst/>
          </a:prstGeom>
          <a:solidFill>
            <a:srgbClr val="E74327">
              <a:alpha val="9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prstClr val="white"/>
                </a:solidFill>
                <a:latin typeface="Avenir Heavy"/>
                <a:cs typeface="Avenir Heavy"/>
              </a:rPr>
              <a:t>Antécédents / Évaluation des symptômes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464152" y="2999274"/>
            <a:ext cx="1234826" cy="707886"/>
          </a:xfrm>
          <a:prstGeom prst="rect">
            <a:avLst/>
          </a:prstGeom>
          <a:solidFill>
            <a:srgbClr val="2C62AB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8FAFA"/>
                </a:solidFill>
                <a:latin typeface="Avenir Heavy"/>
                <a:cs typeface="Avenir Heavy"/>
              </a:rPr>
              <a:t>Incontinence associée à une vidange faible de la vessie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708068" y="4157597"/>
            <a:ext cx="1080120" cy="369332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rgbClr val="2C62AB"/>
                </a:solidFill>
                <a:latin typeface="Avenir Book"/>
                <a:cs typeface="Avenir Book"/>
              </a:rPr>
              <a:t>Obstruction du col de la vessie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942980" y="4157597"/>
            <a:ext cx="755999" cy="369332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i="1" dirty="0" err="1">
                <a:solidFill>
                  <a:srgbClr val="2C62AB"/>
                </a:solidFill>
                <a:latin typeface="Avenir Book"/>
                <a:cs typeface="Avenir Book"/>
              </a:rPr>
              <a:t>Detrusor</a:t>
            </a:r>
            <a:r>
              <a:rPr lang="fr-FR" sz="900" i="1" dirty="0">
                <a:solidFill>
                  <a:srgbClr val="2C62AB"/>
                </a:solidFill>
                <a:latin typeface="Avenir Book"/>
                <a:cs typeface="Avenir Book"/>
              </a:rPr>
              <a:t> </a:t>
            </a:r>
            <a:r>
              <a:rPr lang="fr-FR" sz="900" i="1" dirty="0" err="1">
                <a:solidFill>
                  <a:srgbClr val="2C62AB"/>
                </a:solidFill>
                <a:latin typeface="Avenir Book"/>
                <a:cs typeface="Avenir Book"/>
              </a:rPr>
              <a:t>hypoactif</a:t>
            </a:r>
            <a:endParaRPr lang="fr-FR" sz="900" i="1" dirty="0">
              <a:solidFill>
                <a:srgbClr val="2C62AB"/>
              </a:solidFill>
              <a:latin typeface="Avenir Book"/>
              <a:cs typeface="Avenir Book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798966" y="4157597"/>
            <a:ext cx="1620000" cy="369332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rgbClr val="2C62AB"/>
                </a:solidFill>
                <a:latin typeface="Avenir Book"/>
                <a:cs typeface="Avenir Book"/>
              </a:rPr>
              <a:t>Pathologie / anomalie des voies urinaires basses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959750" y="4614268"/>
            <a:ext cx="1367442" cy="1169551"/>
          </a:xfrm>
          <a:prstGeom prst="rect">
            <a:avLst/>
          </a:prstGeom>
          <a:solidFill>
            <a:srgbClr val="2C62AB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C62AB"/>
                </a:solidFill>
                <a:latin typeface="Avenir Heavy"/>
                <a:cs typeface="Avenir Heavy"/>
              </a:rPr>
              <a:t>Si échec du traitement initial :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Toxine botulique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rgbClr val="2C62AB"/>
                </a:solidFill>
                <a:latin typeface="Avenir Book"/>
                <a:cs typeface="Avenir Book"/>
              </a:rPr>
              <a:t>Neuromodulation</a:t>
            </a:r>
            <a:endParaRPr lang="fr-FR" sz="1000" dirty="0">
              <a:solidFill>
                <a:srgbClr val="2C62AB"/>
              </a:solidFill>
              <a:latin typeface="Avenir Book"/>
              <a:cs typeface="Avenir Book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Augmentation de</a:t>
            </a:r>
            <a:b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</a:b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la capacité vésicale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487086" y="4614268"/>
            <a:ext cx="1116000" cy="861774"/>
          </a:xfrm>
          <a:prstGeom prst="rect">
            <a:avLst/>
          </a:prstGeom>
          <a:solidFill>
            <a:srgbClr val="2C62AB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Corriger l’obstruction du col de la vessie (ex : prolapsus génito-urinaire)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762980" y="4614268"/>
            <a:ext cx="935999" cy="400110"/>
          </a:xfrm>
          <a:prstGeom prst="rect">
            <a:avLst/>
          </a:prstGeom>
          <a:solidFill>
            <a:srgbClr val="2C62AB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Cathétérisme intermittent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798966" y="4614268"/>
            <a:ext cx="1620000" cy="400110"/>
          </a:xfrm>
          <a:prstGeom prst="rect">
            <a:avLst/>
          </a:prstGeom>
          <a:solidFill>
            <a:srgbClr val="2C62AB">
              <a:alpha val="3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Corriger l'anomalie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2C62AB"/>
                </a:solidFill>
                <a:latin typeface="Avenir Book"/>
                <a:cs typeface="Avenir Book"/>
              </a:rPr>
              <a:t>Traiter la pathologie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5633293" y="1755549"/>
            <a:ext cx="0" cy="35350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7603086" y="1755549"/>
            <a:ext cx="0" cy="35350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r 24"/>
          <p:cNvGrpSpPr/>
          <p:nvPr/>
        </p:nvGrpSpPr>
        <p:grpSpPr>
          <a:xfrm>
            <a:off x="3701856" y="2780928"/>
            <a:ext cx="4356240" cy="218346"/>
            <a:chOff x="2177856" y="2780928"/>
            <a:chExt cx="4356240" cy="218346"/>
          </a:xfrm>
        </p:grpSpPr>
        <p:cxnSp>
          <p:nvCxnSpPr>
            <p:cNvPr id="62" name="Connecteur droit avec flèche 61"/>
            <p:cNvCxnSpPr/>
            <p:nvPr/>
          </p:nvCxnSpPr>
          <p:spPr>
            <a:xfrm>
              <a:off x="2195736" y="2780928"/>
              <a:ext cx="0" cy="21834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3563888" y="2780928"/>
              <a:ext cx="0" cy="21834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5076056" y="2780928"/>
              <a:ext cx="0" cy="21834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>
              <a:off x="6516216" y="2780928"/>
              <a:ext cx="0" cy="21834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>
              <a:off x="2177856" y="2786906"/>
              <a:ext cx="4356240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Connecteur droit avec flèche 66"/>
          <p:cNvCxnSpPr/>
          <p:nvPr/>
        </p:nvCxnSpPr>
        <p:spPr>
          <a:xfrm>
            <a:off x="5879976" y="2650114"/>
            <a:ext cx="0" cy="1538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4583832" y="3861048"/>
            <a:ext cx="0" cy="75322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5591944" y="3861048"/>
            <a:ext cx="0" cy="75322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096000" y="3553272"/>
            <a:ext cx="0" cy="106099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>
            <a:off x="7464358" y="3707161"/>
            <a:ext cx="215819" cy="45043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8328454" y="3707161"/>
            <a:ext cx="215819" cy="45043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7248128" y="4542268"/>
            <a:ext cx="0" cy="72000"/>
          </a:xfrm>
          <a:prstGeom prst="straightConnector1">
            <a:avLst/>
          </a:prstGeom>
          <a:ln w="28575" cmpd="sng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8315169" y="4542268"/>
            <a:ext cx="0" cy="72000"/>
          </a:xfrm>
          <a:prstGeom prst="straightConnector1">
            <a:avLst/>
          </a:prstGeom>
          <a:ln w="28575" cmpd="sng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9608966" y="4542268"/>
            <a:ext cx="0" cy="72000"/>
          </a:xfrm>
          <a:prstGeom prst="straightConnector1">
            <a:avLst/>
          </a:prstGeom>
          <a:ln w="28575" cmpd="sng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9608966" y="4085597"/>
            <a:ext cx="0" cy="72000"/>
          </a:xfrm>
          <a:prstGeom prst="straightConnector1">
            <a:avLst/>
          </a:prstGeom>
          <a:ln w="28575" cmpd="sng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16" idx="2"/>
          </p:cNvCxnSpPr>
          <p:nvPr/>
        </p:nvCxnSpPr>
        <p:spPr>
          <a:xfrm>
            <a:off x="9607724" y="3173117"/>
            <a:ext cx="1243" cy="173682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958353" y="5173173"/>
            <a:ext cx="1853492" cy="448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5150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757" y="213756"/>
            <a:ext cx="11519065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dirty="0" smtClean="0"/>
              <a:t>BSU  dans l’IUE de la femme </a:t>
            </a:r>
            <a:br>
              <a:rPr lang="fr-FR" sz="4000" dirty="0" smtClean="0"/>
            </a:br>
            <a:r>
              <a:rPr lang="fr-FR" sz="4000" dirty="0" smtClean="0"/>
              <a:t>                                       Principe physiopathologique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003" y="1151145"/>
            <a:ext cx="10515600" cy="5873109"/>
          </a:xfrm>
        </p:spPr>
        <p:txBody>
          <a:bodyPr>
            <a:normAutofit/>
          </a:bodyPr>
          <a:lstStyle/>
          <a:p>
            <a:r>
              <a:rPr lang="fr-FR" dirty="0" smtClean="0"/>
              <a:t>Retro-pubienne </a:t>
            </a:r>
          </a:p>
          <a:p>
            <a:r>
              <a:rPr lang="fr-FR" dirty="0" smtClean="0"/>
              <a:t>Trans-obturatrice  in/out  out/in </a:t>
            </a:r>
          </a:p>
          <a:p>
            <a:r>
              <a:rPr lang="fr-FR" dirty="0" smtClean="0"/>
              <a:t>Mini-bandelettes (ancrage minimal invasif)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	          Un même principe:</a:t>
            </a:r>
          </a:p>
          <a:p>
            <a:pPr marL="0" indent="0">
              <a:buNone/>
            </a:pPr>
            <a:r>
              <a:rPr lang="fr-FR" dirty="0" smtClean="0"/>
              <a:t> Réduction de la mobilité de la portion médiane de l’urètre    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sz="4400" dirty="0" smtClean="0"/>
              <a:t>≠</a:t>
            </a:r>
          </a:p>
          <a:p>
            <a:pPr marL="0" indent="0">
              <a:buNone/>
            </a:pPr>
            <a:r>
              <a:rPr lang="fr-FR" dirty="0" smtClean="0"/>
              <a:t>              Réduction de la mobilité du col vésical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Risque d’échec en cas de mobilité urétrale préopératoire  faible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41674" y="5676664"/>
            <a:ext cx="10366513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68135" y="1187532"/>
            <a:ext cx="7612082" cy="17694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5167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BSU TRANSOBTURATRICE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Indications</a:t>
            </a:r>
          </a:p>
          <a:p>
            <a:pPr>
              <a:buNone/>
            </a:pPr>
            <a:r>
              <a:rPr lang="fr-FR" dirty="0" smtClean="0"/>
              <a:t>    La voie la plus utilisée dans l’IUE sans circonstances particulières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les voies   IN/OUT et OUT/IN </a:t>
            </a:r>
          </a:p>
          <a:p>
            <a:pPr>
              <a:buNone/>
            </a:pPr>
            <a:r>
              <a:rPr lang="fr-FR" dirty="0" smtClean="0"/>
              <a:t>      ont des avantages et inconvénients inhérents aux opérateurs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6429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27367"/>
            <a:ext cx="8830236" cy="5430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2163" y="6006353"/>
            <a:ext cx="3101789" cy="1129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28918" y="3836894"/>
            <a:ext cx="89109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91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BSU RETROPUBIENNE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Indications spécifiques </a:t>
            </a:r>
          </a:p>
          <a:p>
            <a:endParaRPr lang="fr-FR" dirty="0" smtClean="0"/>
          </a:p>
          <a:p>
            <a:pPr lvl="4"/>
            <a:r>
              <a:rPr lang="fr-FR" sz="3200" dirty="0" smtClean="0"/>
              <a:t>Pression de clôture basse </a:t>
            </a:r>
          </a:p>
          <a:p>
            <a:pPr lvl="4"/>
            <a:r>
              <a:rPr lang="fr-FR" sz="3200" dirty="0" smtClean="0"/>
              <a:t>Insuffisance sphinctérienne modérée</a:t>
            </a:r>
          </a:p>
          <a:p>
            <a:pPr lvl="4"/>
            <a:r>
              <a:rPr lang="fr-FR" sz="3200" dirty="0" err="1" smtClean="0"/>
              <a:t>Fibromyalgie</a:t>
            </a:r>
            <a:endParaRPr lang="fr-FR" sz="3200" dirty="0" smtClean="0"/>
          </a:p>
          <a:p>
            <a:pPr lvl="4"/>
            <a:r>
              <a:rPr lang="fr-FR" sz="3200" dirty="0" smtClean="0"/>
              <a:t>ATCD de fracture du bassin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7614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LA BANDELETTE SOUS-URETHRALE chez la femme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004" y="1825625"/>
            <a:ext cx="7041992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3128" y="5567082"/>
            <a:ext cx="2283867" cy="54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398272" y="3722914"/>
            <a:ext cx="4534008" cy="14369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6846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MINI-BANDELETTES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Indications en cours de validation (</a:t>
            </a:r>
            <a:r>
              <a:rPr lang="fr-FR" dirty="0" err="1" smtClean="0"/>
              <a:t>reco</a:t>
            </a:r>
            <a:r>
              <a:rPr lang="fr-FR" dirty="0" smtClean="0"/>
              <a:t> AFU 2013)</a:t>
            </a:r>
          </a:p>
          <a:p>
            <a:endParaRPr lang="fr-FR" dirty="0" smtClean="0"/>
          </a:p>
          <a:p>
            <a:r>
              <a:rPr lang="fr-FR" dirty="0" smtClean="0"/>
              <a:t>Patientes jeunes , incontinence  stade 1</a:t>
            </a:r>
          </a:p>
          <a:p>
            <a:r>
              <a:rPr lang="fr-FR" dirty="0" smtClean="0"/>
              <a:t>Patientes à haut risque de douleurs post opératoires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Evaluations complémentaires nécessaires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98764" y="3954483"/>
            <a:ext cx="8288976" cy="1591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60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BSU chez l’homme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Post chirurgie prostatique  </a:t>
            </a:r>
          </a:p>
          <a:p>
            <a:r>
              <a:rPr lang="fr-FR" dirty="0" smtClean="0"/>
              <a:t>incontinence d’effort, invalidante  mais peu sévère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Progrès de la chirurgie = moins d ’incontinence , moins sévères </a:t>
            </a:r>
          </a:p>
          <a:p>
            <a:pPr lvl="1"/>
            <a:r>
              <a:rPr lang="fr-FR" dirty="0" smtClean="0"/>
              <a:t>Sphincter</a:t>
            </a:r>
          </a:p>
          <a:p>
            <a:pPr lvl="1"/>
            <a:r>
              <a:rPr lang="fr-FR" dirty="0" smtClean="0"/>
              <a:t>Ballons  ACT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63649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357</Words>
  <Application>Microsoft Office PowerPoint</Application>
  <PresentationFormat>Personnalisé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Indication des Bandelettes Sous-Uréthrales </vt:lpstr>
      <vt:lpstr>Algorithme de la prise en charge spécialisée de l’incontinence urinaire (IU) chez les femmes</vt:lpstr>
      <vt:lpstr> BSU  dans l’IUE de la femme                                         Principe physiopathologique  </vt:lpstr>
      <vt:lpstr>BSU TRANSOBTURATRICE</vt:lpstr>
      <vt:lpstr>Diapositive 5</vt:lpstr>
      <vt:lpstr>BSU RETROPUBIENNE</vt:lpstr>
      <vt:lpstr>PRINCIPE DE LA BANDELETTE SOUS-URETHRALE chez la femme </vt:lpstr>
      <vt:lpstr>MINI-BANDELETTES</vt:lpstr>
      <vt:lpstr>BSU chez l’homme </vt:lpstr>
      <vt:lpstr>BSU  dans l’IUE de l’homme    Principe physiopathologique  </vt:lpstr>
      <vt:lpstr>BSU compressives</vt:lpstr>
      <vt:lpstr>BSU non compressives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Ordi_Bureau</dc:creator>
  <cp:lastModifiedBy>DR10690</cp:lastModifiedBy>
  <cp:revision>14</cp:revision>
  <dcterms:created xsi:type="dcterms:W3CDTF">2015-09-13T13:31:51Z</dcterms:created>
  <dcterms:modified xsi:type="dcterms:W3CDTF">2015-09-14T15:19:17Z</dcterms:modified>
</cp:coreProperties>
</file>