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1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" initials="nd" lastIdx="0" clrIdx="0">
    <p:extLst>
      <p:ext uri="{19B8F6BF-5375-455C-9EA6-DF929625EA0E}">
        <p15:presenceInfo xmlns:p15="http://schemas.microsoft.com/office/powerpoint/2012/main" userId="ni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0" y="312"/>
      </p:cViewPr>
      <p:guideLst>
        <p:guide orient="horz" pos="2591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PHM\Dossiers\ConcPharma\Vente%20au%20public\COLLYRE%20SERUM%20AUTOLOGUE\CSA%20projet%20portage\CSA%20portage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dirty="0" smtClean="0"/>
              <a:t>Distance </a:t>
            </a:r>
            <a:r>
              <a:rPr lang="en-US" dirty="0"/>
              <a:t>domicile </a:t>
            </a:r>
            <a:r>
              <a:rPr lang="en-US" dirty="0" smtClean="0"/>
              <a:t>– Pharmacie Marseille</a:t>
            </a:r>
            <a:endParaRPr lang="en-US" dirty="0"/>
          </a:p>
        </c:rich>
      </c:tx>
      <c:layout>
        <c:manualLayout>
          <c:xMode val="edge"/>
          <c:yMode val="edge"/>
          <c:x val="3.229196702524862E-2"/>
          <c:y val="0.87588065660519221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216332113415412E-2"/>
          <c:y val="0.14581067994660743"/>
          <c:w val="0.34835643783963627"/>
          <c:h val="0.56053837533281148"/>
        </c:manualLayout>
      </c:layout>
      <c:pieChart>
        <c:varyColors val="1"/>
        <c:ser>
          <c:idx val="0"/>
          <c:order val="0"/>
          <c:tx>
            <c:strRef>
              <c:f>Calculs!$G$7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Calculs!$E$8:$E$13</c:f>
              <c:strCache>
                <c:ptCount val="6"/>
                <c:pt idx="0">
                  <c:v>0 à 10 km</c:v>
                </c:pt>
                <c:pt idx="1">
                  <c:v>11 à 30 km</c:v>
                </c:pt>
                <c:pt idx="2">
                  <c:v>31 à 50 km</c:v>
                </c:pt>
                <c:pt idx="3">
                  <c:v>51 à 100 km</c:v>
                </c:pt>
                <c:pt idx="4">
                  <c:v>101 à 200 km</c:v>
                </c:pt>
                <c:pt idx="5">
                  <c:v>&gt; 200 km</c:v>
                </c:pt>
              </c:strCache>
            </c:strRef>
          </c:cat>
          <c:val>
            <c:numRef>
              <c:f>Calculs!$G$8:$G$13</c:f>
              <c:numCache>
                <c:formatCode>0.0</c:formatCode>
                <c:ptCount val="6"/>
                <c:pt idx="0">
                  <c:v>20.689655172413794</c:v>
                </c:pt>
                <c:pt idx="1">
                  <c:v>10.344827586206897</c:v>
                </c:pt>
                <c:pt idx="2">
                  <c:v>20.689655172413794</c:v>
                </c:pt>
                <c:pt idx="3">
                  <c:v>28.735632183908045</c:v>
                </c:pt>
                <c:pt idx="4">
                  <c:v>16.091954022988507</c:v>
                </c:pt>
                <c:pt idx="5">
                  <c:v>3.4482758620689653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087859761152269"/>
          <c:y val="6.6296995119954891E-2"/>
          <c:w val="0.40256171960002063"/>
          <c:h val="0.69690184946809652"/>
        </c:manualLayout>
      </c:layout>
      <c:overlay val="1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fr-FR"/>
    </a:p>
  </c:txPr>
  <c:externalData r:id="rId2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3FD59-9FBA-48EF-8C49-3611179864F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CB0938-5F40-4F8D-B7BB-5237C4EBDA5C}">
      <dgm:prSet phldrT="[Texte]" custT="1"/>
      <dgm:spPr/>
      <dgm:t>
        <a:bodyPr/>
        <a:lstStyle/>
        <a:p>
          <a:r>
            <a:rPr lang="fr-FR" sz="1200" dirty="0" smtClean="0"/>
            <a:t>1er prélèvement sanguin au </a:t>
          </a:r>
          <a:r>
            <a:rPr lang="fr-FR" sz="1200" b="1" dirty="0" smtClean="0"/>
            <a:t>laboratoire de thérapie cellulaire </a:t>
          </a:r>
          <a:r>
            <a:rPr lang="fr-FR" sz="1200" dirty="0" smtClean="0"/>
            <a:t>(pour la fabrication d’un lot de collyre)</a:t>
          </a:r>
          <a:endParaRPr lang="fr-FR" sz="1200" dirty="0"/>
        </a:p>
      </dgm:t>
    </dgm:pt>
    <dgm:pt modelId="{A52923F2-D8E2-414F-8940-17FDBAA340B0}" type="parTrans" cxnId="{C8E0D2A1-0C73-4197-9FC9-A27F3BB3337F}">
      <dgm:prSet/>
      <dgm:spPr/>
      <dgm:t>
        <a:bodyPr/>
        <a:lstStyle/>
        <a:p>
          <a:endParaRPr lang="fr-FR"/>
        </a:p>
      </dgm:t>
    </dgm:pt>
    <dgm:pt modelId="{7E742162-7F97-4255-A946-726A4F337DA2}" type="sibTrans" cxnId="{C8E0D2A1-0C73-4197-9FC9-A27F3BB3337F}">
      <dgm:prSet/>
      <dgm:spPr/>
      <dgm:t>
        <a:bodyPr/>
        <a:lstStyle/>
        <a:p>
          <a:endParaRPr lang="fr-FR"/>
        </a:p>
      </dgm:t>
    </dgm:pt>
    <dgm:pt modelId="{05B1B93B-5941-4E87-948A-2B29DC29401A}">
      <dgm:prSet phldrT="[Texte]" custT="1"/>
      <dgm:spPr/>
      <dgm:t>
        <a:bodyPr/>
        <a:lstStyle/>
        <a:p>
          <a:r>
            <a:rPr lang="fr-FR" sz="1200" dirty="0" smtClean="0"/>
            <a:t>1</a:t>
          </a:r>
          <a:r>
            <a:rPr lang="fr-FR" sz="1200" baseline="30000" dirty="0" smtClean="0"/>
            <a:t>ère </a:t>
          </a:r>
          <a:r>
            <a:rPr lang="fr-FR" sz="1200" dirty="0" smtClean="0"/>
            <a:t>dispensation de CSA par la </a:t>
          </a:r>
          <a:r>
            <a:rPr lang="fr-FR" sz="1200" b="1" dirty="0" smtClean="0"/>
            <a:t>pharmacie</a:t>
          </a:r>
          <a:endParaRPr lang="fr-FR" sz="1200" b="1" dirty="0"/>
        </a:p>
      </dgm:t>
    </dgm:pt>
    <dgm:pt modelId="{7E6269CF-CA8E-415E-98AB-959ECC09F0FF}" type="parTrans" cxnId="{32BC9B38-F599-4010-8470-25440A190753}">
      <dgm:prSet/>
      <dgm:spPr/>
      <dgm:t>
        <a:bodyPr/>
        <a:lstStyle/>
        <a:p>
          <a:endParaRPr lang="fr-FR"/>
        </a:p>
      </dgm:t>
    </dgm:pt>
    <dgm:pt modelId="{BF041247-8644-41D0-B41F-695EFA8DF815}" type="sibTrans" cxnId="{32BC9B38-F599-4010-8470-25440A190753}">
      <dgm:prSet/>
      <dgm:spPr/>
      <dgm:t>
        <a:bodyPr/>
        <a:lstStyle/>
        <a:p>
          <a:endParaRPr lang="fr-FR"/>
        </a:p>
      </dgm:t>
    </dgm:pt>
    <dgm:pt modelId="{6D4C9AAC-2C88-4D67-92AD-CC32A4FA594D}">
      <dgm:prSet phldrT="[Texte]" custT="1"/>
      <dgm:spPr/>
      <dgm:t>
        <a:bodyPr/>
        <a:lstStyle/>
        <a:p>
          <a:r>
            <a:rPr lang="fr-FR" sz="1200" dirty="0" smtClean="0"/>
            <a:t>2</a:t>
          </a:r>
          <a:r>
            <a:rPr lang="fr-FR" sz="1200" baseline="30000" dirty="0" smtClean="0"/>
            <a:t>ème</a:t>
          </a:r>
          <a:r>
            <a:rPr lang="fr-FR" sz="1200" dirty="0" smtClean="0"/>
            <a:t> prélèvement sanguin (fabrication d’un nouveau lot de CSA)</a:t>
          </a:r>
        </a:p>
        <a:p>
          <a:r>
            <a:rPr lang="fr-FR" sz="1200" dirty="0" smtClean="0"/>
            <a:t>+ 3</a:t>
          </a:r>
          <a:r>
            <a:rPr lang="fr-FR" sz="1200" baseline="30000" dirty="0" smtClean="0"/>
            <a:t>ème</a:t>
          </a:r>
          <a:r>
            <a:rPr lang="fr-FR" sz="1200" dirty="0" smtClean="0"/>
            <a:t> dispensation de CSA</a:t>
          </a:r>
          <a:endParaRPr lang="fr-FR" sz="1200" dirty="0"/>
        </a:p>
      </dgm:t>
    </dgm:pt>
    <dgm:pt modelId="{02B1064A-0E48-4F7B-B74B-9528B13486AA}" type="parTrans" cxnId="{B61EC266-7F5B-4960-94F6-119F44CEFA88}">
      <dgm:prSet/>
      <dgm:spPr/>
      <dgm:t>
        <a:bodyPr/>
        <a:lstStyle/>
        <a:p>
          <a:endParaRPr lang="fr-FR"/>
        </a:p>
      </dgm:t>
    </dgm:pt>
    <dgm:pt modelId="{753A629F-27F9-4A4C-8F1F-9461F6396514}" type="sibTrans" cxnId="{B61EC266-7F5B-4960-94F6-119F44CEFA88}">
      <dgm:prSet/>
      <dgm:spPr/>
      <dgm:t>
        <a:bodyPr/>
        <a:lstStyle/>
        <a:p>
          <a:endParaRPr lang="fr-FR"/>
        </a:p>
      </dgm:t>
    </dgm:pt>
    <dgm:pt modelId="{A07AC48A-EADE-4FD8-AE93-AEF226600725}">
      <dgm:prSet phldrT="[Texte]" custT="1"/>
      <dgm:spPr/>
      <dgm:t>
        <a:bodyPr/>
        <a:lstStyle/>
        <a:p>
          <a:r>
            <a:rPr lang="fr-FR" sz="1200" dirty="0" smtClean="0"/>
            <a:t>2</a:t>
          </a:r>
          <a:r>
            <a:rPr lang="fr-FR" sz="1200" baseline="30000" dirty="0" smtClean="0"/>
            <a:t>ème</a:t>
          </a:r>
          <a:r>
            <a:rPr lang="fr-FR" sz="1200" dirty="0" smtClean="0"/>
            <a:t> dispensation de CSA</a:t>
          </a:r>
        </a:p>
      </dgm:t>
    </dgm:pt>
    <dgm:pt modelId="{A9C62F62-D2A3-403D-9F6E-8E7A8E95A489}" type="parTrans" cxnId="{01EB730B-064B-44BB-A33F-3373573B2D01}">
      <dgm:prSet/>
      <dgm:spPr/>
      <dgm:t>
        <a:bodyPr/>
        <a:lstStyle/>
        <a:p>
          <a:endParaRPr lang="fr-FR"/>
        </a:p>
      </dgm:t>
    </dgm:pt>
    <dgm:pt modelId="{C647FCFB-D2E5-48CE-8C72-EBFE095422B7}" type="sibTrans" cxnId="{01EB730B-064B-44BB-A33F-3373573B2D01}">
      <dgm:prSet/>
      <dgm:spPr/>
      <dgm:t>
        <a:bodyPr/>
        <a:lstStyle/>
        <a:p>
          <a:endParaRPr lang="fr-FR"/>
        </a:p>
      </dgm:t>
    </dgm:pt>
    <dgm:pt modelId="{8E86B5B5-97B5-42D1-A837-4A2CC45A2EF1}">
      <dgm:prSet phldrT="[Texte]" custT="1"/>
      <dgm:spPr/>
      <dgm:t>
        <a:bodyPr/>
        <a:lstStyle/>
        <a:p>
          <a:r>
            <a:rPr lang="fr-FR" sz="1200" dirty="0" smtClean="0"/>
            <a:t>Dispensation d’un nouveau lot de CSA</a:t>
          </a:r>
          <a:endParaRPr lang="fr-FR" sz="1200" dirty="0"/>
        </a:p>
      </dgm:t>
    </dgm:pt>
    <dgm:pt modelId="{4890777C-EC2B-434C-8583-4A1BB21AD4B9}" type="parTrans" cxnId="{016BE438-F124-4BBE-BB0B-F911E4F33F03}">
      <dgm:prSet/>
      <dgm:spPr/>
      <dgm:t>
        <a:bodyPr/>
        <a:lstStyle/>
        <a:p>
          <a:endParaRPr lang="fr-FR"/>
        </a:p>
      </dgm:t>
    </dgm:pt>
    <dgm:pt modelId="{AD101129-38CB-4505-9B53-7977EC57CEBA}" type="sibTrans" cxnId="{016BE438-F124-4BBE-BB0B-F911E4F33F03}">
      <dgm:prSet/>
      <dgm:spPr/>
      <dgm:t>
        <a:bodyPr/>
        <a:lstStyle/>
        <a:p>
          <a:endParaRPr lang="fr-FR"/>
        </a:p>
      </dgm:t>
    </dgm:pt>
    <dgm:pt modelId="{C491D705-CF82-473F-A02C-4EC10AFA8993}" type="pres">
      <dgm:prSet presAssocID="{DE73FD59-9FBA-48EF-8C49-3611179864F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3A6BDC5-5EEE-412D-8A29-C04CB8549FF6}" type="pres">
      <dgm:prSet presAssocID="{DE73FD59-9FBA-48EF-8C49-3611179864FD}" presName="arrow" presStyleLbl="bgShp" presStyleIdx="0" presStyleCnt="1" custLinFactNeighborX="-1292" custLinFactNeighborY="-2171"/>
      <dgm:spPr/>
      <dgm:t>
        <a:bodyPr/>
        <a:lstStyle/>
        <a:p>
          <a:endParaRPr lang="fr-FR"/>
        </a:p>
      </dgm:t>
    </dgm:pt>
    <dgm:pt modelId="{5ECACB7E-DEF0-4272-B11A-6EB30B316152}" type="pres">
      <dgm:prSet presAssocID="{DE73FD59-9FBA-48EF-8C49-3611179864FD}" presName="points" presStyleCnt="0"/>
      <dgm:spPr/>
    </dgm:pt>
    <dgm:pt modelId="{77D58419-E843-476D-AE92-28C2597A8C22}" type="pres">
      <dgm:prSet presAssocID="{9ECB0938-5F40-4F8D-B7BB-5237C4EBDA5C}" presName="compositeA" presStyleCnt="0"/>
      <dgm:spPr/>
    </dgm:pt>
    <dgm:pt modelId="{9D3052A1-5F00-4A6F-A520-A15CE671E08C}" type="pres">
      <dgm:prSet presAssocID="{9ECB0938-5F40-4F8D-B7BB-5237C4EBDA5C}" presName="textA" presStyleLbl="revTx" presStyleIdx="0" presStyleCnt="5" custScaleX="130754" custLinFactNeighborX="-449" custLinFactNeighborY="-29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641A4-2088-4D02-9331-9F58FF151564}" type="pres">
      <dgm:prSet presAssocID="{9ECB0938-5F40-4F8D-B7BB-5237C4EBDA5C}" presName="circleA" presStyleLbl="node1" presStyleIdx="0" presStyleCnt="5" custScaleX="112085" custScaleY="93128" custLinFactNeighborX="2878" custLinFactNeighborY="-13614"/>
      <dgm:spPr/>
      <dgm:t>
        <a:bodyPr/>
        <a:lstStyle/>
        <a:p>
          <a:endParaRPr lang="fr-FR"/>
        </a:p>
      </dgm:t>
    </dgm:pt>
    <dgm:pt modelId="{0875E9C9-AE95-4200-9816-B8C806EF601D}" type="pres">
      <dgm:prSet presAssocID="{9ECB0938-5F40-4F8D-B7BB-5237C4EBDA5C}" presName="spaceA" presStyleCnt="0"/>
      <dgm:spPr/>
    </dgm:pt>
    <dgm:pt modelId="{85D96F4E-664E-40D3-80CB-F7C6069F65A7}" type="pres">
      <dgm:prSet presAssocID="{7E742162-7F97-4255-A946-726A4F337DA2}" presName="space" presStyleCnt="0"/>
      <dgm:spPr/>
    </dgm:pt>
    <dgm:pt modelId="{3054553A-2E2B-4214-8F6A-65AA904DAFDD}" type="pres">
      <dgm:prSet presAssocID="{05B1B93B-5941-4E87-948A-2B29DC29401A}" presName="compositeB" presStyleCnt="0"/>
      <dgm:spPr/>
    </dgm:pt>
    <dgm:pt modelId="{B9C1C82E-C80E-419A-91E8-828ACFBD21D5}" type="pres">
      <dgm:prSet presAssocID="{05B1B93B-5941-4E87-948A-2B29DC29401A}" presName="textB" presStyleLbl="revTx" presStyleIdx="1" presStyleCnt="5" custScaleX="129451" custScaleY="46464" custLinFactY="-46611" custLinFactNeighborX="2514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269351-2D3A-4A34-A1B9-07E63601F602}" type="pres">
      <dgm:prSet presAssocID="{05B1B93B-5941-4E87-948A-2B29DC29401A}" presName="circleB" presStyleLbl="node1" presStyleIdx="1" presStyleCnt="5" custLinFactNeighborX="-7106" custLinFactNeighborY="-6769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A9A696CC-1E63-4312-AA50-821387754528}" type="pres">
      <dgm:prSet presAssocID="{05B1B93B-5941-4E87-948A-2B29DC29401A}" presName="spaceB" presStyleCnt="0"/>
      <dgm:spPr/>
    </dgm:pt>
    <dgm:pt modelId="{3F993D85-6EB5-4207-99FE-1EF24B4C7C6C}" type="pres">
      <dgm:prSet presAssocID="{BF041247-8644-41D0-B41F-695EFA8DF815}" presName="space" presStyleCnt="0"/>
      <dgm:spPr/>
    </dgm:pt>
    <dgm:pt modelId="{24ABB8D9-C746-415F-AF46-A084FD59F9BF}" type="pres">
      <dgm:prSet presAssocID="{A07AC48A-EADE-4FD8-AE93-AEF226600725}" presName="compositeA" presStyleCnt="0"/>
      <dgm:spPr/>
    </dgm:pt>
    <dgm:pt modelId="{B4B18A72-C1BC-49A6-9C0A-D974F512C909}" type="pres">
      <dgm:prSet presAssocID="{A07AC48A-EADE-4FD8-AE93-AEF226600725}" presName="textA" presStyleLbl="revTx" presStyleIdx="2" presStyleCnt="5" custScaleX="143156" custScaleY="22962" custLinFactNeighborX="840" custLinFactNeighborY="454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5985B8-06E4-43C7-94D3-89B313B044F7}" type="pres">
      <dgm:prSet presAssocID="{A07AC48A-EADE-4FD8-AE93-AEF226600725}" presName="circleA" presStyleLbl="node1" presStyleIdx="2" presStyleCnt="5" custLinFactNeighborX="1414" custLinFactNeighborY="63424"/>
      <dgm:spPr/>
    </dgm:pt>
    <dgm:pt modelId="{A69AA147-D1D3-4DCE-B069-B64911850338}" type="pres">
      <dgm:prSet presAssocID="{A07AC48A-EADE-4FD8-AE93-AEF226600725}" presName="spaceA" presStyleCnt="0"/>
      <dgm:spPr/>
    </dgm:pt>
    <dgm:pt modelId="{7DBA9236-97F5-413A-B4C0-B55716AD9625}" type="pres">
      <dgm:prSet presAssocID="{C647FCFB-D2E5-48CE-8C72-EBFE095422B7}" presName="space" presStyleCnt="0"/>
      <dgm:spPr/>
    </dgm:pt>
    <dgm:pt modelId="{7586E021-70A2-4A22-9D97-BF804B8F9CD3}" type="pres">
      <dgm:prSet presAssocID="{6D4C9AAC-2C88-4D67-92AD-CC32A4FA594D}" presName="compositeB" presStyleCnt="0"/>
      <dgm:spPr/>
    </dgm:pt>
    <dgm:pt modelId="{ABDA3A29-6818-48D1-9926-ADBD9F84E6DE}" type="pres">
      <dgm:prSet presAssocID="{6D4C9AAC-2C88-4D67-92AD-CC32A4FA594D}" presName="textB" presStyleLbl="revTx" presStyleIdx="3" presStyleCnt="5" custScaleX="123629" custScaleY="71352" custLinFactY="-56368" custLinFactNeighborX="4145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5E150F-19E7-40A7-8F3D-22A24A39E5D6}" type="pres">
      <dgm:prSet presAssocID="{6D4C9AAC-2C88-4D67-92AD-CC32A4FA594D}" presName="circleB" presStyleLbl="node1" presStyleIdx="3" presStyleCnt="5" custLinFactNeighborX="1229" custLinFactNeighborY="-35673"/>
      <dgm:spPr/>
    </dgm:pt>
    <dgm:pt modelId="{5C429A83-8757-4C90-9BC0-B7371E92618D}" type="pres">
      <dgm:prSet presAssocID="{6D4C9AAC-2C88-4D67-92AD-CC32A4FA594D}" presName="spaceB" presStyleCnt="0"/>
      <dgm:spPr/>
    </dgm:pt>
    <dgm:pt modelId="{BE78F9D8-C3EF-4AAA-AEC8-7F539693357E}" type="pres">
      <dgm:prSet presAssocID="{753A629F-27F9-4A4C-8F1F-9461F6396514}" presName="space" presStyleCnt="0"/>
      <dgm:spPr/>
    </dgm:pt>
    <dgm:pt modelId="{80A5D8AA-85C4-4C78-968E-0B19019338CA}" type="pres">
      <dgm:prSet presAssocID="{8E86B5B5-97B5-42D1-A837-4A2CC45A2EF1}" presName="compositeA" presStyleCnt="0"/>
      <dgm:spPr/>
    </dgm:pt>
    <dgm:pt modelId="{6DE8AA0A-0F8E-4ED0-9AE8-43EAE1B70CCF}" type="pres">
      <dgm:prSet presAssocID="{8E86B5B5-97B5-42D1-A837-4A2CC45A2EF1}" presName="textA" presStyleLbl="revTx" presStyleIdx="4" presStyleCnt="5" custScaleX="127166" custScaleY="63508" custLinFactNeighborY="125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A93EBA-A55C-47F8-9A1D-7D228E41A7B3}" type="pres">
      <dgm:prSet presAssocID="{8E86B5B5-97B5-42D1-A837-4A2CC45A2EF1}" presName="circleA" presStyleLbl="node1" presStyleIdx="4" presStyleCnt="5" custLinFactNeighborY="25070"/>
      <dgm:spPr/>
    </dgm:pt>
    <dgm:pt modelId="{68061CA2-6CEF-4748-8A38-9CB9FB91A62D}" type="pres">
      <dgm:prSet presAssocID="{8E86B5B5-97B5-42D1-A837-4A2CC45A2EF1}" presName="spaceA" presStyleCnt="0"/>
      <dgm:spPr/>
    </dgm:pt>
  </dgm:ptLst>
  <dgm:cxnLst>
    <dgm:cxn modelId="{DC26A0D5-1068-4B25-A561-B36784B62AEC}" type="presOf" srcId="{A07AC48A-EADE-4FD8-AE93-AEF226600725}" destId="{B4B18A72-C1BC-49A6-9C0A-D974F512C909}" srcOrd="0" destOrd="0" presId="urn:microsoft.com/office/officeart/2005/8/layout/hProcess11"/>
    <dgm:cxn modelId="{94BAA8DF-FA77-42CC-A52D-55222E6434F6}" type="presOf" srcId="{6D4C9AAC-2C88-4D67-92AD-CC32A4FA594D}" destId="{ABDA3A29-6818-48D1-9926-ADBD9F84E6DE}" srcOrd="0" destOrd="0" presId="urn:microsoft.com/office/officeart/2005/8/layout/hProcess11"/>
    <dgm:cxn modelId="{1131B5E1-1804-4E37-857B-D17EAE18B3EE}" type="presOf" srcId="{DE73FD59-9FBA-48EF-8C49-3611179864FD}" destId="{C491D705-CF82-473F-A02C-4EC10AFA8993}" srcOrd="0" destOrd="0" presId="urn:microsoft.com/office/officeart/2005/8/layout/hProcess11"/>
    <dgm:cxn modelId="{B61EC266-7F5B-4960-94F6-119F44CEFA88}" srcId="{DE73FD59-9FBA-48EF-8C49-3611179864FD}" destId="{6D4C9AAC-2C88-4D67-92AD-CC32A4FA594D}" srcOrd="3" destOrd="0" parTransId="{02B1064A-0E48-4F7B-B74B-9528B13486AA}" sibTransId="{753A629F-27F9-4A4C-8F1F-9461F6396514}"/>
    <dgm:cxn modelId="{32BC9B38-F599-4010-8470-25440A190753}" srcId="{DE73FD59-9FBA-48EF-8C49-3611179864FD}" destId="{05B1B93B-5941-4E87-948A-2B29DC29401A}" srcOrd="1" destOrd="0" parTransId="{7E6269CF-CA8E-415E-98AB-959ECC09F0FF}" sibTransId="{BF041247-8644-41D0-B41F-695EFA8DF815}"/>
    <dgm:cxn modelId="{016BE438-F124-4BBE-BB0B-F911E4F33F03}" srcId="{DE73FD59-9FBA-48EF-8C49-3611179864FD}" destId="{8E86B5B5-97B5-42D1-A837-4A2CC45A2EF1}" srcOrd="4" destOrd="0" parTransId="{4890777C-EC2B-434C-8583-4A1BB21AD4B9}" sibTransId="{AD101129-38CB-4505-9B53-7977EC57CEBA}"/>
    <dgm:cxn modelId="{01EB730B-064B-44BB-A33F-3373573B2D01}" srcId="{DE73FD59-9FBA-48EF-8C49-3611179864FD}" destId="{A07AC48A-EADE-4FD8-AE93-AEF226600725}" srcOrd="2" destOrd="0" parTransId="{A9C62F62-D2A3-403D-9F6E-8E7A8E95A489}" sibTransId="{C647FCFB-D2E5-48CE-8C72-EBFE095422B7}"/>
    <dgm:cxn modelId="{C8E0D2A1-0C73-4197-9FC9-A27F3BB3337F}" srcId="{DE73FD59-9FBA-48EF-8C49-3611179864FD}" destId="{9ECB0938-5F40-4F8D-B7BB-5237C4EBDA5C}" srcOrd="0" destOrd="0" parTransId="{A52923F2-D8E2-414F-8940-17FDBAA340B0}" sibTransId="{7E742162-7F97-4255-A946-726A4F337DA2}"/>
    <dgm:cxn modelId="{89EBC844-24CC-439A-AA4D-56BF4857824F}" type="presOf" srcId="{9ECB0938-5F40-4F8D-B7BB-5237C4EBDA5C}" destId="{9D3052A1-5F00-4A6F-A520-A15CE671E08C}" srcOrd="0" destOrd="0" presId="urn:microsoft.com/office/officeart/2005/8/layout/hProcess11"/>
    <dgm:cxn modelId="{8F79428B-5CB9-4853-8CE5-04174E56C8B2}" type="presOf" srcId="{05B1B93B-5941-4E87-948A-2B29DC29401A}" destId="{B9C1C82E-C80E-419A-91E8-828ACFBD21D5}" srcOrd="0" destOrd="0" presId="urn:microsoft.com/office/officeart/2005/8/layout/hProcess11"/>
    <dgm:cxn modelId="{2E6FA7FF-46C5-4BBC-915C-11CD61B8FF5B}" type="presOf" srcId="{8E86B5B5-97B5-42D1-A837-4A2CC45A2EF1}" destId="{6DE8AA0A-0F8E-4ED0-9AE8-43EAE1B70CCF}" srcOrd="0" destOrd="0" presId="urn:microsoft.com/office/officeart/2005/8/layout/hProcess11"/>
    <dgm:cxn modelId="{E5221E98-E4D7-461B-8305-52B4B0AE756E}" type="presParOf" srcId="{C491D705-CF82-473F-A02C-4EC10AFA8993}" destId="{C3A6BDC5-5EEE-412D-8A29-C04CB8549FF6}" srcOrd="0" destOrd="0" presId="urn:microsoft.com/office/officeart/2005/8/layout/hProcess11"/>
    <dgm:cxn modelId="{7431AB8E-BA2B-4B1E-807C-FC5B7EFA0053}" type="presParOf" srcId="{C491D705-CF82-473F-A02C-4EC10AFA8993}" destId="{5ECACB7E-DEF0-4272-B11A-6EB30B316152}" srcOrd="1" destOrd="0" presId="urn:microsoft.com/office/officeart/2005/8/layout/hProcess11"/>
    <dgm:cxn modelId="{4F490C78-C52A-4D22-85BE-39E60838DFC2}" type="presParOf" srcId="{5ECACB7E-DEF0-4272-B11A-6EB30B316152}" destId="{77D58419-E843-476D-AE92-28C2597A8C22}" srcOrd="0" destOrd="0" presId="urn:microsoft.com/office/officeart/2005/8/layout/hProcess11"/>
    <dgm:cxn modelId="{A134DF69-0D3A-4EAD-9D9D-693D922D7D01}" type="presParOf" srcId="{77D58419-E843-476D-AE92-28C2597A8C22}" destId="{9D3052A1-5F00-4A6F-A520-A15CE671E08C}" srcOrd="0" destOrd="0" presId="urn:microsoft.com/office/officeart/2005/8/layout/hProcess11"/>
    <dgm:cxn modelId="{92AD9502-05EC-4532-BAA7-585F5DEA0683}" type="presParOf" srcId="{77D58419-E843-476D-AE92-28C2597A8C22}" destId="{428641A4-2088-4D02-9331-9F58FF151564}" srcOrd="1" destOrd="0" presId="urn:microsoft.com/office/officeart/2005/8/layout/hProcess11"/>
    <dgm:cxn modelId="{9F6DDBF8-9323-498F-8999-EA3644460D75}" type="presParOf" srcId="{77D58419-E843-476D-AE92-28C2597A8C22}" destId="{0875E9C9-AE95-4200-9816-B8C806EF601D}" srcOrd="2" destOrd="0" presId="urn:microsoft.com/office/officeart/2005/8/layout/hProcess11"/>
    <dgm:cxn modelId="{816C8DB1-1EA3-43AE-85F0-60F18752E49E}" type="presParOf" srcId="{5ECACB7E-DEF0-4272-B11A-6EB30B316152}" destId="{85D96F4E-664E-40D3-80CB-F7C6069F65A7}" srcOrd="1" destOrd="0" presId="urn:microsoft.com/office/officeart/2005/8/layout/hProcess11"/>
    <dgm:cxn modelId="{609BD3F0-004B-48FC-AD80-254660911355}" type="presParOf" srcId="{5ECACB7E-DEF0-4272-B11A-6EB30B316152}" destId="{3054553A-2E2B-4214-8F6A-65AA904DAFDD}" srcOrd="2" destOrd="0" presId="urn:microsoft.com/office/officeart/2005/8/layout/hProcess11"/>
    <dgm:cxn modelId="{BC467D28-92F3-4228-957E-50EA3EB576D7}" type="presParOf" srcId="{3054553A-2E2B-4214-8F6A-65AA904DAFDD}" destId="{B9C1C82E-C80E-419A-91E8-828ACFBD21D5}" srcOrd="0" destOrd="0" presId="urn:microsoft.com/office/officeart/2005/8/layout/hProcess11"/>
    <dgm:cxn modelId="{001A6BE8-11C3-4098-BA35-62F7D492699D}" type="presParOf" srcId="{3054553A-2E2B-4214-8F6A-65AA904DAFDD}" destId="{89269351-2D3A-4A34-A1B9-07E63601F602}" srcOrd="1" destOrd="0" presId="urn:microsoft.com/office/officeart/2005/8/layout/hProcess11"/>
    <dgm:cxn modelId="{0D206A28-725F-4BC9-BD55-0F2CA01B5126}" type="presParOf" srcId="{3054553A-2E2B-4214-8F6A-65AA904DAFDD}" destId="{A9A696CC-1E63-4312-AA50-821387754528}" srcOrd="2" destOrd="0" presId="urn:microsoft.com/office/officeart/2005/8/layout/hProcess11"/>
    <dgm:cxn modelId="{FFB2AB0B-09CB-40F6-8C34-3A976334AC1D}" type="presParOf" srcId="{5ECACB7E-DEF0-4272-B11A-6EB30B316152}" destId="{3F993D85-6EB5-4207-99FE-1EF24B4C7C6C}" srcOrd="3" destOrd="0" presId="urn:microsoft.com/office/officeart/2005/8/layout/hProcess11"/>
    <dgm:cxn modelId="{232CB93F-7E54-42BB-AE3D-070C3174D3E4}" type="presParOf" srcId="{5ECACB7E-DEF0-4272-B11A-6EB30B316152}" destId="{24ABB8D9-C746-415F-AF46-A084FD59F9BF}" srcOrd="4" destOrd="0" presId="urn:microsoft.com/office/officeart/2005/8/layout/hProcess11"/>
    <dgm:cxn modelId="{BABECD77-6275-43D5-945A-6D76D5EEF375}" type="presParOf" srcId="{24ABB8D9-C746-415F-AF46-A084FD59F9BF}" destId="{B4B18A72-C1BC-49A6-9C0A-D974F512C909}" srcOrd="0" destOrd="0" presId="urn:microsoft.com/office/officeart/2005/8/layout/hProcess11"/>
    <dgm:cxn modelId="{25E5DC99-77BB-45EC-B661-B9F5F6993B6D}" type="presParOf" srcId="{24ABB8D9-C746-415F-AF46-A084FD59F9BF}" destId="{495985B8-06E4-43C7-94D3-89B313B044F7}" srcOrd="1" destOrd="0" presId="urn:microsoft.com/office/officeart/2005/8/layout/hProcess11"/>
    <dgm:cxn modelId="{90137A84-7ADB-429D-8064-EA74E971E22F}" type="presParOf" srcId="{24ABB8D9-C746-415F-AF46-A084FD59F9BF}" destId="{A69AA147-D1D3-4DCE-B069-B64911850338}" srcOrd="2" destOrd="0" presId="urn:microsoft.com/office/officeart/2005/8/layout/hProcess11"/>
    <dgm:cxn modelId="{81DA0FA5-467D-4A96-960D-505BB4BBC66E}" type="presParOf" srcId="{5ECACB7E-DEF0-4272-B11A-6EB30B316152}" destId="{7DBA9236-97F5-413A-B4C0-B55716AD9625}" srcOrd="5" destOrd="0" presId="urn:microsoft.com/office/officeart/2005/8/layout/hProcess11"/>
    <dgm:cxn modelId="{7337AC48-1573-4B41-BA22-BA4821457270}" type="presParOf" srcId="{5ECACB7E-DEF0-4272-B11A-6EB30B316152}" destId="{7586E021-70A2-4A22-9D97-BF804B8F9CD3}" srcOrd="6" destOrd="0" presId="urn:microsoft.com/office/officeart/2005/8/layout/hProcess11"/>
    <dgm:cxn modelId="{F8BDFAF4-34D7-4C3D-B6F9-BE04CFC1C848}" type="presParOf" srcId="{7586E021-70A2-4A22-9D97-BF804B8F9CD3}" destId="{ABDA3A29-6818-48D1-9926-ADBD9F84E6DE}" srcOrd="0" destOrd="0" presId="urn:microsoft.com/office/officeart/2005/8/layout/hProcess11"/>
    <dgm:cxn modelId="{D397DDA4-9EDC-4B0C-942D-A011B02C6EAB}" type="presParOf" srcId="{7586E021-70A2-4A22-9D97-BF804B8F9CD3}" destId="{E55E150F-19E7-40A7-8F3D-22A24A39E5D6}" srcOrd="1" destOrd="0" presId="urn:microsoft.com/office/officeart/2005/8/layout/hProcess11"/>
    <dgm:cxn modelId="{FEA580B8-E12F-4580-8BEF-B3F962ECFDDC}" type="presParOf" srcId="{7586E021-70A2-4A22-9D97-BF804B8F9CD3}" destId="{5C429A83-8757-4C90-9BC0-B7371E92618D}" srcOrd="2" destOrd="0" presId="urn:microsoft.com/office/officeart/2005/8/layout/hProcess11"/>
    <dgm:cxn modelId="{9E260DC1-6783-42A9-B355-B6D818C39918}" type="presParOf" srcId="{5ECACB7E-DEF0-4272-B11A-6EB30B316152}" destId="{BE78F9D8-C3EF-4AAA-AEC8-7F539693357E}" srcOrd="7" destOrd="0" presId="urn:microsoft.com/office/officeart/2005/8/layout/hProcess11"/>
    <dgm:cxn modelId="{1815A7E9-3EDC-4A78-99B8-7E4501355B5D}" type="presParOf" srcId="{5ECACB7E-DEF0-4272-B11A-6EB30B316152}" destId="{80A5D8AA-85C4-4C78-968E-0B19019338CA}" srcOrd="8" destOrd="0" presId="urn:microsoft.com/office/officeart/2005/8/layout/hProcess11"/>
    <dgm:cxn modelId="{6CFA0005-9387-452B-9562-51D7848D835A}" type="presParOf" srcId="{80A5D8AA-85C4-4C78-968E-0B19019338CA}" destId="{6DE8AA0A-0F8E-4ED0-9AE8-43EAE1B70CCF}" srcOrd="0" destOrd="0" presId="urn:microsoft.com/office/officeart/2005/8/layout/hProcess11"/>
    <dgm:cxn modelId="{CDB52920-E6BC-4B89-A4FF-F6A9E24DB248}" type="presParOf" srcId="{80A5D8AA-85C4-4C78-968E-0B19019338CA}" destId="{C3A93EBA-A55C-47F8-9A1D-7D228E41A7B3}" srcOrd="1" destOrd="0" presId="urn:microsoft.com/office/officeart/2005/8/layout/hProcess11"/>
    <dgm:cxn modelId="{F78D7F54-30BF-47BD-A96C-E51852138F6A}" type="presParOf" srcId="{80A5D8AA-85C4-4C78-968E-0B19019338CA}" destId="{68061CA2-6CEF-4748-8A38-9CB9FB91A62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87485F-EFA6-4181-BB39-97F8844A282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0C9D3A-72DB-48FB-A06C-0B73342D45AD}">
      <dgm:prSet phldrT="[Texte]"/>
      <dgm:spPr/>
      <dgm:t>
        <a:bodyPr/>
        <a:lstStyle/>
        <a:p>
          <a:r>
            <a:rPr lang="fr-FR" dirty="0" smtClean="0"/>
            <a:t>Programmation des patients </a:t>
          </a:r>
        </a:p>
        <a:p>
          <a:r>
            <a:rPr lang="fr-FR" dirty="0" smtClean="0"/>
            <a:t>Rétrocession Conception</a:t>
          </a:r>
        </a:p>
      </dgm:t>
    </dgm:pt>
    <dgm:pt modelId="{4826B05E-91F4-471F-844E-28B3D7C4A482}" type="parTrans" cxnId="{A6DE5B16-D1C1-4EFF-ACB0-05E5885B2C82}">
      <dgm:prSet/>
      <dgm:spPr/>
      <dgm:t>
        <a:bodyPr/>
        <a:lstStyle/>
        <a:p>
          <a:endParaRPr lang="fr-FR"/>
        </a:p>
      </dgm:t>
    </dgm:pt>
    <dgm:pt modelId="{06D519B5-D994-489A-B1B9-B8AF70781EAC}" type="sibTrans" cxnId="{A6DE5B16-D1C1-4EFF-ACB0-05E5885B2C82}">
      <dgm:prSet/>
      <dgm:spPr>
        <a:solidFill>
          <a:schemeClr val="accent4"/>
        </a:solidFill>
      </dgm:spPr>
      <dgm:t>
        <a:bodyPr/>
        <a:lstStyle/>
        <a:p>
          <a:endParaRPr lang="fr-FR"/>
        </a:p>
      </dgm:t>
    </dgm:pt>
    <dgm:pt modelId="{73ED639B-11D4-4226-8D6B-A1B34EF8374F}">
      <dgm:prSet phldrT="[Texte]"/>
      <dgm:spPr/>
      <dgm:t>
        <a:bodyPr/>
        <a:lstStyle/>
        <a:p>
          <a:r>
            <a:rPr lang="fr-FR" dirty="0" smtClean="0"/>
            <a:t>Préparation des colis 1 fois par mois avec carboglace </a:t>
          </a:r>
        </a:p>
        <a:p>
          <a:r>
            <a:rPr lang="fr-FR" dirty="0" smtClean="0"/>
            <a:t>Rétrocession Conception</a:t>
          </a:r>
          <a:endParaRPr lang="fr-FR" dirty="0"/>
        </a:p>
      </dgm:t>
    </dgm:pt>
    <dgm:pt modelId="{7E33E8C5-FDFE-4C3D-9215-CC698D8D7D6A}" type="parTrans" cxnId="{3AB3DF12-627A-4B9C-A939-7175931596D1}">
      <dgm:prSet/>
      <dgm:spPr/>
      <dgm:t>
        <a:bodyPr/>
        <a:lstStyle/>
        <a:p>
          <a:endParaRPr lang="fr-FR"/>
        </a:p>
      </dgm:t>
    </dgm:pt>
    <dgm:pt modelId="{DA17EF46-B48E-4267-9EA8-B455D2789BDD}" type="sibTrans" cxnId="{3AB3DF12-627A-4B9C-A939-7175931596D1}">
      <dgm:prSet/>
      <dgm:spPr/>
      <dgm:t>
        <a:bodyPr/>
        <a:lstStyle/>
        <a:p>
          <a:endParaRPr lang="fr-FR"/>
        </a:p>
      </dgm:t>
    </dgm:pt>
    <dgm:pt modelId="{3ED2B6A8-995A-44D1-B27F-B6F96379194E}">
      <dgm:prSet phldrT="[Texte]"/>
      <dgm:spPr/>
      <dgm:t>
        <a:bodyPr/>
        <a:lstStyle/>
        <a:p>
          <a:r>
            <a:rPr lang="fr-FR" dirty="0" smtClean="0"/>
            <a:t>Livraison à la pharmacie du CH d’Avignon via le coursier de l’hôpital d’Avignon</a:t>
          </a:r>
          <a:endParaRPr lang="fr-FR" dirty="0"/>
        </a:p>
      </dgm:t>
    </dgm:pt>
    <dgm:pt modelId="{FCA5E79A-3BB2-4E83-A1A9-67B6B244DB60}" type="parTrans" cxnId="{EE310FC6-ED0F-48EA-AA0F-CF7275250291}">
      <dgm:prSet/>
      <dgm:spPr/>
      <dgm:t>
        <a:bodyPr/>
        <a:lstStyle/>
        <a:p>
          <a:endParaRPr lang="fr-FR"/>
        </a:p>
      </dgm:t>
    </dgm:pt>
    <dgm:pt modelId="{C0E9BDD8-3434-4C35-A333-4F092BA4D488}" type="sibTrans" cxnId="{EE310FC6-ED0F-48EA-AA0F-CF7275250291}">
      <dgm:prSet/>
      <dgm:spPr/>
      <dgm:t>
        <a:bodyPr/>
        <a:lstStyle/>
        <a:p>
          <a:endParaRPr lang="fr-FR"/>
        </a:p>
      </dgm:t>
    </dgm:pt>
    <dgm:pt modelId="{CB1D9464-4043-41C8-BBA2-E38047E36EE4}">
      <dgm:prSet phldrT="[Texte]"/>
      <dgm:spPr/>
      <dgm:t>
        <a:bodyPr/>
        <a:lstStyle/>
        <a:p>
          <a:r>
            <a:rPr lang="fr-FR" dirty="0" smtClean="0"/>
            <a:t>Dispensation dans les 24heures</a:t>
          </a:r>
        </a:p>
        <a:p>
          <a:r>
            <a:rPr lang="fr-FR" dirty="0" smtClean="0"/>
            <a:t>Rétrocession d’Avignon</a:t>
          </a:r>
          <a:endParaRPr lang="fr-FR" dirty="0"/>
        </a:p>
      </dgm:t>
    </dgm:pt>
    <dgm:pt modelId="{72CCA19B-9F4A-4C6A-A592-7AAB341C2CF2}" type="parTrans" cxnId="{E78C8733-3F40-4F89-A936-D38557E7627E}">
      <dgm:prSet/>
      <dgm:spPr/>
      <dgm:t>
        <a:bodyPr/>
        <a:lstStyle/>
        <a:p>
          <a:endParaRPr lang="fr-FR"/>
        </a:p>
      </dgm:t>
    </dgm:pt>
    <dgm:pt modelId="{C298A170-9950-484A-896A-A747E88369DA}" type="sibTrans" cxnId="{E78C8733-3F40-4F89-A936-D38557E7627E}">
      <dgm:prSet/>
      <dgm:spPr/>
      <dgm:t>
        <a:bodyPr/>
        <a:lstStyle/>
        <a:p>
          <a:endParaRPr lang="fr-FR"/>
        </a:p>
      </dgm:t>
    </dgm:pt>
    <dgm:pt modelId="{05C71F95-8470-487C-B0B7-7FD772E61A41}">
      <dgm:prSet phldrT="[Texte]"/>
      <dgm:spPr/>
      <dgm:t>
        <a:bodyPr/>
        <a:lstStyle/>
        <a:p>
          <a:r>
            <a:rPr lang="fr-FR" dirty="0" smtClean="0"/>
            <a:t>Retour des fiches et des ordonnances</a:t>
          </a:r>
        </a:p>
        <a:p>
          <a:r>
            <a:rPr lang="fr-FR" dirty="0" smtClean="0"/>
            <a:t>Rétrocession Conception</a:t>
          </a:r>
          <a:endParaRPr lang="fr-FR" dirty="0"/>
        </a:p>
      </dgm:t>
    </dgm:pt>
    <dgm:pt modelId="{F354CEFB-8728-44C9-A48B-3A4C62FA2244}" type="parTrans" cxnId="{F8C60FF7-D474-49E2-9D16-3010550C31C7}">
      <dgm:prSet/>
      <dgm:spPr/>
      <dgm:t>
        <a:bodyPr/>
        <a:lstStyle/>
        <a:p>
          <a:endParaRPr lang="fr-FR"/>
        </a:p>
      </dgm:t>
    </dgm:pt>
    <dgm:pt modelId="{E7DA47C2-20DA-4181-BBF0-43C2FFF05E2F}" type="sibTrans" cxnId="{F8C60FF7-D474-49E2-9D16-3010550C31C7}">
      <dgm:prSet/>
      <dgm:spPr/>
      <dgm:t>
        <a:bodyPr/>
        <a:lstStyle/>
        <a:p>
          <a:endParaRPr lang="fr-FR"/>
        </a:p>
      </dgm:t>
    </dgm:pt>
    <dgm:pt modelId="{71EE857B-9A69-4597-B809-C8D151B753AD}" type="pres">
      <dgm:prSet presAssocID="{8A87485F-EFA6-4181-BB39-97F8844A282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9B8DB8-1407-4B3C-8171-89613DC28FE6}" type="pres">
      <dgm:prSet presAssocID="{8A87485F-EFA6-4181-BB39-97F8844A2829}" presName="cycle" presStyleCnt="0"/>
      <dgm:spPr/>
    </dgm:pt>
    <dgm:pt modelId="{ADB54581-3C2A-4817-BF6A-43200A0CB6BD}" type="pres">
      <dgm:prSet presAssocID="{E00C9D3A-72DB-48FB-A06C-0B73342D45A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99BDE8-2D77-42C3-8706-2526A7E6966E}" type="pres">
      <dgm:prSet presAssocID="{06D519B5-D994-489A-B1B9-B8AF70781EAC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295A8154-A9BD-4207-9A3E-275A75341E5F}" type="pres">
      <dgm:prSet presAssocID="{73ED639B-11D4-4226-8D6B-A1B34EF8374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5C26B-C3B5-4DCE-B9D8-6BA3ACB72048}" type="pres">
      <dgm:prSet presAssocID="{3ED2B6A8-995A-44D1-B27F-B6F96379194E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6EBF55-564A-431A-917F-528C5F3D7F49}" type="pres">
      <dgm:prSet presAssocID="{CB1D9464-4043-41C8-BBA2-E38047E36EE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0F16D0-0DD9-40E6-9F43-881063C8BF4B}" type="pres">
      <dgm:prSet presAssocID="{05C71F95-8470-487C-B0B7-7FD772E61A41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72B9F79-C7C0-4BF1-B47A-D3A548299FEC}" type="presOf" srcId="{E00C9D3A-72DB-48FB-A06C-0B73342D45AD}" destId="{ADB54581-3C2A-4817-BF6A-43200A0CB6BD}" srcOrd="0" destOrd="0" presId="urn:microsoft.com/office/officeart/2005/8/layout/cycle3"/>
    <dgm:cxn modelId="{DF2308D9-07C8-44B5-AD82-5B32AF3D7D4F}" type="presOf" srcId="{3ED2B6A8-995A-44D1-B27F-B6F96379194E}" destId="{F615C26B-C3B5-4DCE-B9D8-6BA3ACB72048}" srcOrd="0" destOrd="0" presId="urn:microsoft.com/office/officeart/2005/8/layout/cycle3"/>
    <dgm:cxn modelId="{836E70BB-4059-4D11-97CF-D0848F102A14}" type="presOf" srcId="{CB1D9464-4043-41C8-BBA2-E38047E36EE4}" destId="{B56EBF55-564A-431A-917F-528C5F3D7F49}" srcOrd="0" destOrd="0" presId="urn:microsoft.com/office/officeart/2005/8/layout/cycle3"/>
    <dgm:cxn modelId="{C804C63D-3A82-4C4B-B324-69921596AFF8}" type="presOf" srcId="{06D519B5-D994-489A-B1B9-B8AF70781EAC}" destId="{BB99BDE8-2D77-42C3-8706-2526A7E6966E}" srcOrd="0" destOrd="0" presId="urn:microsoft.com/office/officeart/2005/8/layout/cycle3"/>
    <dgm:cxn modelId="{E78C8733-3F40-4F89-A936-D38557E7627E}" srcId="{8A87485F-EFA6-4181-BB39-97F8844A2829}" destId="{CB1D9464-4043-41C8-BBA2-E38047E36EE4}" srcOrd="3" destOrd="0" parTransId="{72CCA19B-9F4A-4C6A-A592-7AAB341C2CF2}" sibTransId="{C298A170-9950-484A-896A-A747E88369DA}"/>
    <dgm:cxn modelId="{3AB3DF12-627A-4B9C-A939-7175931596D1}" srcId="{8A87485F-EFA6-4181-BB39-97F8844A2829}" destId="{73ED639B-11D4-4226-8D6B-A1B34EF8374F}" srcOrd="1" destOrd="0" parTransId="{7E33E8C5-FDFE-4C3D-9215-CC698D8D7D6A}" sibTransId="{DA17EF46-B48E-4267-9EA8-B455D2789BDD}"/>
    <dgm:cxn modelId="{4F32B598-99CD-48D4-9781-DEAF779B1E4C}" type="presOf" srcId="{73ED639B-11D4-4226-8D6B-A1B34EF8374F}" destId="{295A8154-A9BD-4207-9A3E-275A75341E5F}" srcOrd="0" destOrd="0" presId="urn:microsoft.com/office/officeart/2005/8/layout/cycle3"/>
    <dgm:cxn modelId="{EE310FC6-ED0F-48EA-AA0F-CF7275250291}" srcId="{8A87485F-EFA6-4181-BB39-97F8844A2829}" destId="{3ED2B6A8-995A-44D1-B27F-B6F96379194E}" srcOrd="2" destOrd="0" parTransId="{FCA5E79A-3BB2-4E83-A1A9-67B6B244DB60}" sibTransId="{C0E9BDD8-3434-4C35-A333-4F092BA4D488}"/>
    <dgm:cxn modelId="{E13F3F01-329E-407E-A413-7F2A5E5DCAC2}" type="presOf" srcId="{8A87485F-EFA6-4181-BB39-97F8844A2829}" destId="{71EE857B-9A69-4597-B809-C8D151B753AD}" srcOrd="0" destOrd="0" presId="urn:microsoft.com/office/officeart/2005/8/layout/cycle3"/>
    <dgm:cxn modelId="{F8C60FF7-D474-49E2-9D16-3010550C31C7}" srcId="{8A87485F-EFA6-4181-BB39-97F8844A2829}" destId="{05C71F95-8470-487C-B0B7-7FD772E61A41}" srcOrd="4" destOrd="0" parTransId="{F354CEFB-8728-44C9-A48B-3A4C62FA2244}" sibTransId="{E7DA47C2-20DA-4181-BBF0-43C2FFF05E2F}"/>
    <dgm:cxn modelId="{9AA0440B-85B7-4980-83A2-E216A7C78DEF}" type="presOf" srcId="{05C71F95-8470-487C-B0B7-7FD772E61A41}" destId="{CE0F16D0-0DD9-40E6-9F43-881063C8BF4B}" srcOrd="0" destOrd="0" presId="urn:microsoft.com/office/officeart/2005/8/layout/cycle3"/>
    <dgm:cxn modelId="{A6DE5B16-D1C1-4EFF-ACB0-05E5885B2C82}" srcId="{8A87485F-EFA6-4181-BB39-97F8844A2829}" destId="{E00C9D3A-72DB-48FB-A06C-0B73342D45AD}" srcOrd="0" destOrd="0" parTransId="{4826B05E-91F4-471F-844E-28B3D7C4A482}" sibTransId="{06D519B5-D994-489A-B1B9-B8AF70781EAC}"/>
    <dgm:cxn modelId="{8E2152BB-0829-4127-8B36-70A207926D35}" type="presParOf" srcId="{71EE857B-9A69-4597-B809-C8D151B753AD}" destId="{459B8DB8-1407-4B3C-8171-89613DC28FE6}" srcOrd="0" destOrd="0" presId="urn:microsoft.com/office/officeart/2005/8/layout/cycle3"/>
    <dgm:cxn modelId="{29D4C8E6-07E3-43C0-A2A7-5C030CA3932D}" type="presParOf" srcId="{459B8DB8-1407-4B3C-8171-89613DC28FE6}" destId="{ADB54581-3C2A-4817-BF6A-43200A0CB6BD}" srcOrd="0" destOrd="0" presId="urn:microsoft.com/office/officeart/2005/8/layout/cycle3"/>
    <dgm:cxn modelId="{99A79802-C47C-480D-92D1-01B425025BB6}" type="presParOf" srcId="{459B8DB8-1407-4B3C-8171-89613DC28FE6}" destId="{BB99BDE8-2D77-42C3-8706-2526A7E6966E}" srcOrd="1" destOrd="0" presId="urn:microsoft.com/office/officeart/2005/8/layout/cycle3"/>
    <dgm:cxn modelId="{48EDAF8A-55F9-4C62-8639-B76E79C431F8}" type="presParOf" srcId="{459B8DB8-1407-4B3C-8171-89613DC28FE6}" destId="{295A8154-A9BD-4207-9A3E-275A75341E5F}" srcOrd="2" destOrd="0" presId="urn:microsoft.com/office/officeart/2005/8/layout/cycle3"/>
    <dgm:cxn modelId="{FACD2A0E-8C9E-4534-84E3-BBBC4E077F08}" type="presParOf" srcId="{459B8DB8-1407-4B3C-8171-89613DC28FE6}" destId="{F615C26B-C3B5-4DCE-B9D8-6BA3ACB72048}" srcOrd="3" destOrd="0" presId="urn:microsoft.com/office/officeart/2005/8/layout/cycle3"/>
    <dgm:cxn modelId="{9D2107EB-B1F7-450B-A140-E94A313A082D}" type="presParOf" srcId="{459B8DB8-1407-4B3C-8171-89613DC28FE6}" destId="{B56EBF55-564A-431A-917F-528C5F3D7F49}" srcOrd="4" destOrd="0" presId="urn:microsoft.com/office/officeart/2005/8/layout/cycle3"/>
    <dgm:cxn modelId="{196B7694-7594-4532-9AC3-637D2592912C}" type="presParOf" srcId="{459B8DB8-1407-4B3C-8171-89613DC28FE6}" destId="{CE0F16D0-0DD9-40E6-9F43-881063C8BF4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EFF4-AF5D-4C5A-9444-5DA2DD4DD115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BA61E-35C7-4F0E-BFE8-8EB6AC3E4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70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Hyperosmolorité</a:t>
            </a:r>
            <a:r>
              <a:rPr lang="fr-FR" dirty="0" smtClean="0"/>
              <a:t>, inflammation, souffrance cellulaire, neuropathie</a:t>
            </a:r>
          </a:p>
          <a:p>
            <a:r>
              <a:rPr lang="fr-FR" dirty="0" smtClean="0"/>
              <a:t>Motif de </a:t>
            </a:r>
            <a:r>
              <a:rPr lang="fr-FR" dirty="0" err="1" smtClean="0"/>
              <a:t>consult</a:t>
            </a:r>
            <a:r>
              <a:rPr lang="fr-FR" dirty="0" smtClean="0"/>
              <a:t> +++</a:t>
            </a:r>
          </a:p>
          <a:p>
            <a:r>
              <a:rPr lang="fr-FR" dirty="0" smtClean="0"/>
              <a:t>Larmes artificielles,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corticoides</a:t>
            </a:r>
            <a:r>
              <a:rPr lang="fr-FR" baseline="0" dirty="0" smtClean="0"/>
              <a:t> </a:t>
            </a:r>
            <a:r>
              <a:rPr lang="fr-FR" dirty="0" smtClean="0"/>
              <a:t>vitamine A si </a:t>
            </a:r>
            <a:r>
              <a:rPr lang="fr-FR" dirty="0" err="1" smtClean="0"/>
              <a:t>echec</a:t>
            </a:r>
            <a:r>
              <a:rPr lang="fr-FR" dirty="0" smtClean="0"/>
              <a:t> immunosuppresseur IKERVIS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BA61E-35C7-4F0E-BFE8-8EB6AC3E42C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543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Similarité de pH et osmolarité entre les larmes et le sérum</a:t>
            </a:r>
          </a:p>
          <a:p>
            <a:r>
              <a:rPr lang="fr-FR" dirty="0" smtClean="0"/>
              <a:t>Initiation de traitement service ophtalmo Timone/Nord</a:t>
            </a:r>
            <a:r>
              <a:rPr lang="fr-FR" baseline="0" dirty="0" smtClean="0"/>
              <a:t> fabrication labo gestion pharmacie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BA61E-35C7-4F0E-BFE8-8EB6AC3E42C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013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8: Lille,</a:t>
            </a:r>
            <a:r>
              <a:rPr lang="fr-FR" baseline="0" dirty="0" smtClean="0"/>
              <a:t> Paris, Strasbourg, </a:t>
            </a:r>
            <a:endParaRPr lang="fr-FR" dirty="0" smtClean="0"/>
          </a:p>
          <a:p>
            <a:r>
              <a:rPr lang="fr-FR" dirty="0" smtClean="0"/>
              <a:t>Vide juridique statut des CSA aucune réglementation à part suivre les exigences de la pharmacopée</a:t>
            </a:r>
          </a:p>
          <a:p>
            <a:r>
              <a:rPr lang="fr-FR" dirty="0" smtClean="0"/>
              <a:t>1 patient habite en Corse ensuite on a Florensac, Monaco, </a:t>
            </a:r>
            <a:r>
              <a:rPr lang="fr-FR" dirty="0" err="1" smtClean="0"/>
              <a:t>Frejus</a:t>
            </a:r>
            <a:r>
              <a:rPr lang="fr-FR" dirty="0" smtClean="0"/>
              <a:t>, Juans les pins, Alpes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BA61E-35C7-4F0E-BFE8-8EB6AC3E42C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97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2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44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68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50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99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62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93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4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84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61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7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AF89B-DBFD-42E6-857C-CA9857D3350F}" type="datetimeFigureOut">
              <a:rPr lang="fr-FR" smtClean="0"/>
              <a:t>13/11/2018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47C6E-F108-4368-8C07-53DA748A48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95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55" y="5170516"/>
            <a:ext cx="1279401" cy="129678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283" y="2767610"/>
            <a:ext cx="121154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Collyres de sérum autologue : un partenariat pharmaceutique </a:t>
            </a:r>
            <a:endParaRPr lang="fr-FR" sz="3600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pour </a:t>
            </a:r>
            <a:r>
              <a:rPr lang="fr-FR" sz="3600" b="1" dirty="0">
                <a:solidFill>
                  <a:srgbClr val="0070C0"/>
                </a:solidFill>
              </a:rPr>
              <a:t>faciliter l’accès au traitement</a:t>
            </a:r>
            <a:endParaRPr lang="fr-FR" sz="3600" dirty="0">
              <a:solidFill>
                <a:srgbClr val="0070C0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203224" y="5527530"/>
            <a:ext cx="40622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Nicolas Delmotte </a:t>
            </a:r>
          </a:p>
          <a:p>
            <a:r>
              <a:rPr lang="fr-FR" sz="2000" b="1" dirty="0" smtClean="0"/>
              <a:t>Pharmacien assistant spécialiste </a:t>
            </a:r>
          </a:p>
          <a:p>
            <a:r>
              <a:rPr lang="fr-FR" sz="2000" b="1" dirty="0" smtClean="0"/>
              <a:t>Rétrocession PUI Conception AP-HM</a:t>
            </a:r>
            <a:endParaRPr lang="fr-FR" sz="2000" b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378" y="4987035"/>
            <a:ext cx="1158549" cy="155615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057623" y="5852923"/>
            <a:ext cx="214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Meyreuil</a:t>
            </a:r>
            <a:r>
              <a:rPr lang="fr-FR" b="1" dirty="0" smtClean="0"/>
              <a:t> 7 juin 2018</a:t>
            </a:r>
            <a:endParaRPr lang="fr-FR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264" y="824248"/>
            <a:ext cx="1950619" cy="89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6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Sécheresse oculaire: une pathologie multifactorielle</a:t>
            </a:r>
          </a:p>
          <a:p>
            <a:r>
              <a:rPr lang="fr-FR" dirty="0" smtClean="0"/>
              <a:t>Traitements efficaces sur les formes minimes à modérées</a:t>
            </a:r>
          </a:p>
          <a:p>
            <a:r>
              <a:rPr lang="fr-FR" dirty="0" smtClean="0"/>
              <a:t>Souvent inefficaces sur les formes sévères</a:t>
            </a:r>
          </a:p>
          <a:p>
            <a:endParaRPr lang="fr-FR" dirty="0"/>
          </a:p>
          <a:p>
            <a:pPr marL="2743200" lvl="6" indent="0">
              <a:buNone/>
            </a:pPr>
            <a:r>
              <a:rPr lang="fr-FR" sz="2400" dirty="0" smtClean="0"/>
              <a:t>UTILISATION DU SERUM HUMAIN en COLLYRE à 20%</a:t>
            </a:r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2408350" y="3618963"/>
            <a:ext cx="1068946" cy="73409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9620517" y="980269"/>
            <a:ext cx="151019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220158"/>
              </p:ext>
            </p:extLst>
          </p:nvPr>
        </p:nvGraphicFramePr>
        <p:xfrm>
          <a:off x="9620518" y="365125"/>
          <a:ext cx="2033272" cy="2005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Image bitmap" r:id="rId4" imgW="3304762" imgH="3266667" progId="Paint.Picture">
                  <p:embed/>
                </p:oleObj>
              </mc:Choice>
              <mc:Fallback>
                <p:oleObj name="Image bitmap" r:id="rId4" imgW="3304762" imgH="326666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518" y="365125"/>
                        <a:ext cx="2033272" cy="20057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8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1688" y="1044475"/>
            <a:ext cx="10515600" cy="4351338"/>
          </a:xfrm>
        </p:spPr>
        <p:txBody>
          <a:bodyPr/>
          <a:lstStyle/>
          <a:p>
            <a:r>
              <a:rPr lang="fr-FR" dirty="0" smtClean="0"/>
              <a:t>Réservés aux formes graves de sécheresse oculaire</a:t>
            </a:r>
          </a:p>
          <a:p>
            <a:r>
              <a:rPr lang="fr-FR" dirty="0" smtClean="0"/>
              <a:t>Riches en facteurs de croissance, vitamine A, molécules anti-inflammatoires et immunoglobulines </a:t>
            </a:r>
            <a:r>
              <a:rPr lang="fr-FR" dirty="0" smtClean="0">
                <a:sym typeface="Wingdings" panose="05000000000000000000" pitchFamily="2" charset="2"/>
              </a:rPr>
              <a:t> régénération de la cornée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Conservation au congélateur -40°C avec production d’1 lot de 12 flacons (augmentation à 22 flacons depuis 2018) 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Circuit à l’AP-HM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13197" y="107547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CSA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244310"/>
              </p:ext>
            </p:extLst>
          </p:nvPr>
        </p:nvGraphicFramePr>
        <p:xfrm>
          <a:off x="1227141" y="3387145"/>
          <a:ext cx="10222178" cy="3649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753454" y="5596771"/>
            <a:ext cx="245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Fabrication avec un délai 2 semaines</a:t>
            </a:r>
            <a:endParaRPr lang="fr-FR" sz="1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131923" y="6253518"/>
            <a:ext cx="2155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Livraison des CSA </a:t>
            </a:r>
          </a:p>
          <a:p>
            <a:pPr algn="ctr"/>
            <a:r>
              <a:rPr lang="fr-FR" sz="1600" dirty="0" smtClean="0"/>
              <a:t>à la pharmacie 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7414957" y="6253518"/>
            <a:ext cx="2541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Livraison du nouveau lot de CSA à la pharmacie </a:t>
            </a:r>
            <a:endParaRPr lang="fr-FR" sz="1400" dirty="0"/>
          </a:p>
        </p:txBody>
      </p:sp>
      <p:cxnSp>
        <p:nvCxnSpPr>
          <p:cNvPr id="33" name="Connecteur droit avec flèche 32"/>
          <p:cNvCxnSpPr>
            <a:stCxn id="29" idx="0"/>
          </p:cNvCxnSpPr>
          <p:nvPr/>
        </p:nvCxnSpPr>
        <p:spPr>
          <a:xfrm flipV="1">
            <a:off x="3209878" y="5456242"/>
            <a:ext cx="4751" cy="797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8511541" y="5361072"/>
            <a:ext cx="25664" cy="957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73" y="4964926"/>
            <a:ext cx="14736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/>
              <a:t>Accord médical pour traitement par CSA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3478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5911" y="1233210"/>
            <a:ext cx="5045825" cy="4610637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8 centres en France</a:t>
            </a:r>
          </a:p>
          <a:p>
            <a:r>
              <a:rPr lang="fr-FR" dirty="0" smtClean="0"/>
              <a:t>Sous </a:t>
            </a:r>
            <a:r>
              <a:rPr lang="fr-FR" dirty="0" err="1" smtClean="0"/>
              <a:t>traitance</a:t>
            </a:r>
            <a:r>
              <a:rPr lang="fr-FR" dirty="0" smtClean="0"/>
              <a:t> de fabrication avec le laboratoire de thérapie </a:t>
            </a:r>
            <a:r>
              <a:rPr lang="fr-FR" dirty="0" err="1" smtClean="0"/>
              <a:t>cellulaire</a:t>
            </a:r>
            <a:r>
              <a:rPr lang="fr-FR" dirty="0" err="1" smtClean="0">
                <a:sym typeface="Wingdings" panose="05000000000000000000" pitchFamily="2" charset="2"/>
              </a:rPr>
              <a:t>fichier</a:t>
            </a:r>
            <a:r>
              <a:rPr lang="fr-FR" dirty="0" smtClean="0">
                <a:sym typeface="Wingdings" panose="05000000000000000000" pitchFamily="2" charset="2"/>
              </a:rPr>
              <a:t> commun avec celui-ci</a:t>
            </a:r>
            <a:endParaRPr lang="fr-FR" dirty="0" smtClean="0"/>
          </a:p>
          <a:p>
            <a:r>
              <a:rPr lang="fr-FR" dirty="0" smtClean="0"/>
              <a:t>Pour les 87 patients suivis en 2017 80% vivent hors de notre agglomération</a:t>
            </a:r>
          </a:p>
          <a:p>
            <a:r>
              <a:rPr lang="fr-FR" dirty="0"/>
              <a:t>Etude réalisée </a:t>
            </a:r>
            <a:r>
              <a:rPr lang="fr-FR" dirty="0" smtClean="0"/>
              <a:t>en 2017: </a:t>
            </a:r>
            <a:r>
              <a:rPr lang="fr-FR" dirty="0"/>
              <a:t>70% de nos patients sous CSA ne se déplacent que pour venir récupérer leur CSA avec une efficacité pour 72% des patients</a:t>
            </a:r>
          </a:p>
          <a:p>
            <a:r>
              <a:rPr lang="fr-FR" dirty="0" smtClean="0"/>
              <a:t>Patient souvent avec une baisse de leur capacité visuelle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CSA en France et à Marseille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02366"/>
              </p:ext>
            </p:extLst>
          </p:nvPr>
        </p:nvGraphicFramePr>
        <p:xfrm>
          <a:off x="282633" y="1690688"/>
          <a:ext cx="6035040" cy="406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lèche droite 6"/>
          <p:cNvSpPr/>
          <p:nvPr/>
        </p:nvSpPr>
        <p:spPr>
          <a:xfrm>
            <a:off x="1296786" y="5843847"/>
            <a:ext cx="1679170" cy="1014153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224769" y="6089313"/>
            <a:ext cx="7463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Nouveau circuit de livraison avec le CH d’Avignon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136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791319"/>
              </p:ext>
            </p:extLst>
          </p:nvPr>
        </p:nvGraphicFramePr>
        <p:xfrm>
          <a:off x="-1435994" y="1053726"/>
          <a:ext cx="10515600" cy="5611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9231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Circuit mis en place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1444" y="0"/>
            <a:ext cx="4760556" cy="676248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688" y="321011"/>
            <a:ext cx="1063143" cy="141752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0" t="16376" r="2727" b="14897"/>
          <a:stretch/>
        </p:blipFill>
        <p:spPr>
          <a:xfrm>
            <a:off x="6315707" y="4275785"/>
            <a:ext cx="1022247" cy="106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7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32138" y="236337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Satisfaction des patients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334850" y="1414272"/>
            <a:ext cx="6903076" cy="1752903"/>
          </a:xfrm>
        </p:spPr>
        <p:txBody>
          <a:bodyPr>
            <a:normAutofit/>
          </a:bodyPr>
          <a:lstStyle/>
          <a:p>
            <a:r>
              <a:rPr lang="fr-FR" dirty="0" smtClean="0"/>
              <a:t>10 sur 12 patients traités sur Avignon ont répondu au questionnaire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361170"/>
              </p:ext>
            </p:extLst>
          </p:nvPr>
        </p:nvGraphicFramePr>
        <p:xfrm>
          <a:off x="256085" y="1494270"/>
          <a:ext cx="11679829" cy="5237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9459"/>
                <a:gridCol w="2539090"/>
                <a:gridCol w="2031280"/>
              </a:tblGrid>
              <a:tr h="862965">
                <a:tc>
                  <a:txBody>
                    <a:bodyPr/>
                    <a:lstStyle/>
                    <a:p>
                      <a:pPr algn="ctr" fontAlgn="b"/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Moyenne ± écart-type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 err="1" smtClean="0">
                          <a:effectLst/>
                          <a:latin typeface="+mj-lt"/>
                        </a:rPr>
                        <a:t>Min;Maxi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>
                        <a:tabLst>
                          <a:tab pos="85725" algn="l"/>
                        </a:tabLst>
                      </a:pPr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Durée de traitement (mois)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8,4 ± 6,8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>
                          <a:effectLst/>
                          <a:latin typeface="+mj-lt"/>
                        </a:rPr>
                        <a:t>1;24</a:t>
                      </a:r>
                      <a:endParaRPr lang="fr-FR" sz="3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Efficacité (1 à 10)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7,9 ± 2,7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1;10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Distance Avignon - domicile (</a:t>
                      </a:r>
                      <a:r>
                        <a:rPr lang="fr-FR" sz="3200" u="none" strike="noStrike" dirty="0" smtClean="0">
                          <a:effectLst/>
                          <a:latin typeface="+mj-lt"/>
                        </a:rPr>
                        <a:t>km)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23 ± 9,8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15;45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2965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Satisfaction sur la délivrance (1 à 10)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9,6 ± 0,8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8;10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Venir à Marseille (1 à 10)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4,7 ± 3,3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1;9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Venir à Avignon (1 à 10)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9,8 ± 3,3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8;10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5006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Propension à payer (euros)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47 ± 30,9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200" u="none" strike="noStrike" dirty="0">
                          <a:effectLst/>
                          <a:latin typeface="+mj-lt"/>
                        </a:rPr>
                        <a:t>10;100</a:t>
                      </a:r>
                      <a:endParaRPr lang="fr-FR" sz="3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5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Implication de tous les acteurs: pharmaciens, internes, coursiers, service clinique</a:t>
            </a:r>
          </a:p>
          <a:p>
            <a:r>
              <a:rPr lang="fr-FR" dirty="0" smtClean="0"/>
              <a:t>Dispensation mensuelle</a:t>
            </a:r>
          </a:p>
          <a:p>
            <a:r>
              <a:rPr lang="fr-FR" dirty="0" smtClean="0"/>
              <a:t>Livraison organisée</a:t>
            </a:r>
          </a:p>
          <a:p>
            <a:r>
              <a:rPr lang="fr-FR" dirty="0" smtClean="0"/>
              <a:t>Achat de carboglace pour assurer la bonne conservation (20kg=66€)</a:t>
            </a:r>
          </a:p>
          <a:p>
            <a:r>
              <a:rPr lang="fr-FR" dirty="0" smtClean="0"/>
              <a:t>Congélateurs à la PUI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Organisation du circuit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2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Proposition aux établissements du GHT13 mais avec quel circuit</a:t>
            </a:r>
          </a:p>
          <a:p>
            <a:r>
              <a:rPr lang="fr-FR" dirty="0" smtClean="0"/>
              <a:t>Beaucoup de </a:t>
            </a:r>
            <a:r>
              <a:rPr lang="fr-FR" smtClean="0"/>
              <a:t>patients du </a:t>
            </a:r>
            <a:r>
              <a:rPr lang="fr-FR" dirty="0" smtClean="0"/>
              <a:t>Var </a:t>
            </a:r>
            <a:r>
              <a:rPr lang="fr-FR" smtClean="0"/>
              <a:t>(Toulon…)</a:t>
            </a:r>
            <a:endParaRPr lang="fr-FR" dirty="0" smtClean="0"/>
          </a:p>
          <a:p>
            <a:r>
              <a:rPr lang="fr-FR" dirty="0" smtClean="0"/>
              <a:t>Proposition en cours avec la PUI du CH d’Arles (pas de service d’ophtalmologie, répertorier les patients)</a:t>
            </a:r>
          </a:p>
          <a:p>
            <a:r>
              <a:rPr lang="fr-FR" dirty="0" smtClean="0"/>
              <a:t>Demande aussi des PUI de Montpellier et Nice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Avenir</a:t>
            </a:r>
            <a:endParaRPr lang="fr-FR" sz="36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8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80967" y="2434108"/>
            <a:ext cx="113466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Merci à Albert </a:t>
            </a:r>
            <a:r>
              <a:rPr lang="fr-FR" sz="3600" b="1" dirty="0" err="1">
                <a:solidFill>
                  <a:srgbClr val="0070C0"/>
                </a:solidFill>
              </a:rPr>
              <a:t>Darque</a:t>
            </a:r>
            <a:r>
              <a:rPr lang="fr-FR" sz="3600" b="1" dirty="0">
                <a:solidFill>
                  <a:srgbClr val="0070C0"/>
                </a:solidFill>
              </a:rPr>
              <a:t> et </a:t>
            </a:r>
            <a:r>
              <a:rPr lang="fr-FR" sz="3600" b="1" dirty="0" smtClean="0">
                <a:solidFill>
                  <a:srgbClr val="0070C0"/>
                </a:solidFill>
              </a:rPr>
              <a:t>à toute </a:t>
            </a:r>
            <a:r>
              <a:rPr lang="fr-FR" sz="3600" b="1" dirty="0">
                <a:solidFill>
                  <a:srgbClr val="0070C0"/>
                </a:solidFill>
              </a:rPr>
              <a:t>l’équipe de la Conception </a:t>
            </a:r>
          </a:p>
          <a:p>
            <a:pPr algn="ctr"/>
            <a:r>
              <a:rPr lang="fr-FR" sz="3600" b="1" dirty="0">
                <a:solidFill>
                  <a:srgbClr val="0070C0"/>
                </a:solidFill>
              </a:rPr>
              <a:t>pour la mise en place de ce circuit</a:t>
            </a:r>
          </a:p>
          <a:p>
            <a:pPr algn="ctr"/>
            <a:r>
              <a:rPr lang="fr-FR" sz="3600" b="1" smtClean="0">
                <a:solidFill>
                  <a:srgbClr val="0070C0"/>
                </a:solidFill>
              </a:rPr>
              <a:t> </a:t>
            </a:r>
            <a:endParaRPr lang="fr-FR" sz="3600" b="1" dirty="0">
              <a:solidFill>
                <a:srgbClr val="0070C0"/>
              </a:solidFill>
            </a:endParaRPr>
          </a:p>
          <a:p>
            <a:pPr algn="ctr"/>
            <a:r>
              <a:rPr lang="fr-FR" sz="3600" b="1" dirty="0">
                <a:solidFill>
                  <a:srgbClr val="0070C0"/>
                </a:solidFill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8415507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600</Words>
  <Application>Microsoft Office PowerPoint</Application>
  <PresentationFormat>Grand écran</PresentationFormat>
  <Paragraphs>97</Paragraphs>
  <Slides>9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Image bitmap</vt:lpstr>
      <vt:lpstr>Présentation PowerPoint</vt:lpstr>
      <vt:lpstr>Introduction</vt:lpstr>
      <vt:lpstr>CSA</vt:lpstr>
      <vt:lpstr>CSA en France et à Marseille</vt:lpstr>
      <vt:lpstr>Circuit mis en place</vt:lpstr>
      <vt:lpstr>Satisfaction des patients</vt:lpstr>
      <vt:lpstr>Organisation du circuit</vt:lpstr>
      <vt:lpstr>Avenir</vt:lpstr>
      <vt:lpstr>Présentation PowerPoint</vt:lpstr>
    </vt:vector>
  </TitlesOfParts>
  <Company>AP-HM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</dc:creator>
  <cp:lastModifiedBy>DR21028</cp:lastModifiedBy>
  <cp:revision>58</cp:revision>
  <dcterms:created xsi:type="dcterms:W3CDTF">2018-06-04T14:57:42Z</dcterms:created>
  <dcterms:modified xsi:type="dcterms:W3CDTF">2018-11-13T14:04:49Z</dcterms:modified>
</cp:coreProperties>
</file>