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7" r:id="rId3"/>
    <p:sldId id="269" r:id="rId4"/>
    <p:sldId id="261" r:id="rId5"/>
    <p:sldId id="262" r:id="rId6"/>
    <p:sldId id="257" r:id="rId7"/>
    <p:sldId id="273" r:id="rId8"/>
    <p:sldId id="274" r:id="rId9"/>
    <p:sldId id="275" r:id="rId10"/>
    <p:sldId id="264" r:id="rId11"/>
    <p:sldId id="276" r:id="rId12"/>
    <p:sldId id="268" r:id="rId13"/>
    <p:sldId id="266" r:id="rId14"/>
    <p:sldId id="277" r:id="rId15"/>
    <p:sldId id="278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65"/>
  </p:normalViewPr>
  <p:slideViewPr>
    <p:cSldViewPr showGuides="1">
      <p:cViewPr varScale="1">
        <p:scale>
          <a:sx n="110" d="100"/>
          <a:sy n="110" d="100"/>
        </p:scale>
        <p:origin x="82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terra1\Services\DAGQSI\2-QUALITE%20GESTION%20RISQUES\6_Audit%20Enqu&#234;te\2_EPP\EPP_2018_03_Traitement%20personnel\Analys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terra1\Services\DAGQSI\2-QUALITE%20GESTION%20RISQUES\6_Audit%20Enqu&#234;te\2_EPP\EPP_2018_03_Traitement%20personnel\Analys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terra1\Services\DAGQSI\2-QUALITE%20GESTION%20RISQUES\6_Audit%20Enqu&#234;te\2_EPP\EPP_2018_03_Traitement%20personnel\Analyse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[Analyse.xlsx]Sortie!Tableau croisé dynamique44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numFmt formatCode="0%" sourceLinked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>
              <a:lumMod val="60000"/>
              <a:lumOff val="40000"/>
            </a:schemeClr>
          </a:solidFill>
        </c:spPr>
      </c:pivotFmt>
      <c:pivotFmt>
        <c:idx val="2"/>
        <c:spPr>
          <a:solidFill>
            <a:schemeClr val="accent3">
              <a:lumMod val="60000"/>
              <a:lumOff val="40000"/>
            </a:schemeClr>
          </a:solidFill>
        </c:spPr>
      </c:pivotFmt>
      <c:pivotFmt>
        <c:idx val="3"/>
        <c:spPr>
          <a:solidFill>
            <a:schemeClr val="accent6">
              <a:lumMod val="60000"/>
              <a:lumOff val="40000"/>
            </a:schemeClr>
          </a:solidFill>
        </c:spPr>
      </c:pivotFmt>
      <c:pivotFmt>
        <c:idx val="4"/>
        <c:spPr>
          <a:solidFill>
            <a:schemeClr val="accent1">
              <a:lumMod val="60000"/>
              <a:lumOff val="40000"/>
            </a:schemeClr>
          </a:solidFill>
        </c:spPr>
      </c:pivotFmt>
      <c:pivotFmt>
        <c:idx val="5"/>
        <c:marker>
          <c:symbol val="none"/>
        </c:marker>
        <c:dLbl>
          <c:idx val="0"/>
          <c:numFmt formatCode="0%" sourceLinked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>
              <a:lumMod val="60000"/>
              <a:lumOff val="40000"/>
            </a:schemeClr>
          </a:solidFill>
        </c:spPr>
      </c:pivotFmt>
      <c:pivotFmt>
        <c:idx val="7"/>
        <c:spPr>
          <a:solidFill>
            <a:schemeClr val="accent6">
              <a:lumMod val="60000"/>
              <a:lumOff val="40000"/>
            </a:schemeClr>
          </a:solidFill>
        </c:spPr>
      </c:pivotFmt>
      <c:pivotFmt>
        <c:idx val="8"/>
        <c:spPr>
          <a:solidFill>
            <a:schemeClr val="accent1">
              <a:lumMod val="60000"/>
              <a:lumOff val="40000"/>
            </a:schemeClr>
          </a:solidFill>
        </c:spPr>
      </c:pivotFmt>
      <c:pivotFmt>
        <c:idx val="9"/>
        <c:spPr>
          <a:solidFill>
            <a:schemeClr val="accent3">
              <a:lumMod val="60000"/>
              <a:lumOff val="40000"/>
            </a:schemeClr>
          </a:solidFill>
        </c:spPr>
      </c:pivotFmt>
      <c:pivotFmt>
        <c:idx val="10"/>
        <c:marker>
          <c:symbol val="none"/>
        </c:marker>
        <c:dLbl>
          <c:idx val="0"/>
          <c:numFmt formatCode="0%" sourceLinked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>
              <a:lumMod val="60000"/>
              <a:lumOff val="40000"/>
            </a:schemeClr>
          </a:solidFill>
        </c:spPr>
      </c:pivotFmt>
      <c:pivotFmt>
        <c:idx val="12"/>
        <c:spPr>
          <a:solidFill>
            <a:schemeClr val="accent6">
              <a:lumMod val="60000"/>
              <a:lumOff val="40000"/>
            </a:schemeClr>
          </a:solidFill>
        </c:spPr>
      </c:pivotFmt>
      <c:pivotFmt>
        <c:idx val="13"/>
        <c:spPr>
          <a:solidFill>
            <a:schemeClr val="accent1">
              <a:lumMod val="60000"/>
              <a:lumOff val="40000"/>
            </a:schemeClr>
          </a:solidFill>
        </c:spPr>
      </c:pivotFmt>
      <c:pivotFmt>
        <c:idx val="14"/>
        <c:spPr>
          <a:solidFill>
            <a:schemeClr val="accent3">
              <a:lumMod val="60000"/>
              <a:lumOff val="40000"/>
            </a:schemeClr>
          </a:solidFill>
        </c:spPr>
      </c:pivotFmt>
      <c:pivotFmt>
        <c:idx val="15"/>
        <c:marker>
          <c:symbol val="none"/>
        </c:marker>
        <c:dLbl>
          <c:idx val="0"/>
          <c:numFmt formatCode="0%" sourceLinked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>
              <a:lumMod val="60000"/>
              <a:lumOff val="40000"/>
            </a:schemeClr>
          </a:solidFill>
        </c:spPr>
      </c:pivotFmt>
      <c:pivotFmt>
        <c:idx val="17"/>
        <c:spPr>
          <a:solidFill>
            <a:schemeClr val="accent6">
              <a:lumMod val="60000"/>
              <a:lumOff val="40000"/>
            </a:schemeClr>
          </a:solidFill>
        </c:spPr>
      </c:pivotFmt>
      <c:pivotFmt>
        <c:idx val="18"/>
        <c:spPr>
          <a:solidFill>
            <a:schemeClr val="accent1">
              <a:lumMod val="60000"/>
              <a:lumOff val="40000"/>
            </a:schemeClr>
          </a:solidFill>
        </c:spPr>
      </c:pivotFmt>
      <c:pivotFmt>
        <c:idx val="19"/>
        <c:spPr>
          <a:solidFill>
            <a:schemeClr val="accent3">
              <a:lumMod val="60000"/>
              <a:lumOff val="40000"/>
            </a:schemeClr>
          </a:solidFill>
        </c:spPr>
      </c:pivotFmt>
    </c:pivotFmts>
    <c:plotArea>
      <c:layout>
        <c:manualLayout>
          <c:layoutTarget val="inner"/>
          <c:xMode val="edge"/>
          <c:yMode val="edge"/>
          <c:x val="8.3911753852422152E-2"/>
          <c:y val="7.5900236088579376E-2"/>
          <c:w val="0.5368203068713826"/>
          <c:h val="0.92409976391142057"/>
        </c:manualLayout>
      </c:layout>
      <c:doughnutChart>
        <c:varyColors val="1"/>
        <c:ser>
          <c:idx val="0"/>
          <c:order val="0"/>
          <c:tx>
            <c:strRef>
              <c:f>Sortie!$N$46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95B3D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14-4B23-AF7E-1FCC21F8F663}"/>
              </c:ext>
            </c:extLst>
          </c:dPt>
          <c:dPt>
            <c:idx val="1"/>
            <c:bubble3D val="0"/>
            <c:spPr>
              <a:solidFill>
                <a:srgbClr val="D16349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14-4B23-AF7E-1FCC21F8F663}"/>
              </c:ext>
            </c:extLst>
          </c:dPt>
          <c:dPt>
            <c:idx val="2"/>
            <c:bubble3D val="0"/>
            <c:spPr>
              <a:solidFill>
                <a:srgbClr val="D19049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14-4B23-AF7E-1FCC21F8F663}"/>
              </c:ext>
            </c:extLst>
          </c:dPt>
          <c:dPt>
            <c:idx val="3"/>
            <c:bubble3D val="0"/>
            <c:spPr>
              <a:solidFill>
                <a:srgbClr val="8CADAE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814-4B23-AF7E-1FCC21F8F663}"/>
              </c:ext>
            </c:extLst>
          </c:dPt>
          <c:dPt>
            <c:idx val="4"/>
            <c:bubble3D val="0"/>
            <c:spPr>
              <a:solidFill>
                <a:sysClr val="window" lastClr="FFFFFF">
                  <a:lumMod val="8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814-4B23-AF7E-1FCC21F8F66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Sortie!$M$47:$M$52</c:f>
              <c:strCache>
                <c:ptCount val="5"/>
                <c:pt idx="0">
                  <c:v>Fréquemment</c:v>
                </c:pt>
                <c:pt idx="1">
                  <c:v>Jamais</c:v>
                </c:pt>
                <c:pt idx="2">
                  <c:v>Parfois</c:v>
                </c:pt>
                <c:pt idx="3">
                  <c:v>Toujours</c:v>
                </c:pt>
                <c:pt idx="4">
                  <c:v>NR</c:v>
                </c:pt>
              </c:strCache>
            </c:strRef>
          </c:cat>
          <c:val>
            <c:numRef>
              <c:f>Sortie!$N$47:$N$52</c:f>
              <c:numCache>
                <c:formatCode>General</c:formatCode>
                <c:ptCount val="5"/>
                <c:pt idx="0">
                  <c:v>4</c:v>
                </c:pt>
                <c:pt idx="1">
                  <c:v>18</c:v>
                </c:pt>
                <c:pt idx="2">
                  <c:v>11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814-4B23-AF7E-1FCC21F8F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spPr>
    <a:solidFill>
      <a:sysClr val="window" lastClr="FFFFFF"/>
    </a:solidFill>
    <a:ln>
      <a:solidFill>
        <a:schemeClr val="accent1"/>
      </a:solidFill>
      <a:prstDash val="sysDot"/>
    </a:ln>
  </c:spPr>
  <c:txPr>
    <a:bodyPr/>
    <a:lstStyle/>
    <a:p>
      <a:pPr>
        <a:defRPr sz="900">
          <a:latin typeface="Century Gothic" panose="020B0502020202020204" pitchFamily="34" charset="0"/>
        </a:defRPr>
      </a:pPr>
      <a:endParaRPr lang="fr-FR"/>
    </a:p>
  </c:txPr>
  <c:externalData r:id="rId2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[Analyse.xlsx]Sortie!Tableau croisé dynamique41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numFmt formatCode="0%" sourceLinked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>
              <a:lumMod val="60000"/>
              <a:lumOff val="40000"/>
            </a:schemeClr>
          </a:solidFill>
        </c:spPr>
      </c:pivotFmt>
      <c:pivotFmt>
        <c:idx val="2"/>
        <c:spPr>
          <a:solidFill>
            <a:schemeClr val="accent3">
              <a:lumMod val="60000"/>
              <a:lumOff val="40000"/>
            </a:schemeClr>
          </a:solidFill>
        </c:spPr>
      </c:pivotFmt>
      <c:pivotFmt>
        <c:idx val="3"/>
        <c:spPr>
          <a:solidFill>
            <a:schemeClr val="accent6">
              <a:lumMod val="60000"/>
              <a:lumOff val="40000"/>
            </a:schemeClr>
          </a:solidFill>
        </c:spPr>
      </c:pivotFmt>
      <c:pivotFmt>
        <c:idx val="4"/>
        <c:spPr>
          <a:solidFill>
            <a:schemeClr val="accent1">
              <a:lumMod val="60000"/>
              <a:lumOff val="40000"/>
            </a:schemeClr>
          </a:solidFill>
        </c:spPr>
      </c:pivotFmt>
      <c:pivotFmt>
        <c:idx val="5"/>
        <c:marker>
          <c:symbol val="none"/>
        </c:marker>
        <c:dLbl>
          <c:idx val="0"/>
          <c:numFmt formatCode="0%" sourceLinked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>
              <a:lumMod val="60000"/>
              <a:lumOff val="40000"/>
            </a:schemeClr>
          </a:solidFill>
        </c:spPr>
      </c:pivotFmt>
      <c:pivotFmt>
        <c:idx val="7"/>
        <c:spPr>
          <a:solidFill>
            <a:schemeClr val="accent6">
              <a:lumMod val="60000"/>
              <a:lumOff val="40000"/>
            </a:schemeClr>
          </a:solidFill>
        </c:spPr>
      </c:pivotFmt>
      <c:pivotFmt>
        <c:idx val="8"/>
        <c:spPr>
          <a:solidFill>
            <a:schemeClr val="accent1">
              <a:lumMod val="60000"/>
              <a:lumOff val="40000"/>
            </a:schemeClr>
          </a:solidFill>
        </c:spPr>
      </c:pivotFmt>
      <c:pivotFmt>
        <c:idx val="9"/>
        <c:spPr>
          <a:solidFill>
            <a:schemeClr val="accent3">
              <a:lumMod val="60000"/>
              <a:lumOff val="40000"/>
            </a:schemeClr>
          </a:solidFill>
        </c:spPr>
      </c:pivotFmt>
      <c:pivotFmt>
        <c:idx val="10"/>
        <c:marker>
          <c:symbol val="none"/>
        </c:marker>
        <c:dLbl>
          <c:idx val="0"/>
          <c:numFmt formatCode="0%" sourceLinked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>
              <a:lumMod val="60000"/>
              <a:lumOff val="40000"/>
            </a:schemeClr>
          </a:solidFill>
        </c:spPr>
      </c:pivotFmt>
      <c:pivotFmt>
        <c:idx val="12"/>
        <c:spPr>
          <a:solidFill>
            <a:schemeClr val="accent6">
              <a:lumMod val="60000"/>
              <a:lumOff val="40000"/>
            </a:schemeClr>
          </a:solidFill>
        </c:spPr>
      </c:pivotFmt>
      <c:pivotFmt>
        <c:idx val="13"/>
        <c:spPr>
          <a:solidFill>
            <a:schemeClr val="accent1">
              <a:lumMod val="60000"/>
              <a:lumOff val="40000"/>
            </a:schemeClr>
          </a:solidFill>
        </c:spPr>
      </c:pivotFmt>
      <c:pivotFmt>
        <c:idx val="14"/>
        <c:spPr>
          <a:solidFill>
            <a:schemeClr val="accent3">
              <a:lumMod val="60000"/>
              <a:lumOff val="40000"/>
            </a:schemeClr>
          </a:solidFill>
        </c:spPr>
      </c:pivotFmt>
      <c:pivotFmt>
        <c:idx val="15"/>
        <c:marker>
          <c:symbol val="none"/>
        </c:marker>
        <c:dLbl>
          <c:idx val="0"/>
          <c:numFmt formatCode="0%" sourceLinked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>
              <a:lumMod val="60000"/>
              <a:lumOff val="40000"/>
            </a:schemeClr>
          </a:solidFill>
        </c:spPr>
      </c:pivotFmt>
      <c:pivotFmt>
        <c:idx val="17"/>
        <c:spPr>
          <a:solidFill>
            <a:schemeClr val="accent6">
              <a:lumMod val="60000"/>
              <a:lumOff val="40000"/>
            </a:schemeClr>
          </a:solidFill>
        </c:spPr>
      </c:pivotFmt>
      <c:pivotFmt>
        <c:idx val="18"/>
        <c:spPr>
          <a:solidFill>
            <a:schemeClr val="accent1">
              <a:lumMod val="60000"/>
              <a:lumOff val="40000"/>
            </a:schemeClr>
          </a:solidFill>
        </c:spPr>
      </c:pivotFmt>
      <c:pivotFmt>
        <c:idx val="19"/>
        <c:spPr>
          <a:solidFill>
            <a:schemeClr val="accent3">
              <a:lumMod val="60000"/>
              <a:lumOff val="40000"/>
            </a:schemeClr>
          </a:solidFill>
        </c:spPr>
      </c:pivotFmt>
    </c:pivotFmts>
    <c:plotArea>
      <c:layout>
        <c:manualLayout>
          <c:layoutTarget val="inner"/>
          <c:xMode val="edge"/>
          <c:yMode val="edge"/>
          <c:x val="7.4492136950847707E-2"/>
          <c:y val="3.8863225430154566E-2"/>
          <c:w val="0.5368203068713826"/>
          <c:h val="0.92409976391142057"/>
        </c:manualLayout>
      </c:layout>
      <c:doughnutChart>
        <c:varyColors val="1"/>
        <c:ser>
          <c:idx val="0"/>
          <c:order val="0"/>
          <c:tx>
            <c:strRef>
              <c:f>Sortie!$N$4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C8-44C0-9035-7F18DC189468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C8-44C0-9035-7F18DC189468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C8-44C0-9035-7F18DC189468}"/>
              </c:ext>
            </c:extLst>
          </c:dPt>
          <c:dPt>
            <c:idx val="3"/>
            <c:bubble3D val="0"/>
            <c:spPr>
              <a:solidFill>
                <a:srgbClr val="8CADAE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C8-44C0-9035-7F18DC18946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Sortie!$M$5:$M$9</c:f>
              <c:strCache>
                <c:ptCount val="4"/>
                <c:pt idx="0">
                  <c:v>Jamais</c:v>
                </c:pt>
                <c:pt idx="1">
                  <c:v>Parfois</c:v>
                </c:pt>
                <c:pt idx="2">
                  <c:v>Fréquemment</c:v>
                </c:pt>
                <c:pt idx="3">
                  <c:v>Toujours</c:v>
                </c:pt>
              </c:strCache>
            </c:strRef>
          </c:cat>
          <c:val>
            <c:numRef>
              <c:f>Sortie!$N$5:$N$9</c:f>
              <c:numCache>
                <c:formatCode>General</c:formatCode>
                <c:ptCount val="4"/>
                <c:pt idx="0">
                  <c:v>4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AC8-44C0-9035-7F18DC189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spPr>
    <a:solidFill>
      <a:sysClr val="window" lastClr="FFFFFF"/>
    </a:solidFill>
    <a:ln>
      <a:solidFill>
        <a:schemeClr val="accent1"/>
      </a:solidFill>
      <a:prstDash val="sysDot"/>
    </a:ln>
  </c:spPr>
  <c:txPr>
    <a:bodyPr/>
    <a:lstStyle/>
    <a:p>
      <a:pPr>
        <a:defRPr sz="900">
          <a:latin typeface="Century Gothic" panose="020B0502020202020204" pitchFamily="34" charset="0"/>
        </a:defRPr>
      </a:pPr>
      <a:endParaRPr lang="fr-FR"/>
    </a:p>
  </c:txPr>
  <c:externalData r:id="rId2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[Analyse.xlsx]Sortie!Tableau croisé dynamique43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numFmt formatCode="0%" sourceLinked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>
              <a:lumMod val="60000"/>
              <a:lumOff val="40000"/>
            </a:schemeClr>
          </a:solidFill>
        </c:spPr>
      </c:pivotFmt>
      <c:pivotFmt>
        <c:idx val="2"/>
        <c:spPr>
          <a:solidFill>
            <a:schemeClr val="accent3">
              <a:lumMod val="60000"/>
              <a:lumOff val="40000"/>
            </a:schemeClr>
          </a:solidFill>
        </c:spPr>
      </c:pivotFmt>
      <c:pivotFmt>
        <c:idx val="3"/>
        <c:spPr>
          <a:solidFill>
            <a:schemeClr val="accent6">
              <a:lumMod val="60000"/>
              <a:lumOff val="40000"/>
            </a:schemeClr>
          </a:solidFill>
        </c:spPr>
      </c:pivotFmt>
      <c:pivotFmt>
        <c:idx val="4"/>
        <c:spPr>
          <a:solidFill>
            <a:schemeClr val="accent1">
              <a:lumMod val="60000"/>
              <a:lumOff val="40000"/>
            </a:schemeClr>
          </a:solidFill>
        </c:spPr>
      </c:pivotFmt>
      <c:pivotFmt>
        <c:idx val="5"/>
        <c:marker>
          <c:symbol val="none"/>
        </c:marker>
        <c:dLbl>
          <c:idx val="0"/>
          <c:numFmt formatCode="0%" sourceLinked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>
              <a:lumMod val="60000"/>
              <a:lumOff val="40000"/>
            </a:schemeClr>
          </a:solidFill>
        </c:spPr>
      </c:pivotFmt>
      <c:pivotFmt>
        <c:idx val="7"/>
        <c:spPr>
          <a:solidFill>
            <a:schemeClr val="accent6">
              <a:lumMod val="60000"/>
              <a:lumOff val="40000"/>
            </a:schemeClr>
          </a:solidFill>
        </c:spPr>
      </c:pivotFmt>
      <c:pivotFmt>
        <c:idx val="8"/>
        <c:spPr>
          <a:solidFill>
            <a:schemeClr val="accent1">
              <a:lumMod val="60000"/>
              <a:lumOff val="40000"/>
            </a:schemeClr>
          </a:solidFill>
        </c:spPr>
      </c:pivotFmt>
      <c:pivotFmt>
        <c:idx val="9"/>
        <c:spPr>
          <a:solidFill>
            <a:schemeClr val="accent3">
              <a:lumMod val="60000"/>
              <a:lumOff val="40000"/>
            </a:schemeClr>
          </a:solidFill>
        </c:spPr>
      </c:pivotFmt>
      <c:pivotFmt>
        <c:idx val="10"/>
        <c:marker>
          <c:symbol val="none"/>
        </c:marker>
        <c:dLbl>
          <c:idx val="0"/>
          <c:numFmt formatCode="0%" sourceLinked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>
              <a:lumMod val="60000"/>
              <a:lumOff val="40000"/>
            </a:schemeClr>
          </a:solidFill>
        </c:spPr>
      </c:pivotFmt>
      <c:pivotFmt>
        <c:idx val="12"/>
        <c:spPr>
          <a:solidFill>
            <a:schemeClr val="accent6">
              <a:lumMod val="60000"/>
              <a:lumOff val="40000"/>
            </a:schemeClr>
          </a:solidFill>
        </c:spPr>
      </c:pivotFmt>
      <c:pivotFmt>
        <c:idx val="13"/>
        <c:spPr>
          <a:solidFill>
            <a:schemeClr val="accent1">
              <a:lumMod val="60000"/>
              <a:lumOff val="40000"/>
            </a:schemeClr>
          </a:solidFill>
        </c:spPr>
      </c:pivotFmt>
      <c:pivotFmt>
        <c:idx val="14"/>
        <c:spPr>
          <a:solidFill>
            <a:schemeClr val="accent3">
              <a:lumMod val="60000"/>
              <a:lumOff val="40000"/>
            </a:schemeClr>
          </a:solidFill>
        </c:spPr>
      </c:pivotFmt>
      <c:pivotFmt>
        <c:idx val="15"/>
        <c:marker>
          <c:symbol val="none"/>
        </c:marker>
        <c:dLbl>
          <c:idx val="0"/>
          <c:numFmt formatCode="0%" sourceLinked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>
              <a:lumMod val="60000"/>
              <a:lumOff val="40000"/>
            </a:schemeClr>
          </a:solidFill>
        </c:spPr>
      </c:pivotFmt>
      <c:pivotFmt>
        <c:idx val="17"/>
        <c:spPr>
          <a:solidFill>
            <a:schemeClr val="accent6">
              <a:lumMod val="60000"/>
              <a:lumOff val="40000"/>
            </a:schemeClr>
          </a:solidFill>
        </c:spPr>
      </c:pivotFmt>
      <c:pivotFmt>
        <c:idx val="18"/>
        <c:spPr>
          <a:solidFill>
            <a:schemeClr val="accent1">
              <a:lumMod val="60000"/>
              <a:lumOff val="40000"/>
            </a:schemeClr>
          </a:solidFill>
        </c:spPr>
      </c:pivotFmt>
      <c:pivotFmt>
        <c:idx val="19"/>
        <c:spPr>
          <a:solidFill>
            <a:schemeClr val="accent3">
              <a:lumMod val="60000"/>
              <a:lumOff val="40000"/>
            </a:schemeClr>
          </a:solidFill>
        </c:spPr>
      </c:pivotFmt>
    </c:pivotFmts>
    <c:plotArea>
      <c:layout>
        <c:manualLayout>
          <c:layoutTarget val="inner"/>
          <c:xMode val="edge"/>
          <c:yMode val="edge"/>
          <c:x val="8.3911753852422152E-2"/>
          <c:y val="7.5900236088579376E-2"/>
          <c:w val="0.5368203068713826"/>
          <c:h val="0.92409976391142057"/>
        </c:manualLayout>
      </c:layout>
      <c:doughnutChart>
        <c:varyColors val="1"/>
        <c:ser>
          <c:idx val="0"/>
          <c:order val="0"/>
          <c:tx>
            <c:strRef>
              <c:f>Sortie!$N$30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62-4B60-8C84-BA11049A1C7C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62-4B60-8C84-BA11049A1C7C}"/>
              </c:ext>
            </c:extLst>
          </c:dPt>
          <c:dPt>
            <c:idx val="2"/>
            <c:bubble3D val="0"/>
            <c:spPr>
              <a:solidFill>
                <a:srgbClr val="D19049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62-4B60-8C84-BA11049A1C7C}"/>
              </c:ext>
            </c:extLst>
          </c:dPt>
          <c:dPt>
            <c:idx val="3"/>
            <c:bubble3D val="0"/>
            <c:spPr>
              <a:solidFill>
                <a:srgbClr val="96B3D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62-4B60-8C84-BA11049A1C7C}"/>
              </c:ext>
            </c:extLst>
          </c:dPt>
          <c:dPt>
            <c:idx val="4"/>
            <c:bubble3D val="0"/>
            <c:spPr>
              <a:solidFill>
                <a:srgbClr val="8CADAE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B62-4B60-8C84-BA11049A1C7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Sortie!$M$31:$M$36</c:f>
              <c:strCache>
                <c:ptCount val="5"/>
                <c:pt idx="0">
                  <c:v>Jamais</c:v>
                </c:pt>
                <c:pt idx="1">
                  <c:v>NR</c:v>
                </c:pt>
                <c:pt idx="2">
                  <c:v>Parfois</c:v>
                </c:pt>
                <c:pt idx="3">
                  <c:v>Fréquemment</c:v>
                </c:pt>
                <c:pt idx="4">
                  <c:v>Toujours</c:v>
                </c:pt>
              </c:strCache>
            </c:strRef>
          </c:cat>
          <c:val>
            <c:numRef>
              <c:f>Sortie!$N$31:$N$36</c:f>
              <c:numCache>
                <c:formatCode>0%</c:formatCode>
                <c:ptCount val="5"/>
                <c:pt idx="0">
                  <c:v>0.22500000000000001</c:v>
                </c:pt>
                <c:pt idx="1">
                  <c:v>0.05</c:v>
                </c:pt>
                <c:pt idx="2">
                  <c:v>0.22500000000000001</c:v>
                </c:pt>
                <c:pt idx="3">
                  <c:v>0.15</c:v>
                </c:pt>
                <c:pt idx="4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B62-4B60-8C84-BA11049A1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spPr>
    <a:solidFill>
      <a:sysClr val="window" lastClr="FFFFFF"/>
    </a:solidFill>
    <a:ln>
      <a:solidFill>
        <a:schemeClr val="accent1"/>
      </a:solidFill>
      <a:prstDash val="sysDot"/>
    </a:ln>
  </c:spPr>
  <c:txPr>
    <a:bodyPr/>
    <a:lstStyle/>
    <a:p>
      <a:pPr>
        <a:defRPr sz="900">
          <a:latin typeface="Century Gothic" panose="020B0502020202020204" pitchFamily="34" charset="0"/>
        </a:defRPr>
      </a:pPr>
      <a:endParaRPr lang="fr-FR"/>
    </a:p>
  </c:txPr>
  <c:externalData r:id="rId2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[Analyse.xlsx]Sortie!Tableau croisé dynamique45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numFmt formatCode="0%" sourceLinked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>
              <a:lumMod val="60000"/>
              <a:lumOff val="40000"/>
            </a:schemeClr>
          </a:solidFill>
        </c:spPr>
      </c:pivotFmt>
      <c:pivotFmt>
        <c:idx val="2"/>
        <c:spPr>
          <a:solidFill>
            <a:schemeClr val="accent3">
              <a:lumMod val="60000"/>
              <a:lumOff val="40000"/>
            </a:schemeClr>
          </a:solidFill>
        </c:spPr>
      </c:pivotFmt>
      <c:pivotFmt>
        <c:idx val="3"/>
        <c:spPr>
          <a:solidFill>
            <a:schemeClr val="accent6">
              <a:lumMod val="60000"/>
              <a:lumOff val="40000"/>
            </a:schemeClr>
          </a:solidFill>
        </c:spPr>
      </c:pivotFmt>
      <c:pivotFmt>
        <c:idx val="4"/>
        <c:spPr>
          <a:solidFill>
            <a:schemeClr val="accent1">
              <a:lumMod val="60000"/>
              <a:lumOff val="40000"/>
            </a:schemeClr>
          </a:solidFill>
        </c:spPr>
      </c:pivotFmt>
      <c:pivotFmt>
        <c:idx val="5"/>
        <c:marker>
          <c:symbol val="none"/>
        </c:marker>
        <c:dLbl>
          <c:idx val="0"/>
          <c:numFmt formatCode="0%" sourceLinked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>
              <a:lumMod val="60000"/>
              <a:lumOff val="40000"/>
            </a:schemeClr>
          </a:solidFill>
        </c:spPr>
      </c:pivotFmt>
      <c:pivotFmt>
        <c:idx val="7"/>
        <c:spPr>
          <a:solidFill>
            <a:schemeClr val="accent6">
              <a:lumMod val="60000"/>
              <a:lumOff val="40000"/>
            </a:schemeClr>
          </a:solidFill>
        </c:spPr>
      </c:pivotFmt>
      <c:pivotFmt>
        <c:idx val="8"/>
        <c:spPr>
          <a:solidFill>
            <a:schemeClr val="accent1">
              <a:lumMod val="60000"/>
              <a:lumOff val="40000"/>
            </a:schemeClr>
          </a:solidFill>
        </c:spPr>
      </c:pivotFmt>
      <c:pivotFmt>
        <c:idx val="9"/>
        <c:spPr>
          <a:solidFill>
            <a:schemeClr val="accent3">
              <a:lumMod val="60000"/>
              <a:lumOff val="40000"/>
            </a:schemeClr>
          </a:solidFill>
        </c:spPr>
      </c:pivotFmt>
      <c:pivotFmt>
        <c:idx val="10"/>
        <c:marker>
          <c:symbol val="none"/>
        </c:marker>
        <c:dLbl>
          <c:idx val="0"/>
          <c:numFmt formatCode="0%" sourceLinked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>
              <a:lumMod val="60000"/>
              <a:lumOff val="40000"/>
            </a:schemeClr>
          </a:solidFill>
        </c:spPr>
      </c:pivotFmt>
      <c:pivotFmt>
        <c:idx val="12"/>
        <c:spPr>
          <a:solidFill>
            <a:schemeClr val="accent6">
              <a:lumMod val="60000"/>
              <a:lumOff val="40000"/>
            </a:schemeClr>
          </a:solidFill>
        </c:spPr>
      </c:pivotFmt>
      <c:pivotFmt>
        <c:idx val="13"/>
        <c:spPr>
          <a:solidFill>
            <a:schemeClr val="accent1">
              <a:lumMod val="60000"/>
              <a:lumOff val="40000"/>
            </a:schemeClr>
          </a:solidFill>
        </c:spPr>
      </c:pivotFmt>
      <c:pivotFmt>
        <c:idx val="14"/>
        <c:spPr>
          <a:solidFill>
            <a:schemeClr val="accent3">
              <a:lumMod val="60000"/>
              <a:lumOff val="40000"/>
            </a:schemeClr>
          </a:solidFill>
        </c:spPr>
      </c:pivotFmt>
      <c:pivotFmt>
        <c:idx val="15"/>
        <c:marker>
          <c:symbol val="none"/>
        </c:marker>
        <c:dLbl>
          <c:idx val="0"/>
          <c:numFmt formatCode="0%" sourceLinked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>
              <a:lumMod val="60000"/>
              <a:lumOff val="40000"/>
            </a:schemeClr>
          </a:solidFill>
        </c:spPr>
      </c:pivotFmt>
      <c:pivotFmt>
        <c:idx val="17"/>
        <c:spPr>
          <a:solidFill>
            <a:schemeClr val="accent6">
              <a:lumMod val="60000"/>
              <a:lumOff val="40000"/>
            </a:schemeClr>
          </a:solidFill>
        </c:spPr>
      </c:pivotFmt>
      <c:pivotFmt>
        <c:idx val="18"/>
        <c:spPr>
          <a:solidFill>
            <a:schemeClr val="accent1">
              <a:lumMod val="60000"/>
              <a:lumOff val="40000"/>
            </a:schemeClr>
          </a:solidFill>
        </c:spPr>
      </c:pivotFmt>
      <c:pivotFmt>
        <c:idx val="19"/>
        <c:spPr>
          <a:solidFill>
            <a:schemeClr val="accent3">
              <a:lumMod val="60000"/>
              <a:lumOff val="40000"/>
            </a:schemeClr>
          </a:solidFill>
        </c:spPr>
      </c:pivotFmt>
    </c:pivotFmts>
    <c:plotArea>
      <c:layout>
        <c:manualLayout>
          <c:layoutTarget val="inner"/>
          <c:xMode val="edge"/>
          <c:yMode val="edge"/>
          <c:x val="5.6630559301634249E-2"/>
          <c:y val="3.5900262467191593E-2"/>
          <c:w val="0.53988138223053606"/>
          <c:h val="0.96409973753280842"/>
        </c:manualLayout>
      </c:layout>
      <c:doughnutChart>
        <c:varyColors val="1"/>
        <c:ser>
          <c:idx val="0"/>
          <c:order val="0"/>
          <c:tx>
            <c:strRef>
              <c:f>Sortie!$N$62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95B3D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27-4113-9196-FA0ABDEBFDB9}"/>
              </c:ext>
            </c:extLst>
          </c:dPt>
          <c:dPt>
            <c:idx val="1"/>
            <c:bubble3D val="0"/>
            <c:spPr>
              <a:solidFill>
                <a:srgbClr val="D16349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27-4113-9196-FA0ABDEBFDB9}"/>
              </c:ext>
            </c:extLst>
          </c:dPt>
          <c:dPt>
            <c:idx val="2"/>
            <c:bubble3D val="0"/>
            <c:spPr>
              <a:solidFill>
                <a:srgbClr val="D19049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27-4113-9196-FA0ABDEBFDB9}"/>
              </c:ext>
            </c:extLst>
          </c:dPt>
          <c:dPt>
            <c:idx val="3"/>
            <c:bubble3D val="0"/>
            <c:spPr>
              <a:solidFill>
                <a:srgbClr val="8FB08C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027-4113-9196-FA0ABDEBFDB9}"/>
              </c:ext>
            </c:extLst>
          </c:dPt>
          <c:dPt>
            <c:idx val="4"/>
            <c:bubble3D val="0"/>
            <c:spPr>
              <a:solidFill>
                <a:sysClr val="window" lastClr="FFFFFF">
                  <a:lumMod val="8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027-4113-9196-FA0ABDEBFDB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Sortie!$M$63:$M$68</c:f>
              <c:strCache>
                <c:ptCount val="5"/>
                <c:pt idx="0">
                  <c:v>Fréquemment</c:v>
                </c:pt>
                <c:pt idx="1">
                  <c:v>Jamais</c:v>
                </c:pt>
                <c:pt idx="2">
                  <c:v>Parfois</c:v>
                </c:pt>
                <c:pt idx="3">
                  <c:v>Toujours</c:v>
                </c:pt>
                <c:pt idx="4">
                  <c:v>NR</c:v>
                </c:pt>
              </c:strCache>
            </c:strRef>
          </c:cat>
          <c:val>
            <c:numRef>
              <c:f>Sortie!$N$63:$N$68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8</c:v>
                </c:pt>
                <c:pt idx="3">
                  <c:v>18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027-4113-9196-FA0ABDEBF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spPr>
    <a:solidFill>
      <a:sysClr val="window" lastClr="FFFFFF"/>
    </a:solidFill>
    <a:ln>
      <a:solidFill>
        <a:schemeClr val="accent1"/>
      </a:solidFill>
      <a:prstDash val="sysDot"/>
    </a:ln>
  </c:spPr>
  <c:txPr>
    <a:bodyPr/>
    <a:lstStyle/>
    <a:p>
      <a:pPr>
        <a:defRPr sz="900">
          <a:latin typeface="Century Gothic" panose="020B0502020202020204" pitchFamily="34" charset="0"/>
        </a:defRPr>
      </a:pPr>
      <a:endParaRPr lang="fr-FR"/>
    </a:p>
  </c:txPr>
  <c:externalData r:id="rId2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46EAF-8083-40D9-AB87-5EB37480C5A4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5BE806-04A7-4CAA-8113-A03F41468B05}">
      <dgm:prSet/>
      <dgm:spPr/>
      <dgm:t>
        <a:bodyPr/>
        <a:lstStyle/>
        <a:p>
          <a:r>
            <a:rPr lang="fr-FR"/>
            <a:t>Principal </a:t>
          </a:r>
          <a:endParaRPr lang="en-US"/>
        </a:p>
      </dgm:t>
    </dgm:pt>
    <dgm:pt modelId="{D8769733-A4F5-4A51-BCAF-A3D435C08BF5}" type="parTrans" cxnId="{CF5207E9-11CA-4C31-9A80-5144377CEC19}">
      <dgm:prSet/>
      <dgm:spPr/>
      <dgm:t>
        <a:bodyPr/>
        <a:lstStyle/>
        <a:p>
          <a:endParaRPr lang="en-US"/>
        </a:p>
      </dgm:t>
    </dgm:pt>
    <dgm:pt modelId="{06E1CF82-B5C9-408B-A546-38E6090047CC}" type="sibTrans" cxnId="{CF5207E9-11CA-4C31-9A80-5144377CEC19}">
      <dgm:prSet/>
      <dgm:spPr/>
      <dgm:t>
        <a:bodyPr/>
        <a:lstStyle/>
        <a:p>
          <a:endParaRPr lang="en-US"/>
        </a:p>
      </dgm:t>
    </dgm:pt>
    <dgm:pt modelId="{47446C1B-1074-49A5-9421-878052B9AFA7}">
      <dgm:prSet/>
      <dgm:spPr/>
      <dgm:t>
        <a:bodyPr/>
        <a:lstStyle/>
        <a:p>
          <a:r>
            <a:rPr lang="fr-FR" dirty="0"/>
            <a:t>Evaluer les pratiques relatives à la gestion du TP dans un établissement public en santé mentale</a:t>
          </a:r>
          <a:endParaRPr lang="en-US" dirty="0"/>
        </a:p>
      </dgm:t>
    </dgm:pt>
    <dgm:pt modelId="{31C1797A-01F5-4456-978F-CFD2372E86BD}" type="parTrans" cxnId="{2CBEC6F5-835C-4D9D-9B68-E456BDAD807C}">
      <dgm:prSet/>
      <dgm:spPr/>
      <dgm:t>
        <a:bodyPr/>
        <a:lstStyle/>
        <a:p>
          <a:endParaRPr lang="en-US"/>
        </a:p>
      </dgm:t>
    </dgm:pt>
    <dgm:pt modelId="{E5DE229D-2193-42E6-9395-8EDA4158E25B}" type="sibTrans" cxnId="{2CBEC6F5-835C-4D9D-9B68-E456BDAD807C}">
      <dgm:prSet/>
      <dgm:spPr/>
      <dgm:t>
        <a:bodyPr/>
        <a:lstStyle/>
        <a:p>
          <a:endParaRPr lang="en-US"/>
        </a:p>
      </dgm:t>
    </dgm:pt>
    <dgm:pt modelId="{790F0850-CB08-4F0E-950B-EBA5EFB561C1}">
      <dgm:prSet/>
      <dgm:spPr/>
      <dgm:t>
        <a:bodyPr/>
        <a:lstStyle/>
        <a:p>
          <a:r>
            <a:rPr lang="fr-FR"/>
            <a:t>Secondaire</a:t>
          </a:r>
          <a:endParaRPr lang="en-US"/>
        </a:p>
      </dgm:t>
    </dgm:pt>
    <dgm:pt modelId="{AEF9470D-6DC3-4896-87F6-8B3F124D5847}" type="parTrans" cxnId="{B85B42C7-86F8-4895-80DC-607350495309}">
      <dgm:prSet/>
      <dgm:spPr/>
      <dgm:t>
        <a:bodyPr/>
        <a:lstStyle/>
        <a:p>
          <a:endParaRPr lang="en-US"/>
        </a:p>
      </dgm:t>
    </dgm:pt>
    <dgm:pt modelId="{2F73EA15-CE4E-4E57-A3BA-CCAF14FAC28C}" type="sibTrans" cxnId="{B85B42C7-86F8-4895-80DC-607350495309}">
      <dgm:prSet/>
      <dgm:spPr/>
      <dgm:t>
        <a:bodyPr/>
        <a:lstStyle/>
        <a:p>
          <a:endParaRPr lang="en-US"/>
        </a:p>
      </dgm:t>
    </dgm:pt>
    <dgm:pt modelId="{BDBB67ED-EC9A-4C80-9B22-F32F00758580}">
      <dgm:prSet/>
      <dgm:spPr/>
      <dgm:t>
        <a:bodyPr/>
        <a:lstStyle/>
        <a:p>
          <a:r>
            <a:rPr lang="fr-FR" dirty="0"/>
            <a:t>Sécuriser la prise en charge médicamenteuse</a:t>
          </a:r>
          <a:endParaRPr lang="en-US" dirty="0"/>
        </a:p>
      </dgm:t>
    </dgm:pt>
    <dgm:pt modelId="{0FE89FC9-EDC9-4A42-B9DD-B45331993B9F}" type="parTrans" cxnId="{68A748CC-5CEC-487B-B25A-5158225674B6}">
      <dgm:prSet/>
      <dgm:spPr/>
      <dgm:t>
        <a:bodyPr/>
        <a:lstStyle/>
        <a:p>
          <a:endParaRPr lang="en-US"/>
        </a:p>
      </dgm:t>
    </dgm:pt>
    <dgm:pt modelId="{0B1C2086-06CB-4981-B474-010DFCC20C23}" type="sibTrans" cxnId="{68A748CC-5CEC-487B-B25A-5158225674B6}">
      <dgm:prSet/>
      <dgm:spPr/>
      <dgm:t>
        <a:bodyPr/>
        <a:lstStyle/>
        <a:p>
          <a:endParaRPr lang="en-US"/>
        </a:p>
      </dgm:t>
    </dgm:pt>
    <dgm:pt modelId="{16608928-2842-4B38-9163-EC21AD1C625F}">
      <dgm:prSet/>
      <dgm:spPr/>
      <dgm:t>
        <a:bodyPr/>
        <a:lstStyle/>
        <a:p>
          <a:r>
            <a:rPr lang="fr-FR" dirty="0"/>
            <a:t>Mettre à jour la procédure institutionnelle</a:t>
          </a:r>
          <a:endParaRPr lang="en-US" dirty="0"/>
        </a:p>
      </dgm:t>
    </dgm:pt>
    <dgm:pt modelId="{0AEE0194-33F5-45FC-AE4D-34363F9BE0AC}" type="parTrans" cxnId="{58C9BF43-F066-4660-96E9-24986CC5DE12}">
      <dgm:prSet/>
      <dgm:spPr/>
      <dgm:t>
        <a:bodyPr/>
        <a:lstStyle/>
        <a:p>
          <a:endParaRPr lang="en-US"/>
        </a:p>
      </dgm:t>
    </dgm:pt>
    <dgm:pt modelId="{1D0B4F3F-76A1-40B7-A159-10753FE693BC}" type="sibTrans" cxnId="{58C9BF43-F066-4660-96E9-24986CC5DE12}">
      <dgm:prSet/>
      <dgm:spPr/>
      <dgm:t>
        <a:bodyPr/>
        <a:lstStyle/>
        <a:p>
          <a:endParaRPr lang="en-US"/>
        </a:p>
      </dgm:t>
    </dgm:pt>
    <dgm:pt modelId="{86176E74-7728-44EB-9887-2B6C74D9C31F}">
      <dgm:prSet/>
      <dgm:spPr/>
      <dgm:t>
        <a:bodyPr/>
        <a:lstStyle/>
        <a:p>
          <a:r>
            <a:rPr lang="en-US" dirty="0" err="1" smtClean="0"/>
            <a:t>Sensibiliser</a:t>
          </a:r>
          <a:r>
            <a:rPr lang="en-US" dirty="0" smtClean="0"/>
            <a:t> le personnel </a:t>
          </a:r>
          <a:r>
            <a:rPr lang="en-US" dirty="0" err="1" smtClean="0"/>
            <a:t>soignant</a:t>
          </a:r>
          <a:r>
            <a:rPr lang="en-US" dirty="0" smtClean="0"/>
            <a:t> à la </a:t>
          </a:r>
          <a:r>
            <a:rPr lang="en-US" dirty="0" err="1" smtClean="0"/>
            <a:t>prise</a:t>
          </a:r>
          <a:r>
            <a:rPr lang="en-US" dirty="0" smtClean="0"/>
            <a:t> </a:t>
          </a:r>
          <a:r>
            <a:rPr lang="en-US" dirty="0" err="1" smtClean="0"/>
            <a:t>en</a:t>
          </a:r>
          <a:r>
            <a:rPr lang="en-US" dirty="0" smtClean="0"/>
            <a:t> charge du TP</a:t>
          </a:r>
          <a:endParaRPr lang="en-US" dirty="0"/>
        </a:p>
      </dgm:t>
    </dgm:pt>
    <dgm:pt modelId="{C3E9040A-5ED7-43F5-A7F7-9EEB27F70064}" type="parTrans" cxnId="{86D24D77-86AA-450D-87E8-CCA1FE06F849}">
      <dgm:prSet/>
      <dgm:spPr/>
      <dgm:t>
        <a:bodyPr/>
        <a:lstStyle/>
        <a:p>
          <a:endParaRPr lang="fr-FR"/>
        </a:p>
      </dgm:t>
    </dgm:pt>
    <dgm:pt modelId="{581E613F-BD4C-49FE-B6A3-19EC22AD9CBE}" type="sibTrans" cxnId="{86D24D77-86AA-450D-87E8-CCA1FE06F849}">
      <dgm:prSet/>
      <dgm:spPr/>
      <dgm:t>
        <a:bodyPr/>
        <a:lstStyle/>
        <a:p>
          <a:endParaRPr lang="fr-FR"/>
        </a:p>
      </dgm:t>
    </dgm:pt>
    <dgm:pt modelId="{6C5FDF9F-949A-43B1-AFE5-E1E7093C4BD1}" type="pres">
      <dgm:prSet presAssocID="{E0646EAF-8083-40D9-AB87-5EB37480C5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CA161BA-BF32-4771-9BED-168F2633FFA5}" type="pres">
      <dgm:prSet presAssocID="{965BE806-04A7-4CAA-8113-A03F41468B05}" presName="parentLin" presStyleCnt="0"/>
      <dgm:spPr/>
    </dgm:pt>
    <dgm:pt modelId="{2FE76F09-C457-4175-9C64-E07B6AF1403A}" type="pres">
      <dgm:prSet presAssocID="{965BE806-04A7-4CAA-8113-A03F41468B05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090FB898-01AE-44A9-9028-3A99ED8F39F2}" type="pres">
      <dgm:prSet presAssocID="{965BE806-04A7-4CAA-8113-A03F41468B0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9F270B-14D5-4583-88FB-CD6D614928B8}" type="pres">
      <dgm:prSet presAssocID="{965BE806-04A7-4CAA-8113-A03F41468B05}" presName="negativeSpace" presStyleCnt="0"/>
      <dgm:spPr/>
    </dgm:pt>
    <dgm:pt modelId="{7C26875B-4BDA-4831-B74E-32E792C384AF}" type="pres">
      <dgm:prSet presAssocID="{965BE806-04A7-4CAA-8113-A03F41468B0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608CF4-EEC5-48B0-AE84-7D924197A252}" type="pres">
      <dgm:prSet presAssocID="{06E1CF82-B5C9-408B-A546-38E6090047CC}" presName="spaceBetweenRectangles" presStyleCnt="0"/>
      <dgm:spPr/>
    </dgm:pt>
    <dgm:pt modelId="{76A3DA27-DED4-4287-B441-22A6819A1C3E}" type="pres">
      <dgm:prSet presAssocID="{790F0850-CB08-4F0E-950B-EBA5EFB561C1}" presName="parentLin" presStyleCnt="0"/>
      <dgm:spPr/>
    </dgm:pt>
    <dgm:pt modelId="{DBF369D3-E130-4BCF-9EE6-06FD16B4E406}" type="pres">
      <dgm:prSet presAssocID="{790F0850-CB08-4F0E-950B-EBA5EFB561C1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317D3151-5FB3-4B9C-A9DA-DD6F5AE8ED4A}" type="pres">
      <dgm:prSet presAssocID="{790F0850-CB08-4F0E-950B-EBA5EFB561C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FC9FB0-A88E-4F49-9C5C-D853B83C2B09}" type="pres">
      <dgm:prSet presAssocID="{790F0850-CB08-4F0E-950B-EBA5EFB561C1}" presName="negativeSpace" presStyleCnt="0"/>
      <dgm:spPr/>
    </dgm:pt>
    <dgm:pt modelId="{8F879BB3-F538-46C1-A2C6-C60469228AAA}" type="pres">
      <dgm:prSet presAssocID="{790F0850-CB08-4F0E-950B-EBA5EFB561C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8C9BF43-F066-4660-96E9-24986CC5DE12}" srcId="{790F0850-CB08-4F0E-950B-EBA5EFB561C1}" destId="{16608928-2842-4B38-9163-EC21AD1C625F}" srcOrd="1" destOrd="0" parTransId="{0AEE0194-33F5-45FC-AE4D-34363F9BE0AC}" sibTransId="{1D0B4F3F-76A1-40B7-A159-10753FE693BC}"/>
    <dgm:cxn modelId="{74D0344F-DAC8-4F52-B72D-16CE50FA5813}" type="presOf" srcId="{16608928-2842-4B38-9163-EC21AD1C625F}" destId="{8F879BB3-F538-46C1-A2C6-C60469228AAA}" srcOrd="0" destOrd="1" presId="urn:microsoft.com/office/officeart/2005/8/layout/list1"/>
    <dgm:cxn modelId="{CF5207E9-11CA-4C31-9A80-5144377CEC19}" srcId="{E0646EAF-8083-40D9-AB87-5EB37480C5A4}" destId="{965BE806-04A7-4CAA-8113-A03F41468B05}" srcOrd="0" destOrd="0" parTransId="{D8769733-A4F5-4A51-BCAF-A3D435C08BF5}" sibTransId="{06E1CF82-B5C9-408B-A546-38E6090047CC}"/>
    <dgm:cxn modelId="{AC326A6D-465D-463C-B097-5F4428D44956}" type="presOf" srcId="{E0646EAF-8083-40D9-AB87-5EB37480C5A4}" destId="{6C5FDF9F-949A-43B1-AFE5-E1E7093C4BD1}" srcOrd="0" destOrd="0" presId="urn:microsoft.com/office/officeart/2005/8/layout/list1"/>
    <dgm:cxn modelId="{7564F382-4F87-459B-9947-C6AD79BD3803}" type="presOf" srcId="{86176E74-7728-44EB-9887-2B6C74D9C31F}" destId="{7C26875B-4BDA-4831-B74E-32E792C384AF}" srcOrd="0" destOrd="1" presId="urn:microsoft.com/office/officeart/2005/8/layout/list1"/>
    <dgm:cxn modelId="{CBF2CDDF-3339-48BC-B06E-69D6664133CE}" type="presOf" srcId="{965BE806-04A7-4CAA-8113-A03F41468B05}" destId="{2FE76F09-C457-4175-9C64-E07B6AF1403A}" srcOrd="0" destOrd="0" presId="urn:microsoft.com/office/officeart/2005/8/layout/list1"/>
    <dgm:cxn modelId="{7D683CA3-ABA4-48DE-A1B7-7919F8C6AC56}" type="presOf" srcId="{790F0850-CB08-4F0E-950B-EBA5EFB561C1}" destId="{317D3151-5FB3-4B9C-A9DA-DD6F5AE8ED4A}" srcOrd="1" destOrd="0" presId="urn:microsoft.com/office/officeart/2005/8/layout/list1"/>
    <dgm:cxn modelId="{7A17D6AB-1979-4937-A5E5-865FB551E651}" type="presOf" srcId="{965BE806-04A7-4CAA-8113-A03F41468B05}" destId="{090FB898-01AE-44A9-9028-3A99ED8F39F2}" srcOrd="1" destOrd="0" presId="urn:microsoft.com/office/officeart/2005/8/layout/list1"/>
    <dgm:cxn modelId="{68A748CC-5CEC-487B-B25A-5158225674B6}" srcId="{790F0850-CB08-4F0E-950B-EBA5EFB561C1}" destId="{BDBB67ED-EC9A-4C80-9B22-F32F00758580}" srcOrd="0" destOrd="0" parTransId="{0FE89FC9-EDC9-4A42-B9DD-B45331993B9F}" sibTransId="{0B1C2086-06CB-4981-B474-010DFCC20C23}"/>
    <dgm:cxn modelId="{34ACCE7B-6F18-440F-A609-19C6451ED4E6}" type="presOf" srcId="{BDBB67ED-EC9A-4C80-9B22-F32F00758580}" destId="{8F879BB3-F538-46C1-A2C6-C60469228AAA}" srcOrd="0" destOrd="0" presId="urn:microsoft.com/office/officeart/2005/8/layout/list1"/>
    <dgm:cxn modelId="{86D24D77-86AA-450D-87E8-CCA1FE06F849}" srcId="{965BE806-04A7-4CAA-8113-A03F41468B05}" destId="{86176E74-7728-44EB-9887-2B6C74D9C31F}" srcOrd="1" destOrd="0" parTransId="{C3E9040A-5ED7-43F5-A7F7-9EEB27F70064}" sibTransId="{581E613F-BD4C-49FE-B6A3-19EC22AD9CBE}"/>
    <dgm:cxn modelId="{B85B42C7-86F8-4895-80DC-607350495309}" srcId="{E0646EAF-8083-40D9-AB87-5EB37480C5A4}" destId="{790F0850-CB08-4F0E-950B-EBA5EFB561C1}" srcOrd="1" destOrd="0" parTransId="{AEF9470D-6DC3-4896-87F6-8B3F124D5847}" sibTransId="{2F73EA15-CE4E-4E57-A3BA-CCAF14FAC28C}"/>
    <dgm:cxn modelId="{5211C6CC-99E5-4723-800B-55D25D633F1C}" type="presOf" srcId="{790F0850-CB08-4F0E-950B-EBA5EFB561C1}" destId="{DBF369D3-E130-4BCF-9EE6-06FD16B4E406}" srcOrd="0" destOrd="0" presId="urn:microsoft.com/office/officeart/2005/8/layout/list1"/>
    <dgm:cxn modelId="{A0D773AE-69B8-44A3-9527-16CBC621B790}" type="presOf" srcId="{47446C1B-1074-49A5-9421-878052B9AFA7}" destId="{7C26875B-4BDA-4831-B74E-32E792C384AF}" srcOrd="0" destOrd="0" presId="urn:microsoft.com/office/officeart/2005/8/layout/list1"/>
    <dgm:cxn modelId="{2CBEC6F5-835C-4D9D-9B68-E456BDAD807C}" srcId="{965BE806-04A7-4CAA-8113-A03F41468B05}" destId="{47446C1B-1074-49A5-9421-878052B9AFA7}" srcOrd="0" destOrd="0" parTransId="{31C1797A-01F5-4456-978F-CFD2372E86BD}" sibTransId="{E5DE229D-2193-42E6-9395-8EDA4158E25B}"/>
    <dgm:cxn modelId="{8C3AE965-52CB-46E9-88BE-2D32C8ECD8E8}" type="presParOf" srcId="{6C5FDF9F-949A-43B1-AFE5-E1E7093C4BD1}" destId="{6CA161BA-BF32-4771-9BED-168F2633FFA5}" srcOrd="0" destOrd="0" presId="urn:microsoft.com/office/officeart/2005/8/layout/list1"/>
    <dgm:cxn modelId="{F0530BEE-82EB-46FA-B18C-587B71B1A241}" type="presParOf" srcId="{6CA161BA-BF32-4771-9BED-168F2633FFA5}" destId="{2FE76F09-C457-4175-9C64-E07B6AF1403A}" srcOrd="0" destOrd="0" presId="urn:microsoft.com/office/officeart/2005/8/layout/list1"/>
    <dgm:cxn modelId="{7BCA98EE-57AC-474F-95D1-AA8AFA82B3C1}" type="presParOf" srcId="{6CA161BA-BF32-4771-9BED-168F2633FFA5}" destId="{090FB898-01AE-44A9-9028-3A99ED8F39F2}" srcOrd="1" destOrd="0" presId="urn:microsoft.com/office/officeart/2005/8/layout/list1"/>
    <dgm:cxn modelId="{030811B5-8033-4976-8CE7-7BBFBD6BF220}" type="presParOf" srcId="{6C5FDF9F-949A-43B1-AFE5-E1E7093C4BD1}" destId="{F79F270B-14D5-4583-88FB-CD6D614928B8}" srcOrd="1" destOrd="0" presId="urn:microsoft.com/office/officeart/2005/8/layout/list1"/>
    <dgm:cxn modelId="{DC3CCB3C-5073-4422-B401-898ABC6F07B0}" type="presParOf" srcId="{6C5FDF9F-949A-43B1-AFE5-E1E7093C4BD1}" destId="{7C26875B-4BDA-4831-B74E-32E792C384AF}" srcOrd="2" destOrd="0" presId="urn:microsoft.com/office/officeart/2005/8/layout/list1"/>
    <dgm:cxn modelId="{7081ADE3-CBC8-4A75-9C55-09FF219B0EB3}" type="presParOf" srcId="{6C5FDF9F-949A-43B1-AFE5-E1E7093C4BD1}" destId="{3D608CF4-EEC5-48B0-AE84-7D924197A252}" srcOrd="3" destOrd="0" presId="urn:microsoft.com/office/officeart/2005/8/layout/list1"/>
    <dgm:cxn modelId="{F337199D-DABA-49EE-8F53-09F017BE5BB3}" type="presParOf" srcId="{6C5FDF9F-949A-43B1-AFE5-E1E7093C4BD1}" destId="{76A3DA27-DED4-4287-B441-22A6819A1C3E}" srcOrd="4" destOrd="0" presId="urn:microsoft.com/office/officeart/2005/8/layout/list1"/>
    <dgm:cxn modelId="{AF2E3931-ACEB-4E57-936F-71A48F7454BD}" type="presParOf" srcId="{76A3DA27-DED4-4287-B441-22A6819A1C3E}" destId="{DBF369D3-E130-4BCF-9EE6-06FD16B4E406}" srcOrd="0" destOrd="0" presId="urn:microsoft.com/office/officeart/2005/8/layout/list1"/>
    <dgm:cxn modelId="{EE5F9793-1CD0-4F11-B5CC-1B6AE9E73641}" type="presParOf" srcId="{76A3DA27-DED4-4287-B441-22A6819A1C3E}" destId="{317D3151-5FB3-4B9C-A9DA-DD6F5AE8ED4A}" srcOrd="1" destOrd="0" presId="urn:microsoft.com/office/officeart/2005/8/layout/list1"/>
    <dgm:cxn modelId="{B1EC7D59-090B-41E7-9251-A35E907FFE5D}" type="presParOf" srcId="{6C5FDF9F-949A-43B1-AFE5-E1E7093C4BD1}" destId="{A0FC9FB0-A88E-4F49-9C5C-D853B83C2B09}" srcOrd="5" destOrd="0" presId="urn:microsoft.com/office/officeart/2005/8/layout/list1"/>
    <dgm:cxn modelId="{3A94E999-D879-4648-844C-0F12FA2084F7}" type="presParOf" srcId="{6C5FDF9F-949A-43B1-AFE5-E1E7093C4BD1}" destId="{8F879BB3-F538-46C1-A2C6-C60469228AA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EC76B-CCA8-4BC0-BFD4-0F26A8B41362}" type="datetimeFigureOut">
              <a:rPr lang="fr-FR" smtClean="0"/>
              <a:t>13/11/2018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9B9CC-FCEB-4D81-8C72-766B2247737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89865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BCC82-730E-4ECF-8E73-A60142FF9B1C}" type="datetimeFigureOut">
              <a:rPr lang="fr-FR" smtClean="0"/>
              <a:t>13/11/2018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BCEF0-9353-45F2-89EF-9C950AAEA1E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01209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BCEF0-9353-45F2-89EF-9C950AAEA1E5}" type="slidenum">
              <a:rPr lang="fr-FR" smtClean="0"/>
              <a:t>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37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6336" y="6135089"/>
            <a:ext cx="942444" cy="370171"/>
          </a:xfrm>
        </p:spPr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581913" cy="365125"/>
          </a:xfrm>
        </p:spPr>
        <p:txBody>
          <a:bodyPr/>
          <a:lstStyle>
            <a:lvl1pPr>
              <a:defRPr sz="1050"/>
            </a:lvl1pPr>
          </a:lstStyle>
          <a:p>
            <a:pPr algn="r"/>
            <a:r>
              <a:rPr lang="fr-FR" dirty="0"/>
              <a:t>Journée annuelle de l’ORPHEM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>
            <a:lvl1pPr>
              <a:defRPr b="1"/>
            </a:lvl1pPr>
          </a:lstStyle>
          <a:p>
            <a:pPr algn="ctr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0717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Journée annuelle de l’ORPHEM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865841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Journée annuelle de l’ORPHEM</a:t>
            </a: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81411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Journée annuelle de l’ORPHEM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3614737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Journée annuelle de l’ORPHEM</a:t>
            </a: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297740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Journée annuelle de l’ORPHEM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01571410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Journée annuelle de l’ORPHEM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B56-BCC9-4763-AF54-9525B945E85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818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Journée annuelle de l’ORPHEM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B56-BCC9-4763-AF54-9525B945E85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551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42415" y="2133600"/>
            <a:ext cx="6591985" cy="37776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Journée annuelle de l’ORPHEM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4078863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Journée annuelle de l’ORPHEM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05A1B56-BCC9-4763-AF54-9525B945E851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C85697A9-D057-A44F-9D28-A25B7E50D032}"/>
              </a:ext>
            </a:extLst>
          </p:cNvPr>
          <p:cNvPicPr/>
          <p:nvPr userDrawn="1"/>
        </p:nvPicPr>
        <p:blipFill rotWithShape="1">
          <a:blip r:embed="rId2"/>
          <a:srcRect l="43711" t="24192" r="43712" b="65911"/>
          <a:stretch/>
        </p:blipFill>
        <p:spPr bwMode="auto">
          <a:xfrm>
            <a:off x="467544" y="6165305"/>
            <a:ext cx="936104" cy="360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071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Journée annuelle de l’ORPHEM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219890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Journée annuelle de l’ORPHEM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05A1B56-BCC9-4763-AF54-9525B945E85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632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Journée annuelle de l’ORPHEM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B56-BCC9-4763-AF54-9525B945E85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418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Journée annuelle de l’ORPHEM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B56-BCC9-4763-AF54-9525B945E85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017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Journée annuelle de l’ORPHEM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B56-BCC9-4763-AF54-9525B945E85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512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Journée annuelle de l’ORPHEM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05A1B56-BCC9-4763-AF54-9525B945E851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3BFD5D9C-24A9-CC47-A841-958528033ED3}"/>
              </a:ext>
            </a:extLst>
          </p:cNvPr>
          <p:cNvPicPr/>
          <p:nvPr userDrawn="1"/>
        </p:nvPicPr>
        <p:blipFill rotWithShape="1">
          <a:blip r:embed="rId2"/>
          <a:srcRect l="43711" t="24192" r="43712" b="65911"/>
          <a:stretch/>
        </p:blipFill>
        <p:spPr bwMode="auto">
          <a:xfrm>
            <a:off x="467544" y="6165305"/>
            <a:ext cx="936104" cy="360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335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904056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07/06/2018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r"/>
            <a:r>
              <a:rPr lang="fr-FR" dirty="0"/>
              <a:t>Journée annuelle de l’ORPHEM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rgbClr val="FEFFFF"/>
                </a:solidFill>
              </a:defRPr>
            </a:lvl1pPr>
          </a:lstStyle>
          <a:p>
            <a:r>
              <a:rPr lang="fr-FR" dirty="0"/>
              <a:t>1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="" xmlns:a16="http://schemas.microsoft.com/office/drawing/2014/main" id="{29204F13-EF30-E74A-A442-83A4FD1AD1EB}"/>
              </a:ext>
            </a:extLst>
          </p:cNvPr>
          <p:cNvPicPr/>
          <p:nvPr userDrawn="1"/>
        </p:nvPicPr>
        <p:blipFill rotWithShape="1">
          <a:blip r:embed="rId18"/>
          <a:srcRect l="43711" t="24192" r="43712" b="65911"/>
          <a:stretch/>
        </p:blipFill>
        <p:spPr bwMode="auto">
          <a:xfrm>
            <a:off x="670760" y="6141703"/>
            <a:ext cx="1067172" cy="383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775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" pitchFamily="2" charset="2"/>
        <a:buChar char="v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" pitchFamily="2" charset="2"/>
        <a:buChar char="Ø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1867440"/>
            <a:ext cx="7175351" cy="1793167"/>
          </a:xfrm>
        </p:spPr>
        <p:txBody>
          <a:bodyPr>
            <a:normAutofit/>
          </a:bodyPr>
          <a:lstStyle/>
          <a:p>
            <a:pPr algn="ctr"/>
            <a:r>
              <a:rPr lang="fr-FR" sz="4800" dirty="0"/>
              <a:t>Gestion du traitement personnel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5776" y="3915033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4"/>
                </a:solidFill>
              </a:rPr>
              <a:t>Evaluation des Pratiques Professionnelles dans un établissement </a:t>
            </a:r>
            <a:r>
              <a:rPr lang="fr-FR" dirty="0">
                <a:solidFill>
                  <a:schemeClr val="accent4"/>
                </a:solidFill>
              </a:rPr>
              <a:t>public</a:t>
            </a:r>
            <a:r>
              <a:rPr lang="fr-FR" b="1" dirty="0">
                <a:solidFill>
                  <a:schemeClr val="accent4"/>
                </a:solidFill>
              </a:rPr>
              <a:t> en santé mentale 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Journée annuelle de l’ORPHEM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B56-BCC9-4763-AF54-9525B945E851}" type="slidenum">
              <a:rPr lang="fr-FR" smtClean="0"/>
              <a:t>1</a:t>
            </a:fld>
            <a:endParaRPr lang="fr-FR" dirty="0"/>
          </a:p>
        </p:txBody>
      </p:sp>
      <p:pic>
        <p:nvPicPr>
          <p:cNvPr id="7" name="Image 6" descr="logo_vectoriz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998" y="620688"/>
            <a:ext cx="781050" cy="53467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059832" y="1268760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cap="small" dirty="0"/>
              <a:t>Centre Hospitalier Edouard Toulouse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259632" y="5229200"/>
            <a:ext cx="712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Laguin </a:t>
            </a:r>
            <a:r>
              <a:rPr lang="en-US" sz="1200" dirty="0" err="1"/>
              <a:t>Stéphanie</a:t>
            </a:r>
            <a:r>
              <a:rPr lang="en-US" sz="1200" dirty="0"/>
              <a:t> ,Interne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 smtClean="0"/>
              <a:t>pharmacie</a:t>
            </a:r>
            <a:endParaRPr lang="en-US" sz="1200" dirty="0" smtClean="0"/>
          </a:p>
          <a:p>
            <a:r>
              <a:rPr lang="en-US" sz="1200" dirty="0" smtClean="0"/>
              <a:t>Bambina Elodie, Assistant </a:t>
            </a:r>
            <a:r>
              <a:rPr lang="en-US" sz="1200" dirty="0" err="1" smtClean="0"/>
              <a:t>Pharmacien</a:t>
            </a:r>
            <a:r>
              <a:rPr lang="en-US" sz="1200" dirty="0" smtClean="0"/>
              <a:t> </a:t>
            </a:r>
            <a:r>
              <a:rPr lang="en-US" sz="1200" dirty="0" err="1" smtClean="0"/>
              <a:t>Spécialiste</a:t>
            </a:r>
            <a:endParaRPr lang="en-US" sz="1200" dirty="0"/>
          </a:p>
          <a:p>
            <a:r>
              <a:rPr lang="en-US" sz="1200" dirty="0"/>
              <a:t>Guise </a:t>
            </a:r>
            <a:r>
              <a:rPr lang="en-US" sz="1200" dirty="0" err="1"/>
              <a:t>Honoré</a:t>
            </a:r>
            <a:r>
              <a:rPr lang="en-US" sz="1200" dirty="0"/>
              <a:t> </a:t>
            </a:r>
            <a:r>
              <a:rPr lang="en-US" sz="1200" dirty="0" err="1"/>
              <a:t>Stéphanie</a:t>
            </a:r>
            <a:r>
              <a:rPr lang="en-US" sz="1200" dirty="0"/>
              <a:t>, </a:t>
            </a:r>
            <a:r>
              <a:rPr lang="en-US" sz="1200" dirty="0" err="1"/>
              <a:t>Pharmacien</a:t>
            </a:r>
            <a:r>
              <a:rPr lang="en-US" sz="1200" dirty="0"/>
              <a:t> </a:t>
            </a:r>
            <a:r>
              <a:rPr lang="en-US" sz="1200" dirty="0" err="1" smtClean="0"/>
              <a:t>Gérant</a:t>
            </a:r>
            <a:r>
              <a:rPr lang="en-US" sz="1200" dirty="0" smtClean="0"/>
              <a:t> de la PUI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0346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/>
              <a:t>Discussion /Actions d’amélioration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835697" y="1772816"/>
            <a:ext cx="7056784" cy="4138406"/>
          </a:xfrm>
        </p:spPr>
        <p:txBody>
          <a:bodyPr>
            <a:normAutofit/>
          </a:bodyPr>
          <a:lstStyle/>
          <a:p>
            <a:r>
              <a:rPr lang="fr-FR" sz="2400" dirty="0"/>
              <a:t> </a:t>
            </a:r>
            <a:r>
              <a:rPr lang="fr-FR" sz="2000" dirty="0"/>
              <a:t>Points forts:</a:t>
            </a:r>
          </a:p>
          <a:p>
            <a:pPr lvl="1"/>
            <a:r>
              <a:rPr lang="fr-FR" sz="1800" dirty="0"/>
              <a:t>Importante participation à l’audit</a:t>
            </a:r>
          </a:p>
          <a:p>
            <a:pPr lvl="1"/>
            <a:r>
              <a:rPr lang="fr-FR" sz="1800" dirty="0" smtClean="0"/>
              <a:t>Bonne pratique , assez homogène (entrée ++)</a:t>
            </a:r>
            <a:endParaRPr lang="fr-FR" sz="1800" dirty="0"/>
          </a:p>
          <a:p>
            <a:pPr marL="457200" lvl="1" indent="0">
              <a:buNone/>
            </a:pPr>
            <a:endParaRPr lang="fr-FR" sz="2000" dirty="0"/>
          </a:p>
          <a:p>
            <a:r>
              <a:rPr lang="fr-FR" sz="2000" dirty="0"/>
              <a:t>Points à améliorer:</a:t>
            </a:r>
          </a:p>
          <a:p>
            <a:pPr lvl="1"/>
            <a:r>
              <a:rPr lang="fr-FR" sz="1800" dirty="0"/>
              <a:t>A la sortie : grande hétérogénéité des pratiques</a:t>
            </a:r>
            <a:r>
              <a:rPr lang="fr-FR" sz="1200" dirty="0"/>
              <a:t> </a:t>
            </a:r>
          </a:p>
          <a:p>
            <a:pPr marL="1303020" lvl="2" indent="-457200"/>
            <a:r>
              <a:rPr lang="fr-FR" dirty="0"/>
              <a:t>Restitution du traitement</a:t>
            </a:r>
          </a:p>
          <a:p>
            <a:pPr marL="1303020" lvl="2" indent="-457200"/>
            <a:r>
              <a:rPr lang="fr-FR" dirty="0"/>
              <a:t>Tri des médicaments</a:t>
            </a:r>
          </a:p>
          <a:p>
            <a:pPr marL="1303020" lvl="2" indent="-457200"/>
            <a:r>
              <a:rPr lang="fr-FR" dirty="0"/>
              <a:t>Traçabilité des actions menées</a:t>
            </a:r>
          </a:p>
          <a:p>
            <a:pPr marL="502920" indent="-457200"/>
            <a:endParaRPr lang="fr-FR" dirty="0"/>
          </a:p>
          <a:p>
            <a:pPr marL="914400" lvl="2" indent="0">
              <a:buNone/>
            </a:pPr>
            <a:endParaRPr lang="fr-FR" b="0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endParaRPr lang="fr-FR" sz="3200" dirty="0"/>
          </a:p>
          <a:p>
            <a:endParaRPr lang="fr-FR" sz="3200" dirty="0"/>
          </a:p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Journée annuelle de l’ORPHEM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B56-BCC9-4763-AF54-9525B945E851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30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5201" y="332656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fr-FR" sz="3100" dirty="0"/>
              <a:t>Discussion /Actions d’amélioration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62949" y="1344190"/>
            <a:ext cx="7473547" cy="4533082"/>
          </a:xfrm>
        </p:spPr>
        <p:txBody>
          <a:bodyPr>
            <a:noAutofit/>
          </a:bodyPr>
          <a:lstStyle/>
          <a:p>
            <a:pPr lvl="0">
              <a:buClr>
                <a:srgbClr val="E32D91"/>
              </a:buClr>
            </a:pPr>
            <a:r>
              <a:rPr lang="fr-FR" sz="1400" dirty="0"/>
              <a:t>Statuer sur les orientations à </a:t>
            </a:r>
            <a:r>
              <a:rPr lang="fr-FR" sz="1400" dirty="0" smtClean="0"/>
              <a:t>prendre :</a:t>
            </a:r>
            <a:endParaRPr lang="fr-FR" sz="1400" dirty="0"/>
          </a:p>
          <a:p>
            <a:pPr lvl="1">
              <a:buClr>
                <a:srgbClr val="E32D91"/>
              </a:buClr>
            </a:pPr>
            <a:r>
              <a:rPr lang="fr-FR" sz="1300" b="1" dirty="0"/>
              <a:t>Contexte d’utilisation</a:t>
            </a:r>
          </a:p>
          <a:p>
            <a:pPr lvl="1">
              <a:buClr>
                <a:srgbClr val="E32D91"/>
              </a:buClr>
            </a:pPr>
            <a:r>
              <a:rPr lang="fr-FR" sz="1300" b="1" dirty="0"/>
              <a:t>Stockage/ conservation</a:t>
            </a:r>
          </a:p>
          <a:p>
            <a:pPr lvl="1">
              <a:buClr>
                <a:srgbClr val="E32D91"/>
              </a:buClr>
            </a:pPr>
            <a:r>
              <a:rPr lang="fr-FR" sz="1300" b="1" dirty="0"/>
              <a:t>Identification</a:t>
            </a:r>
          </a:p>
          <a:p>
            <a:pPr lvl="1">
              <a:buClr>
                <a:srgbClr val="E32D91"/>
              </a:buClr>
            </a:pPr>
            <a:r>
              <a:rPr lang="fr-FR" sz="1300" b="1" dirty="0"/>
              <a:t>Prescription</a:t>
            </a:r>
          </a:p>
          <a:p>
            <a:pPr lvl="1">
              <a:buClr>
                <a:srgbClr val="E32D91"/>
              </a:buClr>
            </a:pPr>
            <a:r>
              <a:rPr lang="fr-FR" sz="1300" b="1" dirty="0"/>
              <a:t>Restitution</a:t>
            </a:r>
          </a:p>
          <a:p>
            <a:pPr lvl="1">
              <a:buClr>
                <a:srgbClr val="E32D91"/>
              </a:buClr>
            </a:pPr>
            <a:r>
              <a:rPr lang="fr-FR" sz="1300" b="1" dirty="0"/>
              <a:t>Traçabilité…</a:t>
            </a:r>
          </a:p>
          <a:p>
            <a:pPr>
              <a:buClr>
                <a:srgbClr val="E32D91"/>
              </a:buClr>
            </a:pPr>
            <a:r>
              <a:rPr lang="fr-FR" sz="1400" b="1" dirty="0"/>
              <a:t>Réactualiser</a:t>
            </a:r>
            <a:r>
              <a:rPr lang="fr-FR" sz="1400" b="0" dirty="0">
                <a:solidFill>
                  <a:schemeClr val="tx1"/>
                </a:solidFill>
              </a:rPr>
              <a:t> la procédure institutionnelle </a:t>
            </a:r>
            <a:r>
              <a:rPr lang="fr-FR" sz="1400" b="0" dirty="0" smtClean="0">
                <a:solidFill>
                  <a:schemeClr val="tx1"/>
                </a:solidFill>
              </a:rPr>
              <a:t>(COMEDIMS)</a:t>
            </a:r>
            <a:endParaRPr lang="fr-FR" sz="1400" b="0" dirty="0">
              <a:solidFill>
                <a:schemeClr val="tx1"/>
              </a:solidFill>
            </a:endParaRPr>
          </a:p>
          <a:p>
            <a:pPr>
              <a:buClr>
                <a:srgbClr val="E32D91"/>
              </a:buClr>
            </a:pPr>
            <a:endParaRPr lang="fr-FR" sz="100" b="0" dirty="0">
              <a:solidFill>
                <a:schemeClr val="tx1"/>
              </a:solidFill>
            </a:endParaRPr>
          </a:p>
          <a:p>
            <a:pPr lvl="0">
              <a:buClr>
                <a:srgbClr val="E32D91"/>
              </a:buClr>
            </a:pPr>
            <a:r>
              <a:rPr lang="fr-FR" sz="1400" dirty="0"/>
              <a:t>Diffusion</a:t>
            </a:r>
            <a:r>
              <a:rPr lang="fr-FR" sz="1400" b="0" dirty="0">
                <a:solidFill>
                  <a:schemeClr val="tx1"/>
                </a:solidFill>
              </a:rPr>
              <a:t> et </a:t>
            </a:r>
            <a:r>
              <a:rPr lang="fr-FR" sz="1400" dirty="0"/>
              <a:t>sensibilisation</a:t>
            </a:r>
            <a:r>
              <a:rPr lang="fr-FR" sz="1400" b="0" dirty="0">
                <a:solidFill>
                  <a:schemeClr val="tx1"/>
                </a:solidFill>
              </a:rPr>
              <a:t> des soignants</a:t>
            </a:r>
          </a:p>
          <a:p>
            <a:pPr lvl="0">
              <a:buClr>
                <a:srgbClr val="E32D91"/>
              </a:buClr>
            </a:pPr>
            <a:endParaRPr lang="fr-FR" sz="100" b="0" dirty="0">
              <a:solidFill>
                <a:schemeClr val="tx1"/>
              </a:solidFill>
            </a:endParaRPr>
          </a:p>
          <a:p>
            <a:pPr lvl="0">
              <a:buClr>
                <a:srgbClr val="E32D91"/>
              </a:buClr>
            </a:pPr>
            <a:r>
              <a:rPr lang="fr-FR" sz="1400" dirty="0"/>
              <a:t>Paramétrage du DPI  pour permettre la traçabilité : </a:t>
            </a:r>
            <a:r>
              <a:rPr lang="fr-FR" sz="1400" b="0" dirty="0">
                <a:solidFill>
                  <a:schemeClr val="tx1"/>
                </a:solidFill>
              </a:rPr>
              <a:t>retrait / restitution / volonté médicale</a:t>
            </a:r>
          </a:p>
          <a:p>
            <a:pPr lvl="0">
              <a:buClr>
                <a:srgbClr val="E32D91"/>
              </a:buClr>
            </a:pPr>
            <a:r>
              <a:rPr lang="fr-FR" sz="1400" dirty="0"/>
              <a:t>Conciliation médicamenteuse </a:t>
            </a:r>
            <a:r>
              <a:rPr lang="fr-FR" sz="1400" b="0" dirty="0">
                <a:solidFill>
                  <a:schemeClr val="tx1"/>
                </a:solidFill>
              </a:rPr>
              <a:t>: axe à privilégier pour optimiser la gestion du TP aux points de transition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07/06/2018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Journée annuelle de l’ORPHEM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pic>
        <p:nvPicPr>
          <p:cNvPr id="7" name="Picture 2" descr="RÃ©sultat de recherche d'images pour &quot;image outil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401477" cy="40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405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	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7704" y="1772816"/>
            <a:ext cx="6591985" cy="377762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2000" dirty="0"/>
              <a:t>Phase pilote d’un an 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/>
              <a:t>Réalisation  une nouvelle fois de l’EPP afin de mesurer l’impact de ces actions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07/06/2018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/>
              <a:t>Journée annuelle de l’ORPHEM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2800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200" dirty="0"/>
              <a:t>Merci de votre attention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 Journée annuelle de l’ORPHEM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B56-BCC9-4763-AF54-9525B945E851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53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Annexes /outils 1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07/06/2018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/>
              <a:t>Journée annuelle de l’ORPHEM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  <p:pic>
        <p:nvPicPr>
          <p:cNvPr id="11" name="Image 10"/>
          <p:cNvPicPr/>
          <p:nvPr/>
        </p:nvPicPr>
        <p:blipFill rotWithShape="1">
          <a:blip r:embed="rId2"/>
          <a:srcRect l="12707" r="12522"/>
          <a:stretch/>
        </p:blipFill>
        <p:spPr bwMode="auto">
          <a:xfrm>
            <a:off x="683568" y="1268760"/>
            <a:ext cx="8064896" cy="4818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1101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 / outils 2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07/06/2018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/>
              <a:t>Journée annuelle de l’ORPHEM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  <p:pic>
        <p:nvPicPr>
          <p:cNvPr id="9" name="Image 8"/>
          <p:cNvPicPr/>
          <p:nvPr/>
        </p:nvPicPr>
        <p:blipFill rotWithShape="1">
          <a:blip r:embed="rId2"/>
          <a:srcRect l="12707" r="12522" b="4176"/>
          <a:stretch/>
        </p:blipFill>
        <p:spPr bwMode="auto">
          <a:xfrm>
            <a:off x="1259632" y="1556792"/>
            <a:ext cx="7344816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238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500" dirty="0"/>
              <a:t>Définition :</a:t>
            </a:r>
          </a:p>
          <a:p>
            <a:pPr marL="0" indent="0">
              <a:lnSpc>
                <a:spcPct val="90000"/>
              </a:lnSpc>
              <a:buNone/>
            </a:pPr>
            <a:endParaRPr lang="fr-FR" sz="1500" dirty="0"/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fr-FR" sz="1400" dirty="0"/>
              <a:t>Arrêté du 6 Avril 2011 « l’ensemble des </a:t>
            </a:r>
            <a:r>
              <a:rPr lang="fr-FR" sz="1400" dirty="0" smtClean="0"/>
              <a:t>traitement </a:t>
            </a:r>
            <a:r>
              <a:rPr lang="fr-FR" sz="1400" dirty="0"/>
              <a:t>médicamenteux en cours au moment de l’admission » </a:t>
            </a:r>
            <a:endParaRPr lang="fr-FR" dirty="0"/>
          </a:p>
          <a:p>
            <a:pPr marL="914400" lvl="2" indent="0">
              <a:buNone/>
            </a:pPr>
            <a:endParaRPr lang="fr-FR" dirty="0"/>
          </a:p>
          <a:p>
            <a:pPr>
              <a:lnSpc>
                <a:spcPct val="90000"/>
              </a:lnSpc>
            </a:pPr>
            <a:r>
              <a:rPr lang="fr-FR" sz="1500" dirty="0"/>
              <a:t>Problématique du Traitement Personnel (TP) du patient hospitalisé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fr-FR" dirty="0"/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fr-FR" sz="1400" dirty="0"/>
              <a:t>Situé aux points de transition du parcours de soins du patient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fr-FR" sz="1400" dirty="0"/>
              <a:t>Risques identifiés : confusion, surdosage, doublon, arrêt brutal, … </a:t>
            </a:r>
            <a:endParaRPr lang="fr-FR" sz="1400" dirty="0"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fr-FR" sz="14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fr-FR" sz="1400" dirty="0"/>
              <a:t> </a:t>
            </a:r>
            <a:r>
              <a:rPr lang="fr-FR" sz="1400" dirty="0">
                <a:sym typeface="Wingdings" panose="05000000000000000000" pitchFamily="2" charset="2"/>
              </a:rPr>
              <a:t></a:t>
            </a:r>
            <a:r>
              <a:rPr lang="fr-FR" sz="1400" dirty="0"/>
              <a:t> Mise en péril de la maîtrise et de la sécurisation de la prise en charge médicamenteuse </a:t>
            </a:r>
          </a:p>
          <a:p>
            <a:pPr lvl="2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Journée annuelle de l’ORPHEM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1157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règlementaire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Arrêté du 31 mars 1999 =&gt; Obligation règlementaire</a:t>
            </a:r>
          </a:p>
          <a:p>
            <a:endParaRPr lang="fr-FR" dirty="0"/>
          </a:p>
          <a:p>
            <a:r>
              <a:rPr lang="fr-FR" dirty="0"/>
              <a:t>Certification</a:t>
            </a:r>
          </a:p>
          <a:p>
            <a:endParaRPr lang="fr-FR" dirty="0"/>
          </a:p>
          <a:p>
            <a:r>
              <a:rPr lang="fr-FR" dirty="0"/>
              <a:t>CAQUES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07/06/2018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/>
              <a:t>Journée annuelle de l’ORPHEM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D7563D0A-D5D4-4E24-861A-532321EB5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807043"/>
            <a:ext cx="2016224" cy="17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0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Objectifs 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400" dirty="0"/>
          </a:p>
          <a:p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1619672" y="1602088"/>
            <a:ext cx="6624736" cy="108012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Journée annuelle de l’ORPHEM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B56-BCC9-4763-AF54-9525B945E851}" type="slidenum">
              <a:rPr lang="fr-FR" smtClean="0"/>
              <a:t>4</a:t>
            </a:fld>
            <a:endParaRPr lang="fr-FR" dirty="0"/>
          </a:p>
        </p:txBody>
      </p:sp>
      <p:graphicFrame>
        <p:nvGraphicFramePr>
          <p:cNvPr id="9" name="Espace réservé du contenu 7">
            <a:extLst>
              <a:ext uri="{FF2B5EF4-FFF2-40B4-BE49-F238E27FC236}">
                <a16:creationId xmlns="" xmlns:a16="http://schemas.microsoft.com/office/drawing/2014/main" id="{5428F7F5-2F49-42D9-A9F3-9AC70986A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661828"/>
              </p:ext>
            </p:extLst>
          </p:nvPr>
        </p:nvGraphicFramePr>
        <p:xfrm>
          <a:off x="1943100" y="2420888"/>
          <a:ext cx="5725244" cy="3490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EF4E0AC8-9E17-431D-9DC8-16FD1196BF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8264" y="548680"/>
            <a:ext cx="101261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0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Méthodologie 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1547664" y="1628800"/>
            <a:ext cx="6591985" cy="3888432"/>
          </a:xfrm>
        </p:spPr>
        <p:txBody>
          <a:bodyPr>
            <a:noAutofit/>
          </a:bodyPr>
          <a:lstStyle/>
          <a:p>
            <a:pPr marL="388620"/>
            <a:r>
              <a:rPr lang="fr-FR" sz="1600" dirty="0"/>
              <a:t>Type d’évaluation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b="1" dirty="0"/>
              <a:t>Audit</a:t>
            </a:r>
            <a:r>
              <a:rPr lang="fr-FR" dirty="0"/>
              <a:t> des IDE, questionnaire (15 questions, 10 min)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Exploration de plusieurs axes 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/>
              <a:t>connaissance du système documentaire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/>
              <a:t>traçabilité dans le dossier patient (</a:t>
            </a:r>
            <a:r>
              <a:rPr lang="fr-FR" dirty="0" smtClean="0"/>
              <a:t>DPI)</a:t>
            </a:r>
            <a:endParaRPr lang="fr-FR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/>
              <a:t>p</a:t>
            </a:r>
            <a:r>
              <a:rPr lang="fr-FR" dirty="0" smtClean="0"/>
              <a:t>rescription</a:t>
            </a:r>
            <a:endParaRPr lang="fr-FR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 smtClean="0"/>
              <a:t>stockage</a:t>
            </a:r>
            <a:endParaRPr lang="fr-FR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/>
              <a:t>administration, observance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/>
              <a:t>restitution</a:t>
            </a:r>
          </a:p>
          <a:p>
            <a:pPr marL="388620"/>
            <a:r>
              <a:rPr lang="fr-FR" sz="1600" dirty="0"/>
              <a:t>Auditeurs : Binôme pharmacien / PPH référente du service audité</a:t>
            </a:r>
            <a:endParaRPr lang="fr-FR" sz="2800" dirty="0"/>
          </a:p>
          <a:p>
            <a:pPr marL="388620"/>
            <a:r>
              <a:rPr lang="fr-FR" sz="1600" b="1" dirty="0">
                <a:solidFill>
                  <a:schemeClr val="accent4"/>
                </a:solidFill>
              </a:rPr>
              <a:t>9 unités </a:t>
            </a:r>
            <a:r>
              <a:rPr lang="fr-FR" sz="1600" b="1" dirty="0" smtClean="0">
                <a:solidFill>
                  <a:schemeClr val="accent4"/>
                </a:solidFill>
              </a:rPr>
              <a:t>d’hospitalisation en </a:t>
            </a:r>
            <a:r>
              <a:rPr lang="fr-FR" sz="1600" b="1" dirty="0">
                <a:solidFill>
                  <a:schemeClr val="accent4"/>
                </a:solidFill>
              </a:rPr>
              <a:t>psychiatrie adulte, 1 unité pour adolescent</a:t>
            </a:r>
          </a:p>
          <a:p>
            <a:pPr marL="388620" indent="-342900">
              <a:buFont typeface="Courier New" panose="02070309020205020404" pitchFamily="49" charset="0"/>
              <a:buChar char="o"/>
            </a:pPr>
            <a:endParaRPr lang="fr-FR" sz="1900" dirty="0"/>
          </a:p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Journée annuelle de l’ORPHEM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B56-BCC9-4763-AF54-9525B945E851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465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Résultats de l’EPP</a:t>
            </a:r>
            <a:endParaRPr lang="fr-FR" b="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763688" y="2133600"/>
            <a:ext cx="6950065" cy="3777622"/>
          </a:xfrm>
        </p:spPr>
        <p:txBody>
          <a:bodyPr>
            <a:normAutofit/>
          </a:bodyPr>
          <a:lstStyle/>
          <a:p>
            <a:pPr marL="331470" indent="-285750">
              <a:buFont typeface="Courier New" panose="02070309020205020404" pitchFamily="49" charset="0"/>
              <a:buChar char="o"/>
            </a:pPr>
            <a:r>
              <a:rPr lang="fr-FR" sz="2000" dirty="0"/>
              <a:t>L’analyse des résultats se décompose en 3 parties : </a:t>
            </a:r>
          </a:p>
          <a:p>
            <a:pPr marL="834390" lvl="1" indent="-285750">
              <a:buFont typeface="Arial" panose="020B0604020202020204" pitchFamily="34" charset="0"/>
              <a:buChar char="•"/>
            </a:pPr>
            <a:r>
              <a:rPr lang="fr-FR" dirty="0"/>
              <a:t>Admission </a:t>
            </a:r>
          </a:p>
          <a:p>
            <a:pPr marL="83439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Séjour</a:t>
            </a:r>
            <a:endParaRPr lang="fr-FR" dirty="0"/>
          </a:p>
          <a:p>
            <a:pPr marL="834390" lvl="1" indent="-285750">
              <a:buFont typeface="Arial" panose="020B0604020202020204" pitchFamily="34" charset="0"/>
              <a:buChar char="•"/>
            </a:pPr>
            <a:r>
              <a:rPr lang="fr-FR" dirty="0"/>
              <a:t>S</a:t>
            </a:r>
            <a:r>
              <a:rPr lang="fr-FR" dirty="0" smtClean="0"/>
              <a:t>ortie </a:t>
            </a:r>
          </a:p>
          <a:p>
            <a:pPr marL="834390" lvl="1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Analyse </a:t>
            </a:r>
            <a:r>
              <a:rPr lang="fr-FR" sz="1400" dirty="0"/>
              <a:t>p</a:t>
            </a:r>
            <a:r>
              <a:rPr lang="fr-FR" sz="1400" dirty="0" smtClean="0"/>
              <a:t>ar </a:t>
            </a:r>
            <a:r>
              <a:rPr lang="fr-FR" sz="1400" dirty="0"/>
              <a:t>le service </a:t>
            </a:r>
            <a:r>
              <a:rPr lang="fr-FR" sz="1400" dirty="0" smtClean="0"/>
              <a:t>Qualité - Gestion </a:t>
            </a:r>
            <a:r>
              <a:rPr lang="fr-FR" sz="1400" dirty="0"/>
              <a:t>des risques en collaboration avec la PUI</a:t>
            </a:r>
          </a:p>
          <a:p>
            <a:pPr lvl="1" indent="0">
              <a:buNone/>
            </a:pPr>
            <a:endParaRPr lang="fr-FR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45 IDE interrogés</a:t>
            </a:r>
          </a:p>
          <a:p>
            <a:endParaRPr lang="fr-FR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		Journée annuelle de l’ORPHEM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B56-BCC9-4763-AF54-9525B945E851}" type="slidenum">
              <a:rPr lang="fr-FR" smtClean="0"/>
              <a:t>6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285103BF-87C2-4F84-AE52-1A294B828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258" y="260648"/>
            <a:ext cx="156617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62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Résultats de l’EPP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700808"/>
            <a:ext cx="7922841" cy="4210414"/>
          </a:xfrm>
        </p:spPr>
        <p:txBody>
          <a:bodyPr/>
          <a:lstStyle/>
          <a:p>
            <a:r>
              <a:rPr lang="fr-FR" dirty="0"/>
              <a:t>A l’admission du patient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>
                <a:solidFill>
                  <a:schemeClr val="tx1"/>
                </a:solidFill>
              </a:rPr>
              <a:t>Connaissez-vous la procédure interne au CHET                                                           </a:t>
            </a:r>
            <a:r>
              <a:rPr lang="fr-FR" sz="1200" dirty="0">
                <a:solidFill>
                  <a:schemeClr val="accent1"/>
                </a:solidFill>
              </a:rPr>
              <a:t>62%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>
                <a:solidFill>
                  <a:schemeClr val="tx1"/>
                </a:solidFill>
              </a:rPr>
              <a:t>relative à la gestion du traitement personnel ?</a:t>
            </a:r>
          </a:p>
          <a:p>
            <a:pPr marL="0" indent="0">
              <a:spcBef>
                <a:spcPts val="0"/>
              </a:spcBef>
              <a:buNone/>
            </a:pPr>
            <a:endParaRPr lang="fr-FR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>
                <a:solidFill>
                  <a:schemeClr val="tx1"/>
                </a:solidFill>
              </a:rPr>
              <a:t>Le retirez-vous ?  							     </a:t>
            </a:r>
            <a:r>
              <a:rPr lang="fr-FR" sz="1200" dirty="0">
                <a:solidFill>
                  <a:srgbClr val="00B050"/>
                </a:solidFill>
              </a:rPr>
              <a:t>91%</a:t>
            </a:r>
          </a:p>
          <a:p>
            <a:pPr marL="0" indent="0">
              <a:spcBef>
                <a:spcPts val="0"/>
              </a:spcBef>
              <a:buNone/>
            </a:pPr>
            <a:endParaRPr lang="fr-FR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>
                <a:solidFill>
                  <a:schemeClr val="tx1"/>
                </a:solidFill>
              </a:rPr>
              <a:t>Le retrait du traitement est-il tracé ?                                        </a:t>
            </a:r>
            <a:r>
              <a:rPr lang="fr-FR" sz="1200" dirty="0">
                <a:solidFill>
                  <a:srgbClr val="00B050"/>
                </a:solidFill>
              </a:rPr>
              <a:t>67 %</a:t>
            </a:r>
          </a:p>
          <a:p>
            <a:pPr marL="0" indent="0">
              <a:spcBef>
                <a:spcPts val="0"/>
              </a:spcBef>
              <a:buNone/>
            </a:pPr>
            <a:endParaRPr lang="fr-FR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>
                <a:solidFill>
                  <a:schemeClr val="tx1"/>
                </a:solidFill>
              </a:rPr>
              <a:t>Identifiez-vous le traitement personnel au                               </a:t>
            </a:r>
            <a:r>
              <a:rPr lang="fr-FR" sz="1200" dirty="0">
                <a:solidFill>
                  <a:srgbClr val="00B050"/>
                </a:solidFill>
              </a:rPr>
              <a:t>87 %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>
                <a:solidFill>
                  <a:schemeClr val="tx1"/>
                </a:solidFill>
              </a:rPr>
              <a:t>nom du patient ? </a:t>
            </a:r>
          </a:p>
          <a:p>
            <a:pPr marL="0" indent="0">
              <a:spcBef>
                <a:spcPts val="0"/>
              </a:spcBef>
              <a:buNone/>
            </a:pPr>
            <a:endParaRPr lang="fr-FR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>
                <a:solidFill>
                  <a:schemeClr val="tx1"/>
                </a:solidFill>
              </a:rPr>
              <a:t>Où stocker-vous le traitement                                                            </a:t>
            </a:r>
            <a:r>
              <a:rPr lang="fr-FR" sz="1200" dirty="0"/>
              <a:t>		              </a:t>
            </a:r>
            <a:r>
              <a:rPr lang="fr-FR" sz="1200" dirty="0">
                <a:solidFill>
                  <a:schemeClr val="accent1"/>
                </a:solidFill>
              </a:rPr>
              <a:t>19 % </a:t>
            </a:r>
            <a:r>
              <a:rPr lang="fr-FR" sz="900" dirty="0">
                <a:solidFill>
                  <a:schemeClr val="accent1"/>
                </a:solidFill>
              </a:rPr>
              <a:t>									                                    		                      ne sont pas stockés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900" dirty="0">
                <a:solidFill>
                  <a:schemeClr val="accent1"/>
                </a:solidFill>
              </a:rPr>
              <a:t>												    dans l’armoire sécurisée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fr-FR" sz="1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Journée annuelle de l’ORPHEM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348880"/>
            <a:ext cx="425842" cy="310881"/>
          </a:xfrm>
          <a:prstGeom prst="rect">
            <a:avLst/>
          </a:prstGeom>
          <a:noFill/>
          <a:ln w="158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Connecteur droit 19"/>
          <p:cNvCxnSpPr/>
          <p:nvPr/>
        </p:nvCxnSpPr>
        <p:spPr>
          <a:xfrm>
            <a:off x="4572000" y="1916832"/>
            <a:ext cx="0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683568" y="2204864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228184" y="1916832"/>
            <a:ext cx="0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77" y="3573016"/>
            <a:ext cx="394189" cy="376770"/>
          </a:xfrm>
          <a:prstGeom prst="rect">
            <a:avLst/>
          </a:prstGeom>
          <a:noFill/>
          <a:ln w="158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013176"/>
            <a:ext cx="397327" cy="290064"/>
          </a:xfrm>
          <a:prstGeom prst="rect">
            <a:avLst/>
          </a:prstGeom>
          <a:noFill/>
          <a:ln w="158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/>
          <p:cNvCxnSpPr/>
          <p:nvPr/>
        </p:nvCxnSpPr>
        <p:spPr>
          <a:xfrm>
            <a:off x="6372200" y="1556792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Journée annuelle de l’ORPHEM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B56-BCC9-4763-AF54-9525B945E851}" type="slidenum">
              <a:rPr lang="fr-FR" smtClean="0"/>
              <a:t>8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Résultats de l’EPP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971600" y="1403608"/>
            <a:ext cx="8064896" cy="44016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/>
            <a:r>
              <a:rPr lang="fr-FR" dirty="0"/>
              <a:t>Pendant le séjour :</a:t>
            </a:r>
          </a:p>
          <a:p>
            <a:pPr marL="0" indent="0">
              <a:buNone/>
            </a:pPr>
            <a:endParaRPr lang="fr-FR" sz="1300" dirty="0"/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>
                <a:solidFill>
                  <a:schemeClr val="tx1"/>
                </a:solidFill>
              </a:rPr>
              <a:t>Lorsque le TP est utilisé 							                                 </a:t>
            </a:r>
            <a:r>
              <a:rPr lang="fr-FR" sz="1200" dirty="0">
                <a:solidFill>
                  <a:schemeClr val="accent1"/>
                </a:solidFill>
              </a:rPr>
              <a:t>31%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>
                <a:solidFill>
                  <a:schemeClr val="tx1"/>
                </a:solidFill>
              </a:rPr>
              <a:t>est-ce que vous laissez le patient le							          </a:t>
            </a:r>
            <a:r>
              <a:rPr lang="fr-FR" sz="1100" dirty="0">
                <a:solidFill>
                  <a:schemeClr val="accent1"/>
                </a:solidFill>
              </a:rPr>
              <a:t>Parfois</a:t>
            </a:r>
            <a:endParaRPr lang="fr-FR" sz="12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>
                <a:solidFill>
                  <a:schemeClr val="tx1"/>
                </a:solidFill>
              </a:rPr>
              <a:t>gérer seul ?</a:t>
            </a:r>
            <a:r>
              <a:rPr lang="fr-FR" sz="1200" dirty="0"/>
              <a:t> </a:t>
            </a:r>
          </a:p>
          <a:p>
            <a:pPr marL="0">
              <a:spcBef>
                <a:spcPts val="0"/>
              </a:spcBef>
            </a:pPr>
            <a:endParaRPr lang="fr-FR" sz="1200" dirty="0"/>
          </a:p>
          <a:p>
            <a:pPr marL="67437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50" b="1" dirty="0">
                <a:solidFill>
                  <a:schemeClr val="tx1"/>
                </a:solidFill>
              </a:rPr>
              <a:t>Si Oui, vérifiez-vous la bonne</a:t>
            </a:r>
            <a:r>
              <a:rPr lang="fr-FR" sz="1050" b="1" dirty="0">
                <a:solidFill>
                  <a:schemeClr val="accent4"/>
                </a:solidFill>
              </a:rPr>
              <a:t>				     </a:t>
            </a:r>
            <a:r>
              <a:rPr lang="fr-FR" sz="1200" b="1" dirty="0">
                <a:solidFill>
                  <a:srgbClr val="00B050"/>
                </a:solidFill>
              </a:rPr>
              <a:t>73 %     </a:t>
            </a:r>
          </a:p>
          <a:p>
            <a:pPr marL="502920" lvl="1" indent="0">
              <a:spcBef>
                <a:spcPts val="0"/>
              </a:spcBef>
              <a:buNone/>
            </a:pPr>
            <a:r>
              <a:rPr lang="fr-FR" sz="1050" b="1" dirty="0">
                <a:solidFill>
                  <a:schemeClr val="accent4"/>
                </a:solidFill>
              </a:rPr>
              <a:t>      </a:t>
            </a:r>
            <a:r>
              <a:rPr lang="fr-FR" sz="1050" b="1" dirty="0">
                <a:solidFill>
                  <a:schemeClr val="tx1"/>
                </a:solidFill>
              </a:rPr>
              <a:t>observance du patient ?</a:t>
            </a:r>
          </a:p>
          <a:p>
            <a:pPr marL="0">
              <a:spcBef>
                <a:spcPts val="0"/>
              </a:spcBef>
            </a:pPr>
            <a:endParaRPr lang="fr-FR" sz="1200" dirty="0"/>
          </a:p>
          <a:p>
            <a:pPr marL="0">
              <a:spcBef>
                <a:spcPts val="0"/>
              </a:spcBef>
            </a:pPr>
            <a:endParaRPr lang="fr-FR" sz="1200" dirty="0"/>
          </a:p>
          <a:p>
            <a:pPr marL="0">
              <a:spcBef>
                <a:spcPts val="0"/>
              </a:spcBef>
            </a:pPr>
            <a:endParaRPr lang="fr-FR" sz="1200" dirty="0"/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>
                <a:solidFill>
                  <a:schemeClr val="tx1"/>
                </a:solidFill>
              </a:rPr>
              <a:t>Si le traitement personnel est utilisé vérifiez vous                                                          </a:t>
            </a:r>
            <a:r>
              <a:rPr lang="fr-FR" sz="1200" dirty="0">
                <a:solidFill>
                  <a:schemeClr val="accent1"/>
                </a:solidFill>
              </a:rPr>
              <a:t>24%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>
                <a:solidFill>
                  <a:schemeClr val="tx1"/>
                </a:solidFill>
              </a:rPr>
              <a:t>que le médicament est prescrit sur le logiciel                                                            </a:t>
            </a:r>
            <a:r>
              <a:rPr lang="fr-FR" sz="1100" dirty="0">
                <a:solidFill>
                  <a:schemeClr val="accent1"/>
                </a:solidFill>
              </a:rPr>
              <a:t>Jamais   </a:t>
            </a:r>
            <a:r>
              <a:rPr lang="fr-FR" sz="1100" dirty="0"/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>
                <a:solidFill>
                  <a:schemeClr val="tx1"/>
                </a:solidFill>
              </a:rPr>
              <a:t>avec la mention «  traitement personnel » ?</a:t>
            </a:r>
          </a:p>
          <a:p>
            <a:pPr marL="0">
              <a:spcBef>
                <a:spcPts val="0"/>
              </a:spcBef>
            </a:pPr>
            <a:endParaRPr lang="fr-FR" sz="1200" dirty="0"/>
          </a:p>
          <a:p>
            <a:pPr marL="0">
              <a:spcBef>
                <a:spcPts val="0"/>
              </a:spcBef>
            </a:pPr>
            <a:endParaRPr lang="fr-FR" sz="1200" dirty="0"/>
          </a:p>
          <a:p>
            <a:pPr marL="0">
              <a:spcBef>
                <a:spcPts val="0"/>
              </a:spcBef>
            </a:pPr>
            <a:endParaRPr lang="fr-FR" sz="1200" dirty="0"/>
          </a:p>
          <a:p>
            <a:pPr marL="0" indent="0">
              <a:spcBef>
                <a:spcPts val="0"/>
              </a:spcBef>
              <a:buNone/>
            </a:pPr>
            <a:endParaRPr lang="fr-FR" sz="1200" dirty="0"/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>
                <a:solidFill>
                  <a:schemeClr val="tx1"/>
                </a:solidFill>
              </a:rPr>
              <a:t>L'administration du traitement personnel</a:t>
            </a:r>
            <a:r>
              <a:rPr lang="fr-FR" sz="1200" dirty="0"/>
              <a:t>			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>
                <a:solidFill>
                  <a:srgbClr val="00B050"/>
                </a:solidFill>
              </a:rPr>
              <a:t>45%</a:t>
            </a:r>
            <a:r>
              <a:rPr lang="fr-FR" sz="1200" dirty="0">
                <a:solidFill>
                  <a:schemeClr val="accent6"/>
                </a:solidFill>
              </a:rPr>
              <a:t>                                      </a:t>
            </a:r>
            <a:r>
              <a:rPr lang="fr-FR" sz="1200" dirty="0">
                <a:solidFill>
                  <a:schemeClr val="accent1"/>
                </a:solidFill>
              </a:rPr>
              <a:t>13%                                                             </a:t>
            </a:r>
            <a:r>
              <a:rPr lang="fr-FR" sz="1200" dirty="0">
                <a:solidFill>
                  <a:schemeClr val="tx1"/>
                </a:solidFill>
              </a:rPr>
              <a:t>est-elle tracée sur le logiciel ?                                           </a:t>
            </a:r>
            <a:r>
              <a:rPr lang="fr-FR" sz="1200" dirty="0">
                <a:solidFill>
                  <a:srgbClr val="00B050"/>
                </a:solidFill>
              </a:rPr>
              <a:t>Toujours</a:t>
            </a:r>
            <a:r>
              <a:rPr lang="fr-FR" sz="1200" dirty="0">
                <a:solidFill>
                  <a:schemeClr val="accent6"/>
                </a:solidFill>
              </a:rPr>
              <a:t>	</a:t>
            </a:r>
            <a:r>
              <a:rPr lang="fr-FR" sz="1200" dirty="0"/>
              <a:t>		</a:t>
            </a:r>
            <a:r>
              <a:rPr lang="fr-FR" sz="1200" dirty="0">
                <a:solidFill>
                  <a:schemeClr val="accent1"/>
                </a:solidFill>
              </a:rPr>
              <a:t>Jamais</a:t>
            </a:r>
            <a:r>
              <a:rPr lang="fr-FR" sz="1200" dirty="0"/>
              <a:t>				</a:t>
            </a:r>
            <a:endParaRPr lang="fr-FR" sz="12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971600" y="1844824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644008" y="1488615"/>
            <a:ext cx="0" cy="4100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Image associ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995" y="2692190"/>
            <a:ext cx="394189" cy="376770"/>
          </a:xfrm>
          <a:prstGeom prst="rect">
            <a:avLst/>
          </a:prstGeom>
          <a:noFill/>
          <a:ln w="158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992" y="3694182"/>
            <a:ext cx="425842" cy="310881"/>
          </a:xfrm>
          <a:prstGeom prst="rect">
            <a:avLst/>
          </a:prstGeom>
          <a:noFill/>
          <a:ln w="158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941168"/>
            <a:ext cx="425842" cy="310881"/>
          </a:xfrm>
          <a:prstGeom prst="rect">
            <a:avLst/>
          </a:prstGeom>
          <a:noFill/>
          <a:ln w="158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2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ique 23"/>
          <p:cNvGraphicFramePr/>
          <p:nvPr>
            <p:extLst>
              <p:ext uri="{D42A27DB-BD31-4B8C-83A1-F6EECF244321}">
                <p14:modId xmlns:p14="http://schemas.microsoft.com/office/powerpoint/2010/main" val="2277587626"/>
              </p:ext>
            </p:extLst>
          </p:nvPr>
        </p:nvGraphicFramePr>
        <p:xfrm>
          <a:off x="5017867" y="4005064"/>
          <a:ext cx="3888432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133449"/>
            <a:ext cx="6589199" cy="1280890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Résultats de l’EPP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764704"/>
            <a:ext cx="7920879" cy="5578566"/>
          </a:xfrm>
        </p:spPr>
        <p:txBody>
          <a:bodyPr/>
          <a:lstStyle/>
          <a:p>
            <a:r>
              <a:rPr lang="fr-FR" dirty="0"/>
              <a:t>     A la sortie du patient 						</a:t>
            </a:r>
            <a:endParaRPr lang="fr-FR" sz="1200" dirty="0"/>
          </a:p>
          <a:p>
            <a:pPr marL="0" indent="0">
              <a:spcBef>
                <a:spcPts val="0"/>
              </a:spcBef>
              <a:buNone/>
            </a:pPr>
            <a:endParaRPr lang="fr-FR" sz="1200" dirty="0"/>
          </a:p>
          <a:p>
            <a:pPr marL="0" indent="0">
              <a:spcBef>
                <a:spcPts val="0"/>
              </a:spcBef>
              <a:buNone/>
            </a:pPr>
            <a:endParaRPr lang="fr-FR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>
                <a:solidFill>
                  <a:schemeClr val="tx1"/>
                </a:solidFill>
              </a:rPr>
              <a:t>            </a:t>
            </a:r>
            <a:r>
              <a:rPr lang="fr-FR" sz="1200" dirty="0" smtClean="0">
                <a:solidFill>
                  <a:schemeClr val="tx1"/>
                </a:solidFill>
              </a:rPr>
              <a:t>A </a:t>
            </a:r>
            <a:r>
              <a:rPr lang="fr-FR" sz="1200" dirty="0">
                <a:solidFill>
                  <a:schemeClr val="tx1"/>
                </a:solidFill>
              </a:rPr>
              <a:t>la sortie du patient, pensez-vous à lui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                </a:t>
            </a:r>
            <a:r>
              <a:rPr lang="fr-FR" sz="1200" dirty="0">
                <a:solidFill>
                  <a:schemeClr val="tx1"/>
                </a:solidFill>
              </a:rPr>
              <a:t>restituer son traitement personnel ?</a:t>
            </a:r>
          </a:p>
          <a:p>
            <a:pPr marL="0" indent="0">
              <a:spcBef>
                <a:spcPts val="0"/>
              </a:spcBef>
              <a:buNone/>
            </a:pPr>
            <a:endParaRPr lang="fr-FR" sz="1200" dirty="0"/>
          </a:p>
          <a:p>
            <a:pPr marL="0" indent="0">
              <a:spcBef>
                <a:spcPts val="0"/>
              </a:spcBef>
              <a:buNone/>
            </a:pPr>
            <a:endParaRPr lang="fr-FR" sz="1100" dirty="0"/>
          </a:p>
          <a:p>
            <a:pPr marL="0" indent="0">
              <a:spcBef>
                <a:spcPts val="0"/>
              </a:spcBef>
              <a:buNone/>
            </a:pPr>
            <a:endParaRPr lang="fr-FR" sz="1100" dirty="0"/>
          </a:p>
          <a:p>
            <a:pPr marL="0" indent="0">
              <a:spcBef>
                <a:spcPts val="0"/>
              </a:spcBef>
              <a:buNone/>
            </a:pPr>
            <a:endParaRPr lang="fr-FR" sz="1100" dirty="0"/>
          </a:p>
          <a:p>
            <a:pPr marL="0" indent="0">
              <a:spcBef>
                <a:spcPts val="0"/>
              </a:spcBef>
              <a:buNone/>
            </a:pPr>
            <a:r>
              <a:rPr lang="fr-FR" sz="1100" dirty="0">
                <a:solidFill>
                  <a:schemeClr val="tx1"/>
                </a:solidFill>
              </a:rPr>
              <a:t>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100" dirty="0">
                <a:solidFill>
                  <a:schemeClr val="tx1"/>
                </a:solidFill>
              </a:rPr>
              <a:t>             </a:t>
            </a:r>
            <a:r>
              <a:rPr lang="fr-FR" sz="1100" dirty="0" smtClean="0">
                <a:solidFill>
                  <a:schemeClr val="tx1"/>
                </a:solidFill>
              </a:rPr>
              <a:t>Une </a:t>
            </a:r>
            <a:r>
              <a:rPr lang="fr-FR" sz="1100" dirty="0">
                <a:solidFill>
                  <a:schemeClr val="tx1"/>
                </a:solidFill>
              </a:rPr>
              <a:t>vérification de la concordance entre le</a:t>
            </a:r>
            <a:r>
              <a:rPr lang="fr-FR" sz="1100" dirty="0"/>
              <a:t>					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100" dirty="0">
                <a:solidFill>
                  <a:schemeClr val="tx1"/>
                </a:solidFill>
              </a:rPr>
              <a:t>              traitement personnel et l'ordonnance de sortie</a:t>
            </a:r>
            <a:r>
              <a:rPr lang="fr-FR" sz="1100" dirty="0"/>
              <a:t>					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100" dirty="0">
                <a:solidFill>
                  <a:schemeClr val="tx1"/>
                </a:solidFill>
              </a:rPr>
              <a:t>              du patient est-elle effectuée ? </a:t>
            </a:r>
          </a:p>
          <a:p>
            <a:pPr marL="0" indent="0">
              <a:spcBef>
                <a:spcPts val="0"/>
              </a:spcBef>
              <a:buNone/>
            </a:pPr>
            <a:endParaRPr lang="fr-FR" sz="1100" dirty="0"/>
          </a:p>
          <a:p>
            <a:pPr marL="0" indent="0">
              <a:spcBef>
                <a:spcPts val="0"/>
              </a:spcBef>
              <a:buNone/>
            </a:pPr>
            <a:endParaRPr lang="fr-FR" sz="1100" dirty="0"/>
          </a:p>
          <a:p>
            <a:pPr marL="0" indent="0">
              <a:spcBef>
                <a:spcPts val="0"/>
              </a:spcBef>
              <a:buNone/>
            </a:pPr>
            <a:endParaRPr lang="fr-FR" sz="11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10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fr-FR" sz="11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100" dirty="0">
                <a:solidFill>
                  <a:schemeClr val="tx1"/>
                </a:solidFill>
              </a:rPr>
              <a:t>               Si suite à l'hospitalisation des traitements sont</a:t>
            </a:r>
            <a:r>
              <a:rPr lang="fr-FR" sz="1100" dirty="0"/>
              <a:t>					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100" dirty="0">
                <a:solidFill>
                  <a:schemeClr val="tx1"/>
                </a:solidFill>
              </a:rPr>
              <a:t>        </a:t>
            </a:r>
            <a:r>
              <a:rPr lang="fr-FR" sz="1100" dirty="0" smtClean="0">
                <a:solidFill>
                  <a:schemeClr val="tx1"/>
                </a:solidFill>
              </a:rPr>
              <a:t>      </a:t>
            </a:r>
            <a:r>
              <a:rPr lang="fr-FR" sz="1100" dirty="0">
                <a:solidFill>
                  <a:schemeClr val="tx1"/>
                </a:solidFill>
              </a:rPr>
              <a:t>arrêtés les restituez-vous au patient à sa sortie ?</a:t>
            </a:r>
            <a:r>
              <a:rPr lang="fr-FR" sz="1100" dirty="0"/>
              <a:t>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endParaRPr lang="fr-FR" sz="1100" dirty="0"/>
          </a:p>
          <a:p>
            <a:pPr marL="0" indent="0">
              <a:spcBef>
                <a:spcPts val="0"/>
              </a:spcBef>
              <a:buNone/>
            </a:pPr>
            <a:endParaRPr lang="fr-FR" sz="1100" dirty="0"/>
          </a:p>
          <a:p>
            <a:pPr marL="0" indent="0">
              <a:spcBef>
                <a:spcPts val="0"/>
              </a:spcBef>
              <a:buNone/>
            </a:pPr>
            <a:r>
              <a:rPr lang="fr-FR" sz="1100" dirty="0">
                <a:solidFill>
                  <a:schemeClr val="tx1"/>
                </a:solidFill>
              </a:rPr>
              <a:t>								</a:t>
            </a:r>
          </a:p>
          <a:p>
            <a:pPr marL="0" indent="0">
              <a:spcBef>
                <a:spcPts val="0"/>
              </a:spcBef>
              <a:buNone/>
            </a:pPr>
            <a:endParaRPr lang="fr-FR" sz="11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100" dirty="0">
                <a:solidFill>
                  <a:schemeClr val="tx1"/>
                </a:solidFill>
              </a:rPr>
              <a:t>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100" dirty="0">
                <a:solidFill>
                  <a:schemeClr val="tx1"/>
                </a:solidFill>
              </a:rPr>
              <a:t>       </a:t>
            </a:r>
            <a:endParaRPr lang="fr-FR" sz="11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100" dirty="0">
                <a:solidFill>
                  <a:schemeClr val="tx1"/>
                </a:solidFill>
              </a:rPr>
              <a:t> </a:t>
            </a:r>
            <a:endParaRPr lang="fr-FR" sz="11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100" dirty="0">
                <a:solidFill>
                  <a:schemeClr val="tx1"/>
                </a:solidFill>
              </a:rPr>
              <a:t>	</a:t>
            </a:r>
            <a:r>
              <a:rPr lang="fr-FR" sz="1100" dirty="0" smtClean="0">
                <a:solidFill>
                  <a:schemeClr val="tx1"/>
                </a:solidFill>
              </a:rPr>
              <a:t> </a:t>
            </a:r>
            <a:r>
              <a:rPr lang="fr-FR" sz="1100" dirty="0">
                <a:solidFill>
                  <a:schemeClr val="tx1"/>
                </a:solidFill>
              </a:rPr>
              <a:t>Tracez-vous la restitution du traitement personnel</a:t>
            </a:r>
            <a:r>
              <a:rPr lang="fr-FR" sz="1100" dirty="0"/>
              <a:t>                </a:t>
            </a:r>
            <a:r>
              <a:rPr lang="fr-FR" sz="1100" dirty="0">
                <a:solidFill>
                  <a:schemeClr val="accent6"/>
                </a:solidFill>
              </a:rPr>
              <a:t>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100" dirty="0">
                <a:solidFill>
                  <a:schemeClr val="tx1"/>
                </a:solidFill>
              </a:rPr>
              <a:t>         </a:t>
            </a:r>
            <a:r>
              <a:rPr lang="fr-FR" sz="1100" dirty="0" smtClean="0">
                <a:solidFill>
                  <a:schemeClr val="tx1"/>
                </a:solidFill>
              </a:rPr>
              <a:t>    dans </a:t>
            </a:r>
            <a:r>
              <a:rPr lang="fr-FR" sz="1100" dirty="0">
                <a:solidFill>
                  <a:schemeClr val="tx1"/>
                </a:solidFill>
              </a:rPr>
              <a:t>le dossier patient ?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/>
              <a:t>Journée annuelle de l’ORPHEM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B56-BCC9-4763-AF54-9525B945E851}" type="slidenum">
              <a:rPr lang="fr-FR" smtClean="0"/>
              <a:t>9</a:t>
            </a:fld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1403648" y="1124744"/>
            <a:ext cx="7502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Graphique 20"/>
          <p:cNvGraphicFramePr/>
          <p:nvPr>
            <p:extLst>
              <p:ext uri="{D42A27DB-BD31-4B8C-83A1-F6EECF244321}">
                <p14:modId xmlns:p14="http://schemas.microsoft.com/office/powerpoint/2010/main" val="4276522789"/>
              </p:ext>
            </p:extLst>
          </p:nvPr>
        </p:nvGraphicFramePr>
        <p:xfrm>
          <a:off x="4978419" y="1268760"/>
          <a:ext cx="3927880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aphique 22"/>
          <p:cNvGraphicFramePr/>
          <p:nvPr>
            <p:extLst>
              <p:ext uri="{D42A27DB-BD31-4B8C-83A1-F6EECF244321}">
                <p14:modId xmlns:p14="http://schemas.microsoft.com/office/powerpoint/2010/main" val="250703316"/>
              </p:ext>
            </p:extLst>
          </p:nvPr>
        </p:nvGraphicFramePr>
        <p:xfrm>
          <a:off x="5017867" y="2564904"/>
          <a:ext cx="3888432" cy="1262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6" name="Connecteur droit 25"/>
          <p:cNvCxnSpPr/>
          <p:nvPr/>
        </p:nvCxnSpPr>
        <p:spPr>
          <a:xfrm>
            <a:off x="4788024" y="836712"/>
            <a:ext cx="0" cy="5688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aphique 24"/>
          <p:cNvGraphicFramePr/>
          <p:nvPr>
            <p:extLst>
              <p:ext uri="{D42A27DB-BD31-4B8C-83A1-F6EECF244321}">
                <p14:modId xmlns:p14="http://schemas.microsoft.com/office/powerpoint/2010/main" val="3486151786"/>
              </p:ext>
            </p:extLst>
          </p:nvPr>
        </p:nvGraphicFramePr>
        <p:xfrm>
          <a:off x="4982768" y="5373216"/>
          <a:ext cx="3888432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74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Rouge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{771DC1FB-FBFC-854D-913A-F1F867B89A3C}tf10001069</Template>
  <TotalTime>1307</TotalTime>
  <Words>401</Words>
  <Application>Microsoft Office PowerPoint</Application>
  <PresentationFormat>Affichage à l'écran (4:3)</PresentationFormat>
  <Paragraphs>203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Wingdings</vt:lpstr>
      <vt:lpstr>Wingdings 3</vt:lpstr>
      <vt:lpstr>Brin</vt:lpstr>
      <vt:lpstr>Gestion du traitement personnel</vt:lpstr>
      <vt:lpstr>Introduction </vt:lpstr>
      <vt:lpstr>Contexte règlementaire</vt:lpstr>
      <vt:lpstr>Objectifs </vt:lpstr>
      <vt:lpstr>Méthodologie </vt:lpstr>
      <vt:lpstr>Résultats de l’EPP</vt:lpstr>
      <vt:lpstr>Résultats de l’EPP</vt:lpstr>
      <vt:lpstr>Résultats de l’EPP</vt:lpstr>
      <vt:lpstr>Résultats de l’EPP</vt:lpstr>
      <vt:lpstr>Discussion /Actions d’amélioration </vt:lpstr>
      <vt:lpstr>Discussion /Actions d’amélioration </vt:lpstr>
      <vt:lpstr>Conclusion </vt:lpstr>
      <vt:lpstr>Présentation PowerPoint</vt:lpstr>
      <vt:lpstr>Annexes /outils 1</vt:lpstr>
      <vt:lpstr>Annexe / outils 2</vt:lpstr>
    </vt:vector>
  </TitlesOfParts>
  <Company>CHA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Stephanie LAGUIN</dc:creator>
  <cp:lastModifiedBy>DR21028</cp:lastModifiedBy>
  <cp:revision>143</cp:revision>
  <dcterms:created xsi:type="dcterms:W3CDTF">2018-05-28T13:07:30Z</dcterms:created>
  <dcterms:modified xsi:type="dcterms:W3CDTF">2018-11-13T14:05:21Z</dcterms:modified>
</cp:coreProperties>
</file>