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0" r:id="rId3"/>
    <p:sldId id="261" r:id="rId4"/>
    <p:sldId id="268" r:id="rId5"/>
    <p:sldId id="262" r:id="rId6"/>
    <p:sldId id="263" r:id="rId7"/>
    <p:sldId id="264" r:id="rId8"/>
    <p:sldId id="265" r:id="rId9"/>
    <p:sldId id="269" r:id="rId10"/>
    <p:sldId id="266" r:id="rId11"/>
    <p:sldId id="267" r:id="rId12"/>
    <p:sldId id="270" r:id="rId13"/>
    <p:sldId id="271" r:id="rId14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4C75FBFF-2A81-49F7-AF7B-22633F07C613}">
          <p14:sldIdLst>
            <p14:sldId id="256"/>
            <p14:sldId id="260"/>
            <p14:sldId id="261"/>
            <p14:sldId id="268"/>
            <p14:sldId id="262"/>
            <p14:sldId id="263"/>
            <p14:sldId id="264"/>
            <p14:sldId id="265"/>
            <p14:sldId id="269"/>
            <p14:sldId id="266"/>
            <p14:sldId id="267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EZ Thomas" initials="PT" lastIdx="1" clrIdx="0">
    <p:extLst/>
  </p:cmAuthor>
  <p:cmAuthor id="2" name="PEREZ Thomas Christophe" initials="PTC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8" autoAdjust="0"/>
    <p:restoredTop sz="94640"/>
  </p:normalViewPr>
  <p:slideViewPr>
    <p:cSldViewPr snapToGrid="0">
      <p:cViewPr varScale="1">
        <p:scale>
          <a:sx n="98" d="100"/>
          <a:sy n="98" d="100"/>
        </p:scale>
        <p:origin x="84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erezthomas:Desktop:toujeo%20versions%20dimanche%20soir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Insuline lente sur </a:t>
            </a:r>
            <a:r>
              <a:rPr lang="fr-FR" dirty="0" smtClean="0"/>
              <a:t>ordonnances </a:t>
            </a:r>
            <a:r>
              <a:rPr lang="fr-FR" dirty="0"/>
              <a:t>de sortie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346-DA4C-9063-54BAD243846C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346-DA4C-9063-54BAD243846C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346-DA4C-9063-54BAD243846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'[toujeo%20versions%20dimanche%20soir.xlsx]graph'!$A$7:$A$9</c:f>
              <c:strCache>
                <c:ptCount val="3"/>
                <c:pt idx="0">
                  <c:v>TOUJEO</c:v>
                </c:pt>
                <c:pt idx="1">
                  <c:v>LANTUS</c:v>
                </c:pt>
                <c:pt idx="2">
                  <c:v>ABASAGLAR</c:v>
                </c:pt>
              </c:strCache>
            </c:strRef>
          </c:cat>
          <c:val>
            <c:numRef>
              <c:f>'[toujeo%20versions%20dimanche%20soir.xlsx]graph'!$B$7:$B$9</c:f>
              <c:numCache>
                <c:formatCode>General</c:formatCode>
                <c:ptCount val="3"/>
                <c:pt idx="0">
                  <c:v>66</c:v>
                </c:pt>
                <c:pt idx="1">
                  <c:v>70</c:v>
                </c:pt>
                <c:pt idx="2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9A-274A-99E0-6C4F6DAD3F1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Pourquoi</a:t>
            </a:r>
            <a:r>
              <a:rPr lang="fr-FR" baseline="0" dirty="0"/>
              <a:t> un </a:t>
            </a:r>
            <a:r>
              <a:rPr lang="fr-FR" baseline="0" dirty="0" err="1"/>
              <a:t>switch</a:t>
            </a:r>
            <a:r>
              <a:rPr lang="fr-FR" baseline="0" dirty="0"/>
              <a:t> </a:t>
            </a:r>
            <a:r>
              <a:rPr lang="fr-FR" baseline="0" dirty="0" smtClean="0"/>
              <a:t>LANTUS® </a:t>
            </a:r>
            <a:r>
              <a:rPr lang="fr-FR" baseline="0" dirty="0"/>
              <a:t>vers </a:t>
            </a:r>
            <a:r>
              <a:rPr lang="fr-FR" baseline="0" dirty="0" smtClean="0"/>
              <a:t>TOUJEO®</a:t>
            </a:r>
            <a:endParaRPr lang="fr-FR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29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8000"/>
              </a:solidFill>
            </c:spPr>
          </c:dPt>
          <c:dPt>
            <c:idx val="3"/>
            <c:bubble3D val="0"/>
            <c:spPr>
              <a:solidFill>
                <a:srgbClr val="CCFFCC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'[toujeo%20versions%20dimanche%20soir.xlsx]touejeo'!$P$77:$P$80</c:f>
              <c:strCache>
                <c:ptCount val="4"/>
                <c:pt idx="0">
                  <c:v>aucunes justifications retrouvées</c:v>
                </c:pt>
                <c:pt idx="1">
                  <c:v>variabilité glycémique</c:v>
                </c:pt>
                <c:pt idx="2">
                  <c:v>fléxibilité d'horaires d'aministration</c:v>
                </c:pt>
                <c:pt idx="3">
                  <c:v>posologie &gt;42UI</c:v>
                </c:pt>
              </c:strCache>
            </c:strRef>
          </c:cat>
          <c:val>
            <c:numRef>
              <c:f>'[toujeo%20versions%20dimanche%20soir.xlsx]touejeo'!$Q$77:$Q$80</c:f>
              <c:numCache>
                <c:formatCode>General</c:formatCode>
                <c:ptCount val="4"/>
                <c:pt idx="0">
                  <c:v>15</c:v>
                </c:pt>
                <c:pt idx="1">
                  <c:v>7</c:v>
                </c:pt>
                <c:pt idx="2">
                  <c:v>3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Ages </a:t>
            </a:r>
            <a:r>
              <a:rPr lang="fr-FR" baseline="0"/>
              <a:t>des patients (années)</a:t>
            </a:r>
            <a:r>
              <a:rPr lang="fr-FR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8B1-6044-8C69-26AB5481DB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8B1-6044-8C69-26AB5481DBCA}"/>
              </c:ext>
            </c:extLst>
          </c:dPt>
          <c:errBars>
            <c:errBarType val="both"/>
            <c:errValType val="cust"/>
            <c:noEndCap val="0"/>
            <c:plus>
              <c:numRef>
                <c:f>'[toujeo%20versions%20dimanche%20soir.xlsx]graph'!$D$28:$D$30</c:f>
                <c:numCache>
                  <c:formatCode>General</c:formatCode>
                  <c:ptCount val="3"/>
                  <c:pt idx="0">
                    <c:v>18</c:v>
                  </c:pt>
                  <c:pt idx="1">
                    <c:v>18.3</c:v>
                  </c:pt>
                  <c:pt idx="2">
                    <c:v>18.3</c:v>
                  </c:pt>
                </c:numCache>
              </c:numRef>
            </c:plus>
            <c:minus>
              <c:numRef>
                <c:f>'[toujeo%20versions%20dimanche%20soir.xlsx]graph'!$D$28:$D$30</c:f>
                <c:numCache>
                  <c:formatCode>General</c:formatCode>
                  <c:ptCount val="3"/>
                  <c:pt idx="0">
                    <c:v>18</c:v>
                  </c:pt>
                  <c:pt idx="1">
                    <c:v>18.3</c:v>
                  </c:pt>
                  <c:pt idx="2">
                    <c:v>18.3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'[toujeo%20versions%20dimanche%20soir.xlsx]graph'!$B$28:$B$30</c:f>
              <c:strCache>
                <c:ptCount val="3"/>
                <c:pt idx="0">
                  <c:v>TOUJEO</c:v>
                </c:pt>
                <c:pt idx="1">
                  <c:v>LANTUS</c:v>
                </c:pt>
                <c:pt idx="2">
                  <c:v>ABASAGLAR</c:v>
                </c:pt>
              </c:strCache>
            </c:strRef>
          </c:cat>
          <c:val>
            <c:numRef>
              <c:f>'[toujeo%20versions%20dimanche%20soir.xlsx]graph'!$C$28:$C$30</c:f>
              <c:numCache>
                <c:formatCode>General</c:formatCode>
                <c:ptCount val="3"/>
                <c:pt idx="0">
                  <c:v>54.5</c:v>
                </c:pt>
                <c:pt idx="1">
                  <c:v>59.5</c:v>
                </c:pt>
                <c:pt idx="2">
                  <c:v>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B1-6044-8C69-26AB5481DB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701248"/>
        <c:axId val="325701632"/>
      </c:barChart>
      <c:catAx>
        <c:axId val="32570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701632"/>
        <c:crosses val="autoZero"/>
        <c:auto val="1"/>
        <c:lblAlgn val="ctr"/>
        <c:lblOffset val="100"/>
        <c:noMultiLvlLbl val="0"/>
      </c:catAx>
      <c:valAx>
        <c:axId val="32570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70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Poids des patients (Kg)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D8-4B49-95CE-AA831E9E92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DD8-4B49-95CE-AA831E9E92D6}"/>
              </c:ext>
            </c:extLst>
          </c:dPt>
          <c:errBars>
            <c:errBarType val="both"/>
            <c:errValType val="cust"/>
            <c:noEndCap val="0"/>
            <c:plus>
              <c:numRef>
                <c:f>'[toujeo%20versions%20dimanche%20soir.xlsx]graph'!$D$43:$D$45</c:f>
                <c:numCache>
                  <c:formatCode>General</c:formatCode>
                  <c:ptCount val="3"/>
                  <c:pt idx="0">
                    <c:v>21.5</c:v>
                  </c:pt>
                  <c:pt idx="1">
                    <c:v>19.3</c:v>
                  </c:pt>
                  <c:pt idx="2">
                    <c:v>12.3</c:v>
                  </c:pt>
                </c:numCache>
              </c:numRef>
            </c:plus>
            <c:minus>
              <c:numRef>
                <c:f>'[toujeo%20versions%20dimanche%20soir.xlsx]graph'!$D$43:$D$45</c:f>
                <c:numCache>
                  <c:formatCode>General</c:formatCode>
                  <c:ptCount val="3"/>
                  <c:pt idx="0">
                    <c:v>21.5</c:v>
                  </c:pt>
                  <c:pt idx="1">
                    <c:v>19.3</c:v>
                  </c:pt>
                  <c:pt idx="2">
                    <c:v>12.3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'[toujeo%20versions%20dimanche%20soir.xlsx]graph'!$B$43:$B$45</c:f>
              <c:strCache>
                <c:ptCount val="3"/>
                <c:pt idx="0">
                  <c:v>TOUJEO</c:v>
                </c:pt>
                <c:pt idx="1">
                  <c:v>LANTUS</c:v>
                </c:pt>
                <c:pt idx="2">
                  <c:v>ABASAGLAR</c:v>
                </c:pt>
              </c:strCache>
            </c:strRef>
          </c:cat>
          <c:val>
            <c:numRef>
              <c:f>'[toujeo%20versions%20dimanche%20soir.xlsx]graph'!$C$43:$C$45</c:f>
              <c:numCache>
                <c:formatCode>General</c:formatCode>
                <c:ptCount val="3"/>
                <c:pt idx="0">
                  <c:v>80.3</c:v>
                </c:pt>
                <c:pt idx="1">
                  <c:v>80.7</c:v>
                </c:pt>
                <c:pt idx="2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D8-4B49-95CE-AA831E9E9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746128"/>
        <c:axId val="325746520"/>
      </c:barChart>
      <c:catAx>
        <c:axId val="32574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746520"/>
        <c:crosses val="autoZero"/>
        <c:auto val="1"/>
        <c:lblAlgn val="ctr"/>
        <c:lblOffset val="100"/>
        <c:noMultiLvlLbl val="0"/>
      </c:catAx>
      <c:valAx>
        <c:axId val="32574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74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Posologie en UI/Kg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A05-8842-B22A-13424520C4C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A05-8842-B22A-13424520C4CF}"/>
              </c:ext>
            </c:extLst>
          </c:dPt>
          <c:errBars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2.3E-2</c:v>
                </c:pt>
              </c:numLit>
            </c:plus>
            <c:minus>
              <c:numLit>
                <c:formatCode>General</c:formatCode>
                <c:ptCount val="1"/>
                <c:pt idx="0">
                  <c:v>2.3E-2</c:v>
                </c:pt>
              </c:numLit>
            </c:minus>
          </c:errBars>
          <c:cat>
            <c:strRef>
              <c:f>'[toujeo%20versions%20dimanche%20soir.xlsx]graph'!$H$12:$H$14</c:f>
              <c:strCache>
                <c:ptCount val="3"/>
                <c:pt idx="0">
                  <c:v>TOUJEO</c:v>
                </c:pt>
                <c:pt idx="1">
                  <c:v>LANTUS</c:v>
                </c:pt>
                <c:pt idx="2">
                  <c:v>ABASAGLAR</c:v>
                </c:pt>
              </c:strCache>
            </c:strRef>
          </c:cat>
          <c:val>
            <c:numRef>
              <c:f>'[toujeo%20versions%20dimanche%20soir.xlsx]graph'!$I$12:$I$14</c:f>
              <c:numCache>
                <c:formatCode>General</c:formatCode>
                <c:ptCount val="3"/>
                <c:pt idx="0">
                  <c:v>0.41</c:v>
                </c:pt>
                <c:pt idx="1">
                  <c:v>0.28000000000000003</c:v>
                </c:pt>
                <c:pt idx="2">
                  <c:v>0.28999999999999998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05-8842-B22A-13424520C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5747304"/>
        <c:axId val="325747696"/>
      </c:barChart>
      <c:catAx>
        <c:axId val="32574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747696"/>
        <c:crosses val="autoZero"/>
        <c:auto val="1"/>
        <c:lblAlgn val="ctr"/>
        <c:lblOffset val="100"/>
        <c:noMultiLvlLbl val="0"/>
      </c:catAx>
      <c:valAx>
        <c:axId val="32574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2574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66 </a:t>
            </a:r>
            <a:r>
              <a:rPr lang="fr-FR" dirty="0"/>
              <a:t>patients </a:t>
            </a:r>
            <a:r>
              <a:rPr lang="fr-FR" dirty="0" smtClean="0"/>
              <a:t>ont une TOUJEO® </a:t>
            </a:r>
            <a:r>
              <a:rPr lang="fr-FR" dirty="0"/>
              <a:t>sur </a:t>
            </a:r>
            <a:r>
              <a:rPr lang="fr-FR" dirty="0" smtClean="0"/>
              <a:t>l’ordonnance </a:t>
            </a:r>
            <a:r>
              <a:rPr lang="fr-FR" dirty="0"/>
              <a:t>de</a:t>
            </a:r>
            <a:r>
              <a:rPr lang="fr-FR" baseline="0" dirty="0"/>
              <a:t> sortie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65-9F47-9215-05B3D4B387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65-9F47-9215-05B3D4B387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65-9F47-9215-05B3D4B387C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'[toujeo%20versions%20dimanche%20soir.xlsx]Feuil1'!$K$3:$K$5</c:f>
              <c:strCache>
                <c:ptCount val="3"/>
                <c:pt idx="0">
                  <c:v>Type 1</c:v>
                </c:pt>
                <c:pt idx="1">
                  <c:v>Type 2</c:v>
                </c:pt>
                <c:pt idx="2">
                  <c:v>Mal étiqueté</c:v>
                </c:pt>
              </c:strCache>
            </c:strRef>
          </c:cat>
          <c:val>
            <c:numRef>
              <c:f>'[toujeo%20versions%20dimanche%20soir.xlsx]Feuil1'!$L$3:$L$5</c:f>
              <c:numCache>
                <c:formatCode>General</c:formatCode>
                <c:ptCount val="3"/>
                <c:pt idx="0">
                  <c:v>32</c:v>
                </c:pt>
                <c:pt idx="1">
                  <c:v>28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0E-C241-BDCE-67962F4BF1E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Quelle insuline </a:t>
            </a:r>
            <a:r>
              <a:rPr lang="fr-FR" dirty="0"/>
              <a:t>lente à </a:t>
            </a:r>
            <a:r>
              <a:rPr lang="fr-FR" dirty="0" smtClean="0"/>
              <a:t>l'entrée?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D2-224B-B699-9247052FD5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D2-224B-B699-9247052FD5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D2-224B-B699-9247052FD5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D2-224B-B699-9247052FD5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D2-224B-B699-9247052FD59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'[toujeo%20versions%20dimanche%20soir.xlsx]Feuil1'!$K$17:$K$21</c:f>
              <c:strCache>
                <c:ptCount val="5"/>
                <c:pt idx="0">
                  <c:v>naif d'insuline lente</c:v>
                </c:pt>
                <c:pt idx="1">
                  <c:v>LANTUS à l'entrée</c:v>
                </c:pt>
                <c:pt idx="2">
                  <c:v>LEVEMIR à l'entrée</c:v>
                </c:pt>
                <c:pt idx="3">
                  <c:v>TOUJEO à l'entrée</c:v>
                </c:pt>
                <c:pt idx="4">
                  <c:v>non précisée</c:v>
                </c:pt>
              </c:strCache>
            </c:strRef>
          </c:cat>
          <c:val>
            <c:numRef>
              <c:f>'[toujeo%20versions%20dimanche%20soir.xlsx]Feuil1'!$L$17:$L$21</c:f>
              <c:numCache>
                <c:formatCode>General</c:formatCode>
                <c:ptCount val="5"/>
                <c:pt idx="0">
                  <c:v>2</c:v>
                </c:pt>
                <c:pt idx="1">
                  <c:v>31</c:v>
                </c:pt>
                <c:pt idx="2">
                  <c:v>5</c:v>
                </c:pt>
                <c:pt idx="3">
                  <c:v>18</c:v>
                </c:pt>
                <c:pt idx="4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CC-3C45-8C77-035CDD5557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Patients entrés sous </a:t>
            </a:r>
            <a:r>
              <a:rPr lang="fr-FR" dirty="0" smtClean="0"/>
              <a:t>TOUEJO® </a:t>
            </a:r>
            <a:r>
              <a:rPr lang="fr-FR" dirty="0"/>
              <a:t>et non </a:t>
            </a:r>
            <a:r>
              <a:rPr lang="fr-FR" dirty="0" err="1"/>
              <a:t>switchés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0B-3140-A210-DEB7FB0D71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0B-3140-A210-DEB7FB0D71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0B-3140-A210-DEB7FB0D710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'[toujeo%20versions%20dimanche%20soir.xlsx]Feuil1'!$G$35:$G$37</c:f>
              <c:strCache>
                <c:ptCount val="3"/>
                <c:pt idx="0">
                  <c:v>augmentationde posologie</c:v>
                </c:pt>
                <c:pt idx="1">
                  <c:v>pas de changement de posologie</c:v>
                </c:pt>
                <c:pt idx="2">
                  <c:v>diminution de posologie</c:v>
                </c:pt>
              </c:strCache>
            </c:strRef>
          </c:cat>
          <c:val>
            <c:numRef>
              <c:f>'[toujeo%20versions%20dimanche%20soir.xlsx]Feuil1'!$H$35:$H$37</c:f>
              <c:numCache>
                <c:formatCode>General</c:formatCode>
                <c:ptCount val="3"/>
                <c:pt idx="0">
                  <c:v>6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E4-4A4B-8E97-673EA8FDAE3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Patients </a:t>
            </a:r>
            <a:r>
              <a:rPr lang="fr-FR" dirty="0" smtClean="0"/>
              <a:t>entrés sous</a:t>
            </a:r>
            <a:r>
              <a:rPr lang="fr-FR" baseline="0" dirty="0" smtClean="0"/>
              <a:t> </a:t>
            </a:r>
            <a:r>
              <a:rPr lang="fr-FR" dirty="0" smtClean="0"/>
              <a:t>LANTUS® et </a:t>
            </a:r>
            <a:r>
              <a:rPr lang="fr-FR" dirty="0" err="1" smtClean="0"/>
              <a:t>switchés</a:t>
            </a:r>
            <a:r>
              <a:rPr lang="fr-FR" dirty="0" smtClean="0"/>
              <a:t> pour TOUJEO®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9A0-B743-A13A-86307592A6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9A0-B743-A13A-86307592A6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9A0-B743-A13A-86307592A63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'[toujeo%20versions%20dimanche%20soir.xlsx]Feuil1'!$I$28:$I$30</c:f>
              <c:strCache>
                <c:ptCount val="3"/>
                <c:pt idx="0">
                  <c:v>augmentationde posologie</c:v>
                </c:pt>
                <c:pt idx="1">
                  <c:v>pas de changement de posologie</c:v>
                </c:pt>
                <c:pt idx="2">
                  <c:v>diminution de posologie</c:v>
                </c:pt>
              </c:strCache>
            </c:strRef>
          </c:cat>
          <c:val>
            <c:numRef>
              <c:f>'[toujeo%20versions%20dimanche%20soir.xlsx]Feuil1'!$J$28:$J$30</c:f>
              <c:numCache>
                <c:formatCode>General</c:formatCode>
                <c:ptCount val="3"/>
                <c:pt idx="0">
                  <c:v>13</c:v>
                </c:pt>
                <c:pt idx="1">
                  <c:v>5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8B-B846-96AD-A8EBF6E231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r-FR" dirty="0"/>
              <a:t>Sur</a:t>
            </a:r>
            <a:r>
              <a:rPr lang="fr-FR" baseline="0" dirty="0"/>
              <a:t> les 66 patients qui ont une </a:t>
            </a:r>
            <a:r>
              <a:rPr lang="fr-FR" baseline="0" dirty="0" smtClean="0"/>
              <a:t>TOUJEO® sur l'ordonnance </a:t>
            </a:r>
            <a:r>
              <a:rPr lang="fr-FR" baseline="0" dirty="0"/>
              <a:t>de sortie</a:t>
            </a:r>
            <a:endParaRPr lang="fr-FR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'[toujeo%20versions%20dimanche%20soir.xlsx]touejeo'!$AH$39:$AH$41</c:f>
              <c:strCache>
                <c:ptCount val="3"/>
                <c:pt idx="0">
                  <c:v>nom de l'insuline non précisée</c:v>
                </c:pt>
                <c:pt idx="1">
                  <c:v>avait déjà une TOUJEO</c:v>
                </c:pt>
                <c:pt idx="2">
                  <c:v>avait une LANTUS à l'entrée</c:v>
                </c:pt>
              </c:strCache>
            </c:strRef>
          </c:cat>
          <c:val>
            <c:numRef>
              <c:f>'[toujeo%20versions%20dimanche%20soir.xlsx]touejeo'!$AI$39:$AI$41</c:f>
              <c:numCache>
                <c:formatCode>General</c:formatCode>
                <c:ptCount val="3"/>
                <c:pt idx="0">
                  <c:v>9</c:v>
                </c:pt>
                <c:pt idx="1">
                  <c:v>22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9F69-671E-43E9-8973-9FE4927074D2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9131-2859-476F-B4B1-A9A90B2689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2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19DD4-7260-4069-A9DB-5A2F423A93DD}" type="datetimeFigureOut">
              <a:rPr lang="fr-FR" smtClean="0"/>
              <a:t>13/11/2018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51CEC-4ABC-438C-BC5E-9B9C34491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03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8503" y="2332713"/>
            <a:ext cx="10058400" cy="2076770"/>
          </a:xfrm>
        </p:spPr>
        <p:txBody>
          <a:bodyPr>
            <a:noAutofit/>
          </a:bodyPr>
          <a:lstStyle/>
          <a:p>
            <a:pPr algn="ctr"/>
            <a:r>
              <a:rPr lang="fr-F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fr-FR" sz="5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lang="fr-FR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Insulines lentes: prix annoncés vs coût réel</a:t>
            </a: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1400" u="sng" dirty="0" smtClean="0"/>
              <a:t>T.perez</a:t>
            </a:r>
            <a:r>
              <a:rPr lang="fr-FR" sz="1400" u="sng" baseline="30000" dirty="0" smtClean="0"/>
              <a:t>1,2</a:t>
            </a:r>
            <a:r>
              <a:rPr lang="fr-FR" sz="1400" dirty="0" smtClean="0"/>
              <a:t>, S.laguin</a:t>
            </a:r>
            <a:r>
              <a:rPr lang="fr-FR" sz="1400" baseline="30000" dirty="0" smtClean="0"/>
              <a:t>1</a:t>
            </a:r>
            <a:r>
              <a:rPr lang="fr-FR" sz="1400" dirty="0" smtClean="0"/>
              <a:t>, N.delmotte</a:t>
            </a:r>
            <a:r>
              <a:rPr lang="fr-FR" sz="1400" baseline="30000" dirty="0" smtClean="0"/>
              <a:t>1</a:t>
            </a:r>
            <a:r>
              <a:rPr lang="fr-FR" sz="1400" dirty="0" smtClean="0"/>
              <a:t>, S.gensollen</a:t>
            </a:r>
            <a:r>
              <a:rPr lang="fr-FR" sz="1400" baseline="30000" dirty="0" smtClean="0"/>
              <a:t>1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baseline="30000" dirty="0" smtClean="0"/>
              <a:t>1</a:t>
            </a:r>
            <a:r>
              <a:rPr lang="fr-FR" sz="1400" dirty="0" smtClean="0"/>
              <a:t>AP-HM, Service de pharmacie, Hôpital de la Conception, Marseille</a:t>
            </a:r>
            <a:br>
              <a:rPr lang="fr-FR" sz="1400" dirty="0" smtClean="0"/>
            </a:br>
            <a:r>
              <a:rPr lang="fr-FR" sz="1400" baseline="30000" dirty="0" smtClean="0"/>
              <a:t>2</a:t>
            </a:r>
            <a:r>
              <a:rPr lang="fr-FR" sz="1400" dirty="0" smtClean="0"/>
              <a:t>Aix </a:t>
            </a:r>
            <a:r>
              <a:rPr lang="fr-FR" sz="1400" dirty="0"/>
              <a:t>Marseille </a:t>
            </a:r>
            <a:r>
              <a:rPr lang="fr-FR" sz="1400" dirty="0" err="1"/>
              <a:t>Univ</a:t>
            </a:r>
            <a:r>
              <a:rPr lang="fr-FR" sz="1400" dirty="0"/>
              <a:t>, CNRS, INP UMR7051, Marseille, </a:t>
            </a:r>
            <a:r>
              <a:rPr lang="fr-FR" sz="1400" dirty="0" smtClean="0"/>
              <a:t>France</a:t>
            </a:r>
            <a:endParaRPr lang="fr-FR" sz="5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1694" y="4969971"/>
            <a:ext cx="10058400" cy="1143000"/>
          </a:xfrm>
        </p:spPr>
        <p:txBody>
          <a:bodyPr>
            <a:noAutofit/>
          </a:bodyPr>
          <a:lstStyle/>
          <a:p>
            <a:r>
              <a:rPr lang="fr-FR" sz="1200" i="1" dirty="0"/>
              <a:t>Perez </a:t>
            </a:r>
            <a:r>
              <a:rPr lang="fr-FR" sz="1200" i="1" dirty="0" smtClean="0"/>
              <a:t>Thomas</a:t>
            </a:r>
          </a:p>
          <a:p>
            <a:r>
              <a:rPr lang="fr-FR" sz="1200" i="1" dirty="0" smtClean="0"/>
              <a:t>Interne </a:t>
            </a:r>
            <a:r>
              <a:rPr lang="fr-FR" sz="1200" i="1" dirty="0"/>
              <a:t>en Pharmacie Hospitalière, AP-HM</a:t>
            </a:r>
          </a:p>
          <a:p>
            <a:r>
              <a:rPr lang="fr-FR" sz="1200" i="1" dirty="0"/>
              <a:t>Année recherche</a:t>
            </a:r>
          </a:p>
          <a:p>
            <a:r>
              <a:rPr lang="fr-FR" sz="1200" i="1" dirty="0"/>
              <a:t>UMR 7051, Institut de </a:t>
            </a:r>
            <a:r>
              <a:rPr lang="fr-FR" sz="1200" i="1" dirty="0" err="1"/>
              <a:t>Neurophysiopathologie</a:t>
            </a:r>
            <a:r>
              <a:rPr lang="fr-FR" sz="1200" i="1" dirty="0"/>
              <a:t> (INP</a:t>
            </a:r>
            <a:r>
              <a:rPr lang="fr-FR" sz="1200" i="1" dirty="0" smtClean="0"/>
              <a:t>), Marseille</a:t>
            </a:r>
            <a:endParaRPr lang="fr-FR" sz="12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930" y="181429"/>
            <a:ext cx="1296226" cy="9411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22" y="281214"/>
            <a:ext cx="582036" cy="6955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587" y="80513"/>
            <a:ext cx="779850" cy="99040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849" y="256323"/>
            <a:ext cx="705098" cy="7050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03667" y="3290501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10" name="Image 9" descr="Capture d’écran 2018-05-31 à 15.55.4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3" y="284814"/>
            <a:ext cx="1796141" cy="79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63097"/>
              </p:ext>
            </p:extLst>
          </p:nvPr>
        </p:nvGraphicFramePr>
        <p:xfrm>
          <a:off x="433048" y="1946755"/>
          <a:ext cx="5301588" cy="3522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821485"/>
              </p:ext>
            </p:extLst>
          </p:nvPr>
        </p:nvGraphicFramePr>
        <p:xfrm>
          <a:off x="6261340" y="1923850"/>
          <a:ext cx="5582216" cy="3659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161195" y="5533571"/>
            <a:ext cx="8168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000" dirty="0">
                <a:solidFill>
                  <a:srgbClr val="404040"/>
                </a:solidFill>
              </a:rPr>
              <a:t>Dans 43% des cas (soit 15 patients, un </a:t>
            </a:r>
            <a:r>
              <a:rPr lang="fr-FR" sz="2000" dirty="0" err="1">
                <a:solidFill>
                  <a:srgbClr val="404040"/>
                </a:solidFill>
              </a:rPr>
              <a:t>switch</a:t>
            </a:r>
            <a:r>
              <a:rPr lang="fr-FR" sz="2000" dirty="0">
                <a:solidFill>
                  <a:srgbClr val="404040"/>
                </a:solidFill>
              </a:rPr>
              <a:t> </a:t>
            </a:r>
            <a:r>
              <a:rPr lang="fr-FR" sz="2000" dirty="0" smtClean="0">
                <a:solidFill>
                  <a:srgbClr val="404040"/>
                </a:solidFill>
              </a:rPr>
              <a:t>LANTUS® </a:t>
            </a:r>
          </a:p>
          <a:p>
            <a:r>
              <a:rPr lang="fr-FR" sz="2000" dirty="0" smtClean="0">
                <a:solidFill>
                  <a:srgbClr val="404040"/>
                </a:solidFill>
              </a:rPr>
              <a:t>    vers TOUJEO® </a:t>
            </a:r>
            <a:r>
              <a:rPr lang="fr-FR" sz="2000" dirty="0">
                <a:solidFill>
                  <a:srgbClr val="404040"/>
                </a:solidFill>
              </a:rPr>
              <a:t>se produit sans </a:t>
            </a:r>
            <a:r>
              <a:rPr lang="fr-FR" sz="2000" dirty="0" smtClean="0">
                <a:solidFill>
                  <a:srgbClr val="404040"/>
                </a:solidFill>
              </a:rPr>
              <a:t>justification(</a:t>
            </a:r>
            <a:r>
              <a:rPr lang="fr-FR" sz="2000" dirty="0">
                <a:solidFill>
                  <a:srgbClr val="404040"/>
                </a:solidFill>
              </a:rPr>
              <a:t>non conforme charte </a:t>
            </a:r>
            <a:r>
              <a:rPr lang="fr-FR" sz="2000" dirty="0" smtClean="0">
                <a:solidFill>
                  <a:srgbClr val="404040"/>
                </a:solidFill>
              </a:rPr>
              <a:t>TOUJEO®)</a:t>
            </a:r>
            <a:endParaRPr lang="fr-FR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TOUJEO® possède des avantages: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Taux d’hypoglycémies sévères ou confirmées nocturnes ou diurnes plus faible qu’avec LANTUS® </a:t>
            </a:r>
            <a:r>
              <a:rPr lang="fr-FR" sz="1200" i="1" dirty="0" smtClean="0"/>
              <a:t>New </a:t>
            </a:r>
            <a:r>
              <a:rPr lang="fr-FR" sz="1200" i="1" dirty="0" err="1"/>
              <a:t>Insulin</a:t>
            </a:r>
            <a:r>
              <a:rPr lang="fr-FR" sz="1200" i="1" dirty="0"/>
              <a:t> </a:t>
            </a:r>
            <a:r>
              <a:rPr lang="fr-FR" sz="1200" i="1" dirty="0" err="1"/>
              <a:t>Glargine</a:t>
            </a:r>
            <a:r>
              <a:rPr lang="fr-FR" sz="1200" i="1" dirty="0"/>
              <a:t> 300 </a:t>
            </a:r>
            <a:r>
              <a:rPr lang="fr-FR" sz="1200" i="1" dirty="0" err="1"/>
              <a:t>Units</a:t>
            </a:r>
            <a:r>
              <a:rPr lang="fr-FR" sz="1200" i="1" dirty="0"/>
              <a:t>/</a:t>
            </a:r>
            <a:r>
              <a:rPr lang="fr-FR" sz="1200" i="1" dirty="0" err="1"/>
              <a:t>mL</a:t>
            </a:r>
            <a:r>
              <a:rPr lang="fr-FR" sz="1200" i="1" dirty="0"/>
              <a:t> Versus </a:t>
            </a:r>
            <a:r>
              <a:rPr lang="fr-FR" sz="1200" i="1" dirty="0" err="1"/>
              <a:t>Glargine</a:t>
            </a:r>
            <a:r>
              <a:rPr lang="fr-FR" sz="1200" i="1" dirty="0"/>
              <a:t> 100 </a:t>
            </a:r>
            <a:r>
              <a:rPr lang="fr-FR" sz="1200" i="1" dirty="0" err="1"/>
              <a:t>Units</a:t>
            </a:r>
            <a:r>
              <a:rPr lang="fr-FR" sz="1200" i="1" dirty="0"/>
              <a:t>/</a:t>
            </a:r>
            <a:r>
              <a:rPr lang="fr-FR" sz="1200" i="1" dirty="0" err="1"/>
              <a:t>mL</a:t>
            </a:r>
            <a:r>
              <a:rPr lang="fr-FR" sz="1200" i="1" dirty="0"/>
              <a:t> in People </a:t>
            </a:r>
            <a:r>
              <a:rPr lang="fr-FR" sz="1200" i="1" dirty="0" err="1"/>
              <a:t>With</a:t>
            </a:r>
            <a:r>
              <a:rPr lang="fr-FR" sz="1200" i="1" dirty="0"/>
              <a:t> Type 1 </a:t>
            </a:r>
            <a:r>
              <a:rPr lang="fr-FR" sz="1200" i="1" dirty="0" err="1" smtClean="0"/>
              <a:t>Diabetes</a:t>
            </a:r>
            <a:r>
              <a:rPr lang="fr-FR" sz="1200" i="1" dirty="0" smtClean="0"/>
              <a:t>: A </a:t>
            </a:r>
            <a:r>
              <a:rPr lang="fr-FR" sz="1200" i="1" dirty="0" err="1"/>
              <a:t>Randomized</a:t>
            </a:r>
            <a:r>
              <a:rPr lang="fr-FR" sz="1200" i="1" dirty="0"/>
              <a:t>, Phase 3a, Open- Label </a:t>
            </a:r>
            <a:r>
              <a:rPr lang="fr-FR" sz="1200" i="1" dirty="0" err="1"/>
              <a:t>Clinical</a:t>
            </a:r>
            <a:r>
              <a:rPr lang="fr-FR" sz="1200" i="1" dirty="0"/>
              <a:t> Trial (EDITION 4) </a:t>
            </a:r>
            <a:endParaRPr lang="fr-FR" sz="2800" i="1" dirty="0"/>
          </a:p>
          <a:p>
            <a:pPr marL="0" indent="0">
              <a:buNone/>
            </a:pPr>
            <a:endParaRPr lang="fr-FR" sz="2800" dirty="0" smtClean="0"/>
          </a:p>
          <a:p>
            <a:pPr>
              <a:buFont typeface="Arial"/>
              <a:buChar char="•"/>
            </a:pPr>
            <a:r>
              <a:rPr lang="fr-FR" sz="2800" dirty="0" smtClean="0"/>
              <a:t> Plus concentrée</a:t>
            </a:r>
          </a:p>
          <a:p>
            <a:pPr>
              <a:buFont typeface="Arial"/>
              <a:buChar char="•"/>
            </a:pPr>
            <a:endParaRPr lang="fr-FR" sz="2800" dirty="0" smtClean="0"/>
          </a:p>
          <a:p>
            <a:pPr>
              <a:buFont typeface="Arial"/>
              <a:buChar char="•"/>
            </a:pPr>
            <a:r>
              <a:rPr lang="fr-FR" sz="2800" dirty="0" smtClean="0"/>
              <a:t> Mais est plus chère</a:t>
            </a:r>
            <a:r>
              <a:rPr lang="is-IS" sz="2800" dirty="0" smtClean="0"/>
              <a:t>…</a:t>
            </a:r>
          </a:p>
          <a:p>
            <a:pPr>
              <a:buFont typeface="Arial"/>
              <a:buChar char="•"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66" y="5034642"/>
            <a:ext cx="573933" cy="4916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4063" t="31606" r="23438" b="34197"/>
          <a:stretch/>
        </p:blipFill>
        <p:spPr>
          <a:xfrm>
            <a:off x="208643" y="3746499"/>
            <a:ext cx="725714" cy="59871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4063" t="31606" r="23438" b="34197"/>
          <a:stretch/>
        </p:blipFill>
        <p:spPr>
          <a:xfrm>
            <a:off x="179615" y="2383971"/>
            <a:ext cx="725714" cy="59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u="sng" dirty="0" smtClean="0"/>
              <a:t>A l’Hôpital de la Conception</a:t>
            </a:r>
          </a:p>
          <a:p>
            <a:pPr marL="0" indent="0">
              <a:buNone/>
            </a:pPr>
            <a:r>
              <a:rPr lang="fr-FR" sz="2800" dirty="0" smtClean="0"/>
              <a:t>Une « Charte TOUJEO®» du pôle </a:t>
            </a:r>
            <a:r>
              <a:rPr lang="fr-FR" sz="2800" dirty="0" err="1" smtClean="0"/>
              <a:t>endocrino</a:t>
            </a:r>
            <a:r>
              <a:rPr lang="fr-FR" sz="2800" dirty="0" smtClean="0"/>
              <a:t> a été établi par les médecins </a:t>
            </a:r>
          </a:p>
          <a:p>
            <a:pPr marL="0" indent="0">
              <a:buNone/>
            </a:pPr>
            <a:r>
              <a:rPr lang="fr-FR" sz="2800" dirty="0" smtClean="0"/>
              <a:t>Et préconise de ne réserver TOUJEO® que pour certains cas particuliers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Patients nécessitant une flexibilité horaire d’administration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Variabilité intra-individuelle importante de la glycémie et de la durée de vie le la LANTUS®</a:t>
            </a:r>
          </a:p>
          <a:p>
            <a:pPr>
              <a:buFont typeface="Arial"/>
              <a:buChar char="•"/>
            </a:pP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5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2851" y="2054377"/>
            <a:ext cx="10058400" cy="402336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sz="2800" dirty="0" smtClean="0"/>
              <a:t> Cela permet de ne pas priver certains patients qui pourraient bénéficier des avantages PK de TOUJEO®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Tout en minimisant les coûts</a:t>
            </a:r>
          </a:p>
          <a:p>
            <a:pPr>
              <a:buFont typeface="Arial"/>
              <a:buChar char="•"/>
            </a:pPr>
            <a:r>
              <a:rPr lang="fr-FR" sz="2800" dirty="0" smtClean="0"/>
              <a:t> Si non respect de la charte </a:t>
            </a:r>
            <a:r>
              <a:rPr lang="fr-FR" sz="2800" dirty="0" smtClean="0">
                <a:sym typeface="Wingdings"/>
              </a:rPr>
              <a:t> suggestions pharmaceutiques de l’interne en pharmacie?</a:t>
            </a:r>
          </a:p>
          <a:p>
            <a:endParaRPr lang="fr-FR" sz="2800" dirty="0" smtClean="0"/>
          </a:p>
          <a:p>
            <a:pPr>
              <a:buFont typeface="Arial"/>
              <a:buChar char="•"/>
            </a:pPr>
            <a:r>
              <a:rPr lang="fr-FR" sz="2800" dirty="0" smtClean="0"/>
              <a:t>Quid de l’initiation en ville?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5428" y="150132"/>
            <a:ext cx="1950357" cy="14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Les insulines lentes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dirty="0" smtClean="0"/>
              <a:t> </a:t>
            </a:r>
            <a:r>
              <a:rPr lang="fr-FR" sz="2400" dirty="0" smtClean="0"/>
              <a:t>Sur les 3,3 millions de diabétiques en France, presque 700 000 sont traités par insuline </a:t>
            </a:r>
            <a:r>
              <a:rPr lang="fr-FR" sz="1200" i="1" dirty="0" smtClean="0"/>
              <a:t>(INVS 2012, Prévalence et incidence du diabète)</a:t>
            </a:r>
          </a:p>
          <a:p>
            <a:pPr>
              <a:buFont typeface="Arial"/>
              <a:buChar char="•"/>
            </a:pPr>
            <a:r>
              <a:rPr lang="fr-FR" dirty="0" smtClean="0"/>
              <a:t> </a:t>
            </a:r>
            <a:r>
              <a:rPr lang="fr-FR" sz="2400" dirty="0" smtClean="0"/>
              <a:t>Plus de 455 millions d’euros sont consacrés chaque année au remboursement des analogues lents de l’insuline en ville </a:t>
            </a:r>
            <a:r>
              <a:rPr lang="fr-FR" sz="1200" i="1" dirty="0" smtClean="0"/>
              <a:t>(IGAS avril 2012, Evaluation de la prise en charge du diabète)</a:t>
            </a:r>
            <a:endParaRPr lang="fr-FR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sz="2400" dirty="0" smtClean="0"/>
              <a:t>Augmentation </a:t>
            </a:r>
            <a:r>
              <a:rPr lang="fr-FR" sz="2400" dirty="0"/>
              <a:t>du nombre de diabétique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sz="2400" dirty="0" smtClean="0"/>
              <a:t>Augmentation </a:t>
            </a:r>
            <a:r>
              <a:rPr lang="fr-FR" sz="2400" dirty="0"/>
              <a:t>de leur </a:t>
            </a:r>
            <a:r>
              <a:rPr lang="fr-FR" sz="2400" dirty="0" smtClean="0"/>
              <a:t>espérance </a:t>
            </a:r>
            <a:r>
              <a:rPr lang="fr-FR" sz="2400" dirty="0"/>
              <a:t>de vie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 </a:t>
            </a:r>
            <a:r>
              <a:rPr lang="fr-FR" sz="2400" dirty="0" smtClean="0"/>
              <a:t>Fréquences </a:t>
            </a:r>
            <a:r>
              <a:rPr lang="fr-FR" sz="2400" dirty="0"/>
              <a:t>des </a:t>
            </a:r>
            <a:r>
              <a:rPr lang="fr-FR" sz="2400" dirty="0" smtClean="0"/>
              <a:t>situations d’</a:t>
            </a:r>
            <a:r>
              <a:rPr lang="fr-FR" sz="2400" dirty="0" err="1" smtClean="0"/>
              <a:t>insulino</a:t>
            </a:r>
            <a:r>
              <a:rPr lang="fr-FR" sz="2400" dirty="0" err="1"/>
              <a:t>-</a:t>
            </a:r>
            <a:r>
              <a:rPr lang="fr-FR" sz="2400" dirty="0" err="1" smtClean="0"/>
              <a:t>réquerance</a:t>
            </a:r>
            <a:endParaRPr lang="fr-FR" sz="2400" dirty="0"/>
          </a:p>
          <a:p>
            <a:pPr>
              <a:buFont typeface="Arial"/>
              <a:buChar char="•"/>
            </a:pPr>
            <a:r>
              <a:rPr lang="fr-FR" sz="2400" dirty="0" smtClean="0"/>
              <a:t> Prise </a:t>
            </a:r>
            <a:r>
              <a:rPr lang="fr-FR" sz="2400" dirty="0"/>
              <a:t>de conscience de ne pas retarder </a:t>
            </a:r>
            <a:r>
              <a:rPr lang="fr-FR" sz="2400" dirty="0" smtClean="0"/>
              <a:t>insulinothérapie</a:t>
            </a:r>
            <a:r>
              <a:rPr lang="fr-FR" dirty="0" smtClean="0"/>
              <a:t> </a:t>
            </a:r>
            <a:r>
              <a:rPr lang="fr-FR" sz="900" dirty="0" smtClean="0"/>
              <a:t>(</a:t>
            </a:r>
            <a:r>
              <a:rPr lang="fr-FR" sz="1000" i="1" dirty="0" smtClean="0"/>
              <a:t>Slow</a:t>
            </a:r>
            <a:r>
              <a:rPr lang="fr-FR" sz="1000" i="1" dirty="0"/>
              <a:t>-acting </a:t>
            </a:r>
            <a:r>
              <a:rPr lang="fr-FR" sz="1000" i="1" dirty="0" err="1"/>
              <a:t>insulin</a:t>
            </a:r>
            <a:r>
              <a:rPr lang="fr-FR" sz="1000" i="1" dirty="0"/>
              <a:t> </a:t>
            </a:r>
            <a:r>
              <a:rPr lang="fr-FR" sz="1000" i="1" dirty="0" err="1"/>
              <a:t>analogs</a:t>
            </a:r>
            <a:r>
              <a:rPr lang="fr-FR" sz="1000" i="1" dirty="0"/>
              <a:t>: </a:t>
            </a:r>
            <a:r>
              <a:rPr lang="fr-FR" sz="1000" i="1" dirty="0" err="1"/>
              <a:t>Helping</a:t>
            </a:r>
            <a:r>
              <a:rPr lang="fr-FR" sz="1000" i="1" dirty="0"/>
              <a:t> </a:t>
            </a:r>
            <a:r>
              <a:rPr lang="fr-FR" sz="1000" i="1" dirty="0" err="1"/>
              <a:t>insulin</a:t>
            </a:r>
            <a:r>
              <a:rPr lang="fr-FR" sz="1000" i="1" dirty="0"/>
              <a:t> </a:t>
            </a:r>
            <a:r>
              <a:rPr lang="fr-FR" sz="1000" i="1" dirty="0" err="1"/>
              <a:t>therapy</a:t>
            </a:r>
            <a:r>
              <a:rPr lang="fr-FR" sz="1000" i="1" dirty="0"/>
              <a:t> in </a:t>
            </a:r>
            <a:r>
              <a:rPr lang="fr-FR" sz="1000" i="1" dirty="0" err="1"/>
              <a:t>elderly</a:t>
            </a:r>
            <a:r>
              <a:rPr lang="fr-FR" sz="1000" i="1" dirty="0"/>
              <a:t> </a:t>
            </a:r>
            <a:r>
              <a:rPr lang="fr-FR" sz="1000" i="1" dirty="0" err="1" smtClean="0"/>
              <a:t>subjects.B.Bauduceau</a:t>
            </a:r>
            <a:r>
              <a:rPr lang="fr-FR" sz="1000" i="1" dirty="0" smtClean="0"/>
              <a:t> and al)</a:t>
            </a:r>
            <a:endParaRPr lang="fr-FR" sz="2800" i="1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/>
              <a:buChar char="•"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Flèche droite à entaille 3"/>
          <p:cNvSpPr/>
          <p:nvPr/>
        </p:nvSpPr>
        <p:spPr>
          <a:xfrm>
            <a:off x="2287487" y="5801963"/>
            <a:ext cx="1013176" cy="41379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521954" y="5707278"/>
            <a:ext cx="669128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Impact important sur les dépenses de santé</a:t>
            </a: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424" y="5551789"/>
            <a:ext cx="1119954" cy="8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9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insulines lentes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fr-FR" sz="2400" dirty="0" smtClean="0"/>
              <a:t> La LANTUS® </a:t>
            </a:r>
            <a:r>
              <a:rPr lang="fr-FR" sz="2400" dirty="0"/>
              <a:t>étant tombé dans le domaine public en </a:t>
            </a:r>
            <a:r>
              <a:rPr lang="fr-FR" sz="2400" dirty="0" smtClean="0"/>
              <a:t>2015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Sanofi lance TOUJEO® </a:t>
            </a:r>
            <a:r>
              <a:rPr lang="fr-FR" sz="2400" dirty="0"/>
              <a:t>en mars </a:t>
            </a:r>
            <a:r>
              <a:rPr lang="fr-FR" sz="2400" dirty="0" smtClean="0"/>
              <a:t>2016 </a:t>
            </a:r>
            <a:endParaRPr lang="fr-FR" sz="2400" dirty="0"/>
          </a:p>
          <a:p>
            <a:pPr>
              <a:buFont typeface="Arial"/>
              <a:buChar char="•"/>
            </a:pPr>
            <a:r>
              <a:rPr lang="fr-FR" sz="2400" dirty="0" smtClean="0"/>
              <a:t> L’ABASAGLAR®, (</a:t>
            </a:r>
            <a:r>
              <a:rPr lang="fr-FR" sz="2400" dirty="0" err="1" smtClean="0"/>
              <a:t>biosimilaire</a:t>
            </a:r>
            <a:r>
              <a:rPr lang="fr-FR" sz="2400" dirty="0" smtClean="0"/>
              <a:t> de LANTUS®, du groupe Eli Lilly), </a:t>
            </a:r>
            <a:r>
              <a:rPr lang="fr-FR" sz="2400" dirty="0"/>
              <a:t>bénéficiait d'une homologation provisoire de la FDA depuis août 2014 mais l'action en justice intentée par Sanofi avait repoussé le feu vert définitif à décembre </a:t>
            </a:r>
            <a:r>
              <a:rPr lang="fr-FR" sz="2400" dirty="0" smtClean="0"/>
              <a:t>2016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LANTUS® c’est 17% du CA annuel de Sanofi en 2016</a:t>
            </a:r>
            <a:r>
              <a:rPr lang="is-IS" sz="2400" dirty="0" smtClean="0"/>
              <a:t>…</a:t>
            </a:r>
            <a:endParaRPr lang="fr-FR" sz="2400" dirty="0" smtClean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863" y="4421701"/>
            <a:ext cx="1340549" cy="10651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874" y="4656820"/>
            <a:ext cx="1550846" cy="7754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19" y="5394604"/>
            <a:ext cx="3492218" cy="77380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/>
          <a:srcRect t="27665" b="22730"/>
          <a:stretch/>
        </p:blipFill>
        <p:spPr>
          <a:xfrm>
            <a:off x="400198" y="5720827"/>
            <a:ext cx="3258817" cy="4911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l="6732" t="32076" r="10751" b="38690"/>
          <a:stretch/>
        </p:blipFill>
        <p:spPr>
          <a:xfrm>
            <a:off x="3734458" y="5612412"/>
            <a:ext cx="3319520" cy="63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9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insulines lentes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267" y="2411444"/>
            <a:ext cx="534263" cy="42448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830" y="2068993"/>
            <a:ext cx="705508" cy="35275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65026" y="5682474"/>
            <a:ext cx="907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Pourquoi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anofi se positionne t’il sur un prix intermédiaire?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00" y="1945342"/>
            <a:ext cx="2161397" cy="1240146"/>
          </a:xfrm>
          <a:prstGeom prst="rect">
            <a:avLst/>
          </a:prstGeom>
        </p:spPr>
      </p:pic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5"/>
          <a:srcRect t="18046" b="18046"/>
          <a:stretch>
            <a:fillRect/>
          </a:stretch>
        </p:blipFill>
        <p:spPr>
          <a:xfrm>
            <a:off x="4452264" y="1961977"/>
            <a:ext cx="2475474" cy="990033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/>
          <a:srcRect l="28145" t="3018" r="28413" b="13862"/>
          <a:stretch/>
        </p:blipFill>
        <p:spPr>
          <a:xfrm>
            <a:off x="9197068" y="1762210"/>
            <a:ext cx="1284306" cy="1803299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20420" y="3545828"/>
            <a:ext cx="179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52,66 € la boite</a:t>
            </a:r>
            <a:endParaRPr lang="fr-F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525279" y="3581499"/>
            <a:ext cx="179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43,86 € la boite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923176" y="3538696"/>
            <a:ext cx="1796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39,78 € la boite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27554" y="4216467"/>
            <a:ext cx="169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1500 UI/ boite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756164" y="4226155"/>
            <a:ext cx="169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1500 UI/ boite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87503" y="4195064"/>
            <a:ext cx="1633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1350 UI/boite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13612" y="5008390"/>
            <a:ext cx="237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52,66 € pour 1500 UI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413683" y="4996699"/>
            <a:ext cx="2373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43,86 € pour 1500 UI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879498" y="5036929"/>
            <a:ext cx="2243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404040"/>
                </a:solidFill>
              </a:rPr>
              <a:t>44,2 € pour 1500 UI</a:t>
            </a:r>
            <a:endParaRPr lang="fr-FR" sz="2000" dirty="0">
              <a:solidFill>
                <a:srgbClr val="404040"/>
              </a:solidFill>
            </a:endParaRPr>
          </a:p>
        </p:txBody>
      </p:sp>
      <p:sp>
        <p:nvSpPr>
          <p:cNvPr id="27" name="Flèche droite à entaille 26"/>
          <p:cNvSpPr/>
          <p:nvPr/>
        </p:nvSpPr>
        <p:spPr>
          <a:xfrm>
            <a:off x="1641060" y="5686164"/>
            <a:ext cx="1013176" cy="413799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579" y="5551715"/>
            <a:ext cx="646136" cy="60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0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Matériels et méthodes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0145" y="2223860"/>
            <a:ext cx="10058400" cy="40233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fr-FR" sz="2400" dirty="0" smtClean="0"/>
              <a:t> Étude rétrospective </a:t>
            </a:r>
            <a:r>
              <a:rPr lang="fr-FR" sz="2400" dirty="0" err="1" smtClean="0"/>
              <a:t>monocentrique</a:t>
            </a:r>
            <a:r>
              <a:rPr lang="fr-FR" sz="2400" dirty="0" smtClean="0"/>
              <a:t> observationnelle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Des ordonnances des patients diabétiques entrés pour déséquilibre glycémique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Ordonnances analysées du 18/10/2016 (ouverture du marché de l’insuline TOUJEO®) au 20/08/2017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L’ordonnance du dernier jour d’hospitalisation à été considérée comme l’ordonnance de sortie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L’analyse des coûts s’est basée sur le prix public TTC paru au JO</a:t>
            </a:r>
          </a:p>
          <a:p>
            <a:pPr>
              <a:buFont typeface="Arial"/>
              <a:buChar char="•"/>
            </a:pPr>
            <a:r>
              <a:rPr lang="fr-FR" sz="2400" dirty="0" smtClean="0"/>
              <a:t> 208 patients inclus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1539" y="356724"/>
            <a:ext cx="1186664" cy="11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3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C34522FC-D5F7-7044-A1AF-955C5419C9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715964"/>
              </p:ext>
            </p:extLst>
          </p:nvPr>
        </p:nvGraphicFramePr>
        <p:xfrm>
          <a:off x="97243" y="1854960"/>
          <a:ext cx="5068525" cy="261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B374AE47-4606-E841-A9DF-A70BC5F409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544079"/>
              </p:ext>
            </p:extLst>
          </p:nvPr>
        </p:nvGraphicFramePr>
        <p:xfrm>
          <a:off x="3698007" y="3859744"/>
          <a:ext cx="4050647" cy="231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phique 12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F5A87358-CEBE-9A4C-B067-08F88CF40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1075589"/>
              </p:ext>
            </p:extLst>
          </p:nvPr>
        </p:nvGraphicFramePr>
        <p:xfrm>
          <a:off x="8050066" y="3859743"/>
          <a:ext cx="4036691" cy="236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71787" y="2177144"/>
            <a:ext cx="7250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Répartition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homogène des insulines lentes sur les ordonnances de sortie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3786" y="4853215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404040"/>
                </a:solidFill>
              </a:rPr>
              <a:t>Patients similaires en termes</a:t>
            </a:r>
          </a:p>
          <a:p>
            <a:r>
              <a:rPr lang="fr-FR" dirty="0">
                <a:solidFill>
                  <a:srgbClr val="404040"/>
                </a:solidFill>
              </a:rPr>
              <a:t> </a:t>
            </a:r>
            <a:r>
              <a:rPr lang="fr-FR" dirty="0" smtClean="0">
                <a:solidFill>
                  <a:srgbClr val="404040"/>
                </a:solidFill>
              </a:rPr>
              <a:t>    de poids et d’âges</a:t>
            </a:r>
            <a:endParaRPr lang="fr-F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8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F0F9B3D-56D6-F84D-8397-A9AD205DB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122892"/>
              </p:ext>
            </p:extLst>
          </p:nvPr>
        </p:nvGraphicFramePr>
        <p:xfrm>
          <a:off x="699122" y="2011917"/>
          <a:ext cx="5979275" cy="395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19435" y="25327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*</a:t>
            </a:r>
            <a:endParaRPr lang="fr-FR" sz="2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6802698" y="2203924"/>
            <a:ext cx="5711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404040"/>
                </a:solidFill>
              </a:rPr>
              <a:t>Selon les RCP, « </a:t>
            </a:r>
            <a:r>
              <a:rPr lang="fr-FR" i="1" dirty="0" smtClean="0">
                <a:solidFill>
                  <a:srgbClr val="404040"/>
                </a:solidFill>
              </a:rPr>
              <a:t>une augmentation de dose de TOUJEO®</a:t>
            </a:r>
          </a:p>
          <a:p>
            <a:r>
              <a:rPr lang="fr-FR" i="1" dirty="0" smtClean="0">
                <a:solidFill>
                  <a:srgbClr val="404040"/>
                </a:solidFill>
              </a:rPr>
              <a:t>allant de 10 à 18%  peut être nécessaire afin </a:t>
            </a:r>
          </a:p>
          <a:p>
            <a:r>
              <a:rPr lang="fr-FR" i="1" dirty="0" smtClean="0">
                <a:solidFill>
                  <a:srgbClr val="404040"/>
                </a:solidFill>
              </a:rPr>
              <a:t>d’atteindre les mêmes cibles glycémiques que LANTUS® »</a:t>
            </a:r>
            <a:endParaRPr lang="fr-FR" i="1" dirty="0">
              <a:solidFill>
                <a:srgbClr val="40404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 rot="20990334">
            <a:off x="2612284" y="296755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Impact"/>
                <a:cs typeface="Impact"/>
              </a:rPr>
              <a:t>+46%</a:t>
            </a:r>
            <a:endParaRPr lang="fr-FR" sz="3600" b="1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12000" y="4100287"/>
            <a:ext cx="4352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>
                <a:solidFill>
                  <a:srgbClr val="404040"/>
                </a:solidFill>
              </a:rPr>
              <a:t>la </a:t>
            </a:r>
            <a:r>
              <a:rPr lang="fr-FR" dirty="0">
                <a:solidFill>
                  <a:srgbClr val="404040"/>
                </a:solidFill>
              </a:rPr>
              <a:t>posologie de </a:t>
            </a:r>
            <a:r>
              <a:rPr lang="fr-FR" dirty="0" smtClean="0">
                <a:solidFill>
                  <a:srgbClr val="404040"/>
                </a:solidFill>
              </a:rPr>
              <a:t>TOUJEO® </a:t>
            </a:r>
            <a:r>
              <a:rPr lang="fr-FR" dirty="0">
                <a:solidFill>
                  <a:srgbClr val="404040"/>
                </a:solidFill>
              </a:rPr>
              <a:t>est en </a:t>
            </a:r>
            <a:r>
              <a:rPr lang="fr-FR" dirty="0" smtClean="0">
                <a:solidFill>
                  <a:srgbClr val="404040"/>
                </a:solidFill>
              </a:rPr>
              <a:t>moyenne</a:t>
            </a:r>
          </a:p>
          <a:p>
            <a:r>
              <a:rPr lang="fr-FR" dirty="0">
                <a:solidFill>
                  <a:srgbClr val="404040"/>
                </a:solidFill>
              </a:rPr>
              <a:t> </a:t>
            </a:r>
            <a:r>
              <a:rPr lang="fr-FR" dirty="0" smtClean="0">
                <a:solidFill>
                  <a:srgbClr val="404040"/>
                </a:solidFill>
              </a:rPr>
              <a:t>     significativement </a:t>
            </a:r>
            <a:r>
              <a:rPr lang="fr-FR" dirty="0">
                <a:solidFill>
                  <a:srgbClr val="404040"/>
                </a:solidFill>
              </a:rPr>
              <a:t>plus </a:t>
            </a:r>
            <a:r>
              <a:rPr lang="fr-FR" dirty="0" smtClean="0">
                <a:solidFill>
                  <a:srgbClr val="404040"/>
                </a:solidFill>
              </a:rPr>
              <a:t>élevée</a:t>
            </a:r>
            <a:endParaRPr lang="fr-F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Résultats</a:t>
            </a:r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9D4EFC6D-D088-5340-B5F4-6C614D92AB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470050"/>
              </p:ext>
            </p:extLst>
          </p:nvPr>
        </p:nvGraphicFramePr>
        <p:xfrm>
          <a:off x="6898805" y="2113319"/>
          <a:ext cx="4514712" cy="3046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BFBD700-1362-9E43-92BB-FBC3E2FAA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926057"/>
              </p:ext>
            </p:extLst>
          </p:nvPr>
        </p:nvGraphicFramePr>
        <p:xfrm>
          <a:off x="1154454" y="2073771"/>
          <a:ext cx="4482331" cy="30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61785" y="5506357"/>
            <a:ext cx="9879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>
                <a:solidFill>
                  <a:srgbClr val="404040"/>
                </a:solidFill>
              </a:rPr>
              <a:t>Une </a:t>
            </a:r>
            <a:r>
              <a:rPr lang="fr-FR" sz="2400" dirty="0">
                <a:solidFill>
                  <a:srgbClr val="404040"/>
                </a:solidFill>
              </a:rPr>
              <a:t>proportion non négligeable de patients entre avec une </a:t>
            </a:r>
            <a:r>
              <a:rPr lang="fr-FR" sz="2400" dirty="0" smtClean="0">
                <a:solidFill>
                  <a:srgbClr val="404040"/>
                </a:solidFill>
              </a:rPr>
              <a:t>TOUJEO® </a:t>
            </a:r>
            <a:r>
              <a:rPr lang="fr-FR" sz="2400" dirty="0">
                <a:solidFill>
                  <a:srgbClr val="404040"/>
                </a:solidFill>
              </a:rPr>
              <a:t>(28%</a:t>
            </a:r>
            <a:r>
              <a:rPr lang="fr-FR" sz="2400" dirty="0" smtClean="0">
                <a:solidFill>
                  <a:srgbClr val="404040"/>
                </a:solidFill>
              </a:rPr>
              <a:t>)</a:t>
            </a:r>
          </a:p>
          <a:p>
            <a:endParaRPr lang="fr-FR" dirty="0" smtClean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E5C95B9-725C-7F41-A532-99DE72442C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392474"/>
              </p:ext>
            </p:extLst>
          </p:nvPr>
        </p:nvGraphicFramePr>
        <p:xfrm>
          <a:off x="999350" y="2052561"/>
          <a:ext cx="4309940" cy="286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003E494-9B98-2141-AFC1-AD589A975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557474"/>
              </p:ext>
            </p:extLst>
          </p:nvPr>
        </p:nvGraphicFramePr>
        <p:xfrm>
          <a:off x="7051344" y="2016887"/>
          <a:ext cx="4131305" cy="297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17500" y="5216071"/>
            <a:ext cx="7314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000" dirty="0" smtClean="0">
                <a:solidFill>
                  <a:srgbClr val="404040"/>
                </a:solidFill>
              </a:rPr>
              <a:t>Pas de règles concernant l’adaptation de posologie sous TOUJEO®</a:t>
            </a:r>
            <a:endParaRPr lang="fr-FR" sz="20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v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5395</TotalTime>
  <Words>606</Words>
  <Application>Microsoft Office PowerPoint</Application>
  <PresentationFormat>Grand écran</PresentationFormat>
  <Paragraphs>86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Wingdings</vt:lpstr>
      <vt:lpstr>Rétrospective</vt:lpstr>
      <vt:lpstr> Insulines lentes: prix annoncés vs coût réel T.perez1,2, S.laguin1, N.delmotte1, S.gensollen1 1AP-HM, Service de pharmacie, Hôpital de la Conception, Marseille 2Aix Marseille Univ, CNRS, INP UMR7051, Marseille, France</vt:lpstr>
      <vt:lpstr>Les insulines lentes</vt:lpstr>
      <vt:lpstr>Les insulines lentes</vt:lpstr>
      <vt:lpstr>Les insulines lentes</vt:lpstr>
      <vt:lpstr>Matériels et méthodes</vt:lpstr>
      <vt:lpstr>Résultats</vt:lpstr>
      <vt:lpstr>Résultats</vt:lpstr>
      <vt:lpstr>Résultats</vt:lpstr>
      <vt:lpstr>Résultats</vt:lpstr>
      <vt:lpstr>Résultats</vt:lpstr>
      <vt:lpstr>Conclusion</vt:lpstr>
      <vt:lpstr>Conclusion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vorinostat (ZOLINZA®), un inhibiteur d’HDACs qui diminue le niveau d’expression d’EB1 et altère la dynamique des microtubules dans les cellules de glioblastome</dc:title>
  <dc:creator>PEREZ Thomas</dc:creator>
  <cp:lastModifiedBy>DR21028</cp:lastModifiedBy>
  <cp:revision>482</cp:revision>
  <cp:lastPrinted>2017-06-14T23:06:49Z</cp:lastPrinted>
  <dcterms:created xsi:type="dcterms:W3CDTF">2017-05-28T16:15:10Z</dcterms:created>
  <dcterms:modified xsi:type="dcterms:W3CDTF">2018-11-13T14:06:08Z</dcterms:modified>
</cp:coreProperties>
</file>