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handoutMasterIdLst>
    <p:handoutMasterId r:id="rId28"/>
  </p:handoutMasterIdLst>
  <p:sldIdLst>
    <p:sldId id="256" r:id="rId5"/>
    <p:sldId id="258" r:id="rId6"/>
    <p:sldId id="266" r:id="rId7"/>
    <p:sldId id="261" r:id="rId8"/>
    <p:sldId id="260" r:id="rId9"/>
    <p:sldId id="262" r:id="rId10"/>
    <p:sldId id="263" r:id="rId11"/>
    <p:sldId id="265" r:id="rId12"/>
    <p:sldId id="270" r:id="rId13"/>
    <p:sldId id="264" r:id="rId14"/>
    <p:sldId id="269" r:id="rId15"/>
    <p:sldId id="267" r:id="rId16"/>
    <p:sldId id="268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71" r:id="rId26"/>
    <p:sldId id="272" r:id="rId27"/>
  </p:sldIdLst>
  <p:sldSz cx="9144000" cy="6858000" type="screen4x3"/>
  <p:notesSz cx="6858000" cy="91440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A600"/>
    <a:srgbClr val="0063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>
      <p:cViewPr varScale="1">
        <p:scale>
          <a:sx n="101" d="100"/>
          <a:sy n="101" d="100"/>
        </p:scale>
        <p:origin x="126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D3B97FB-0A69-4F29-8BC0-AA27379FF3C8}" type="datetimeFigureOut">
              <a:rPr lang="fr-FR"/>
              <a:pPr>
                <a:defRPr/>
              </a:pPr>
              <a:t>13/12/2018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C1B3B79-A1DE-407C-83F0-35E58EB6144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4369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-53975"/>
            <a:ext cx="9158288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05575"/>
            <a:ext cx="916305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rgbClr val="0063AB"/>
                </a:solidFill>
                <a:latin typeface="+mj-lt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F4A600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Modifiez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74213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-315913"/>
            <a:ext cx="9137650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94438"/>
            <a:ext cx="9144000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11560" y="1"/>
            <a:ext cx="7772400" cy="476671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0"/>
          </p:nvPr>
        </p:nvSpPr>
        <p:spPr>
          <a:xfrm>
            <a:off x="645332" y="612775"/>
            <a:ext cx="7814456" cy="5681663"/>
          </a:xfrm>
        </p:spPr>
        <p:txBody>
          <a:bodyPr/>
          <a:lstStyle>
            <a:lvl1pPr marL="342900" indent="-342900">
              <a:buClr>
                <a:schemeClr val="tx2"/>
              </a:buClr>
              <a:buFont typeface="Wingdings" panose="05000000000000000000" pitchFamily="2" charset="2"/>
              <a:buChar char="§"/>
              <a:defRPr sz="2800"/>
            </a:lvl1pPr>
            <a:lvl2pPr marL="742950" indent="-285750">
              <a:buClr>
                <a:schemeClr val="accent6"/>
              </a:buClr>
              <a:buFont typeface="Wingdings" panose="05000000000000000000" pitchFamily="2" charset="2"/>
              <a:buChar char="§"/>
              <a:defRPr sz="2400"/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2000"/>
            </a:lvl3pPr>
            <a:lvl4pPr marL="1600200" indent="-228600">
              <a:buFont typeface="Arial" panose="020B0604020202020204" pitchFamily="34" charset="0"/>
              <a:buChar char="•"/>
              <a:defRPr sz="1800" i="1"/>
            </a:lvl4pPr>
            <a:lvl5pPr marL="2057400" indent="-228600">
              <a:buFont typeface="Arial" panose="020B0604020202020204" pitchFamily="34" charset="0"/>
              <a:buChar char="•"/>
              <a:defRPr sz="1600" i="1"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67493373-102A-440E-8055-96389E88644B}" type="slidenum">
              <a:rPr lang="fr-FR" altLang="fr-FR" smtClean="0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9374736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FDC7E95-AC9F-4DEB-8AA0-CE7C9D21BF20}" type="datetimeFigureOut">
              <a:rPr lang="fr-FR"/>
              <a:pPr>
                <a:defRPr/>
              </a:pPr>
              <a:t>13/12/2018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7493373-102A-440E-8055-96389E88644B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fr-FR" altLang="fr-FR" dirty="0" smtClean="0"/>
              <a:t>« Sérialisation »</a:t>
            </a:r>
            <a:endParaRPr lang="fr-FR" altLang="fr-FR" dirty="0" smtClean="0"/>
          </a:p>
        </p:txBody>
      </p:sp>
      <p:sp>
        <p:nvSpPr>
          <p:cNvPr id="512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b="1" dirty="0"/>
              <a:t>La lutte contre les médicaments </a:t>
            </a:r>
            <a:r>
              <a:rPr lang="fr-FR" b="1" dirty="0" smtClean="0"/>
              <a:t>falsifiés</a:t>
            </a:r>
            <a:endParaRPr lang="fr-FR" altLang="fr-FR" dirty="0" smtClean="0"/>
          </a:p>
        </p:txBody>
      </p:sp>
      <p:sp>
        <p:nvSpPr>
          <p:cNvPr id="2" name="ZoneTexte 1"/>
          <p:cNvSpPr txBox="1"/>
          <p:nvPr/>
        </p:nvSpPr>
        <p:spPr>
          <a:xfrm>
            <a:off x="3517865" y="5280481"/>
            <a:ext cx="2108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Dr Nicolas COSTE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0572" y="1625079"/>
            <a:ext cx="1862534" cy="105273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Comment </a:t>
            </a:r>
            <a:r>
              <a:rPr lang="fr-FR" dirty="0" err="1" smtClean="0"/>
              <a:t>décommissionner</a:t>
            </a:r>
            <a:r>
              <a:rPr lang="fr-FR" dirty="0" smtClean="0"/>
              <a:t> ?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sz="1800" dirty="0"/>
          </a:p>
          <a:p>
            <a:r>
              <a:rPr lang="fr-FR" sz="1800" dirty="0"/>
              <a:t>Scan à la </a:t>
            </a:r>
            <a:r>
              <a:rPr lang="fr-FR" sz="1800" dirty="0" smtClean="0"/>
              <a:t>boite </a:t>
            </a:r>
            <a:r>
              <a:rPr lang="fr-FR" sz="1800" dirty="0"/>
              <a:t>: seul prévu par le </a:t>
            </a:r>
            <a:r>
              <a:rPr lang="fr-FR" sz="1800" dirty="0" smtClean="0"/>
              <a:t>règlement délégué à ce jour</a:t>
            </a:r>
            <a:endParaRPr lang="fr-FR" sz="1800" dirty="0"/>
          </a:p>
          <a:p>
            <a:r>
              <a:rPr lang="fr-FR" sz="1800" dirty="0" smtClean="0"/>
              <a:t>Utilisation de :</a:t>
            </a:r>
          </a:p>
          <a:p>
            <a:pPr lvl="1"/>
            <a:r>
              <a:rPr lang="fr-FR" sz="1800" dirty="0" smtClean="0"/>
              <a:t>Douchette filaire</a:t>
            </a:r>
          </a:p>
          <a:p>
            <a:pPr lvl="1"/>
            <a:r>
              <a:rPr lang="fr-FR" sz="1800" dirty="0" smtClean="0"/>
              <a:t>Douchette sans fil</a:t>
            </a:r>
          </a:p>
          <a:p>
            <a:pPr lvl="1"/>
            <a:r>
              <a:rPr lang="fr-FR" sz="1800" dirty="0" smtClean="0"/>
              <a:t>Terminal portable</a:t>
            </a:r>
          </a:p>
          <a:p>
            <a:pPr lvl="1"/>
            <a:r>
              <a:rPr lang="fr-FR" sz="1800" dirty="0" smtClean="0"/>
              <a:t>Poste de lecture</a:t>
            </a:r>
          </a:p>
          <a:p>
            <a:pPr lvl="1"/>
            <a:r>
              <a:rPr lang="fr-FR" sz="1800" dirty="0" smtClean="0"/>
              <a:t>Tapis automatisé de lecture</a:t>
            </a:r>
          </a:p>
          <a:p>
            <a:pPr lvl="1"/>
            <a:r>
              <a:rPr lang="fr-FR" sz="1800" dirty="0" smtClean="0"/>
              <a:t>Robot de stockage à la boite</a:t>
            </a:r>
          </a:p>
          <a:p>
            <a:pPr lvl="1"/>
            <a:endParaRPr lang="fr-FR" sz="1800" dirty="0"/>
          </a:p>
          <a:p>
            <a:endParaRPr lang="fr-FR" sz="2200" dirty="0" smtClean="0"/>
          </a:p>
          <a:p>
            <a:r>
              <a:rPr lang="fr-FR" sz="2200" dirty="0" smtClean="0"/>
              <a:t>NB : </a:t>
            </a:r>
          </a:p>
          <a:p>
            <a:pPr lvl="1"/>
            <a:r>
              <a:rPr lang="fr-FR" sz="1800" dirty="0" smtClean="0"/>
              <a:t>Quelque soit le dispositif, il doit pouvoir lire un code en 2 dimensions</a:t>
            </a:r>
          </a:p>
          <a:p>
            <a:pPr lvl="1"/>
            <a:r>
              <a:rPr lang="fr-FR" sz="1800" dirty="0" smtClean="0"/>
              <a:t>Les informations (code produit, lot, péremption et numéro de série) figurent en clair sur la boite pour une éventuelle saisie manuelle, en cas de difficulté de lecture du code </a:t>
            </a:r>
            <a:r>
              <a:rPr lang="fr-FR" sz="1800" dirty="0" err="1" smtClean="0"/>
              <a:t>DataMatrix</a:t>
            </a:r>
            <a:endParaRPr lang="fr-FR" sz="18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2560" y="1631925"/>
            <a:ext cx="1052736" cy="105273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6256" y="1618233"/>
            <a:ext cx="1052736" cy="105273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70416" y="2820764"/>
            <a:ext cx="1542845" cy="1822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6052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Comment </a:t>
            </a:r>
            <a:r>
              <a:rPr lang="fr-FR" dirty="0" err="1" smtClean="0"/>
              <a:t>décommissionner</a:t>
            </a:r>
            <a:r>
              <a:rPr lang="fr-FR" dirty="0" smtClean="0"/>
              <a:t> ?</a:t>
            </a:r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CD817FBA-C63B-C24E-80DC-52ADB253B5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57" y="836712"/>
            <a:ext cx="9113143" cy="5338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4254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Comment </a:t>
            </a:r>
            <a:r>
              <a:rPr lang="fr-FR" dirty="0" err="1" smtClean="0"/>
              <a:t>décommissionner</a:t>
            </a:r>
            <a:r>
              <a:rPr lang="fr-FR" dirty="0" smtClean="0"/>
              <a:t> ?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sz="1800" dirty="0"/>
          </a:p>
          <a:p>
            <a:r>
              <a:rPr lang="fr-FR" sz="1800" dirty="0" smtClean="0"/>
              <a:t>Code agrégé, code consolidé</a:t>
            </a:r>
          </a:p>
          <a:p>
            <a:pPr lvl="1"/>
            <a:r>
              <a:rPr lang="fr-FR" sz="1800" dirty="0" smtClean="0">
                <a:solidFill>
                  <a:schemeClr val="accent6">
                    <a:lumMod val="75000"/>
                  </a:schemeClr>
                </a:solidFill>
              </a:rPr>
              <a:t>Code agrégé </a:t>
            </a:r>
            <a:r>
              <a:rPr lang="fr-FR" sz="1800" dirty="0" smtClean="0"/>
              <a:t>: code unique permettant la récupération du détail des informations de toutes les boites contenues dans un carton standard. Il est généré par le fabricant.</a:t>
            </a:r>
          </a:p>
          <a:p>
            <a:pPr lvl="1"/>
            <a:r>
              <a:rPr lang="fr-FR" sz="1800" dirty="0" smtClean="0">
                <a:solidFill>
                  <a:schemeClr val="accent6">
                    <a:lumMod val="75000"/>
                  </a:schemeClr>
                </a:solidFill>
              </a:rPr>
              <a:t>Code consolidé </a:t>
            </a:r>
            <a:r>
              <a:rPr lang="fr-FR" sz="1800" dirty="0" smtClean="0"/>
              <a:t>: </a:t>
            </a:r>
            <a:r>
              <a:rPr lang="fr-FR" sz="1800" dirty="0"/>
              <a:t>code </a:t>
            </a:r>
            <a:r>
              <a:rPr lang="fr-FR" sz="1800" dirty="0" smtClean="0"/>
              <a:t>unique </a:t>
            </a:r>
            <a:r>
              <a:rPr lang="fr-FR" sz="1800" dirty="0"/>
              <a:t>permettant la récupération du détail </a:t>
            </a:r>
            <a:r>
              <a:rPr lang="fr-FR" sz="1800" dirty="0" smtClean="0"/>
              <a:t>des informations de </a:t>
            </a:r>
            <a:r>
              <a:rPr lang="fr-FR" sz="1800" dirty="0"/>
              <a:t>toutes les boites contenues dans un carton </a:t>
            </a:r>
            <a:r>
              <a:rPr lang="fr-FR" sz="1800" dirty="0" smtClean="0"/>
              <a:t>avec des spécialités différentes (vrac). Il est généré </a:t>
            </a:r>
            <a:r>
              <a:rPr lang="fr-FR" sz="1800" dirty="0"/>
              <a:t>par le </a:t>
            </a:r>
            <a:r>
              <a:rPr lang="fr-FR" sz="1800" dirty="0" smtClean="0"/>
              <a:t>distributeur en gros (fabricant, dépositaire ou grossiste-répartiteur)</a:t>
            </a:r>
            <a:endParaRPr lang="fr-FR" sz="1800" dirty="0"/>
          </a:p>
          <a:p>
            <a:pPr lvl="1"/>
            <a:endParaRPr lang="fr-FR" sz="1400" dirty="0"/>
          </a:p>
          <a:p>
            <a:r>
              <a:rPr lang="fr-FR" sz="1800" dirty="0" smtClean="0"/>
              <a:t>La CE n’a pas prévue l’utilisation de telle code pour faciliter le </a:t>
            </a:r>
            <a:r>
              <a:rPr lang="fr-FR" sz="1800" dirty="0" err="1" smtClean="0"/>
              <a:t>décommissionnement</a:t>
            </a:r>
            <a:r>
              <a:rPr lang="fr-FR" sz="1800" dirty="0" smtClean="0"/>
              <a:t> dans le hôpitaux pour le démarrage au 09/02/2019</a:t>
            </a:r>
          </a:p>
          <a:p>
            <a:r>
              <a:rPr lang="fr-FR" sz="1800" dirty="0" smtClean="0"/>
              <a:t>La CE n’interdit pas l’utilisation de tels codes mais demande à ce que les échanges de fichiers liés à ces codes soient </a:t>
            </a:r>
            <a:r>
              <a:rPr lang="fr-FR" sz="1800" dirty="0" smtClean="0">
                <a:solidFill>
                  <a:schemeClr val="accent6">
                    <a:lumMod val="75000"/>
                  </a:schemeClr>
                </a:solidFill>
              </a:rPr>
              <a:t>sécurisés</a:t>
            </a:r>
            <a:endParaRPr lang="fr-FR" sz="1800" dirty="0"/>
          </a:p>
          <a:p>
            <a:r>
              <a:rPr lang="fr-FR" sz="1800" dirty="0" smtClean="0"/>
              <a:t>Une </a:t>
            </a:r>
            <a:r>
              <a:rPr lang="fr-FR" sz="1800" dirty="0" smtClean="0">
                <a:solidFill>
                  <a:schemeClr val="accent6">
                    <a:lumMod val="75000"/>
                  </a:schemeClr>
                </a:solidFill>
              </a:rPr>
              <a:t>normalisation reste à définir </a:t>
            </a:r>
            <a:r>
              <a:rPr lang="fr-FR" sz="1800" dirty="0" smtClean="0"/>
              <a:t>aussi bien en termes de format de fichier qu’en support sur le carton et qu’en terme d’</a:t>
            </a:r>
            <a:r>
              <a:rPr lang="fr-FR" sz="1800" dirty="0" err="1" smtClean="0"/>
              <a:t>échantillonage</a:t>
            </a:r>
            <a:r>
              <a:rPr lang="fr-FR" sz="1800" dirty="0" smtClean="0"/>
              <a:t> pour valider le contenu du carton</a:t>
            </a:r>
          </a:p>
          <a:p>
            <a:r>
              <a:rPr lang="fr-FR" sz="1800" dirty="0" smtClean="0"/>
              <a:t>Le ministère de la santé promeut l’utilisation de ces codes</a:t>
            </a:r>
          </a:p>
          <a:p>
            <a:r>
              <a:rPr lang="fr-FR" sz="1800" dirty="0" smtClean="0"/>
              <a:t>Certains marchés (</a:t>
            </a:r>
            <a:r>
              <a:rPr lang="fr-FR" sz="1800" dirty="0" err="1" smtClean="0"/>
              <a:t>UniHA</a:t>
            </a:r>
            <a:r>
              <a:rPr lang="fr-FR" sz="1800" dirty="0" smtClean="0"/>
              <a:t>, </a:t>
            </a:r>
            <a:r>
              <a:rPr lang="fr-FR" sz="1800" dirty="0" err="1" smtClean="0"/>
              <a:t>Resah</a:t>
            </a:r>
            <a:r>
              <a:rPr lang="fr-FR" sz="1800" dirty="0" smtClean="0"/>
              <a:t>, etc…) font figurer ce besoin dans les AO</a:t>
            </a:r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29531755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Code consolidé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256" y="4245925"/>
            <a:ext cx="2518919" cy="1806017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2671" y="3690250"/>
            <a:ext cx="504056" cy="504056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1044783" y="3400766"/>
            <a:ext cx="10198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Code carton</a:t>
            </a:r>
            <a:endParaRPr lang="fr-FR" sz="1200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2319" y="1052736"/>
            <a:ext cx="730881" cy="1008112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3893107" y="765225"/>
            <a:ext cx="13356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Serveur sécurisé</a:t>
            </a:r>
            <a:endParaRPr lang="fr-FR" sz="1200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3751" y="2798162"/>
            <a:ext cx="504056" cy="504056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4667142" y="2911690"/>
            <a:ext cx="12073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Code Produit 1</a:t>
            </a:r>
            <a:endParaRPr lang="fr-FR" sz="1200" dirty="0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3751" y="3241567"/>
            <a:ext cx="504056" cy="504056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4667142" y="3355095"/>
            <a:ext cx="12073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Code Produit 2</a:t>
            </a:r>
            <a:endParaRPr lang="fr-FR" sz="1200" dirty="0"/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6829" y="3649328"/>
            <a:ext cx="504056" cy="504056"/>
          </a:xfrm>
          <a:prstGeom prst="rect">
            <a:avLst/>
          </a:prstGeom>
        </p:spPr>
      </p:pic>
      <p:sp>
        <p:nvSpPr>
          <p:cNvPr id="17" name="ZoneTexte 16"/>
          <p:cNvSpPr txBox="1"/>
          <p:nvPr/>
        </p:nvSpPr>
        <p:spPr>
          <a:xfrm>
            <a:off x="4670937" y="3788740"/>
            <a:ext cx="12073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Code Produit 3</a:t>
            </a:r>
            <a:endParaRPr lang="fr-FR" sz="1200" dirty="0"/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1393" y="4896907"/>
            <a:ext cx="504056" cy="504056"/>
          </a:xfrm>
          <a:prstGeom prst="rect">
            <a:avLst/>
          </a:prstGeom>
        </p:spPr>
      </p:pic>
      <p:sp>
        <p:nvSpPr>
          <p:cNvPr id="19" name="ZoneTexte 18"/>
          <p:cNvSpPr txBox="1"/>
          <p:nvPr/>
        </p:nvSpPr>
        <p:spPr>
          <a:xfrm>
            <a:off x="4684784" y="5010435"/>
            <a:ext cx="12073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Code Produit n</a:t>
            </a:r>
            <a:endParaRPr lang="fr-FR" sz="1200" dirty="0"/>
          </a:p>
        </p:txBody>
      </p:sp>
      <p:cxnSp>
        <p:nvCxnSpPr>
          <p:cNvPr id="21" name="Connecteur droit 20"/>
          <p:cNvCxnSpPr>
            <a:stCxn id="16" idx="2"/>
          </p:cNvCxnSpPr>
          <p:nvPr/>
        </p:nvCxnSpPr>
        <p:spPr>
          <a:xfrm>
            <a:off x="4508857" y="4153384"/>
            <a:ext cx="14269" cy="661002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>
            <a:stCxn id="10" idx="2"/>
            <a:endCxn id="12" idx="0"/>
          </p:cNvCxnSpPr>
          <p:nvPr/>
        </p:nvCxnSpPr>
        <p:spPr>
          <a:xfrm flipH="1">
            <a:off x="4495779" y="2060848"/>
            <a:ext cx="1981" cy="7373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Accolade fermante 27"/>
          <p:cNvSpPr/>
          <p:nvPr/>
        </p:nvSpPr>
        <p:spPr>
          <a:xfrm>
            <a:off x="5874524" y="2911690"/>
            <a:ext cx="209644" cy="2375744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1" name="Image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5922" y="3506080"/>
            <a:ext cx="1577752" cy="1187258"/>
          </a:xfrm>
          <a:prstGeom prst="rect">
            <a:avLst/>
          </a:prstGeom>
        </p:spPr>
      </p:pic>
      <p:sp>
        <p:nvSpPr>
          <p:cNvPr id="32" name="ZoneTexte 31"/>
          <p:cNvSpPr txBox="1"/>
          <p:nvPr/>
        </p:nvSpPr>
        <p:spPr>
          <a:xfrm>
            <a:off x="7730577" y="4826416"/>
            <a:ext cx="7409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SIH PUI</a:t>
            </a:r>
            <a:endParaRPr lang="fr-FR" sz="1200" dirty="0"/>
          </a:p>
        </p:txBody>
      </p:sp>
      <p:cxnSp>
        <p:nvCxnSpPr>
          <p:cNvPr id="34" name="Connecteur droit avec flèche 33"/>
          <p:cNvCxnSpPr>
            <a:endCxn id="31" idx="1"/>
          </p:cNvCxnSpPr>
          <p:nvPr/>
        </p:nvCxnSpPr>
        <p:spPr>
          <a:xfrm>
            <a:off x="6444208" y="4099562"/>
            <a:ext cx="781714" cy="14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Image 3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64288" y="1106091"/>
            <a:ext cx="1423458" cy="472827"/>
          </a:xfrm>
          <a:prstGeom prst="rect">
            <a:avLst/>
          </a:prstGeom>
        </p:spPr>
      </p:pic>
      <p:cxnSp>
        <p:nvCxnSpPr>
          <p:cNvPr id="37" name="Connecteur droit avec flèche 36"/>
          <p:cNvCxnSpPr/>
          <p:nvPr/>
        </p:nvCxnSpPr>
        <p:spPr>
          <a:xfrm flipV="1">
            <a:off x="8014798" y="2051703"/>
            <a:ext cx="0" cy="9984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ZoneTexte 37"/>
          <p:cNvSpPr txBox="1"/>
          <p:nvPr/>
        </p:nvSpPr>
        <p:spPr>
          <a:xfrm>
            <a:off x="6158523" y="4231526"/>
            <a:ext cx="13812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Transmission des</a:t>
            </a:r>
          </a:p>
          <a:p>
            <a:r>
              <a:rPr lang="fr-FR" sz="1200" dirty="0" smtClean="0"/>
              <a:t> codes produits</a:t>
            </a:r>
            <a:endParaRPr lang="fr-FR" sz="1200" dirty="0"/>
          </a:p>
        </p:txBody>
      </p:sp>
      <p:sp>
        <p:nvSpPr>
          <p:cNvPr id="39" name="ZoneTexte 38"/>
          <p:cNvSpPr txBox="1"/>
          <p:nvPr/>
        </p:nvSpPr>
        <p:spPr>
          <a:xfrm>
            <a:off x="6249278" y="2357765"/>
            <a:ext cx="1953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Soumission pour </a:t>
            </a:r>
          </a:p>
          <a:p>
            <a:r>
              <a:rPr lang="fr-FR" sz="1200" dirty="0" err="1" smtClean="0"/>
              <a:t>décommissionnement</a:t>
            </a:r>
            <a:endParaRPr lang="fr-FR" sz="1200" dirty="0" smtClean="0"/>
          </a:p>
        </p:txBody>
      </p:sp>
      <p:sp>
        <p:nvSpPr>
          <p:cNvPr id="40" name="ZoneTexte 39"/>
          <p:cNvSpPr txBox="1"/>
          <p:nvPr/>
        </p:nvSpPr>
        <p:spPr>
          <a:xfrm>
            <a:off x="2508532" y="765225"/>
            <a:ext cx="13692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Soumission pour </a:t>
            </a:r>
          </a:p>
          <a:p>
            <a:r>
              <a:rPr lang="fr-FR" sz="1200" dirty="0"/>
              <a:t>r</a:t>
            </a:r>
            <a:r>
              <a:rPr lang="fr-FR" sz="1200" dirty="0" smtClean="0"/>
              <a:t>écupération des</a:t>
            </a:r>
          </a:p>
          <a:p>
            <a:r>
              <a:rPr lang="fr-FR" sz="1200" dirty="0" smtClean="0"/>
              <a:t>codes produits</a:t>
            </a:r>
          </a:p>
          <a:p>
            <a:endParaRPr lang="fr-FR" sz="1200" dirty="0"/>
          </a:p>
        </p:txBody>
      </p:sp>
      <p:pic>
        <p:nvPicPr>
          <p:cNvPr id="41" name="Image 4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64" y="917157"/>
            <a:ext cx="1577752" cy="1187258"/>
          </a:xfrm>
          <a:prstGeom prst="rect">
            <a:avLst/>
          </a:prstGeom>
        </p:spPr>
      </p:pic>
      <p:sp>
        <p:nvSpPr>
          <p:cNvPr id="42" name="ZoneTexte 41"/>
          <p:cNvSpPr txBox="1"/>
          <p:nvPr/>
        </p:nvSpPr>
        <p:spPr>
          <a:xfrm>
            <a:off x="1065819" y="2237493"/>
            <a:ext cx="7409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SIH PUI</a:t>
            </a:r>
            <a:endParaRPr lang="fr-FR" sz="1200" dirty="0"/>
          </a:p>
        </p:txBody>
      </p:sp>
      <p:cxnSp>
        <p:nvCxnSpPr>
          <p:cNvPr id="44" name="Connecteur droit avec flèche 43"/>
          <p:cNvCxnSpPr/>
          <p:nvPr/>
        </p:nvCxnSpPr>
        <p:spPr>
          <a:xfrm>
            <a:off x="2555776" y="1510786"/>
            <a:ext cx="127479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avec flèche 45"/>
          <p:cNvCxnSpPr/>
          <p:nvPr/>
        </p:nvCxnSpPr>
        <p:spPr>
          <a:xfrm flipV="1">
            <a:off x="1547664" y="2636912"/>
            <a:ext cx="0" cy="66530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06817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Quels impacts sur l’organisation existante </a:t>
            </a:r>
            <a:r>
              <a:rPr lang="fr-FR" dirty="0" smtClean="0"/>
              <a:t>?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fr-FR" sz="1800" dirty="0"/>
              <a:t>Modifications </a:t>
            </a:r>
            <a:r>
              <a:rPr lang="en-US" altLang="fr-FR" sz="1800" dirty="0" err="1"/>
              <a:t>importantes</a:t>
            </a:r>
            <a:r>
              <a:rPr lang="en-US" altLang="fr-FR" sz="1800" dirty="0"/>
              <a:t> du </a:t>
            </a:r>
            <a:r>
              <a:rPr lang="en-US" altLang="fr-FR" sz="1800" dirty="0" err="1"/>
              <a:t>processus</a:t>
            </a:r>
            <a:r>
              <a:rPr lang="en-US" altLang="fr-FR" sz="1800" dirty="0"/>
              <a:t> de </a:t>
            </a:r>
            <a:r>
              <a:rPr lang="en-US" altLang="fr-FR" sz="1800" dirty="0" err="1"/>
              <a:t>réception</a:t>
            </a:r>
            <a:endParaRPr lang="en-US" altLang="fr-FR" sz="1800" dirty="0"/>
          </a:p>
          <a:p>
            <a:pPr marL="730250" lvl="1">
              <a:buFont typeface="Arial" panose="020B0604020202020204" pitchFamily="34" charset="0"/>
              <a:buChar char="•"/>
            </a:pPr>
            <a:r>
              <a:rPr lang="en-US" altLang="fr-FR" sz="1800" dirty="0"/>
              <a:t>Tri des livraisons (</a:t>
            </a:r>
            <a:r>
              <a:rPr lang="en-US" altLang="fr-FR" sz="1800" dirty="0" err="1"/>
              <a:t>médicaments</a:t>
            </a:r>
            <a:r>
              <a:rPr lang="en-US" altLang="fr-FR" sz="1800" dirty="0"/>
              <a:t>/</a:t>
            </a:r>
            <a:r>
              <a:rPr lang="en-US" altLang="fr-FR" sz="1800" dirty="0" err="1"/>
              <a:t>autres</a:t>
            </a:r>
            <a:r>
              <a:rPr lang="en-US" altLang="fr-FR" sz="1800" dirty="0"/>
              <a:t>), tri des medicaments (</a:t>
            </a:r>
            <a:r>
              <a:rPr lang="en-US" altLang="fr-FR" sz="1800" dirty="0" err="1"/>
              <a:t>sérialisés</a:t>
            </a:r>
            <a:r>
              <a:rPr lang="en-US" altLang="fr-FR" sz="1800" dirty="0"/>
              <a:t> </a:t>
            </a:r>
            <a:r>
              <a:rPr lang="en-US" altLang="fr-FR" sz="1800" dirty="0" err="1"/>
              <a:t>ou</a:t>
            </a:r>
            <a:r>
              <a:rPr lang="en-US" altLang="fr-FR" sz="1800" dirty="0"/>
              <a:t> pas)</a:t>
            </a:r>
          </a:p>
          <a:p>
            <a:pPr marL="730250" lvl="1">
              <a:buFont typeface="Arial" panose="020B0604020202020204" pitchFamily="34" charset="0"/>
              <a:buChar char="•"/>
            </a:pPr>
            <a:r>
              <a:rPr lang="en-US" altLang="fr-FR" sz="1800" dirty="0"/>
              <a:t>Adaptation </a:t>
            </a:r>
            <a:r>
              <a:rPr lang="en-US" altLang="fr-FR" sz="1800" dirty="0" err="1"/>
              <a:t>ou</a:t>
            </a:r>
            <a:r>
              <a:rPr lang="en-US" altLang="fr-FR" sz="1800" dirty="0"/>
              <a:t> </a:t>
            </a:r>
            <a:r>
              <a:rPr lang="en-US" altLang="fr-FR" sz="1800" dirty="0" err="1"/>
              <a:t>achat</a:t>
            </a:r>
            <a:r>
              <a:rPr lang="en-US" altLang="fr-FR" sz="1800" dirty="0"/>
              <a:t> </a:t>
            </a:r>
            <a:r>
              <a:rPr lang="en-US" altLang="fr-FR" sz="1800" dirty="0" err="1"/>
              <a:t>d’outils</a:t>
            </a:r>
            <a:r>
              <a:rPr lang="en-US" altLang="fr-FR" sz="1800" dirty="0"/>
              <a:t> </a:t>
            </a:r>
            <a:r>
              <a:rPr lang="en-US" altLang="fr-FR" sz="1800" dirty="0" err="1"/>
              <a:t>informatiques</a:t>
            </a:r>
            <a:r>
              <a:rPr lang="en-US" altLang="fr-FR" sz="1800" dirty="0"/>
              <a:t> et techniques (</a:t>
            </a:r>
            <a:r>
              <a:rPr lang="en-US" altLang="fr-FR" sz="1800" dirty="0" err="1"/>
              <a:t>lecteurs</a:t>
            </a:r>
            <a:r>
              <a:rPr lang="en-US" altLang="fr-FR" sz="1800" dirty="0"/>
              <a:t> 2D </a:t>
            </a:r>
            <a:r>
              <a:rPr lang="en-US" altLang="fr-FR" sz="1800" dirty="0" err="1"/>
              <a:t>ou</a:t>
            </a:r>
            <a:r>
              <a:rPr lang="en-US" altLang="fr-FR" sz="1800" dirty="0"/>
              <a:t> robot)</a:t>
            </a:r>
          </a:p>
          <a:p>
            <a:pPr marL="730250" lvl="1">
              <a:buFont typeface="Arial" panose="020B0604020202020204" pitchFamily="34" charset="0"/>
              <a:buChar char="•"/>
            </a:pPr>
            <a:r>
              <a:rPr lang="en-US" altLang="fr-FR" sz="1800" dirty="0" err="1"/>
              <a:t>Définition</a:t>
            </a:r>
            <a:r>
              <a:rPr lang="en-US" altLang="fr-FR" sz="1800" dirty="0"/>
              <a:t> de </a:t>
            </a:r>
            <a:r>
              <a:rPr lang="en-US" altLang="fr-FR" sz="1800" dirty="0" err="1"/>
              <a:t>nouvelles</a:t>
            </a:r>
            <a:r>
              <a:rPr lang="en-US" altLang="fr-FR" sz="1800" dirty="0"/>
              <a:t> zones de </a:t>
            </a:r>
            <a:r>
              <a:rPr lang="en-US" altLang="fr-FR" sz="1800" dirty="0" err="1"/>
              <a:t>réception</a:t>
            </a:r>
            <a:r>
              <a:rPr lang="en-US" altLang="fr-FR" sz="1800" dirty="0"/>
              <a:t> : </a:t>
            </a:r>
          </a:p>
          <a:p>
            <a:pPr marL="1482725" lvl="2" indent="-285750">
              <a:buFont typeface="Arial" panose="020B0604020202020204" pitchFamily="34" charset="0"/>
              <a:buChar char="•"/>
            </a:pPr>
            <a:r>
              <a:rPr lang="en-US" altLang="fr-FR" sz="1800" dirty="0" err="1"/>
              <a:t>en</a:t>
            </a:r>
            <a:r>
              <a:rPr lang="en-US" altLang="fr-FR" sz="1800" dirty="0"/>
              <a:t> </a:t>
            </a:r>
            <a:r>
              <a:rPr lang="en-US" altLang="fr-FR" sz="1800" dirty="0" err="1"/>
              <a:t>attente</a:t>
            </a:r>
            <a:r>
              <a:rPr lang="en-US" altLang="fr-FR" sz="1800" dirty="0"/>
              <a:t>, </a:t>
            </a:r>
            <a:r>
              <a:rPr lang="en-US" altLang="fr-FR" sz="1800" dirty="0" err="1"/>
              <a:t>décommissionnement</a:t>
            </a:r>
            <a:r>
              <a:rPr lang="en-US" altLang="fr-FR" sz="1800" dirty="0"/>
              <a:t>, </a:t>
            </a:r>
            <a:r>
              <a:rPr lang="en-US" altLang="fr-FR" sz="1800" dirty="0" err="1"/>
              <a:t>quarantaine</a:t>
            </a:r>
            <a:r>
              <a:rPr lang="en-US" altLang="fr-FR" sz="1800" dirty="0"/>
              <a:t>, </a:t>
            </a:r>
            <a:r>
              <a:rPr lang="en-US" altLang="fr-FR" sz="1800" dirty="0" err="1"/>
              <a:t>etc</a:t>
            </a:r>
            <a:r>
              <a:rPr lang="en-US" altLang="fr-FR" sz="1800" dirty="0"/>
              <a:t>…</a:t>
            </a:r>
          </a:p>
          <a:p>
            <a:pPr marL="730250" lvl="1">
              <a:buFont typeface="Arial" panose="020B0604020202020204" pitchFamily="34" charset="0"/>
              <a:buChar char="•"/>
            </a:pPr>
            <a:r>
              <a:rPr lang="en-US" altLang="fr-FR" sz="1800" dirty="0"/>
              <a:t>Affectation d’un personnel </a:t>
            </a:r>
            <a:r>
              <a:rPr lang="en-US" altLang="fr-FR" sz="1800" dirty="0" err="1"/>
              <a:t>en</a:t>
            </a:r>
            <a:r>
              <a:rPr lang="en-US" altLang="fr-FR" sz="1800" dirty="0"/>
              <a:t> </a:t>
            </a:r>
            <a:r>
              <a:rPr lang="en-US" altLang="fr-FR" sz="1800" dirty="0" err="1"/>
              <a:t>nombre</a:t>
            </a:r>
            <a:r>
              <a:rPr lang="en-US" altLang="fr-FR" sz="1800" dirty="0"/>
              <a:t> </a:t>
            </a:r>
            <a:r>
              <a:rPr lang="en-US" altLang="fr-FR" sz="1800" dirty="0" err="1"/>
              <a:t>suffisant</a:t>
            </a:r>
            <a:r>
              <a:rPr lang="en-US" altLang="fr-FR" sz="1800" dirty="0"/>
              <a:t>, </a:t>
            </a:r>
            <a:r>
              <a:rPr lang="en-US" altLang="fr-FR" sz="1800" dirty="0" err="1"/>
              <a:t>habilité</a:t>
            </a:r>
            <a:r>
              <a:rPr lang="en-US" altLang="fr-FR" sz="1800" dirty="0"/>
              <a:t> et </a:t>
            </a:r>
            <a:r>
              <a:rPr lang="en-US" altLang="fr-FR" sz="1800" dirty="0" err="1"/>
              <a:t>formé</a:t>
            </a:r>
            <a:endParaRPr lang="en-US" altLang="fr-FR" sz="1800" dirty="0"/>
          </a:p>
          <a:p>
            <a:pPr marL="730250" lvl="1">
              <a:buFont typeface="Arial" panose="020B0604020202020204" pitchFamily="34" charset="0"/>
              <a:buChar char="•"/>
            </a:pPr>
            <a:r>
              <a:rPr lang="en-US" altLang="fr-FR" sz="1800" dirty="0" err="1"/>
              <a:t>Gestion</a:t>
            </a:r>
            <a:r>
              <a:rPr lang="en-US" altLang="fr-FR" sz="1800" dirty="0"/>
              <a:t> nouvelle des incidents </a:t>
            </a:r>
            <a:r>
              <a:rPr lang="en-US" altLang="fr-FR" sz="1800" dirty="0" err="1"/>
              <a:t>liés</a:t>
            </a:r>
            <a:r>
              <a:rPr lang="en-US" altLang="fr-FR" sz="1800" dirty="0"/>
              <a:t> à la </a:t>
            </a:r>
            <a:r>
              <a:rPr lang="en-US" altLang="fr-FR" sz="1800" dirty="0" err="1" smtClean="0"/>
              <a:t>sérialisation</a:t>
            </a:r>
            <a:endParaRPr lang="en-US" altLang="fr-FR" sz="1800" dirty="0" smtClean="0"/>
          </a:p>
          <a:p>
            <a:pPr marL="330200">
              <a:buFont typeface="Arial" panose="020B0604020202020204" pitchFamily="34" charset="0"/>
              <a:buChar char="•"/>
            </a:pPr>
            <a:endParaRPr lang="en-US" altLang="fr-FR" sz="1800" dirty="0" smtClean="0"/>
          </a:p>
          <a:p>
            <a:pPr marL="330200">
              <a:buFont typeface="Arial" panose="020B0604020202020204" pitchFamily="34" charset="0"/>
              <a:buChar char="•"/>
            </a:pPr>
            <a:r>
              <a:rPr lang="en-US" altLang="fr-FR" sz="1800" dirty="0" smtClean="0"/>
              <a:t>Impact sur la </a:t>
            </a:r>
            <a:r>
              <a:rPr lang="en-US" altLang="fr-FR" sz="1800" dirty="0" err="1" smtClean="0"/>
              <a:t>gestion</a:t>
            </a:r>
            <a:r>
              <a:rPr lang="en-US" altLang="fr-FR" sz="1800" dirty="0" smtClean="0"/>
              <a:t> administrative des </a:t>
            </a:r>
            <a:r>
              <a:rPr lang="en-US" altLang="fr-FR" sz="1800" dirty="0" err="1" smtClean="0"/>
              <a:t>commandes</a:t>
            </a:r>
            <a:endParaRPr lang="en-US" altLang="fr-FR" sz="1800" dirty="0" smtClean="0"/>
          </a:p>
          <a:p>
            <a:pPr marL="330200">
              <a:buFont typeface="Arial" panose="020B0604020202020204" pitchFamily="34" charset="0"/>
              <a:buChar char="•"/>
            </a:pPr>
            <a:endParaRPr lang="en-US" altLang="fr-FR" sz="1800" dirty="0" smtClean="0"/>
          </a:p>
          <a:p>
            <a:pPr marL="330200">
              <a:buFont typeface="Arial" panose="020B0604020202020204" pitchFamily="34" charset="0"/>
              <a:buChar char="•"/>
            </a:pPr>
            <a:r>
              <a:rPr lang="en-US" altLang="fr-FR" sz="1800" dirty="0" err="1" smtClean="0"/>
              <a:t>Délais</a:t>
            </a:r>
            <a:r>
              <a:rPr lang="en-US" altLang="fr-FR" sz="1800" dirty="0" smtClean="0"/>
              <a:t> </a:t>
            </a:r>
            <a:r>
              <a:rPr lang="en-US" altLang="fr-FR" sz="1800" dirty="0" err="1" smtClean="0"/>
              <a:t>supplémentaires</a:t>
            </a:r>
            <a:r>
              <a:rPr lang="en-US" altLang="fr-FR" sz="1800" dirty="0" smtClean="0"/>
              <a:t> de </a:t>
            </a:r>
            <a:r>
              <a:rPr lang="en-US" altLang="fr-FR" sz="1800" dirty="0" err="1" smtClean="0"/>
              <a:t>mise</a:t>
            </a:r>
            <a:r>
              <a:rPr lang="en-US" altLang="fr-FR" sz="1800" dirty="0" smtClean="0"/>
              <a:t> à disposition des </a:t>
            </a:r>
            <a:r>
              <a:rPr lang="en-US" altLang="fr-FR" sz="1800" dirty="0" err="1" smtClean="0"/>
              <a:t>produits</a:t>
            </a:r>
            <a:r>
              <a:rPr lang="en-US" altLang="fr-FR" sz="1800" dirty="0" smtClean="0"/>
              <a:t> pour les unites de </a:t>
            </a:r>
            <a:r>
              <a:rPr lang="en-US" altLang="fr-FR" sz="1800" dirty="0" err="1" smtClean="0"/>
              <a:t>soins</a:t>
            </a:r>
            <a:endParaRPr lang="en-US" altLang="fr-FR" sz="1800" dirty="0" smtClean="0"/>
          </a:p>
          <a:p>
            <a:pPr marL="330200">
              <a:buFont typeface="Arial" panose="020B0604020202020204" pitchFamily="34" charset="0"/>
              <a:buChar char="•"/>
            </a:pPr>
            <a:endParaRPr lang="en-US" altLang="fr-FR" sz="1800" dirty="0" smtClean="0"/>
          </a:p>
          <a:p>
            <a:pPr marL="330200">
              <a:buFont typeface="Arial" panose="020B0604020202020204" pitchFamily="34" charset="0"/>
              <a:buChar char="•"/>
            </a:pPr>
            <a:r>
              <a:rPr lang="en-US" altLang="fr-FR" sz="1800" dirty="0" err="1" smtClean="0"/>
              <a:t>Prêts</a:t>
            </a:r>
            <a:r>
              <a:rPr lang="en-US" altLang="fr-FR" sz="1800" dirty="0" smtClean="0"/>
              <a:t> et </a:t>
            </a:r>
            <a:r>
              <a:rPr lang="en-US" altLang="fr-FR" sz="1800" dirty="0" err="1" smtClean="0"/>
              <a:t>emprunts</a:t>
            </a:r>
            <a:r>
              <a:rPr lang="en-US" altLang="fr-FR" sz="1800" dirty="0" smtClean="0"/>
              <a:t> entre </a:t>
            </a:r>
            <a:r>
              <a:rPr lang="en-US" altLang="fr-FR" sz="1800" dirty="0" err="1" smtClean="0"/>
              <a:t>établissements</a:t>
            </a:r>
            <a:r>
              <a:rPr lang="en-US" altLang="fr-FR" sz="1800" dirty="0" smtClean="0"/>
              <a:t>: </a:t>
            </a:r>
            <a:r>
              <a:rPr lang="en-US" altLang="fr-FR" sz="1800" dirty="0" err="1" smtClean="0"/>
              <a:t>Gestion</a:t>
            </a:r>
            <a:r>
              <a:rPr lang="en-US" altLang="fr-FR" sz="1800" dirty="0" smtClean="0"/>
              <a:t> </a:t>
            </a:r>
            <a:r>
              <a:rPr lang="en-US" altLang="fr-FR" sz="1800" dirty="0" err="1" smtClean="0"/>
              <a:t>statut</a:t>
            </a:r>
            <a:r>
              <a:rPr lang="en-US" altLang="fr-FR" sz="1800" dirty="0" smtClean="0"/>
              <a:t> et </a:t>
            </a:r>
            <a:r>
              <a:rPr lang="en-US" altLang="fr-FR" sz="1800" dirty="0" err="1" smtClean="0"/>
              <a:t>numéro</a:t>
            </a:r>
            <a:r>
              <a:rPr lang="en-US" altLang="fr-FR" sz="1800" dirty="0" smtClean="0"/>
              <a:t> de </a:t>
            </a:r>
            <a:r>
              <a:rPr lang="en-US" altLang="fr-FR" sz="1800" dirty="0" err="1" smtClean="0"/>
              <a:t>série</a:t>
            </a:r>
            <a:endParaRPr lang="en-US" altLang="fr-FR" sz="1800" dirty="0"/>
          </a:p>
        </p:txBody>
      </p:sp>
    </p:spTree>
    <p:extLst>
      <p:ext uri="{BB962C8B-B14F-4D97-AF65-F5344CB8AC3E}">
        <p14:creationId xmlns:p14="http://schemas.microsoft.com/office/powerpoint/2010/main" val="32273964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Quels impacts sur l’organisation existante </a:t>
            </a:r>
            <a:r>
              <a:rPr lang="fr-FR" dirty="0" smtClean="0"/>
              <a:t>?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730250" lvl="1">
              <a:buFont typeface="Arial" panose="020B0604020202020204" pitchFamily="34" charset="0"/>
              <a:buChar char="•"/>
            </a:pPr>
            <a:endParaRPr lang="en-US" altLang="fr-FR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fr-FR" sz="1800" dirty="0" err="1"/>
              <a:t>Nécessité</a:t>
            </a:r>
            <a:r>
              <a:rPr lang="en-US" altLang="fr-FR" sz="1800" dirty="0"/>
              <a:t> </a:t>
            </a:r>
            <a:r>
              <a:rPr lang="en-US" altLang="fr-FR" sz="1800" dirty="0" err="1"/>
              <a:t>d’attribuer</a:t>
            </a:r>
            <a:r>
              <a:rPr lang="en-US" altLang="fr-FR" sz="1800" dirty="0"/>
              <a:t> un </a:t>
            </a:r>
            <a:r>
              <a:rPr lang="en-US" altLang="fr-FR" sz="1800" dirty="0">
                <a:solidFill>
                  <a:schemeClr val="accent6">
                    <a:lumMod val="75000"/>
                  </a:schemeClr>
                </a:solidFill>
              </a:rPr>
              <a:t>budget</a:t>
            </a:r>
            <a:r>
              <a:rPr lang="en-US" altLang="fr-FR" sz="1800" dirty="0"/>
              <a:t> par la </a:t>
            </a:r>
            <a:r>
              <a:rPr lang="en-US" altLang="fr-FR" sz="1800" dirty="0">
                <a:solidFill>
                  <a:schemeClr val="accent6">
                    <a:lumMod val="75000"/>
                  </a:schemeClr>
                </a:solidFill>
              </a:rPr>
              <a:t>direction </a:t>
            </a:r>
            <a:r>
              <a:rPr lang="en-US" altLang="fr-FR" sz="1800" dirty="0" err="1">
                <a:solidFill>
                  <a:schemeClr val="accent6">
                    <a:lumMod val="75000"/>
                  </a:schemeClr>
                </a:solidFill>
              </a:rPr>
              <a:t>d’établissement</a:t>
            </a:r>
            <a:r>
              <a:rPr lang="en-US" altLang="fr-FR" sz="1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fr-FR" sz="1800" dirty="0"/>
              <a:t>à la </a:t>
            </a:r>
            <a:r>
              <a:rPr lang="en-US" altLang="fr-FR" sz="1800" dirty="0" err="1"/>
              <a:t>mise</a:t>
            </a:r>
            <a:r>
              <a:rPr lang="en-US" altLang="fr-FR" sz="1800" dirty="0"/>
              <a:t> place et à la </a:t>
            </a:r>
            <a:r>
              <a:rPr lang="en-US" altLang="fr-FR" sz="1800" dirty="0" err="1"/>
              <a:t>pérennisation</a:t>
            </a:r>
            <a:r>
              <a:rPr lang="en-US" altLang="fr-FR" sz="1800" dirty="0"/>
              <a:t> de </a:t>
            </a:r>
            <a:r>
              <a:rPr lang="en-US" altLang="fr-FR" sz="1800" dirty="0" err="1"/>
              <a:t>cette</a:t>
            </a:r>
            <a:r>
              <a:rPr lang="en-US" altLang="fr-FR" sz="1800" dirty="0"/>
              <a:t> nouvelle obligation des PUI.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fr-FR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fr-FR" sz="1800" b="1" dirty="0"/>
              <a:t>Attention</a:t>
            </a:r>
            <a:r>
              <a:rPr lang="en-US" altLang="fr-FR" sz="1800" dirty="0"/>
              <a:t> ! Pas de </a:t>
            </a:r>
            <a:r>
              <a:rPr lang="en-US" altLang="fr-FR" sz="1800" dirty="0" err="1"/>
              <a:t>financement</a:t>
            </a:r>
            <a:r>
              <a:rPr lang="en-US" altLang="fr-FR" sz="1800" dirty="0"/>
              <a:t> </a:t>
            </a:r>
            <a:r>
              <a:rPr lang="en-US" altLang="fr-FR" sz="1800" dirty="0" err="1"/>
              <a:t>explicite</a:t>
            </a:r>
            <a:r>
              <a:rPr lang="en-US" altLang="fr-FR" sz="1800" dirty="0"/>
              <a:t> par le </a:t>
            </a:r>
            <a:r>
              <a:rPr lang="en-US" altLang="fr-FR" sz="1800" dirty="0" err="1"/>
              <a:t>ministère</a:t>
            </a:r>
            <a:r>
              <a:rPr lang="en-US" altLang="fr-FR" sz="1800" dirty="0"/>
              <a:t> de la santé </a:t>
            </a:r>
            <a:r>
              <a:rPr lang="en-US" altLang="fr-FR" sz="1800" dirty="0" err="1"/>
              <a:t>ou</a:t>
            </a:r>
            <a:r>
              <a:rPr lang="en-US" altLang="fr-FR" sz="1800" dirty="0"/>
              <a:t> les ARS, et </a:t>
            </a:r>
            <a:r>
              <a:rPr lang="en-US" altLang="fr-FR" sz="1800" dirty="0" err="1"/>
              <a:t>même</a:t>
            </a:r>
            <a:r>
              <a:rPr lang="en-US" altLang="fr-FR" sz="1800" dirty="0"/>
              <a:t> </a:t>
            </a:r>
            <a:r>
              <a:rPr lang="en-US" altLang="fr-FR" sz="1800" dirty="0" err="1"/>
              <a:t>rejet</a:t>
            </a:r>
            <a:r>
              <a:rPr lang="en-US" altLang="fr-FR" sz="1800" dirty="0"/>
              <a:t> d’un </a:t>
            </a:r>
            <a:r>
              <a:rPr lang="en-US" altLang="fr-FR" sz="1800" dirty="0" err="1"/>
              <a:t>amendement</a:t>
            </a:r>
            <a:r>
              <a:rPr lang="en-US" altLang="fr-FR" sz="1800" dirty="0"/>
              <a:t> au PLFSS 2019 pour un </a:t>
            </a:r>
            <a:r>
              <a:rPr lang="en-US" altLang="fr-FR" sz="1800" dirty="0" err="1"/>
              <a:t>financement</a:t>
            </a:r>
            <a:r>
              <a:rPr lang="en-US" altLang="fr-FR" sz="1800" dirty="0"/>
              <a:t> via MIGAC</a:t>
            </a:r>
          </a:p>
          <a:p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7133972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Comment </a:t>
            </a:r>
            <a:r>
              <a:rPr lang="fr-FR" dirty="0"/>
              <a:t>se préparer ?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sz="1800" dirty="0" smtClean="0"/>
          </a:p>
          <a:p>
            <a:endParaRPr lang="fr-FR" sz="1800" dirty="0"/>
          </a:p>
          <a:p>
            <a:r>
              <a:rPr lang="fr-FR" sz="1800" dirty="0" smtClean="0"/>
              <a:t>Evaluer </a:t>
            </a:r>
            <a:r>
              <a:rPr lang="fr-FR" sz="1800" dirty="0"/>
              <a:t>le volume de </a:t>
            </a:r>
            <a:r>
              <a:rPr lang="fr-FR" sz="1800" dirty="0">
                <a:solidFill>
                  <a:schemeClr val="accent6">
                    <a:lumMod val="75000"/>
                  </a:schemeClr>
                </a:solidFill>
              </a:rPr>
              <a:t>boîtes reçues </a:t>
            </a:r>
            <a:r>
              <a:rPr lang="fr-FR" sz="1800" dirty="0" smtClean="0">
                <a:solidFill>
                  <a:schemeClr val="accent6">
                    <a:lumMod val="75000"/>
                  </a:schemeClr>
                </a:solidFill>
              </a:rPr>
              <a:t>quotidiennement</a:t>
            </a:r>
          </a:p>
          <a:p>
            <a:endParaRPr lang="fr-FR" sz="18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fr-FR" sz="1800" dirty="0"/>
              <a:t>Quantifier le </a:t>
            </a:r>
            <a:r>
              <a:rPr lang="fr-FR" sz="1800" dirty="0">
                <a:solidFill>
                  <a:schemeClr val="accent6">
                    <a:lumMod val="75000"/>
                  </a:schemeClr>
                </a:solidFill>
              </a:rPr>
              <a:t>temps</a:t>
            </a:r>
            <a:r>
              <a:rPr lang="fr-FR" sz="1800" dirty="0"/>
              <a:t> et les </a:t>
            </a:r>
            <a:r>
              <a:rPr lang="fr-FR" sz="1800" dirty="0">
                <a:solidFill>
                  <a:schemeClr val="accent6">
                    <a:lumMod val="75000"/>
                  </a:schemeClr>
                </a:solidFill>
              </a:rPr>
              <a:t>personnes</a:t>
            </a:r>
            <a:r>
              <a:rPr lang="fr-FR" sz="1800" dirty="0"/>
              <a:t> </a:t>
            </a:r>
            <a:r>
              <a:rPr lang="fr-FR" sz="1800" dirty="0" smtClean="0"/>
              <a:t>nécessaires</a:t>
            </a:r>
          </a:p>
          <a:p>
            <a:endParaRPr lang="fr-FR" sz="1800" dirty="0"/>
          </a:p>
          <a:p>
            <a:r>
              <a:rPr lang="fr-FR" sz="1800" dirty="0"/>
              <a:t>Evaluer les solutions informatiques et techniques disponibles sur le marché</a:t>
            </a:r>
          </a:p>
          <a:p>
            <a:pPr marL="0" indent="0">
              <a:buNone/>
            </a:pPr>
            <a:r>
              <a:rPr lang="fr-FR" sz="1800" dirty="0"/>
              <a:t>	</a:t>
            </a:r>
            <a:r>
              <a:rPr lang="fr-FR" sz="1800" dirty="0" smtClean="0"/>
              <a:t>Consulter </a:t>
            </a:r>
            <a:r>
              <a:rPr lang="fr-FR" sz="1800" dirty="0"/>
              <a:t>le site France MVO (IT FRANCE MVS - liste logiciels</a:t>
            </a:r>
            <a:r>
              <a:rPr lang="fr-FR" sz="1800" dirty="0" smtClean="0"/>
              <a:t>)</a:t>
            </a:r>
            <a:endParaRPr lang="fr-FR" sz="1800" dirty="0"/>
          </a:p>
          <a:p>
            <a:endParaRPr lang="fr-FR" sz="1800" dirty="0" smtClean="0"/>
          </a:p>
          <a:p>
            <a:r>
              <a:rPr lang="fr-FR" sz="1800" dirty="0" smtClean="0">
                <a:solidFill>
                  <a:schemeClr val="accent6">
                    <a:lumMod val="75000"/>
                  </a:schemeClr>
                </a:solidFill>
              </a:rPr>
              <a:t>Former</a:t>
            </a:r>
            <a:r>
              <a:rPr lang="fr-FR" sz="1800" dirty="0" smtClean="0"/>
              <a:t> </a:t>
            </a:r>
            <a:r>
              <a:rPr lang="fr-FR" sz="1800" dirty="0"/>
              <a:t>le </a:t>
            </a:r>
            <a:r>
              <a:rPr lang="fr-FR" sz="1800" dirty="0" smtClean="0"/>
              <a:t>personnel</a:t>
            </a:r>
          </a:p>
          <a:p>
            <a:endParaRPr lang="fr-FR" sz="1800" dirty="0"/>
          </a:p>
          <a:p>
            <a:r>
              <a:rPr lang="fr-FR" sz="1800" dirty="0"/>
              <a:t>Nommer des </a:t>
            </a:r>
            <a:r>
              <a:rPr lang="fr-FR" sz="1800" dirty="0">
                <a:solidFill>
                  <a:schemeClr val="accent6">
                    <a:lumMod val="75000"/>
                  </a:schemeClr>
                </a:solidFill>
              </a:rPr>
              <a:t>référents</a:t>
            </a:r>
            <a:r>
              <a:rPr lang="fr-FR" sz="1800" dirty="0"/>
              <a:t> (pharmaciens et préparateurs) pour la phase </a:t>
            </a:r>
            <a:r>
              <a:rPr lang="fr-FR" sz="1800" dirty="0">
                <a:solidFill>
                  <a:schemeClr val="accent6">
                    <a:lumMod val="75000"/>
                  </a:schemeClr>
                </a:solidFill>
              </a:rPr>
              <a:t>proje</a:t>
            </a:r>
            <a:r>
              <a:rPr lang="fr-FR" sz="1800" dirty="0"/>
              <a:t>t et la phase de </a:t>
            </a:r>
            <a:r>
              <a:rPr lang="fr-FR" sz="1800" dirty="0">
                <a:solidFill>
                  <a:schemeClr val="accent6">
                    <a:lumMod val="75000"/>
                  </a:schemeClr>
                </a:solidFill>
              </a:rPr>
              <a:t>production</a:t>
            </a:r>
          </a:p>
          <a:p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9457864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Comment </a:t>
            </a:r>
            <a:r>
              <a:rPr lang="fr-FR" dirty="0"/>
              <a:t>se préparer ?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sz="1800" dirty="0" smtClean="0"/>
          </a:p>
          <a:p>
            <a:endParaRPr lang="fr-FR" sz="1800" dirty="0"/>
          </a:p>
          <a:p>
            <a:endParaRPr lang="fr-FR" sz="1800" dirty="0" smtClean="0"/>
          </a:p>
          <a:p>
            <a:r>
              <a:rPr lang="fr-FR" sz="1800" dirty="0" smtClean="0"/>
              <a:t>Evaluer </a:t>
            </a:r>
            <a:r>
              <a:rPr lang="fr-FR" sz="1800" dirty="0"/>
              <a:t>les solutions informatiques et techniques disponibles sur le marché</a:t>
            </a:r>
          </a:p>
          <a:p>
            <a:pPr lvl="1"/>
            <a:r>
              <a:rPr lang="fr-FR" sz="1400" dirty="0" smtClean="0"/>
              <a:t>Consulter </a:t>
            </a:r>
            <a:r>
              <a:rPr lang="fr-FR" sz="1400" dirty="0"/>
              <a:t>le site France MVO (IT FRANCE MVS - liste logiciels</a:t>
            </a:r>
            <a:r>
              <a:rPr lang="fr-FR" sz="1400" dirty="0" smtClean="0"/>
              <a:t>)</a:t>
            </a:r>
          </a:p>
          <a:p>
            <a:pPr lvl="1"/>
            <a:r>
              <a:rPr lang="fr-FR" sz="1400" dirty="0" smtClean="0"/>
              <a:t>A ce jour, 24 solutions ont satisfait les tests</a:t>
            </a:r>
          </a:p>
          <a:p>
            <a:pPr marL="0" indent="0">
              <a:buNone/>
            </a:pPr>
            <a:endParaRPr lang="fr-FR" sz="1800" dirty="0"/>
          </a:p>
          <a:p>
            <a:r>
              <a:rPr lang="fr-FR" sz="1800" dirty="0"/>
              <a:t>Retenir une solution informatique et technique adaptée en fonction de la taille de la </a:t>
            </a:r>
            <a:r>
              <a:rPr lang="fr-FR" sz="1800" dirty="0" smtClean="0"/>
              <a:t>PUI</a:t>
            </a:r>
          </a:p>
          <a:p>
            <a:endParaRPr lang="fr-FR" sz="1800" dirty="0"/>
          </a:p>
          <a:p>
            <a:r>
              <a:rPr lang="fr-FR" sz="1800" dirty="0"/>
              <a:t>Demander un </a:t>
            </a:r>
            <a:r>
              <a:rPr lang="fr-FR" sz="1800" dirty="0">
                <a:solidFill>
                  <a:schemeClr val="accent6">
                    <a:lumMod val="75000"/>
                  </a:schemeClr>
                </a:solidFill>
              </a:rPr>
              <a:t>certificat de connexion </a:t>
            </a:r>
            <a:r>
              <a:rPr lang="fr-FR" sz="1800" dirty="0"/>
              <a:t>à France </a:t>
            </a:r>
            <a:r>
              <a:rPr lang="fr-FR" sz="1800" dirty="0" smtClean="0"/>
              <a:t>MVO</a:t>
            </a:r>
          </a:p>
          <a:p>
            <a:endParaRPr lang="fr-FR" sz="1800" dirty="0"/>
          </a:p>
          <a:p>
            <a:r>
              <a:rPr lang="fr-FR" sz="1800" dirty="0"/>
              <a:t>Réaliser des </a:t>
            </a:r>
            <a:r>
              <a:rPr lang="fr-FR" sz="1800" dirty="0">
                <a:solidFill>
                  <a:schemeClr val="accent6">
                    <a:lumMod val="75000"/>
                  </a:schemeClr>
                </a:solidFill>
              </a:rPr>
              <a:t>tests</a:t>
            </a:r>
            <a:r>
              <a:rPr lang="fr-FR" sz="1800" dirty="0"/>
              <a:t> de connexion au NMVS pour </a:t>
            </a:r>
            <a:r>
              <a:rPr lang="fr-FR" sz="1800" dirty="0">
                <a:solidFill>
                  <a:schemeClr val="accent6">
                    <a:lumMod val="75000"/>
                  </a:schemeClr>
                </a:solidFill>
              </a:rPr>
              <a:t>qualifier</a:t>
            </a:r>
            <a:r>
              <a:rPr lang="fr-FR" sz="1800" dirty="0"/>
              <a:t> l’installation avec le prestataire </a:t>
            </a:r>
            <a:r>
              <a:rPr lang="fr-FR" sz="1800" dirty="0" smtClean="0"/>
              <a:t>informatique</a:t>
            </a:r>
          </a:p>
          <a:p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13718344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Comment </a:t>
            </a:r>
            <a:r>
              <a:rPr lang="fr-FR" dirty="0"/>
              <a:t>se préparer ?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620688"/>
            <a:ext cx="6891830" cy="559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4051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Retour d’expérience, exemple AP-HM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fr-FR" sz="1800" dirty="0"/>
              <a:t>AP-HM : 4 sites, PUI unique, 2600 </a:t>
            </a:r>
            <a:r>
              <a:rPr lang="en-US" altLang="fr-FR" sz="1800" dirty="0" err="1"/>
              <a:t>lits</a:t>
            </a:r>
            <a:r>
              <a:rPr lang="en-US" altLang="fr-FR" sz="1800" dirty="0"/>
              <a:t>, 1,7 M de </a:t>
            </a:r>
            <a:r>
              <a:rPr lang="en-US" altLang="fr-FR" sz="1800" dirty="0" err="1" smtClean="0"/>
              <a:t>boites</a:t>
            </a:r>
            <a:r>
              <a:rPr lang="en-US" altLang="fr-FR" sz="1800" dirty="0" smtClean="0"/>
              <a:t> </a:t>
            </a:r>
            <a:r>
              <a:rPr lang="en-US" altLang="fr-FR" sz="1800" dirty="0" err="1"/>
              <a:t>reçues</a:t>
            </a:r>
            <a:endParaRPr lang="en-US" altLang="fr-FR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fr-FR" sz="1800" dirty="0"/>
              <a:t>Site Timone : </a:t>
            </a:r>
          </a:p>
          <a:p>
            <a:pPr marL="730250" lvl="1">
              <a:buFont typeface="Arial" panose="020B0604020202020204" pitchFamily="34" charset="0"/>
              <a:buChar char="•"/>
            </a:pPr>
            <a:r>
              <a:rPr lang="en-US" altLang="fr-FR" sz="1800" dirty="0"/>
              <a:t>3000 à 5000 </a:t>
            </a:r>
            <a:r>
              <a:rPr lang="en-US" altLang="fr-FR" sz="1800" dirty="0" err="1" smtClean="0"/>
              <a:t>boites</a:t>
            </a:r>
            <a:r>
              <a:rPr lang="en-US" altLang="fr-FR" sz="1800" dirty="0" smtClean="0"/>
              <a:t>/jour</a:t>
            </a:r>
            <a:endParaRPr lang="en-US" altLang="fr-FR" sz="1800" dirty="0"/>
          </a:p>
          <a:p>
            <a:pPr marL="730250" lvl="1">
              <a:buFont typeface="Arial" panose="020B0604020202020204" pitchFamily="34" charset="0"/>
              <a:buChar char="•"/>
            </a:pPr>
            <a:r>
              <a:rPr lang="en-US" altLang="fr-FR" sz="1800" dirty="0" err="1"/>
              <a:t>Moyenne</a:t>
            </a:r>
            <a:r>
              <a:rPr lang="en-US" altLang="fr-FR" sz="1800" dirty="0"/>
              <a:t> de 150 </a:t>
            </a:r>
            <a:r>
              <a:rPr lang="en-US" altLang="fr-FR" sz="1800" dirty="0" err="1"/>
              <a:t>commandes</a:t>
            </a:r>
            <a:r>
              <a:rPr lang="en-US" altLang="fr-FR" sz="1800" dirty="0"/>
              <a:t> </a:t>
            </a:r>
            <a:r>
              <a:rPr lang="en-US" altLang="fr-FR" sz="1800" dirty="0" err="1"/>
              <a:t>livrées</a:t>
            </a:r>
            <a:r>
              <a:rPr lang="en-US" altLang="fr-FR" sz="1800" dirty="0"/>
              <a:t>/jour</a:t>
            </a:r>
          </a:p>
          <a:p>
            <a:pPr marL="730250" lvl="1">
              <a:buFont typeface="Arial" panose="020B0604020202020204" pitchFamily="34" charset="0"/>
              <a:buChar char="•"/>
            </a:pPr>
            <a:r>
              <a:rPr lang="en-US" altLang="fr-FR" sz="1800" dirty="0"/>
              <a:t>Robots de </a:t>
            </a:r>
            <a:r>
              <a:rPr lang="en-US" altLang="fr-FR" sz="1800" dirty="0" err="1"/>
              <a:t>stockage</a:t>
            </a:r>
            <a:r>
              <a:rPr lang="en-US" altLang="fr-FR" sz="1800" dirty="0"/>
              <a:t> et </a:t>
            </a:r>
            <a:r>
              <a:rPr lang="en-US" altLang="fr-FR" sz="1800" dirty="0" err="1"/>
              <a:t>stockage</a:t>
            </a:r>
            <a:r>
              <a:rPr lang="en-US" altLang="fr-FR" sz="1800" dirty="0"/>
              <a:t> sur étagère</a:t>
            </a:r>
          </a:p>
          <a:p>
            <a:pPr marL="730250" lvl="1">
              <a:buFont typeface="Arial" panose="020B0604020202020204" pitchFamily="34" charset="0"/>
              <a:buChar char="•"/>
            </a:pPr>
            <a:r>
              <a:rPr lang="en-US" altLang="fr-FR" sz="1800" dirty="0" err="1"/>
              <a:t>Informatique</a:t>
            </a:r>
            <a:r>
              <a:rPr lang="en-US" altLang="fr-FR" sz="1800" dirty="0"/>
              <a:t> : PHARMA (métier) , e-MAGH2 (GEF), </a:t>
            </a:r>
            <a:r>
              <a:rPr lang="en-US" altLang="fr-FR" sz="1800" dirty="0" err="1"/>
              <a:t>Copilote</a:t>
            </a:r>
            <a:r>
              <a:rPr lang="en-US" altLang="fr-FR" sz="1800" dirty="0"/>
              <a:t>, ARIM (Robot ROWA)</a:t>
            </a:r>
          </a:p>
          <a:p>
            <a:pPr marL="730250" lvl="1">
              <a:buFont typeface="Arial" panose="020B0604020202020204" pitchFamily="34" charset="0"/>
              <a:buChar char="•"/>
            </a:pPr>
            <a:r>
              <a:rPr lang="en-US" altLang="fr-FR" sz="1800" dirty="0" err="1"/>
              <a:t>Projet</a:t>
            </a:r>
            <a:r>
              <a:rPr lang="en-US" altLang="fr-FR" sz="1800" dirty="0"/>
              <a:t> : </a:t>
            </a:r>
            <a:r>
              <a:rPr lang="en-US" altLang="fr-FR" sz="1800" dirty="0" err="1"/>
              <a:t>Pôle</a:t>
            </a:r>
            <a:r>
              <a:rPr lang="en-US" altLang="fr-FR" sz="1800" dirty="0"/>
              <a:t> Pharmacie, DG, DSI,</a:t>
            </a:r>
          </a:p>
          <a:p>
            <a:pPr marL="1482725" lvl="2" indent="-285750">
              <a:buFont typeface="Arial" panose="020B0604020202020204" pitchFamily="34" charset="0"/>
              <a:buChar char="•"/>
            </a:pPr>
            <a:r>
              <a:rPr lang="en-US" altLang="fr-FR" sz="1800" dirty="0"/>
              <a:t>Pharmacie : </a:t>
            </a:r>
            <a:r>
              <a:rPr lang="en-US" altLang="fr-FR" sz="1800" dirty="0" err="1"/>
              <a:t>entretiens</a:t>
            </a:r>
            <a:r>
              <a:rPr lang="en-US" altLang="fr-FR" sz="1800" dirty="0"/>
              <a:t> avec nouveaux </a:t>
            </a:r>
            <a:r>
              <a:rPr lang="en-US" altLang="fr-FR" sz="1800" dirty="0" err="1"/>
              <a:t>fournisseurs</a:t>
            </a:r>
            <a:r>
              <a:rPr lang="en-US" altLang="fr-FR" sz="1800" dirty="0"/>
              <a:t> (début 2018)</a:t>
            </a:r>
          </a:p>
          <a:p>
            <a:pPr marL="1482725" lvl="2" indent="-285750">
              <a:buFont typeface="Arial" panose="020B0604020202020204" pitchFamily="34" charset="0"/>
              <a:buChar char="•"/>
            </a:pPr>
            <a:r>
              <a:rPr lang="en-US" altLang="fr-FR" sz="1800" dirty="0"/>
              <a:t>DSI : </a:t>
            </a:r>
            <a:r>
              <a:rPr lang="en-US" altLang="fr-FR" sz="1800" dirty="0" err="1"/>
              <a:t>demandes</a:t>
            </a:r>
            <a:r>
              <a:rPr lang="en-US" altLang="fr-FR" sz="1800" dirty="0"/>
              <a:t> aux </a:t>
            </a:r>
            <a:r>
              <a:rPr lang="en-US" altLang="fr-FR" sz="1800" dirty="0" err="1"/>
              <a:t>fournisseurs</a:t>
            </a:r>
            <a:r>
              <a:rPr lang="en-US" altLang="fr-FR" sz="1800" dirty="0"/>
              <a:t> </a:t>
            </a:r>
            <a:r>
              <a:rPr lang="en-US" altLang="fr-FR" sz="1800" dirty="0" err="1"/>
              <a:t>existants</a:t>
            </a:r>
            <a:r>
              <a:rPr lang="en-US" altLang="fr-FR" sz="1800" dirty="0"/>
              <a:t> sur </a:t>
            </a:r>
            <a:r>
              <a:rPr lang="en-US" altLang="fr-FR" sz="1800" dirty="0" err="1"/>
              <a:t>évolutions</a:t>
            </a:r>
            <a:r>
              <a:rPr lang="en-US" altLang="fr-FR" sz="1800" dirty="0"/>
              <a:t> </a:t>
            </a:r>
            <a:r>
              <a:rPr lang="en-US" altLang="fr-FR" sz="1800" dirty="0" err="1"/>
              <a:t>prévues</a:t>
            </a:r>
            <a:r>
              <a:rPr lang="en-US" altLang="fr-FR" sz="1800" dirty="0"/>
              <a:t> (début 2018)</a:t>
            </a:r>
          </a:p>
          <a:p>
            <a:pPr marL="1482725" lvl="2" indent="-285750">
              <a:buFont typeface="Arial" panose="020B0604020202020204" pitchFamily="34" charset="0"/>
              <a:buChar char="•"/>
            </a:pPr>
            <a:r>
              <a:rPr lang="en-US" altLang="fr-FR" sz="1800" dirty="0" err="1"/>
              <a:t>Demande</a:t>
            </a:r>
            <a:r>
              <a:rPr lang="en-US" altLang="fr-FR" sz="1800" dirty="0"/>
              <a:t> de </a:t>
            </a:r>
            <a:r>
              <a:rPr lang="en-US" altLang="fr-FR" sz="1800" dirty="0" err="1"/>
              <a:t>certificats</a:t>
            </a:r>
            <a:r>
              <a:rPr lang="en-US" altLang="fr-FR" sz="1800" dirty="0"/>
              <a:t> de </a:t>
            </a:r>
            <a:r>
              <a:rPr lang="en-US" altLang="fr-FR" sz="1800" dirty="0" err="1"/>
              <a:t>connexion</a:t>
            </a:r>
            <a:r>
              <a:rPr lang="en-US" altLang="fr-FR" sz="1800" dirty="0"/>
              <a:t> (</a:t>
            </a:r>
            <a:r>
              <a:rPr lang="en-US" altLang="fr-FR" sz="1800" dirty="0" err="1"/>
              <a:t>octobre</a:t>
            </a:r>
            <a:r>
              <a:rPr lang="en-US" altLang="fr-FR" sz="1800" dirty="0"/>
              <a:t> 2018)</a:t>
            </a:r>
          </a:p>
          <a:p>
            <a:pPr marL="1482725" lvl="2" indent="-285750">
              <a:buFont typeface="Arial" panose="020B0604020202020204" pitchFamily="34" charset="0"/>
              <a:buChar char="•"/>
            </a:pPr>
            <a:r>
              <a:rPr lang="en-US" altLang="fr-FR" sz="1800" dirty="0" err="1"/>
              <a:t>Choix</a:t>
            </a:r>
            <a:r>
              <a:rPr lang="en-US" altLang="fr-FR" sz="1800" dirty="0"/>
              <a:t> : </a:t>
            </a:r>
            <a:r>
              <a:rPr lang="en-US" altLang="fr-FR" sz="1800" dirty="0" err="1"/>
              <a:t>novembre</a:t>
            </a:r>
            <a:r>
              <a:rPr lang="en-US" altLang="fr-FR" sz="1800" dirty="0"/>
              <a:t> 2018</a:t>
            </a:r>
          </a:p>
          <a:p>
            <a:pPr marL="1482725" lvl="2" indent="-285750">
              <a:buFont typeface="Arial" panose="020B0604020202020204" pitchFamily="34" charset="0"/>
              <a:buChar char="•"/>
            </a:pPr>
            <a:r>
              <a:rPr lang="en-US" altLang="fr-FR" sz="1800" dirty="0"/>
              <a:t>Tests </a:t>
            </a:r>
            <a:r>
              <a:rPr lang="en-US" altLang="fr-FR" sz="1800" dirty="0" err="1"/>
              <a:t>prévus</a:t>
            </a:r>
            <a:r>
              <a:rPr lang="en-US" altLang="fr-FR" sz="1800" dirty="0"/>
              <a:t> sur </a:t>
            </a:r>
            <a:r>
              <a:rPr lang="en-US" altLang="fr-FR" sz="1800" dirty="0" err="1" smtClean="0"/>
              <a:t>décembre</a:t>
            </a:r>
            <a:r>
              <a:rPr lang="en-US" altLang="fr-FR" sz="1800" dirty="0" smtClean="0"/>
              <a:t> </a:t>
            </a:r>
            <a:r>
              <a:rPr lang="en-US" altLang="fr-FR" sz="1800" dirty="0"/>
              <a:t>2018 et </a:t>
            </a:r>
            <a:r>
              <a:rPr lang="en-US" altLang="fr-FR" sz="1800" dirty="0" err="1"/>
              <a:t>janvier</a:t>
            </a:r>
            <a:r>
              <a:rPr lang="en-US" altLang="fr-FR" sz="1800" dirty="0"/>
              <a:t> 2019</a:t>
            </a:r>
          </a:p>
          <a:p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17355803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ctrTitle"/>
          </p:nvPr>
        </p:nvSpPr>
        <p:spPr>
          <a:xfrm>
            <a:off x="611188" y="0"/>
            <a:ext cx="7772400" cy="47625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fr-FR" dirty="0" err="1"/>
              <a:t>Contexte</a:t>
            </a:r>
            <a:r>
              <a:rPr lang="en-US" altLang="fr-FR" dirty="0"/>
              <a:t> </a:t>
            </a:r>
            <a:r>
              <a:rPr lang="en-US" altLang="fr-FR" dirty="0" err="1"/>
              <a:t>réglementaire</a:t>
            </a:r>
            <a:endParaRPr lang="fr-FR" dirty="0"/>
          </a:p>
        </p:txBody>
      </p:sp>
      <p:sp>
        <p:nvSpPr>
          <p:cNvPr id="6148" name="Espace réservé du texte 3"/>
          <p:cNvSpPr>
            <a:spLocks noGrp="1"/>
          </p:cNvSpPr>
          <p:nvPr>
            <p:ph type="body" sz="quarter" idx="10"/>
          </p:nvPr>
        </p:nvSpPr>
        <p:spPr>
          <a:xfrm>
            <a:off x="646113" y="620688"/>
            <a:ext cx="7813675" cy="5616624"/>
          </a:xfrm>
        </p:spPr>
        <p:txBody>
          <a:bodyPr/>
          <a:lstStyle/>
          <a:p>
            <a:pPr lvl="1"/>
            <a:r>
              <a:rPr lang="fr-FR" altLang="fr-FR" sz="1600" dirty="0"/>
              <a:t>Directive (2011/62/UE) a modifié le code Européen en juillet 2011 pour sécuriser la chaine d’approvisionnement légale du médicament =&gt; Bases de la lutte contre la falsification des médicaments</a:t>
            </a:r>
          </a:p>
          <a:p>
            <a:pPr lvl="1"/>
            <a:endParaRPr lang="fr-FR" altLang="fr-FR" sz="1600" dirty="0"/>
          </a:p>
          <a:p>
            <a:pPr lvl="1"/>
            <a:r>
              <a:rPr lang="fr-FR" altLang="fr-FR" sz="1600" dirty="0"/>
              <a:t>Règlement </a:t>
            </a:r>
            <a:r>
              <a:rPr lang="fr-FR" altLang="fr-FR" sz="1600" dirty="0" smtClean="0"/>
              <a:t>Délégué </a:t>
            </a:r>
            <a:r>
              <a:rPr lang="fr-FR" altLang="fr-FR" sz="1600" dirty="0"/>
              <a:t>(UE) 2016/161 adopté par la commission et publié le 2 octobre 2015 est applicable dans tous les États, sauf dérogation, le </a:t>
            </a:r>
            <a:r>
              <a:rPr lang="fr-FR" altLang="fr-FR" sz="1600" u="sng" dirty="0">
                <a:solidFill>
                  <a:schemeClr val="accent6">
                    <a:lumMod val="75000"/>
                  </a:schemeClr>
                </a:solidFill>
              </a:rPr>
              <a:t>9 février 2019</a:t>
            </a:r>
            <a:r>
              <a:rPr lang="fr-FR" altLang="fr-FR" sz="1600" dirty="0" smtClean="0"/>
              <a:t>.</a:t>
            </a:r>
          </a:p>
          <a:p>
            <a:pPr lvl="1"/>
            <a:endParaRPr lang="fr-FR" altLang="fr-FR" sz="1600" dirty="0"/>
          </a:p>
          <a:p>
            <a:pPr lvl="1"/>
            <a:r>
              <a:rPr lang="fr-FR" altLang="fr-FR" sz="1600" dirty="0" smtClean="0"/>
              <a:t>Ni la </a:t>
            </a:r>
            <a:r>
              <a:rPr lang="fr-FR" altLang="fr-FR" sz="1600" dirty="0"/>
              <a:t>C</a:t>
            </a:r>
            <a:r>
              <a:rPr lang="fr-FR" altLang="fr-FR" sz="1600" dirty="0" smtClean="0"/>
              <a:t>ommission Européenne, ni le ministère chargée de la santé n’envisagent de report dans la date de mise en application du RD</a:t>
            </a:r>
            <a:endParaRPr lang="fr-FR" altLang="fr-FR" sz="1600" dirty="0"/>
          </a:p>
          <a:p>
            <a:pPr lvl="1"/>
            <a:endParaRPr lang="fr-FR" altLang="fr-FR" sz="1600" dirty="0"/>
          </a:p>
          <a:p>
            <a:pPr lvl="1"/>
            <a:r>
              <a:rPr lang="fr-FR" altLang="fr-FR" sz="1600" dirty="0"/>
              <a:t>Ordonnance n°2016-1729 du 15 décembre 2016 relative aux PUI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fr-FR" altLang="fr-FR" sz="1600" dirty="0"/>
              <a:t>Modification du chapitre VI du titre II du livre Ier de la cinquième partie du CSP, et notamment : « Art. L. 5126-1. Les PUI ont pour missions : 1° D’assurer la gestion, l’approvisionnement, </a:t>
            </a:r>
            <a:r>
              <a:rPr lang="fr-FR" altLang="fr-FR" sz="1600" dirty="0">
                <a:solidFill>
                  <a:schemeClr val="accent6">
                    <a:lumMod val="75000"/>
                  </a:schemeClr>
                </a:solidFill>
              </a:rPr>
              <a:t>la vérification des dispositifs de sécurité</a:t>
            </a:r>
            <a:r>
              <a:rPr lang="fr-FR" altLang="fr-FR" sz="1600" dirty="0"/>
              <a:t>, la préparation, le contrôle, la détention, l’évaluation et la dispensation des médicaments… »</a:t>
            </a:r>
          </a:p>
          <a:p>
            <a:pPr lvl="1">
              <a:buFont typeface="Symbol" panose="05050102010706020507" pitchFamily="18" charset="2"/>
              <a:buChar char="Þ"/>
            </a:pPr>
            <a:r>
              <a:rPr lang="fr-FR" altLang="fr-FR" sz="1600" dirty="0">
                <a:solidFill>
                  <a:schemeClr val="accent6">
                    <a:lumMod val="75000"/>
                  </a:schemeClr>
                </a:solidFill>
              </a:rPr>
              <a:t>Responsabilité du pharmacien </a:t>
            </a:r>
            <a:r>
              <a:rPr lang="fr-FR" altLang="fr-FR" sz="1600" dirty="0"/>
              <a:t>gérant de la PUI dans la vérification des dispositifs de sécurité</a:t>
            </a:r>
          </a:p>
          <a:p>
            <a:pPr marL="179387" lvl="1" indent="0">
              <a:buNone/>
            </a:pPr>
            <a:endParaRPr lang="fr-FR" altLang="fr-FR" sz="1600" dirty="0"/>
          </a:p>
          <a:p>
            <a:pPr lvl="1"/>
            <a:r>
              <a:rPr lang="fr-FR" altLang="fr-FR" sz="1600" dirty="0"/>
              <a:t>Mais attente de publication du décret « PUI » qui complètera ces textes</a:t>
            </a:r>
            <a:endParaRPr lang="en-US" altLang="fr-F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Retour d’expérience, exemple AP-HM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fr-FR" sz="1800" dirty="0"/>
              <a:t>Discussions au sein du GHT 13 : 13 </a:t>
            </a:r>
            <a:r>
              <a:rPr lang="en-US" altLang="fr-FR" sz="1800" dirty="0" err="1"/>
              <a:t>établissements</a:t>
            </a:r>
            <a:r>
              <a:rPr lang="en-US" altLang="fr-FR" sz="1800" dirty="0"/>
              <a:t> avec des </a:t>
            </a:r>
            <a:r>
              <a:rPr lang="en-US" altLang="fr-FR" sz="1800" dirty="0" err="1"/>
              <a:t>tailles</a:t>
            </a:r>
            <a:r>
              <a:rPr lang="en-US" altLang="fr-FR" sz="1800" dirty="0"/>
              <a:t> et des </a:t>
            </a:r>
            <a:r>
              <a:rPr lang="en-US" altLang="fr-FR" sz="1800" dirty="0" err="1"/>
              <a:t>besoins</a:t>
            </a:r>
            <a:r>
              <a:rPr lang="en-US" altLang="fr-FR" sz="1800" dirty="0"/>
              <a:t> </a:t>
            </a:r>
            <a:r>
              <a:rPr lang="en-US" altLang="fr-FR" sz="1800" dirty="0" err="1"/>
              <a:t>différents</a:t>
            </a:r>
            <a:endParaRPr lang="en-US" altLang="fr-FR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fr-FR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fr-FR" sz="1800" dirty="0"/>
              <a:t>Evaluation </a:t>
            </a:r>
            <a:r>
              <a:rPr lang="en-US" altLang="fr-FR" sz="1800" dirty="0" err="1"/>
              <a:t>d’une</a:t>
            </a:r>
            <a:r>
              <a:rPr lang="en-US" altLang="fr-FR" sz="1800" dirty="0"/>
              <a:t> solution de lecture de codes </a:t>
            </a:r>
            <a:r>
              <a:rPr lang="en-US" altLang="fr-FR" sz="1800" dirty="0" err="1"/>
              <a:t>consolidés</a:t>
            </a:r>
            <a:endParaRPr lang="en-US" altLang="fr-FR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fr-FR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fr-FR" sz="1800" dirty="0"/>
              <a:t>AP-HM - Tests sur </a:t>
            </a:r>
            <a:r>
              <a:rPr lang="en-US" altLang="fr-FR" sz="1800" dirty="0" err="1"/>
              <a:t>deux</a:t>
            </a:r>
            <a:r>
              <a:rPr lang="en-US" altLang="fr-FR" sz="1800" dirty="0"/>
              <a:t> </a:t>
            </a:r>
            <a:r>
              <a:rPr lang="en-US" altLang="fr-FR" sz="1800" dirty="0" err="1"/>
              <a:t>magasins</a:t>
            </a:r>
            <a:r>
              <a:rPr lang="en-US" altLang="fr-FR" sz="1800" dirty="0"/>
              <a:t> Timone des </a:t>
            </a:r>
            <a:r>
              <a:rPr lang="en-US" altLang="fr-FR" sz="1800" dirty="0" err="1"/>
              <a:t>contraintes</a:t>
            </a:r>
            <a:r>
              <a:rPr lang="en-US" altLang="fr-FR" sz="1800" dirty="0"/>
              <a:t> physiques et techniques par scan de </a:t>
            </a:r>
            <a:r>
              <a:rPr lang="en-US" altLang="fr-FR" sz="1800" dirty="0" err="1"/>
              <a:t>produits</a:t>
            </a:r>
            <a:r>
              <a:rPr lang="en-US" altLang="fr-FR" sz="1800" dirty="0"/>
              <a:t> </a:t>
            </a:r>
            <a:r>
              <a:rPr lang="en-US" altLang="fr-FR" sz="1800" dirty="0" err="1"/>
              <a:t>livrés</a:t>
            </a:r>
            <a:r>
              <a:rPr lang="en-US" altLang="fr-FR" sz="1800" dirty="0"/>
              <a:t>, </a:t>
            </a:r>
            <a:r>
              <a:rPr lang="en-US" altLang="fr-FR" sz="1800" dirty="0" err="1"/>
              <a:t>idéalement</a:t>
            </a:r>
            <a:r>
              <a:rPr lang="en-US" altLang="fr-FR" sz="1800" dirty="0"/>
              <a:t> sur </a:t>
            </a:r>
            <a:r>
              <a:rPr lang="en-US" altLang="fr-FR" sz="1800" dirty="0" err="1" smtClean="0"/>
              <a:t>boites</a:t>
            </a:r>
            <a:r>
              <a:rPr lang="en-US" altLang="fr-FR" sz="1800" dirty="0" smtClean="0"/>
              <a:t> </a:t>
            </a:r>
            <a:r>
              <a:rPr lang="en-US" altLang="fr-FR" sz="1800" dirty="0" err="1"/>
              <a:t>sérialisées</a:t>
            </a:r>
            <a:r>
              <a:rPr lang="en-US" altLang="fr-FR" sz="1800" dirty="0"/>
              <a:t> (</a:t>
            </a:r>
            <a:r>
              <a:rPr lang="en-US" altLang="fr-FR" sz="1800" dirty="0" err="1"/>
              <a:t>fournisseurs</a:t>
            </a:r>
            <a:r>
              <a:rPr lang="en-US" altLang="fr-FR" sz="1800" dirty="0"/>
              <a:t> : Janssen, MSD, Roche), avec </a:t>
            </a:r>
            <a:r>
              <a:rPr lang="en-US" altLang="fr-FR" sz="1800" dirty="0" err="1"/>
              <a:t>lecteur</a:t>
            </a:r>
            <a:r>
              <a:rPr lang="en-US" altLang="fr-FR" sz="1800" dirty="0"/>
              <a:t> 2D </a:t>
            </a:r>
            <a:r>
              <a:rPr lang="en-US" altLang="fr-FR" sz="1800" dirty="0" err="1"/>
              <a:t>mais</a:t>
            </a:r>
            <a:r>
              <a:rPr lang="en-US" altLang="fr-FR" sz="1800" dirty="0"/>
              <a:t> hors </a:t>
            </a:r>
            <a:r>
              <a:rPr lang="en-US" altLang="fr-FR" sz="1800" dirty="0" err="1"/>
              <a:t>connexion</a:t>
            </a:r>
            <a:r>
              <a:rPr lang="en-US" altLang="fr-FR" sz="1800" dirty="0"/>
              <a:t> au NMVS : </a:t>
            </a:r>
          </a:p>
          <a:p>
            <a:pPr marL="730250" lvl="1">
              <a:buFont typeface="Arial" panose="020B0604020202020204" pitchFamily="34" charset="0"/>
              <a:buChar char="•"/>
            </a:pPr>
            <a:r>
              <a:rPr lang="en-US" altLang="fr-FR" sz="1800" dirty="0" err="1" smtClean="0"/>
              <a:t>Paramétrage</a:t>
            </a:r>
            <a:r>
              <a:rPr lang="en-US" altLang="fr-FR" sz="1800" dirty="0" smtClean="0"/>
              <a:t> des </a:t>
            </a:r>
            <a:r>
              <a:rPr lang="en-US" altLang="fr-FR" sz="1800" dirty="0" err="1" smtClean="0"/>
              <a:t>lecteurs</a:t>
            </a:r>
            <a:r>
              <a:rPr lang="en-US" altLang="fr-FR" sz="1800" dirty="0" smtClean="0"/>
              <a:t> 2D </a:t>
            </a:r>
            <a:r>
              <a:rPr lang="en-US" altLang="fr-FR" sz="1800" dirty="0" err="1" smtClean="0"/>
              <a:t>en</a:t>
            </a:r>
            <a:r>
              <a:rPr lang="en-US" altLang="fr-FR" sz="1800" dirty="0" smtClean="0"/>
              <a:t> clavier AZERTY (par </a:t>
            </a:r>
            <a:r>
              <a:rPr lang="en-US" altLang="fr-FR" sz="1800" dirty="0" err="1" smtClean="0"/>
              <a:t>défaut</a:t>
            </a:r>
            <a:r>
              <a:rPr lang="en-US" altLang="fr-FR" sz="1800" dirty="0" smtClean="0"/>
              <a:t> QWERTY)</a:t>
            </a:r>
          </a:p>
          <a:p>
            <a:pPr marL="730250" lvl="1">
              <a:buFont typeface="Arial" panose="020B0604020202020204" pitchFamily="34" charset="0"/>
              <a:buChar char="•"/>
            </a:pPr>
            <a:r>
              <a:rPr lang="en-US" altLang="fr-FR" sz="1800" dirty="0" smtClean="0"/>
              <a:t>Temps </a:t>
            </a:r>
            <a:r>
              <a:rPr lang="en-US" altLang="fr-FR" sz="1800" dirty="0"/>
              <a:t>de lecture </a:t>
            </a:r>
            <a:r>
              <a:rPr lang="en-US" altLang="fr-FR" sz="1800" dirty="0" err="1"/>
              <a:t>seul</a:t>
            </a:r>
            <a:r>
              <a:rPr lang="en-US" altLang="fr-FR" sz="1800" dirty="0"/>
              <a:t> de </a:t>
            </a:r>
            <a:r>
              <a:rPr lang="en-US" altLang="fr-FR" sz="1800" dirty="0" smtClean="0"/>
              <a:t>3 </a:t>
            </a:r>
            <a:r>
              <a:rPr lang="en-US" altLang="fr-FR" sz="1800" dirty="0" err="1"/>
              <a:t>secondes</a:t>
            </a:r>
            <a:r>
              <a:rPr lang="en-US" altLang="fr-FR" sz="1800" dirty="0"/>
              <a:t> </a:t>
            </a:r>
            <a:r>
              <a:rPr lang="en-US" altLang="fr-FR" sz="1800" dirty="0" err="1"/>
              <a:t>en</a:t>
            </a:r>
            <a:r>
              <a:rPr lang="en-US" altLang="fr-FR" sz="1800" dirty="0"/>
              <a:t> </a:t>
            </a:r>
            <a:r>
              <a:rPr lang="en-US" altLang="fr-FR" sz="1800" dirty="0" err="1"/>
              <a:t>moyenne</a:t>
            </a:r>
            <a:endParaRPr lang="en-US" altLang="fr-FR" sz="1800" dirty="0"/>
          </a:p>
          <a:p>
            <a:pPr marL="730250" lvl="1">
              <a:buFont typeface="Arial" panose="020B0604020202020204" pitchFamily="34" charset="0"/>
              <a:buChar char="•"/>
            </a:pPr>
            <a:r>
              <a:rPr lang="en-US" altLang="fr-FR" sz="1800" dirty="0" err="1"/>
              <a:t>Difficultés</a:t>
            </a:r>
            <a:r>
              <a:rPr lang="en-US" altLang="fr-FR" sz="1800" dirty="0"/>
              <a:t>/</a:t>
            </a:r>
            <a:r>
              <a:rPr lang="en-US" altLang="fr-FR" sz="1800" dirty="0" err="1"/>
              <a:t>impossibilité</a:t>
            </a:r>
            <a:r>
              <a:rPr lang="en-US" altLang="fr-FR" sz="1800" dirty="0"/>
              <a:t> de lecture des codes </a:t>
            </a:r>
            <a:r>
              <a:rPr lang="en-US" altLang="fr-FR" sz="1800" dirty="0" err="1"/>
              <a:t>en</a:t>
            </a:r>
            <a:r>
              <a:rPr lang="en-US" altLang="fr-FR" sz="1800" dirty="0"/>
              <a:t> </a:t>
            </a:r>
            <a:r>
              <a:rPr lang="en-US" altLang="fr-FR" sz="1800" dirty="0" err="1"/>
              <a:t>négatif</a:t>
            </a:r>
            <a:r>
              <a:rPr lang="en-US" altLang="fr-FR" sz="1800" dirty="0"/>
              <a:t> (blanc sur fond noir)</a:t>
            </a:r>
          </a:p>
          <a:p>
            <a:pPr marL="730250" lvl="1">
              <a:buFont typeface="Arial" panose="020B0604020202020204" pitchFamily="34" charset="0"/>
              <a:buChar char="•"/>
            </a:pPr>
            <a:r>
              <a:rPr lang="en-US" altLang="fr-FR" sz="1800" dirty="0" err="1"/>
              <a:t>Impossibilité</a:t>
            </a:r>
            <a:r>
              <a:rPr lang="en-US" altLang="fr-FR" sz="1800" dirty="0"/>
              <a:t> de lecture </a:t>
            </a:r>
            <a:r>
              <a:rPr lang="en-US" altLang="fr-FR" sz="1800" dirty="0" err="1"/>
              <a:t>si</a:t>
            </a:r>
            <a:r>
              <a:rPr lang="en-US" altLang="fr-FR" sz="1800" dirty="0"/>
              <a:t> film </a:t>
            </a:r>
            <a:r>
              <a:rPr lang="en-US" altLang="fr-FR" sz="1800" dirty="0" err="1"/>
              <a:t>thermosoudé</a:t>
            </a:r>
            <a:endParaRPr lang="en-US" altLang="fr-FR" sz="1800" dirty="0"/>
          </a:p>
          <a:p>
            <a:pPr marL="730250" lvl="1">
              <a:buFont typeface="Arial" panose="020B0604020202020204" pitchFamily="34" charset="0"/>
              <a:buChar char="•"/>
            </a:pPr>
            <a:r>
              <a:rPr lang="en-US" altLang="fr-FR" sz="1800" dirty="0"/>
              <a:t>Importance du </a:t>
            </a:r>
            <a:r>
              <a:rPr lang="en-US" altLang="fr-FR" sz="1800" dirty="0" err="1"/>
              <a:t>lieux</a:t>
            </a:r>
            <a:r>
              <a:rPr lang="en-US" altLang="fr-FR" sz="1800" dirty="0"/>
              <a:t> </a:t>
            </a:r>
            <a:r>
              <a:rPr lang="en-US" altLang="fr-FR" sz="1800" dirty="0" err="1"/>
              <a:t>d’apposition</a:t>
            </a:r>
            <a:r>
              <a:rPr lang="en-US" altLang="fr-FR" sz="1800" dirty="0"/>
              <a:t> du code </a:t>
            </a:r>
            <a:r>
              <a:rPr lang="en-US" altLang="fr-FR" sz="1800" dirty="0" err="1" smtClean="0"/>
              <a:t>DataMatrix</a:t>
            </a:r>
            <a:r>
              <a:rPr lang="en-US" altLang="fr-FR" sz="1800" dirty="0" smtClean="0"/>
              <a:t> </a:t>
            </a:r>
            <a:r>
              <a:rPr lang="en-US" altLang="fr-FR" sz="1800" dirty="0"/>
              <a:t>sur la </a:t>
            </a:r>
            <a:r>
              <a:rPr lang="en-US" altLang="fr-FR" sz="1800" dirty="0" err="1" smtClean="0"/>
              <a:t>boîte</a:t>
            </a:r>
            <a:endParaRPr lang="en-US" altLang="fr-FR" sz="1800" dirty="0" smtClean="0"/>
          </a:p>
          <a:p>
            <a:pPr marL="730250" lvl="1">
              <a:buFont typeface="Arial" panose="020B0604020202020204" pitchFamily="34" charset="0"/>
              <a:buChar char="•"/>
            </a:pPr>
            <a:r>
              <a:rPr lang="en-US" altLang="fr-FR" sz="1800" dirty="0" smtClean="0"/>
              <a:t>Importance de la qualité </a:t>
            </a:r>
            <a:r>
              <a:rPr lang="en-US" altLang="fr-FR" sz="1800" dirty="0" err="1" smtClean="0"/>
              <a:t>d’impression</a:t>
            </a:r>
            <a:r>
              <a:rPr lang="en-US" altLang="fr-FR" sz="1800" dirty="0" smtClean="0"/>
              <a:t> </a:t>
            </a:r>
            <a:r>
              <a:rPr lang="en-US" altLang="fr-FR" sz="1800" dirty="0"/>
              <a:t>code </a:t>
            </a:r>
            <a:r>
              <a:rPr lang="en-US" altLang="fr-FR" sz="1800" dirty="0" err="1"/>
              <a:t>DataMatrix</a:t>
            </a:r>
            <a:r>
              <a:rPr lang="en-US" altLang="fr-FR" sz="1800" dirty="0"/>
              <a:t> </a:t>
            </a:r>
            <a:endParaRPr lang="en-US" altLang="fr-FR" sz="1800" dirty="0" smtClean="0"/>
          </a:p>
          <a:p>
            <a:pPr marL="730250" lvl="1">
              <a:buFont typeface="Arial" panose="020B0604020202020204" pitchFamily="34" charset="0"/>
              <a:buChar char="•"/>
            </a:pPr>
            <a:r>
              <a:rPr lang="en-US" altLang="fr-FR" sz="1800" dirty="0" err="1" smtClean="0"/>
              <a:t>Gestion</a:t>
            </a:r>
            <a:r>
              <a:rPr lang="en-US" altLang="fr-FR" sz="1800" dirty="0" smtClean="0"/>
              <a:t> des anomalies à </a:t>
            </a:r>
            <a:r>
              <a:rPr lang="en-US" altLang="fr-FR" sz="1800" dirty="0" err="1" smtClean="0"/>
              <a:t>anticiper</a:t>
            </a:r>
            <a:endParaRPr lang="en-US" altLang="fr-FR" sz="1800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621095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Conclusion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sz="2000" dirty="0" smtClean="0"/>
          </a:p>
          <a:p>
            <a:r>
              <a:rPr lang="fr-FR" sz="2000" dirty="0" smtClean="0"/>
              <a:t>Obligation réglementaire d’où nécessité de se mettre en conformité</a:t>
            </a:r>
          </a:p>
          <a:p>
            <a:endParaRPr lang="fr-FR" sz="2000" dirty="0" smtClean="0"/>
          </a:p>
          <a:p>
            <a:r>
              <a:rPr lang="fr-FR" sz="2000" dirty="0" smtClean="0"/>
              <a:t>Mode projet souhaitable car plusieurs acteurs impliqués</a:t>
            </a:r>
          </a:p>
          <a:p>
            <a:endParaRPr lang="fr-FR" sz="2000" dirty="0" smtClean="0"/>
          </a:p>
          <a:p>
            <a:r>
              <a:rPr lang="fr-FR" sz="2000" dirty="0" smtClean="0"/>
              <a:t>Changements importants dont tous les impacts ne sont pas connus à ce jour</a:t>
            </a:r>
          </a:p>
          <a:p>
            <a:endParaRPr lang="fr-FR" sz="2000" dirty="0" smtClean="0"/>
          </a:p>
          <a:p>
            <a:r>
              <a:rPr lang="fr-FR" sz="2000" dirty="0" smtClean="0"/>
              <a:t>Ressources disponibles</a:t>
            </a:r>
          </a:p>
          <a:p>
            <a:pPr lvl="1"/>
            <a:r>
              <a:rPr lang="fr-FR" sz="2000" dirty="0" smtClean="0"/>
              <a:t>Guide méthodologique </a:t>
            </a:r>
            <a:r>
              <a:rPr lang="fr-FR" sz="2000" dirty="0"/>
              <a:t>DGOS juillet 2018 </a:t>
            </a:r>
            <a:endParaRPr lang="fr-FR" sz="2000" dirty="0" smtClean="0"/>
          </a:p>
          <a:p>
            <a:pPr lvl="1"/>
            <a:r>
              <a:rPr lang="fr-FR" sz="2000" dirty="0"/>
              <a:t>(Note d'information N° DGOS/PF2/DGS/PP2/2018/196 du 2 août 2018</a:t>
            </a:r>
          </a:p>
          <a:p>
            <a:pPr lvl="1"/>
            <a:r>
              <a:rPr lang="fr-FR" sz="2000" dirty="0" smtClean="0"/>
              <a:t>Site internet France MVO et EMVO</a:t>
            </a:r>
          </a:p>
          <a:p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2846555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Le compte à rebours est proche d’expirer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632" y="1196752"/>
            <a:ext cx="7524328" cy="4885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7074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Le compte à rebours est proche d’expirer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212" y="2247900"/>
            <a:ext cx="1933575" cy="2362200"/>
          </a:xfrm>
          <a:prstGeom prst="rect">
            <a:avLst/>
          </a:prstGeom>
        </p:spPr>
      </p:pic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 smtClean="0"/>
              <a:t>Serez-vous prêt ?</a:t>
            </a:r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 smtClean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 smtClean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 smtClean="0"/>
          </a:p>
          <a:p>
            <a:pPr marL="0" indent="0" algn="ctr">
              <a:buNone/>
            </a:pPr>
            <a:r>
              <a:rPr lang="fr-FR" dirty="0" smtClean="0"/>
              <a:t>Merci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841890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ctrTitle"/>
          </p:nvPr>
        </p:nvSpPr>
        <p:spPr>
          <a:xfrm>
            <a:off x="611188" y="0"/>
            <a:ext cx="7772400" cy="47625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fr-FR" dirty="0" err="1"/>
              <a:t>Périmètre</a:t>
            </a:r>
            <a:r>
              <a:rPr lang="en-US" altLang="fr-FR" dirty="0"/>
              <a:t> des </a:t>
            </a:r>
            <a:r>
              <a:rPr lang="en-US" altLang="fr-FR" dirty="0" err="1"/>
              <a:t>produits</a:t>
            </a:r>
            <a:r>
              <a:rPr lang="en-US" altLang="fr-FR" dirty="0"/>
              <a:t> </a:t>
            </a:r>
            <a:r>
              <a:rPr lang="en-US" altLang="fr-FR" dirty="0" err="1"/>
              <a:t>concernés</a:t>
            </a:r>
            <a:r>
              <a:rPr lang="en-US" altLang="fr-FR" dirty="0"/>
              <a:t> (1)</a:t>
            </a:r>
            <a:endParaRPr lang="fr-FR" dirty="0"/>
          </a:p>
        </p:txBody>
      </p:sp>
      <p:sp>
        <p:nvSpPr>
          <p:cNvPr id="6148" name="Espace réservé du texte 3"/>
          <p:cNvSpPr>
            <a:spLocks noGrp="1"/>
          </p:cNvSpPr>
          <p:nvPr>
            <p:ph type="body" sz="quarter" idx="10"/>
          </p:nvPr>
        </p:nvSpPr>
        <p:spPr>
          <a:xfrm>
            <a:off x="646113" y="620688"/>
            <a:ext cx="7813675" cy="5616624"/>
          </a:xfrm>
        </p:spPr>
        <p:txBody>
          <a:bodyPr/>
          <a:lstStyle/>
          <a:p>
            <a:pPr lvl="1"/>
            <a:r>
              <a:rPr lang="fr-FR" altLang="fr-FR" sz="1800" dirty="0"/>
              <a:t>Les </a:t>
            </a:r>
            <a:r>
              <a:rPr lang="fr-FR" altLang="fr-FR" sz="1800" dirty="0">
                <a:solidFill>
                  <a:schemeClr val="accent6">
                    <a:lumMod val="75000"/>
                  </a:schemeClr>
                </a:solidFill>
              </a:rPr>
              <a:t>médicaments soumis à prescription médicale </a:t>
            </a:r>
            <a:r>
              <a:rPr lang="fr-FR" altLang="fr-FR" sz="1800" dirty="0"/>
              <a:t>obligatoire sauf ceux exclus par l’Annexe I du règlement délégué n°2016/161,</a:t>
            </a:r>
          </a:p>
          <a:p>
            <a:pPr lvl="1"/>
            <a:r>
              <a:rPr lang="fr-FR" altLang="fr-FR" sz="1800" dirty="0"/>
              <a:t>Les médicaments à prescription médicale facultative figurant en Annexe II du </a:t>
            </a:r>
            <a:r>
              <a:rPr lang="fr-FR" altLang="fr-FR" sz="1800" dirty="0" smtClean="0"/>
              <a:t>règlement </a:t>
            </a:r>
            <a:r>
              <a:rPr lang="fr-FR" altLang="fr-FR" sz="1800" dirty="0"/>
              <a:t>d</a:t>
            </a:r>
            <a:r>
              <a:rPr lang="fr-FR" altLang="fr-FR" sz="1800" dirty="0" smtClean="0"/>
              <a:t>élégué (</a:t>
            </a:r>
            <a:r>
              <a:rPr lang="fr-FR" altLang="fr-FR" sz="1800" dirty="0" err="1" smtClean="0"/>
              <a:t>oméprazole</a:t>
            </a:r>
            <a:r>
              <a:rPr lang="fr-FR" altLang="fr-FR" sz="1800" dirty="0"/>
              <a:t>) =&gt; pas pour les établissements de santé</a:t>
            </a:r>
          </a:p>
          <a:p>
            <a:pPr lvl="1"/>
            <a:endParaRPr lang="fr-FR" altLang="fr-FR" sz="1800" dirty="0"/>
          </a:p>
          <a:p>
            <a:pPr lvl="1"/>
            <a:r>
              <a:rPr lang="fr-FR" altLang="fr-FR" sz="1800" dirty="0"/>
              <a:t>En France :</a:t>
            </a:r>
          </a:p>
          <a:p>
            <a:pPr lvl="2"/>
            <a:r>
              <a:rPr lang="fr-FR" altLang="fr-FR" sz="1800" dirty="0"/>
              <a:t>Le décret n°2012-1562 du 31 décembre 2012 ajoute les médicaments remboursables dans le périmètre des médicaments concernés.</a:t>
            </a:r>
          </a:p>
          <a:p>
            <a:pPr lvl="2"/>
            <a:r>
              <a:rPr lang="fr-FR" altLang="fr-FR" sz="1800" dirty="0"/>
              <a:t>Le </a:t>
            </a:r>
            <a:r>
              <a:rPr lang="fr-FR" altLang="fr-FR" sz="1800" dirty="0">
                <a:solidFill>
                  <a:schemeClr val="accent6">
                    <a:lumMod val="75000"/>
                  </a:schemeClr>
                </a:solidFill>
              </a:rPr>
              <a:t>décret n°2018-291 du 20 avril 2018 </a:t>
            </a:r>
            <a:r>
              <a:rPr lang="fr-FR" altLang="fr-FR" sz="1800" dirty="0"/>
              <a:t>modifie le champ d’application.</a:t>
            </a:r>
          </a:p>
          <a:p>
            <a:pPr lvl="2"/>
            <a:r>
              <a:rPr lang="fr-FR" altLang="fr-FR" sz="1800" dirty="0"/>
              <a:t>La </a:t>
            </a:r>
            <a:r>
              <a:rPr lang="fr-FR" altLang="fr-FR" sz="1800" dirty="0">
                <a:solidFill>
                  <a:schemeClr val="accent6">
                    <a:lumMod val="75000"/>
                  </a:schemeClr>
                </a:solidFill>
              </a:rPr>
              <a:t>directive 2001/83/CE art 71</a:t>
            </a:r>
          </a:p>
          <a:p>
            <a:pPr marL="1371600" lvl="3" indent="0">
              <a:buNone/>
            </a:pPr>
            <a:r>
              <a:rPr lang="fr-FR" altLang="fr-FR" dirty="0"/>
              <a:t>Les </a:t>
            </a:r>
            <a:r>
              <a:rPr lang="fr-FR" altLang="fr-FR" dirty="0">
                <a:solidFill>
                  <a:schemeClr val="accent6">
                    <a:lumMod val="75000"/>
                  </a:schemeClr>
                </a:solidFill>
              </a:rPr>
              <a:t>médicaments</a:t>
            </a:r>
            <a:r>
              <a:rPr lang="fr-FR" altLang="fr-FR" dirty="0"/>
              <a:t> sont soumis à </a:t>
            </a:r>
            <a:r>
              <a:rPr lang="fr-FR" altLang="fr-FR" dirty="0">
                <a:solidFill>
                  <a:schemeClr val="accent6">
                    <a:lumMod val="75000"/>
                  </a:schemeClr>
                </a:solidFill>
              </a:rPr>
              <a:t>prescription médicale </a:t>
            </a:r>
            <a:r>
              <a:rPr lang="fr-FR" altLang="fr-FR" dirty="0"/>
              <a:t>lorsqu'ils </a:t>
            </a:r>
            <a:r>
              <a:rPr lang="fr-FR" altLang="fr-FR" dirty="0" smtClean="0"/>
              <a:t>…/… </a:t>
            </a:r>
            <a:r>
              <a:rPr lang="fr-FR" altLang="fr-FR" dirty="0"/>
              <a:t>sont, sauf exception, prescrits par un médecin pour être </a:t>
            </a:r>
            <a:r>
              <a:rPr lang="fr-FR" altLang="fr-FR" dirty="0">
                <a:solidFill>
                  <a:schemeClr val="accent6">
                    <a:lumMod val="75000"/>
                  </a:schemeClr>
                </a:solidFill>
              </a:rPr>
              <a:t>administrés par voie parentérale.</a:t>
            </a:r>
          </a:p>
          <a:p>
            <a:pPr lvl="2"/>
            <a:r>
              <a:rPr lang="fr-FR" altLang="fr-FR" sz="1800" dirty="0"/>
              <a:t>Ex : Paracétamol injectable inscrit liste I depuis </a:t>
            </a:r>
            <a:r>
              <a:rPr lang="fr-FR" altLang="fr-FR" sz="1800" dirty="0" smtClean="0"/>
              <a:t>peu</a:t>
            </a:r>
          </a:p>
          <a:p>
            <a:pPr lvl="2"/>
            <a:r>
              <a:rPr lang="fr-FR" altLang="fr-FR" sz="1800" dirty="0" smtClean="0"/>
              <a:t>Les médicaments sous ATU sont exclus du périmètre</a:t>
            </a:r>
            <a:endParaRPr lang="fr-FR" altLang="fr-FR" sz="1800" dirty="0"/>
          </a:p>
        </p:txBody>
      </p:sp>
    </p:spTree>
    <p:extLst>
      <p:ext uri="{BB962C8B-B14F-4D97-AF65-F5344CB8AC3E}">
        <p14:creationId xmlns:p14="http://schemas.microsoft.com/office/powerpoint/2010/main" val="210290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ctrTitle"/>
          </p:nvPr>
        </p:nvSpPr>
        <p:spPr>
          <a:xfrm>
            <a:off x="611188" y="0"/>
            <a:ext cx="7772400" cy="47625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fr-FR" dirty="0" err="1"/>
              <a:t>Périmètre</a:t>
            </a:r>
            <a:r>
              <a:rPr lang="en-US" altLang="fr-FR" dirty="0"/>
              <a:t> des </a:t>
            </a:r>
            <a:r>
              <a:rPr lang="en-US" altLang="fr-FR" dirty="0" err="1"/>
              <a:t>produits</a:t>
            </a:r>
            <a:r>
              <a:rPr lang="en-US" altLang="fr-FR" dirty="0"/>
              <a:t> </a:t>
            </a:r>
            <a:r>
              <a:rPr lang="en-US" altLang="fr-FR" dirty="0" err="1"/>
              <a:t>concernés</a:t>
            </a:r>
            <a:r>
              <a:rPr lang="en-US" altLang="fr-FR" dirty="0"/>
              <a:t> </a:t>
            </a:r>
            <a:r>
              <a:rPr lang="en-US" altLang="fr-FR" dirty="0" smtClean="0"/>
              <a:t>(2)</a:t>
            </a:r>
            <a:endParaRPr lang="fr-FR" dirty="0"/>
          </a:p>
        </p:txBody>
      </p:sp>
      <p:graphicFrame>
        <p:nvGraphicFramePr>
          <p:cNvPr id="5" name="Obje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8900864"/>
              </p:ext>
            </p:extLst>
          </p:nvPr>
        </p:nvGraphicFramePr>
        <p:xfrm>
          <a:off x="323528" y="620688"/>
          <a:ext cx="8605394" cy="54921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Feuille de calcul" r:id="rId3" imgW="7477041" imgH="4771969" progId="Excel.Sheet.12">
                  <p:embed/>
                </p:oleObj>
              </mc:Choice>
              <mc:Fallback>
                <p:oleObj name="Feuille de calcul" r:id="rId3" imgW="7477041" imgH="477196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3528" y="620688"/>
                        <a:ext cx="8605394" cy="54921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9899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9432" y="3581757"/>
            <a:ext cx="3270356" cy="2655555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ctrTitle"/>
          </p:nvPr>
        </p:nvSpPr>
        <p:spPr>
          <a:xfrm>
            <a:off x="611188" y="0"/>
            <a:ext cx="7772400" cy="47625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fr-FR" dirty="0" err="1"/>
              <a:t>Périmètre</a:t>
            </a:r>
            <a:r>
              <a:rPr lang="en-US" altLang="fr-FR" dirty="0"/>
              <a:t> </a:t>
            </a:r>
            <a:r>
              <a:rPr lang="en-US" altLang="fr-FR" dirty="0" err="1" smtClean="0"/>
              <a:t>géographique</a:t>
            </a:r>
            <a:endParaRPr lang="fr-FR" dirty="0"/>
          </a:p>
        </p:txBody>
      </p:sp>
      <p:sp>
        <p:nvSpPr>
          <p:cNvPr id="6148" name="Espace réservé du texte 3"/>
          <p:cNvSpPr>
            <a:spLocks noGrp="1"/>
          </p:cNvSpPr>
          <p:nvPr>
            <p:ph type="body" sz="quarter" idx="10"/>
          </p:nvPr>
        </p:nvSpPr>
        <p:spPr>
          <a:xfrm>
            <a:off x="646113" y="620688"/>
            <a:ext cx="7813675" cy="5616624"/>
          </a:xfrm>
        </p:spPr>
        <p:txBody>
          <a:bodyPr/>
          <a:lstStyle/>
          <a:p>
            <a:pPr lvl="1"/>
            <a:r>
              <a:rPr lang="fr-FR" altLang="fr-FR" sz="1800" dirty="0" smtClean="0"/>
              <a:t>Pays de l’Union Européenne, dont la France</a:t>
            </a:r>
          </a:p>
          <a:p>
            <a:pPr lvl="1"/>
            <a:r>
              <a:rPr lang="fr-FR" altLang="fr-FR" sz="1800" dirty="0" smtClean="0"/>
              <a:t>Pays hors union : Islande, Liechtenstein, Norvège, et Suisse</a:t>
            </a:r>
          </a:p>
          <a:p>
            <a:pPr lvl="1"/>
            <a:r>
              <a:rPr lang="fr-FR" altLang="fr-FR" sz="1800" dirty="0" smtClean="0"/>
              <a:t>En France</a:t>
            </a:r>
          </a:p>
          <a:p>
            <a:pPr lvl="2"/>
            <a:r>
              <a:rPr lang="fr-FR" altLang="fr-FR" sz="1800" dirty="0" smtClean="0"/>
              <a:t>Métropole : applicable</a:t>
            </a:r>
          </a:p>
          <a:p>
            <a:pPr lvl="2"/>
            <a:r>
              <a:rPr lang="fr-FR" altLang="fr-FR" sz="1800" dirty="0" smtClean="0"/>
              <a:t>DOM : applicable</a:t>
            </a:r>
          </a:p>
          <a:p>
            <a:pPr lvl="2"/>
            <a:r>
              <a:rPr lang="fr-FR" altLang="fr-FR" sz="1800" dirty="0" smtClean="0"/>
              <a:t>COM : compétentes en matière de santé publique, pas d’obligation, fonction de chaque territoire (si pas appliqué = export)</a:t>
            </a:r>
          </a:p>
          <a:p>
            <a:pPr lvl="1"/>
            <a:r>
              <a:rPr lang="fr-FR" altLang="fr-FR" sz="1800" dirty="0" smtClean="0"/>
              <a:t>Monaco : applicable</a:t>
            </a:r>
          </a:p>
          <a:p>
            <a:pPr lvl="1"/>
            <a:r>
              <a:rPr lang="fr-FR" altLang="fr-FR" sz="1800" dirty="0" smtClean="0"/>
              <a:t>Délai de mise place supplémentaire car système comparable déjà existant pour :</a:t>
            </a:r>
          </a:p>
          <a:p>
            <a:pPr lvl="2"/>
            <a:r>
              <a:rPr lang="fr-FR" altLang="fr-FR" sz="1800" dirty="0" smtClean="0"/>
              <a:t>Grèce</a:t>
            </a:r>
          </a:p>
          <a:p>
            <a:pPr lvl="2"/>
            <a:r>
              <a:rPr lang="fr-FR" altLang="fr-FR" sz="1800" dirty="0" smtClean="0"/>
              <a:t>Italie</a:t>
            </a:r>
          </a:p>
          <a:p>
            <a:pPr lvl="2"/>
            <a:r>
              <a:rPr lang="fr-FR" altLang="fr-FR" sz="1800" dirty="0" smtClean="0"/>
              <a:t>Liechtenstein</a:t>
            </a:r>
            <a:endParaRPr lang="fr-FR" altLang="fr-FR" sz="1800" dirty="0"/>
          </a:p>
        </p:txBody>
      </p:sp>
    </p:spTree>
    <p:extLst>
      <p:ext uri="{BB962C8B-B14F-4D97-AF65-F5344CB8AC3E}">
        <p14:creationId xmlns:p14="http://schemas.microsoft.com/office/powerpoint/2010/main" val="3479005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ctrTitle"/>
          </p:nvPr>
        </p:nvSpPr>
        <p:spPr>
          <a:xfrm>
            <a:off x="611188" y="0"/>
            <a:ext cx="7772400" cy="47625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fr-FR" altLang="fr-FR" dirty="0"/>
              <a:t>Vérification des dispositifs de sécurité</a:t>
            </a:r>
            <a:endParaRPr lang="fr-FR" dirty="0"/>
          </a:p>
        </p:txBody>
      </p:sp>
      <p:sp>
        <p:nvSpPr>
          <p:cNvPr id="6148" name="Espace réservé du texte 3"/>
          <p:cNvSpPr>
            <a:spLocks noGrp="1"/>
          </p:cNvSpPr>
          <p:nvPr>
            <p:ph type="body" sz="quarter" idx="10"/>
          </p:nvPr>
        </p:nvSpPr>
        <p:spPr>
          <a:xfrm>
            <a:off x="646113" y="620688"/>
            <a:ext cx="7813675" cy="5616624"/>
          </a:xfrm>
        </p:spPr>
        <p:txBody>
          <a:bodyPr/>
          <a:lstStyle/>
          <a:p>
            <a:pPr marL="457200" lvl="1" indent="0">
              <a:buNone/>
            </a:pPr>
            <a:r>
              <a:rPr lang="en-US" altLang="fr-FR" sz="1800" dirty="0" err="1" smtClean="0">
                <a:latin typeface="Calibri" panose="020F0502020204030204" pitchFamily="34" charset="0"/>
                <a:cs typeface="Arial" panose="020B0604020202020204" pitchFamily="34" charset="0"/>
              </a:rPr>
              <a:t>Chaque</a:t>
            </a:r>
            <a:r>
              <a:rPr lang="en-US" altLang="fr-FR" sz="1800" dirty="0" smtClean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fr-FR" sz="1800" dirty="0" err="1" smtClean="0">
                <a:latin typeface="Calibri" panose="020F0502020204030204" pitchFamily="34" charset="0"/>
                <a:cs typeface="Arial" panose="020B0604020202020204" pitchFamily="34" charset="0"/>
              </a:rPr>
              <a:t>boîte</a:t>
            </a:r>
            <a:r>
              <a:rPr lang="en-US" altLang="fr-FR" sz="1800" dirty="0" smtClean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fr-FR" sz="1800" dirty="0" err="1" smtClean="0">
                <a:latin typeface="Calibri" panose="020F0502020204030204" pitchFamily="34" charset="0"/>
                <a:cs typeface="Arial" panose="020B0604020202020204" pitchFamily="34" charset="0"/>
              </a:rPr>
              <a:t>doit</a:t>
            </a:r>
            <a:r>
              <a:rPr lang="en-US" altLang="fr-FR" sz="1800" dirty="0" smtClean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fr-FR" sz="1800" dirty="0">
                <a:latin typeface="Calibri" panose="020F0502020204030204" pitchFamily="34" charset="0"/>
                <a:cs typeface="Arial" panose="020B0604020202020204" pitchFamily="34" charset="0"/>
              </a:rPr>
              <a:t>faire </a:t>
            </a:r>
            <a:r>
              <a:rPr lang="en-US" altLang="fr-FR" sz="1800" dirty="0" err="1">
                <a:latin typeface="Calibri" panose="020F0502020204030204" pitchFamily="34" charset="0"/>
                <a:cs typeface="Arial" panose="020B0604020202020204" pitchFamily="34" charset="0"/>
              </a:rPr>
              <a:t>l’objet</a:t>
            </a:r>
            <a:r>
              <a:rPr lang="en-US" altLang="fr-FR" sz="1800" dirty="0">
                <a:latin typeface="Calibri" panose="020F0502020204030204" pitchFamily="34" charset="0"/>
                <a:cs typeface="Arial" panose="020B0604020202020204" pitchFamily="34" charset="0"/>
              </a:rPr>
              <a:t> du </a:t>
            </a:r>
            <a:r>
              <a:rPr lang="en-US" altLang="fr-FR" sz="1800" dirty="0" err="1">
                <a:latin typeface="Calibri" panose="020F0502020204030204" pitchFamily="34" charset="0"/>
                <a:cs typeface="Arial" panose="020B0604020202020204" pitchFamily="34" charset="0"/>
              </a:rPr>
              <a:t>contrôle</a:t>
            </a:r>
            <a:r>
              <a:rPr lang="en-US" altLang="fr-FR" sz="1800" dirty="0">
                <a:latin typeface="Calibri" panose="020F0502020204030204" pitchFamily="34" charset="0"/>
                <a:cs typeface="Arial" panose="020B0604020202020204" pitchFamily="34" charset="0"/>
              </a:rPr>
              <a:t> de :</a:t>
            </a:r>
          </a:p>
          <a:p>
            <a:pPr lvl="1"/>
            <a:endParaRPr lang="fr-FR" altLang="fr-FR" sz="180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179" y="1628800"/>
            <a:ext cx="8181541" cy="3286029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5103327" y="4730163"/>
            <a:ext cx="3158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fr-FR" dirty="0" smtClean="0">
                <a:latin typeface="+mn-lt"/>
              </a:rPr>
              <a:t>Via NMVS </a:t>
            </a:r>
            <a:r>
              <a:rPr lang="en-US" altLang="fr-FR" dirty="0" err="1">
                <a:latin typeface="+mn-lt"/>
              </a:rPr>
              <a:t>géré</a:t>
            </a:r>
            <a:r>
              <a:rPr lang="en-US" altLang="fr-FR" dirty="0">
                <a:latin typeface="+mn-lt"/>
              </a:rPr>
              <a:t> par France </a:t>
            </a:r>
            <a:r>
              <a:rPr lang="en-US" altLang="fr-FR" dirty="0" smtClean="0">
                <a:latin typeface="+mn-lt"/>
              </a:rPr>
              <a:t>MVO</a:t>
            </a:r>
            <a:endParaRPr lang="fr-FR" dirty="0">
              <a:latin typeface="+mn-lt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5829058" y="2420888"/>
            <a:ext cx="1751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Calibri" panose="020F0502020204030204" pitchFamily="34" charset="0"/>
              </a:rPr>
              <a:t>Contrôle visuelle</a:t>
            </a:r>
            <a:endParaRPr lang="fr-FR" dirty="0">
              <a:latin typeface="Calibri" panose="020F0502020204030204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259632" y="5698047"/>
            <a:ext cx="6218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fr-FR" dirty="0" err="1" smtClean="0">
                <a:latin typeface="+mn-lt"/>
              </a:rPr>
              <a:t>Informations</a:t>
            </a:r>
            <a:r>
              <a:rPr lang="en-US" altLang="fr-FR" dirty="0" smtClean="0">
                <a:latin typeface="+mn-lt"/>
              </a:rPr>
              <a:t> </a:t>
            </a:r>
            <a:r>
              <a:rPr lang="en-US" altLang="fr-FR" dirty="0" err="1" smtClean="0">
                <a:latin typeface="+mn-lt"/>
              </a:rPr>
              <a:t>en</a:t>
            </a:r>
            <a:r>
              <a:rPr lang="en-US" altLang="fr-FR" dirty="0" smtClean="0">
                <a:latin typeface="+mn-lt"/>
              </a:rPr>
              <a:t> </a:t>
            </a:r>
            <a:r>
              <a:rPr lang="en-US" altLang="fr-FR" dirty="0" err="1" smtClean="0">
                <a:latin typeface="+mn-lt"/>
              </a:rPr>
              <a:t>clair</a:t>
            </a:r>
            <a:r>
              <a:rPr lang="en-US" altLang="fr-FR" dirty="0" smtClean="0">
                <a:latin typeface="+mn-lt"/>
              </a:rPr>
              <a:t> sur la </a:t>
            </a:r>
            <a:r>
              <a:rPr lang="en-US" altLang="fr-FR" dirty="0" err="1" smtClean="0">
                <a:latin typeface="+mn-lt"/>
              </a:rPr>
              <a:t>boite</a:t>
            </a:r>
            <a:r>
              <a:rPr lang="en-US" altLang="fr-FR" dirty="0" smtClean="0">
                <a:latin typeface="+mn-lt"/>
              </a:rPr>
              <a:t> + code </a:t>
            </a:r>
            <a:r>
              <a:rPr lang="en-US" altLang="fr-FR" dirty="0" err="1" smtClean="0">
                <a:latin typeface="+mn-lt"/>
              </a:rPr>
              <a:t>DataMatrix</a:t>
            </a:r>
            <a:r>
              <a:rPr lang="en-US" altLang="fr-FR" dirty="0" smtClean="0">
                <a:latin typeface="+mn-lt"/>
              </a:rPr>
              <a:t> 2D (ECC200)</a:t>
            </a:r>
            <a:endParaRPr lang="fr-F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92464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Le </a:t>
            </a:r>
            <a:r>
              <a:rPr lang="fr-FR" dirty="0" err="1" smtClean="0"/>
              <a:t>décommissionnement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sz="1800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fr-FR" sz="1800" dirty="0" err="1" smtClean="0">
                <a:solidFill>
                  <a:schemeClr val="accent6">
                    <a:lumMod val="75000"/>
                  </a:schemeClr>
                </a:solidFill>
              </a:rPr>
              <a:t>Décommissionnement</a:t>
            </a:r>
            <a:r>
              <a:rPr lang="fr-FR" sz="1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r-FR" sz="1800" dirty="0"/>
              <a:t>= contrôle de la validité du numéro de série auprès du NMVS et retrait de la boîte du circuit logistique (réputée dispensée au patient)</a:t>
            </a:r>
          </a:p>
          <a:p>
            <a:endParaRPr lang="fr-FR" sz="1800" dirty="0" smtClean="0"/>
          </a:p>
          <a:p>
            <a:r>
              <a:rPr lang="fr-FR" sz="1800" dirty="0" err="1" smtClean="0"/>
              <a:t>Recommissionnement</a:t>
            </a:r>
            <a:r>
              <a:rPr lang="fr-FR" sz="1800" dirty="0" smtClean="0"/>
              <a:t> </a:t>
            </a:r>
            <a:r>
              <a:rPr lang="fr-FR" sz="1800" dirty="0"/>
              <a:t>possible, mais seulement dans les </a:t>
            </a:r>
            <a:r>
              <a:rPr lang="fr-FR" sz="1800" dirty="0">
                <a:solidFill>
                  <a:schemeClr val="accent6">
                    <a:lumMod val="75000"/>
                  </a:schemeClr>
                </a:solidFill>
              </a:rPr>
              <a:t>10 jours </a:t>
            </a:r>
            <a:r>
              <a:rPr lang="fr-FR" sz="1800" dirty="0"/>
              <a:t>suivants le </a:t>
            </a:r>
            <a:r>
              <a:rPr lang="fr-FR" sz="1800" dirty="0" err="1" smtClean="0"/>
              <a:t>décommissionnement</a:t>
            </a:r>
            <a:endParaRPr lang="fr-FR" sz="1800" dirty="0" smtClean="0"/>
          </a:p>
          <a:p>
            <a:endParaRPr lang="fr-FR" sz="1800" dirty="0" smtClean="0"/>
          </a:p>
          <a:p>
            <a:r>
              <a:rPr lang="fr-FR" sz="1800" dirty="0" smtClean="0"/>
              <a:t>Opérations à réaliser par des «</a:t>
            </a:r>
            <a:r>
              <a:rPr lang="fr-FR" sz="1800" dirty="0"/>
              <a:t> personnes autorisées ou habilitées à délivrer des médicaments au public, qui exercent leur activité dans des établissements de </a:t>
            </a:r>
            <a:r>
              <a:rPr lang="fr-FR" sz="1800" dirty="0" smtClean="0"/>
              <a:t>santé » (RD)</a:t>
            </a:r>
          </a:p>
          <a:p>
            <a:pPr lvl="1"/>
            <a:r>
              <a:rPr lang="fr-FR" sz="1400" dirty="0" smtClean="0"/>
              <a:t>Selon le CSP : Pharmaciens ou préparateurs</a:t>
            </a:r>
          </a:p>
          <a:p>
            <a:pPr lvl="1"/>
            <a:r>
              <a:rPr lang="fr-FR" sz="1400" dirty="0" smtClean="0"/>
              <a:t>Place des magasiniers à préciser dans l’organisation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35224845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Quand </a:t>
            </a:r>
            <a:r>
              <a:rPr lang="fr-FR" dirty="0" err="1"/>
              <a:t>décommissionner</a:t>
            </a:r>
            <a:r>
              <a:rPr lang="fr-FR" dirty="0"/>
              <a:t> </a:t>
            </a:r>
            <a:r>
              <a:rPr lang="fr-FR" dirty="0" smtClean="0"/>
              <a:t>?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endParaRPr lang="fr-FR" sz="1800" dirty="0"/>
          </a:p>
          <a:p>
            <a:r>
              <a:rPr lang="fr-FR" sz="1800" dirty="0"/>
              <a:t>Les PUI peuvent </a:t>
            </a:r>
            <a:r>
              <a:rPr lang="fr-FR" sz="1800" dirty="0" err="1"/>
              <a:t>décommissionner</a:t>
            </a:r>
            <a:r>
              <a:rPr lang="fr-FR" sz="1800" dirty="0"/>
              <a:t> </a:t>
            </a:r>
            <a:r>
              <a:rPr lang="fr-FR" sz="1800" dirty="0">
                <a:solidFill>
                  <a:schemeClr val="accent6">
                    <a:lumMod val="75000"/>
                  </a:schemeClr>
                </a:solidFill>
              </a:rPr>
              <a:t>entre les étapes de réception et de </a:t>
            </a:r>
            <a:r>
              <a:rPr lang="fr-FR" sz="1800" dirty="0" smtClean="0">
                <a:solidFill>
                  <a:schemeClr val="accent6">
                    <a:lumMod val="75000"/>
                  </a:schemeClr>
                </a:solidFill>
              </a:rPr>
              <a:t>dispensation</a:t>
            </a:r>
          </a:p>
          <a:p>
            <a:pPr lvl="1"/>
            <a:r>
              <a:rPr lang="fr-FR" sz="1400" dirty="0"/>
              <a:t>… (les) personnes autorisées ou habilitées à délivrer des médicaments au public, qui exercent leur activité dans des établissements de santé, de vérifier l'authenticité d'un identifiant unique et de le désactiver à une date antérieure à celle de la délivrance du médicament au public … (Art. 25 RD)</a:t>
            </a:r>
          </a:p>
          <a:p>
            <a:endParaRPr lang="fr-FR" sz="1800" dirty="0" smtClean="0"/>
          </a:p>
          <a:p>
            <a:r>
              <a:rPr lang="fr-FR" sz="1800" dirty="0" smtClean="0"/>
              <a:t>Cas des PUI avec automates de dispensation en doses unitaires</a:t>
            </a:r>
          </a:p>
          <a:p>
            <a:endParaRPr lang="fr-FR" sz="1800" dirty="0" smtClean="0"/>
          </a:p>
          <a:p>
            <a:r>
              <a:rPr lang="fr-FR" sz="1800" dirty="0" smtClean="0"/>
              <a:t>Cas des PUI avec activités de rétrocession</a:t>
            </a:r>
          </a:p>
          <a:p>
            <a:endParaRPr lang="fr-FR" sz="1800" dirty="0"/>
          </a:p>
          <a:p>
            <a:r>
              <a:rPr lang="fr-FR" sz="1800" dirty="0"/>
              <a:t>Concrètement, la majorité des PUI précurseurs envisagent de le faire à la </a:t>
            </a:r>
            <a:r>
              <a:rPr lang="fr-FR" sz="1800" dirty="0" smtClean="0"/>
              <a:t>réception</a:t>
            </a:r>
          </a:p>
          <a:p>
            <a:endParaRPr lang="fr-FR" sz="1800" dirty="0" smtClean="0"/>
          </a:p>
          <a:p>
            <a:r>
              <a:rPr lang="fr-FR" sz="1800" dirty="0" smtClean="0"/>
              <a:t>NB: les officines ont obligation de </a:t>
            </a:r>
            <a:r>
              <a:rPr lang="fr-FR" sz="1800" dirty="0" err="1" smtClean="0"/>
              <a:t>décommissionner</a:t>
            </a:r>
            <a:r>
              <a:rPr lang="fr-FR" sz="1800" dirty="0" smtClean="0"/>
              <a:t> à la dispensation</a:t>
            </a:r>
            <a:endParaRPr lang="fr-FR" sz="1800" dirty="0"/>
          </a:p>
          <a:p>
            <a:pPr marL="0" indent="0">
              <a:buNone/>
            </a:pPr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1766440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Quand </a:t>
            </a:r>
            <a:r>
              <a:rPr lang="fr-FR" dirty="0" err="1" smtClean="0"/>
              <a:t>décommissionner</a:t>
            </a:r>
            <a:r>
              <a:rPr lang="fr-FR" dirty="0" smtClean="0"/>
              <a:t> ?</a:t>
            </a:r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844824"/>
            <a:ext cx="8632347" cy="2755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527366"/>
      </p:ext>
    </p:extLst>
  </p:cSld>
  <p:clrMapOvr>
    <a:masterClrMapping/>
  </p:clrMapOvr>
</p:sld>
</file>

<file path=ppt/theme/theme1.xml><?xml version="1.0" encoding="utf-8"?>
<a:theme xmlns:a="http://schemas.openxmlformats.org/drawingml/2006/main" name="Présentation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sque_Présentation_PowerPoint_APHM_2017 [Lecture seule] [Mode de compatibilité]" id="{B72A15FC-8B20-4BB4-A795-E7AB342FC019}" vid="{0DCF7C2C-9EED-4E69-B410-2F776489C2E6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rmulaire xmlns="b7d562ce-9446-4e4e-bc43-eb645cca3817">
      <Url xsi:nil="true"/>
      <Description xsi:nil="true"/>
    </formulaire>
  </documentManagement>
</p:properties>
</file>

<file path=customXml/item2.xml><?xml version="1.0" encoding="utf-8"?>
<LongProperties xmlns="http://schemas.microsoft.com/office/2006/metadata/longProperties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1F30E71D9567B4F90988CBB23F45B30" ma:contentTypeVersion="1" ma:contentTypeDescription="Crée un document." ma:contentTypeScope="" ma:versionID="9243243298916feafe8c6654f145dba5">
  <xsd:schema xmlns:xsd="http://www.w3.org/2001/XMLSchema" xmlns:xs="http://www.w3.org/2001/XMLSchema" xmlns:p="http://schemas.microsoft.com/office/2006/metadata/properties" xmlns:ns2="b7d562ce-9446-4e4e-bc43-eb645cca3817" targetNamespace="http://schemas.microsoft.com/office/2006/metadata/properties" ma:root="true" ma:fieldsID="2b7dd96f332b1ea1fca9f2b4c8c0d5cf" ns2:_="">
    <xsd:import namespace="b7d562ce-9446-4e4e-bc43-eb645cca3817"/>
    <xsd:element name="properties">
      <xsd:complexType>
        <xsd:sequence>
          <xsd:element name="documentManagement">
            <xsd:complexType>
              <xsd:all>
                <xsd:element ref="ns2:formulair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d562ce-9446-4e4e-bc43-eb645cca3817" elementFormDefault="qualified">
    <xsd:import namespace="http://schemas.microsoft.com/office/2006/documentManagement/types"/>
    <xsd:import namespace="http://schemas.microsoft.com/office/infopath/2007/PartnerControls"/>
    <xsd:element name="formulaire" ma:index="8" nillable="true" ma:displayName="formulaire" ma:format="Hyperlink" ma:internalName="formulair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15F6699-64C5-4503-AE09-CCCD608E2238}">
  <ds:schemaRefs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b7d562ce-9446-4e4e-bc43-eb645cca3817"/>
    <ds:schemaRef ds:uri="http://purl.org/dc/elements/1.1/"/>
    <ds:schemaRef ds:uri="http://purl.org/dc/dcmitype/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B05A55C-0BD1-4FA3-A948-2722AA425C7B}">
  <ds:schemaRefs>
    <ds:schemaRef ds:uri="http://schemas.microsoft.com/office/2006/metadata/longProperties"/>
  </ds:schemaRefs>
</ds:datastoreItem>
</file>

<file path=customXml/itemProps3.xml><?xml version="1.0" encoding="utf-8"?>
<ds:datastoreItem xmlns:ds="http://schemas.openxmlformats.org/officeDocument/2006/customXml" ds:itemID="{F3C8B87E-2DFA-4806-9A61-B6F4834D582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7d562ce-9446-4e4e-bc43-eb645cca381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Masque_Présentation_PowerPoint_APHM_2017</Template>
  <TotalTime>259</TotalTime>
  <Words>1419</Words>
  <Application>Microsoft Office PowerPoint</Application>
  <PresentationFormat>Affichage à l'écran (4:3)</PresentationFormat>
  <Paragraphs>205</Paragraphs>
  <Slides>23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9" baseType="lpstr">
      <vt:lpstr>Arial</vt:lpstr>
      <vt:lpstr>Calibri</vt:lpstr>
      <vt:lpstr>Symbol</vt:lpstr>
      <vt:lpstr>Wingdings</vt:lpstr>
      <vt:lpstr>Présentation1</vt:lpstr>
      <vt:lpstr>Feuille de calcul</vt:lpstr>
      <vt:lpstr>« Sérialisation »</vt:lpstr>
      <vt:lpstr>Contexte réglementaire</vt:lpstr>
      <vt:lpstr>Périmètre des produits concernés (1)</vt:lpstr>
      <vt:lpstr>Périmètre des produits concernés (2)</vt:lpstr>
      <vt:lpstr>Périmètre géographique</vt:lpstr>
      <vt:lpstr>Vérification des dispositifs de sécurité</vt:lpstr>
      <vt:lpstr>Le décommissionnement</vt:lpstr>
      <vt:lpstr>Quand décommissionner ?</vt:lpstr>
      <vt:lpstr>Quand décommissionner ?</vt:lpstr>
      <vt:lpstr>Comment décommissionner ?</vt:lpstr>
      <vt:lpstr>Comment décommissionner ?</vt:lpstr>
      <vt:lpstr>Comment décommissionner ?</vt:lpstr>
      <vt:lpstr>Code consolidé</vt:lpstr>
      <vt:lpstr>Quels impacts sur l’organisation existante ?</vt:lpstr>
      <vt:lpstr>Quels impacts sur l’organisation existante ?</vt:lpstr>
      <vt:lpstr>Comment se préparer ?</vt:lpstr>
      <vt:lpstr>Comment se préparer ?</vt:lpstr>
      <vt:lpstr>Comment se préparer ?</vt:lpstr>
      <vt:lpstr>Retour d’expérience, exemple AP-HM</vt:lpstr>
      <vt:lpstr>Retour d’expérience, exemple AP-HM</vt:lpstr>
      <vt:lpstr>Conclusion</vt:lpstr>
      <vt:lpstr>Le compte à rebours est proche d’expirer</vt:lpstr>
      <vt:lpstr>Le compte à rebours est proche d’expirer</vt:lpstr>
    </vt:vector>
  </TitlesOfParts>
  <Company>AP-HM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Nicolas COSTE</dc:creator>
  <cp:lastModifiedBy>Nicolas COSTE</cp:lastModifiedBy>
  <cp:revision>29</cp:revision>
  <dcterms:created xsi:type="dcterms:W3CDTF">2018-12-13T12:31:56Z</dcterms:created>
  <dcterms:modified xsi:type="dcterms:W3CDTF">2018-12-13T17:05:26Z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formulaire">
    <vt:lpwstr/>
  </property>
</Properties>
</file>