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6" r:id="rId2"/>
    <p:sldMasterId id="2147483868" r:id="rId3"/>
    <p:sldMasterId id="2147483880" r:id="rId4"/>
    <p:sldMasterId id="2147483892" r:id="rId5"/>
  </p:sldMasterIdLst>
  <p:notesMasterIdLst>
    <p:notesMasterId r:id="rId39"/>
  </p:notesMasterIdLst>
  <p:handoutMasterIdLst>
    <p:handoutMasterId r:id="rId40"/>
  </p:handoutMasterIdLst>
  <p:sldIdLst>
    <p:sldId id="256" r:id="rId6"/>
    <p:sldId id="261" r:id="rId7"/>
    <p:sldId id="284" r:id="rId8"/>
    <p:sldId id="288" r:id="rId9"/>
    <p:sldId id="315" r:id="rId10"/>
    <p:sldId id="316" r:id="rId11"/>
    <p:sldId id="285" r:id="rId12"/>
    <p:sldId id="286" r:id="rId13"/>
    <p:sldId id="292" r:id="rId14"/>
    <p:sldId id="309" r:id="rId15"/>
    <p:sldId id="257" r:id="rId16"/>
    <p:sldId id="259" r:id="rId17"/>
    <p:sldId id="278" r:id="rId18"/>
    <p:sldId id="306" r:id="rId19"/>
    <p:sldId id="280" r:id="rId20"/>
    <p:sldId id="262" r:id="rId21"/>
    <p:sldId id="294" r:id="rId22"/>
    <p:sldId id="293" r:id="rId23"/>
    <p:sldId id="281" r:id="rId24"/>
    <p:sldId id="312" r:id="rId25"/>
    <p:sldId id="295" r:id="rId26"/>
    <p:sldId id="313" r:id="rId27"/>
    <p:sldId id="307" r:id="rId28"/>
    <p:sldId id="308" r:id="rId29"/>
    <p:sldId id="317" r:id="rId30"/>
    <p:sldId id="298" r:id="rId31"/>
    <p:sldId id="299" r:id="rId32"/>
    <p:sldId id="303" r:id="rId33"/>
    <p:sldId id="310" r:id="rId34"/>
    <p:sldId id="314" r:id="rId35"/>
    <p:sldId id="320" r:id="rId36"/>
    <p:sldId id="311" r:id="rId37"/>
    <p:sldId id="321" r:id="rId38"/>
  </p:sldIdLst>
  <p:sldSz cx="9144000" cy="6858000" type="screen4x3"/>
  <p:notesSz cx="6799263" cy="9929813"/>
  <p:defaultTextStyle>
    <a:defPPr>
      <a:defRPr lang="fr-FR"/>
    </a:defPPr>
    <a:lvl1pPr marL="0" algn="l" defTabSz="9138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19" algn="l" defTabSz="9138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35" algn="l" defTabSz="9138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751" algn="l" defTabSz="9138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670" algn="l" defTabSz="9138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586" algn="l" defTabSz="9138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505" algn="l" defTabSz="9138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422" algn="l" defTabSz="9138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340" algn="l" defTabSz="9138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62" autoAdjust="0"/>
  </p:normalViewPr>
  <p:slideViewPr>
    <p:cSldViewPr>
      <p:cViewPr varScale="1">
        <p:scale>
          <a:sx n="96" d="100"/>
          <a:sy n="96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-0.18736815771728296"/>
                  <c:y val="-0.27713271296591185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chemeClr val="accent6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43412254836874"/>
                      <c:h val="0.2834079383223575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3514984272785164E-2"/>
                  <c:y val="-6.9496449097431273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chemeClr val="accent5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846651614853698"/>
                      <c:h val="0.2834078719546820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378237201100152"/>
                  <c:y val="5.5737816963980592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baseline="0">
                      <a:solidFill>
                        <a:schemeClr val="accent4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F79646"/>
                </a:solidFill>
                <a:round/>
              </a:ln>
              <a:effectLst>
                <a:outerShdw blurRad="50800" dist="38100" dir="2700000" algn="tl" rotWithShape="0">
                  <a:srgbClr val="F79646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accent6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Feuil1!$A$1:$C$1</c:f>
              <c:strCache>
                <c:ptCount val="3"/>
                <c:pt idx="0">
                  <c:v>Omission</c:v>
                </c:pt>
                <c:pt idx="1">
                  <c:v>Posologie</c:v>
                </c:pt>
                <c:pt idx="2">
                  <c:v>Ajout</c:v>
                </c:pt>
              </c:strCache>
            </c:strRef>
          </c:cat>
          <c:val>
            <c:numRef>
              <c:f>Feuil1!$A$2:$C$2</c:f>
              <c:numCache>
                <c:formatCode>0%</c:formatCode>
                <c:ptCount val="3"/>
                <c:pt idx="0">
                  <c:v>0.65</c:v>
                </c:pt>
                <c:pt idx="1">
                  <c:v>0.2</c:v>
                </c:pt>
                <c:pt idx="2">
                  <c:v>0.15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76118985604796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Feuil1!$B$5</c:f>
              <c:strCache>
                <c:ptCount val="1"/>
                <c:pt idx="0">
                  <c:v>Traitement psychiatrique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0291843953245205E-2"/>
                  <c:y val="-7.9217375163353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Feuil1!$B$6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</c:ser>
        <c:ser>
          <c:idx val="1"/>
          <c:order val="1"/>
          <c:tx>
            <c:strRef>
              <c:f>Feuil1!$C$5</c:f>
              <c:strCache>
                <c:ptCount val="1"/>
                <c:pt idx="0">
                  <c:v>Traitement de l'addiction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8135472711699441E-2"/>
                  <c:y val="-3.1308877195205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66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Feuil1!$C$6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Feuil1!$D$5</c:f>
              <c:strCache>
                <c:ptCount val="1"/>
                <c:pt idx="0">
                  <c:v>Traitement somatique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4.0979353674819453E-2"/>
                  <c:y val="-2.6831641354463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99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Feuil1!$D$6</c:f>
              <c:numCache>
                <c:formatCode>0%</c:formatCode>
                <c:ptCount val="1"/>
                <c:pt idx="0">
                  <c:v>0.83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3739792"/>
        <c:axId val="413740184"/>
        <c:axId val="0"/>
      </c:bar3DChart>
      <c:catAx>
        <c:axId val="413739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3740184"/>
        <c:crosses val="autoZero"/>
        <c:auto val="1"/>
        <c:lblAlgn val="ctr"/>
        <c:lblOffset val="100"/>
        <c:noMultiLvlLbl val="0"/>
      </c:catAx>
      <c:valAx>
        <c:axId val="413740184"/>
        <c:scaling>
          <c:orientation val="minMax"/>
        </c:scaling>
        <c:delete val="1"/>
        <c:axPos val="l"/>
        <c:majorGridlines>
          <c:spPr>
            <a:ln w="12700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1373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980776248141832E-2"/>
          <c:y val="3.3079586455310173E-2"/>
          <c:w val="0.46205689377063203"/>
          <c:h val="0.536876251355951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>
            <a:defRPr sz="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600">
                <a:latin typeface="Times New Roman" panose="02020603050405020304" pitchFamily="18" charset="0"/>
                <a:cs typeface="Times New Roman" panose="02020603050405020304" pitchFamily="18" charset="0"/>
              </a:rPr>
              <a:t>Répartition des sources d'information</a:t>
            </a:r>
          </a:p>
        </c:rich>
      </c:tx>
      <c:layout>
        <c:manualLayout>
          <c:xMode val="edge"/>
          <c:yMode val="edge"/>
          <c:x val="0.25423904409987225"/>
          <c:y val="4.0665814662560869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59717438803096"/>
          <c:y val="7.7315714920564368E-2"/>
          <c:w val="0.89540282561196904"/>
          <c:h val="0.53610918231307636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8.3333333333333332E-3"/>
                  <c:y val="-0.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3333333333333332E-3"/>
                  <c:y val="-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888888888888888E-2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444444444444445E-2"/>
                  <c:y val="-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111111111111112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0555555555555555E-2"/>
                  <c:y val="-0.120370370370370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5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Feuil1!$B$42:$G$42</c:f>
              <c:strCache>
                <c:ptCount val="6"/>
                <c:pt idx="0">
                  <c:v>Officine</c:v>
                </c:pt>
                <c:pt idx="1">
                  <c:v>Psychiatre</c:v>
                </c:pt>
                <c:pt idx="2">
                  <c:v>Médecin généraliste</c:v>
                </c:pt>
                <c:pt idx="3">
                  <c:v>Médecin spécialiste</c:v>
                </c:pt>
                <c:pt idx="4">
                  <c:v>Infirmier libéral</c:v>
                </c:pt>
                <c:pt idx="5">
                  <c:v>Patient/entourage</c:v>
                </c:pt>
              </c:strCache>
            </c:strRef>
          </c:cat>
          <c:val>
            <c:numRef>
              <c:f>Feuil1!$B$43:$G$43</c:f>
              <c:numCache>
                <c:formatCode>0%</c:formatCode>
                <c:ptCount val="6"/>
                <c:pt idx="0">
                  <c:v>0.217</c:v>
                </c:pt>
                <c:pt idx="1">
                  <c:v>0.14799999999999999</c:v>
                </c:pt>
                <c:pt idx="2">
                  <c:v>0.14000000000000001</c:v>
                </c:pt>
                <c:pt idx="3">
                  <c:v>3.2000000000000001E-2</c:v>
                </c:pt>
                <c:pt idx="4">
                  <c:v>2.8000000000000001E-2</c:v>
                </c:pt>
                <c:pt idx="5">
                  <c:v>0.221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3740968"/>
        <c:axId val="413741360"/>
        <c:axId val="0"/>
      </c:bar3DChart>
      <c:catAx>
        <c:axId val="413740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5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fr-FR"/>
          </a:p>
        </c:txPr>
        <c:crossAx val="413741360"/>
        <c:crossesAt val="0"/>
        <c:auto val="1"/>
        <c:lblAlgn val="ctr"/>
        <c:lblOffset val="100"/>
        <c:noMultiLvlLbl val="0"/>
      </c:catAx>
      <c:valAx>
        <c:axId val="41374136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fr-FR"/>
          </a:p>
        </c:txPr>
        <c:crossAx val="413740968"/>
        <c:crosses val="autoZero"/>
        <c:crossBetween val="between"/>
        <c:majorUnit val="0.1"/>
        <c:minorUnit val="0.1"/>
      </c:valAx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gap"/>
    <c:showDLblsOverMax val="0"/>
  </c:chart>
  <c:spPr>
    <a:ln w="12700">
      <a:solidFill>
        <a:srgbClr val="0070C0"/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/>
              <a:t>Causes</a:t>
            </a:r>
            <a:r>
              <a:rPr lang="fr-FR" baseline="0"/>
              <a:t> absence de source</a:t>
            </a:r>
            <a:endParaRPr lang="fr-FR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Feuil1!$A$31</c:f>
              <c:strCache>
                <c:ptCount val="1"/>
                <c:pt idx="0">
                  <c:v>Aucun traitement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Feuil1!$B$31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</c:ser>
        <c:ser>
          <c:idx val="1"/>
          <c:order val="1"/>
          <c:tx>
            <c:strRef>
              <c:f>Feuil1!$A$32</c:f>
              <c:strCache>
                <c:ptCount val="1"/>
                <c:pt idx="0">
                  <c:v>Connais pas le traitement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Feuil1!$B$32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</c:ser>
        <c:ser>
          <c:idx val="2"/>
          <c:order val="2"/>
          <c:tx>
            <c:strRef>
              <c:f>Feuil1!$A$33</c:f>
              <c:strCache>
                <c:ptCount val="1"/>
                <c:pt idx="0">
                  <c:v>Entretien impossible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Feuil1!$B$33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</c:ser>
        <c:ser>
          <c:idx val="3"/>
          <c:order val="3"/>
          <c:tx>
            <c:strRef>
              <c:f>Feuil1!$A$34</c:f>
              <c:strCache>
                <c:ptCount val="1"/>
                <c:pt idx="0">
                  <c:v>Fugues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Feuil1!$B$34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4"/>
          <c:order val="4"/>
          <c:tx>
            <c:strRef>
              <c:f>Feuil1!$A$35</c:f>
              <c:strCache>
                <c:ptCount val="1"/>
                <c:pt idx="0">
                  <c:v>Pas de reponses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Feuil1!$B$35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</c:ser>
        <c:ser>
          <c:idx val="5"/>
          <c:order val="5"/>
          <c:tx>
            <c:strRef>
              <c:f>Feuil1!$A$36</c:f>
              <c:strCache>
                <c:ptCount val="1"/>
                <c:pt idx="0">
                  <c:v>Pas de médecin traitant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Feuil1!$B$36</c:f>
              <c:numCache>
                <c:formatCode>0.00%</c:formatCode>
                <c:ptCount val="1"/>
                <c:pt idx="0">
                  <c:v>0.432</c:v>
                </c:pt>
              </c:numCache>
            </c:numRef>
          </c:val>
        </c:ser>
        <c:ser>
          <c:idx val="6"/>
          <c:order val="6"/>
          <c:tx>
            <c:strRef>
              <c:f>Feuil1!$A$37</c:f>
              <c:strCache>
                <c:ptCount val="1"/>
                <c:pt idx="0">
                  <c:v>Pas d'officine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Feuil1!$B$37</c:f>
              <c:numCache>
                <c:formatCode>0.00%</c:formatCode>
                <c:ptCount val="1"/>
                <c:pt idx="0">
                  <c:v>0.45500000000000002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3742536"/>
        <c:axId val="384660568"/>
      </c:barChart>
      <c:catAx>
        <c:axId val="413742536"/>
        <c:scaling>
          <c:orientation val="minMax"/>
        </c:scaling>
        <c:delete val="1"/>
        <c:axPos val="l"/>
        <c:majorTickMark val="none"/>
        <c:minorTickMark val="none"/>
        <c:tickLblPos val="nextTo"/>
        <c:crossAx val="384660568"/>
        <c:crosses val="autoZero"/>
        <c:auto val="1"/>
        <c:lblAlgn val="ctr"/>
        <c:lblOffset val="100"/>
        <c:noMultiLvlLbl val="0"/>
      </c:catAx>
      <c:valAx>
        <c:axId val="384660568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crossAx val="4137425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66237-71DD-48B0-901D-5C463FD44150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44EA3-762A-4999-8BD8-DFC483EAA1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24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1777A-B092-4B78-BB5E-08B8EE2F462A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4670D-A20A-43F9-BD8B-78C65DC4E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67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19" algn="l" defTabSz="9138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5" algn="l" defTabSz="9138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1" algn="l" defTabSz="9138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70" algn="l" defTabSz="9138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86" algn="l" defTabSz="9138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05" algn="l" defTabSz="9138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22" algn="l" defTabSz="9138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40" algn="l" defTabSz="9138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659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4670D-A20A-43F9-BD8B-78C65DC4E79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895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659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r>
              <a:rPr kumimoji="0" lang="fr-FR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Calibri"/>
                <a:cs typeface="Calibri"/>
              </a:rPr>
              <a:t>Novembre 2014, </a:t>
            </a:r>
            <a:r>
              <a:rPr kumimoji="0" lang="fr-FR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Calibri"/>
                <a:cs typeface="Calibri"/>
              </a:rPr>
              <a:t>Marisol</a:t>
            </a:r>
            <a:r>
              <a:rPr kumimoji="0" lang="fr-FR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Calibri"/>
                <a:cs typeface="Calibri"/>
              </a:rPr>
              <a:t> </a:t>
            </a:r>
            <a:r>
              <a:rPr kumimoji="0" lang="fr-FR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Calibri"/>
                <a:cs typeface="Calibri"/>
              </a:rPr>
              <a:t>Tourraine</a:t>
            </a:r>
            <a:r>
              <a:rPr kumimoji="0" lang="fr-FR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Calibri"/>
                <a:cs typeface="Calibri"/>
              </a:rPr>
              <a:t>, ministre de la santé, à Michel LAFORCADE, directeur adjoint de l’ARS d’Aquitaine, </a:t>
            </a:r>
          </a:p>
          <a:p>
            <a:pPr marL="109659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r>
              <a:rPr kumimoji="0" lang="fr-FR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Calibri"/>
                <a:cs typeface="Calibri"/>
              </a:rPr>
              <a:t>Etablir une mission relative à la santé mentale :</a:t>
            </a:r>
          </a:p>
          <a:p>
            <a:pPr marL="365535" marR="0" lvl="0" indent="-255874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Char char="-"/>
              <a:tabLst/>
              <a:defRPr/>
            </a:pPr>
            <a:r>
              <a:rPr kumimoji="0" lang="fr-FR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Calibri"/>
                <a:cs typeface="Calibri"/>
              </a:rPr>
              <a:t>Orientations : </a:t>
            </a: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Calibri"/>
                <a:cs typeface="Calibri"/>
              </a:rPr>
              <a:t>Déploiement sur les territoires d’une organisation optimale, </a:t>
            </a: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  <a:latin typeface="+mn-lt"/>
                <a:ea typeface="Calibri"/>
                <a:cs typeface="Calibri"/>
              </a:rPr>
              <a:t>rôle important des médecins traitants, </a:t>
            </a: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Calibri"/>
                <a:cs typeface="Calibri"/>
              </a:rPr>
              <a:t>Modalités de </a:t>
            </a: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  <a:latin typeface="+mn-lt"/>
                <a:ea typeface="Calibri"/>
                <a:cs typeface="Calibri"/>
              </a:rPr>
              <a:t>coopération</a:t>
            </a: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Calibri"/>
                <a:cs typeface="Calibri"/>
              </a:rPr>
              <a:t> entre professionnels, </a:t>
            </a:r>
            <a:r>
              <a:rPr kumimoji="0" lang="fr-FR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Calibri"/>
                <a:cs typeface="Calibri"/>
              </a:rPr>
              <a:t>Déstigmatisation</a:t>
            </a: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Calibri"/>
                <a:cs typeface="Calibri"/>
              </a:rPr>
              <a:t> </a:t>
            </a:r>
          </a:p>
          <a:p>
            <a:pPr marL="365535" marR="0" lvl="0" indent="-255874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Char char="-"/>
              <a:tabLst/>
              <a:defRPr/>
            </a:pPr>
            <a:r>
              <a:rPr kumimoji="0" lang="fr-FR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Calibri"/>
                <a:cs typeface="Calibri"/>
              </a:rPr>
              <a:t>Élaborer d’outils, s’appuyer sur des </a:t>
            </a:r>
            <a:r>
              <a:rPr kumimoji="0" lang="fr-FR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  <a:latin typeface="+mn-lt"/>
                <a:ea typeface="Calibri"/>
                <a:cs typeface="Calibri"/>
              </a:rPr>
              <a:t>expériences innovantes</a:t>
            </a: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4670D-A20A-43F9-BD8B-78C65DC4E79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23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 smtClean="0">
                <a:solidFill>
                  <a:prstClr val="black"/>
                </a:solidFill>
                <a:latin typeface="+mn-lt"/>
                <a:ea typeface="Calibri"/>
                <a:cs typeface="Calibri"/>
              </a:rPr>
              <a:t>A </a:t>
            </a:r>
            <a:r>
              <a:rPr lang="fr-FR" sz="1200" dirty="0" err="1" smtClean="0">
                <a:solidFill>
                  <a:prstClr val="black"/>
                </a:solidFill>
                <a:latin typeface="+mn-lt"/>
                <a:ea typeface="Calibri"/>
                <a:cs typeface="Calibri"/>
              </a:rPr>
              <a:t>Buzyn</a:t>
            </a:r>
            <a:r>
              <a:rPr lang="fr-FR" sz="1200" dirty="0" smtClean="0">
                <a:solidFill>
                  <a:prstClr val="black"/>
                </a:solidFill>
                <a:latin typeface="+mn-lt"/>
                <a:ea typeface="Calibri"/>
                <a:cs typeface="Calibri"/>
              </a:rPr>
              <a:t> a présenté son plan d’action </a:t>
            </a:r>
            <a:r>
              <a:rPr lang="fr-FR" sz="1200" dirty="0" err="1" smtClean="0">
                <a:solidFill>
                  <a:prstClr val="black"/>
                </a:solidFill>
                <a:latin typeface="+mn-lt"/>
                <a:ea typeface="Calibri"/>
                <a:cs typeface="Calibri"/>
              </a:rPr>
              <a:t>vuia</a:t>
            </a:r>
            <a:r>
              <a:rPr lang="fr-FR" sz="1200" baseline="0" dirty="0" smtClean="0">
                <a:solidFill>
                  <a:prstClr val="black"/>
                </a:solidFill>
                <a:latin typeface="+mn-lt"/>
                <a:ea typeface="Calibri"/>
                <a:cs typeface="Calibri"/>
              </a:rPr>
              <a:t> des mesures d’urgences</a:t>
            </a:r>
          </a:p>
          <a:p>
            <a:r>
              <a:rPr lang="fr-FR" sz="1200" baseline="0" dirty="0" smtClean="0">
                <a:solidFill>
                  <a:prstClr val="black"/>
                </a:solidFill>
                <a:latin typeface="+mn-lt"/>
                <a:ea typeface="Calibri"/>
                <a:cs typeface="Calibri"/>
              </a:rPr>
              <a:t> </a:t>
            </a:r>
          </a:p>
          <a:p>
            <a:r>
              <a:rPr lang="fr-FR" sz="1200" dirty="0" smtClean="0">
                <a:solidFill>
                  <a:prstClr val="black"/>
                </a:solidFill>
                <a:latin typeface="+mn-lt"/>
                <a:ea typeface="Calibri"/>
                <a:cs typeface="Calibri"/>
              </a:rPr>
              <a:t>Amélioration de la prise en charge tout au long du parcours du patient par « renforcement …. </a:t>
            </a:r>
          </a:p>
          <a:p>
            <a:endParaRPr lang="fr-FR" sz="1200" dirty="0" smtClean="0">
              <a:solidFill>
                <a:prstClr val="black"/>
              </a:solidFill>
              <a:latin typeface="+mn-lt"/>
              <a:ea typeface="Calibri"/>
              <a:cs typeface="Calibri"/>
            </a:endParaRPr>
          </a:p>
          <a:p>
            <a:r>
              <a:rPr lang="fr-FR" sz="1200" dirty="0" smtClean="0">
                <a:solidFill>
                  <a:prstClr val="black"/>
                </a:solidFill>
                <a:latin typeface="+mn-lt"/>
                <a:ea typeface="Calibri"/>
                <a:cs typeface="Calibri"/>
              </a:rPr>
              <a:t>Afin de mieux coordonner les parcours, autour de projet de soins et de vie,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4670D-A20A-43F9-BD8B-78C65DC4E79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30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3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Reconditionnement des spécialités en Doses Unitaires (</a:t>
            </a:r>
            <a:r>
              <a:rPr lang="fr-FR" sz="1200" i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204 650 doses)</a:t>
            </a:r>
          </a:p>
          <a:p>
            <a:pPr marL="0" marR="0" indent="0" algn="l" defTabSz="913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(4 EPP/ qualité du circuit du médicament : évaluation de la préparation des doses à administrer (audit pilulier), Traçabilité de l’administration des traitement, Suivi des erreurs de prescription, dispensation et administration, Prescription des psychotropes chez le sujet âgé)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4670D-A20A-43F9-BD8B-78C65DC4E79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035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4" tIns="45691" rIns="91384" bIns="45691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8"/>
            <a:ext cx="7772400" cy="1199704"/>
          </a:xfrm>
        </p:spPr>
        <p:txBody>
          <a:bodyPr lIns="45691" rIns="45691"/>
          <a:lstStyle>
            <a:lvl1pPr marL="0" marR="63968" indent="0" algn="r">
              <a:buNone/>
              <a:defRPr>
                <a:solidFill>
                  <a:schemeClr val="tx2"/>
                </a:solidFill>
              </a:defRPr>
            </a:lvl1pPr>
            <a:lvl2pPr marL="456919" indent="0" algn="ctr">
              <a:buNone/>
            </a:lvl2pPr>
            <a:lvl3pPr marL="913835" indent="0" algn="ctr">
              <a:buNone/>
            </a:lvl3pPr>
            <a:lvl4pPr marL="1370751" indent="0" algn="ctr">
              <a:buNone/>
            </a:lvl4pPr>
            <a:lvl5pPr marL="1827670" indent="0" algn="ctr">
              <a:buNone/>
            </a:lvl5pPr>
            <a:lvl6pPr marL="2284586" indent="0" algn="ctr">
              <a:buNone/>
            </a:lvl6pPr>
            <a:lvl7pPr marL="2741505" indent="0" algn="ctr">
              <a:buNone/>
            </a:lvl7pPr>
            <a:lvl8pPr marL="3198422" indent="0" algn="ctr">
              <a:buNone/>
            </a:lvl8pPr>
            <a:lvl9pPr marL="365534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0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EC8598C-73B5-441C-940D-765B50AC8EF3}" type="datetimeFigureOut">
              <a:rPr lang="fr-FR" smtClean="0"/>
              <a:pPr/>
              <a:t>13/11/2018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5C05A5-F2A1-4210-8A64-0826F2E17DE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1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8598C-73B5-441C-940D-765B50AC8EF3}" type="datetimeFigureOut">
              <a:rPr lang="fr-FR" smtClean="0">
                <a:solidFill>
                  <a:prstClr val="black"/>
                </a:solidFill>
              </a:rPr>
              <a:pPr/>
              <a:t>13/11/2018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C05A5-F2A1-4210-8A64-0826F2E17DED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5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5" y="274645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2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8598C-73B5-441C-940D-765B50AC8EF3}" type="datetimeFigureOut">
              <a:rPr lang="fr-FR" smtClean="0">
                <a:solidFill>
                  <a:prstClr val="black"/>
                </a:solidFill>
              </a:rPr>
              <a:pPr/>
              <a:t>13/11/2018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C05A5-F2A1-4210-8A64-0826F2E17DED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24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35" y="2130531"/>
            <a:ext cx="7772331" cy="1469778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68" y="3886777"/>
            <a:ext cx="6400664" cy="17519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0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1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2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3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4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4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D4199-3A53-174D-BC8A-12FC321743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953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D0641-BC33-184B-BDEF-E7B0D88A61B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641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504" y="4406458"/>
            <a:ext cx="7772332" cy="1361811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504" y="2906445"/>
            <a:ext cx="7772332" cy="150000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05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11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17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23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028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034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040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046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0D003-FCB8-A348-BD92-6129E29053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237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681" y="1600781"/>
            <a:ext cx="4048457" cy="45259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6515" y="1600781"/>
            <a:ext cx="4049815" cy="45259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154E0-E0D9-0542-9C8B-7BAEBC517B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726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676" y="1534557"/>
            <a:ext cx="4040308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577" indent="0">
              <a:buNone/>
              <a:defRPr sz="1800" b="1"/>
            </a:lvl2pPr>
            <a:lvl3pPr marL="801158" indent="0">
              <a:buNone/>
              <a:defRPr sz="1600" b="1"/>
            </a:lvl3pPr>
            <a:lvl4pPr marL="1201738" indent="0">
              <a:buNone/>
              <a:defRPr sz="1400" b="1"/>
            </a:lvl4pPr>
            <a:lvl5pPr marL="1602317" indent="0">
              <a:buNone/>
              <a:defRPr sz="1400" b="1"/>
            </a:lvl5pPr>
            <a:lvl6pPr marL="2002897" indent="0">
              <a:buNone/>
              <a:defRPr sz="1400" b="1"/>
            </a:lvl6pPr>
            <a:lvl7pPr marL="2403476" indent="0">
              <a:buNone/>
              <a:defRPr sz="1400" b="1"/>
            </a:lvl7pPr>
            <a:lvl8pPr marL="2804057" indent="0">
              <a:buNone/>
              <a:defRPr sz="1400" b="1"/>
            </a:lvl8pPr>
            <a:lvl9pPr marL="3204636" indent="0">
              <a:buNone/>
              <a:defRPr sz="1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676" y="2175161"/>
            <a:ext cx="4040308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657" y="1534557"/>
            <a:ext cx="4041667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577" indent="0">
              <a:buNone/>
              <a:defRPr sz="1800" b="1"/>
            </a:lvl2pPr>
            <a:lvl3pPr marL="801158" indent="0">
              <a:buNone/>
              <a:defRPr sz="1600" b="1"/>
            </a:lvl3pPr>
            <a:lvl4pPr marL="1201738" indent="0">
              <a:buNone/>
              <a:defRPr sz="1400" b="1"/>
            </a:lvl4pPr>
            <a:lvl5pPr marL="1602317" indent="0">
              <a:buNone/>
              <a:defRPr sz="1400" b="1"/>
            </a:lvl5pPr>
            <a:lvl6pPr marL="2002897" indent="0">
              <a:buNone/>
              <a:defRPr sz="1400" b="1"/>
            </a:lvl6pPr>
            <a:lvl7pPr marL="2403476" indent="0">
              <a:buNone/>
              <a:defRPr sz="1400" b="1"/>
            </a:lvl7pPr>
            <a:lvl8pPr marL="2804057" indent="0">
              <a:buNone/>
              <a:defRPr sz="1400" b="1"/>
            </a:lvl8pPr>
            <a:lvl9pPr marL="3204636" indent="0">
              <a:buNone/>
              <a:defRPr sz="1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657" y="2175161"/>
            <a:ext cx="4041667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14A42-3096-2845-A3C2-00C2F39A20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11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15596-2052-8E4F-ACF5-60562C9974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400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6BFB4-F793-FE45-A624-6B87C49561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972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76" y="273519"/>
            <a:ext cx="3008162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4485" y="273515"/>
            <a:ext cx="5111839" cy="585319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676" y="1435228"/>
            <a:ext cx="3008162" cy="4691482"/>
          </a:xfrm>
        </p:spPr>
        <p:txBody>
          <a:bodyPr/>
          <a:lstStyle>
            <a:lvl1pPr marL="0" indent="0">
              <a:buNone/>
              <a:defRPr sz="1200"/>
            </a:lvl1pPr>
            <a:lvl2pPr marL="400577" indent="0">
              <a:buNone/>
              <a:defRPr sz="1100"/>
            </a:lvl2pPr>
            <a:lvl3pPr marL="801158" indent="0">
              <a:buNone/>
              <a:defRPr sz="900"/>
            </a:lvl3pPr>
            <a:lvl4pPr marL="1201738" indent="0">
              <a:buNone/>
              <a:defRPr sz="800"/>
            </a:lvl4pPr>
            <a:lvl5pPr marL="1602317" indent="0">
              <a:buNone/>
              <a:defRPr sz="800"/>
            </a:lvl5pPr>
            <a:lvl6pPr marL="2002897" indent="0">
              <a:buNone/>
              <a:defRPr sz="800"/>
            </a:lvl6pPr>
            <a:lvl7pPr marL="2403476" indent="0">
              <a:buNone/>
              <a:defRPr sz="800"/>
            </a:lvl7pPr>
            <a:lvl8pPr marL="2804057" indent="0">
              <a:buNone/>
              <a:defRPr sz="800"/>
            </a:lvl8pPr>
            <a:lvl9pPr marL="3204636" indent="0">
              <a:buNone/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0D15A-D5F1-8D4A-8C43-359AD965BE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50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8598C-73B5-441C-940D-765B50AC8EF3}" type="datetimeFigureOut">
              <a:rPr lang="fr-FR" smtClean="0">
                <a:solidFill>
                  <a:prstClr val="black"/>
                </a:solidFill>
              </a:rPr>
              <a:pPr/>
              <a:t>13/11/2018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C05A5-F2A1-4210-8A64-0826F2E17DED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723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678" y="4800894"/>
            <a:ext cx="5486671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678" y="613247"/>
            <a:ext cx="5486671" cy="4114224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00577" indent="0">
              <a:buNone/>
              <a:defRPr sz="2500"/>
            </a:lvl2pPr>
            <a:lvl3pPr marL="801158" indent="0">
              <a:buNone/>
              <a:defRPr sz="2100"/>
            </a:lvl3pPr>
            <a:lvl4pPr marL="1201738" indent="0">
              <a:buNone/>
              <a:defRPr sz="1800"/>
            </a:lvl4pPr>
            <a:lvl5pPr marL="1602317" indent="0">
              <a:buNone/>
              <a:defRPr sz="1800"/>
            </a:lvl5pPr>
            <a:lvl6pPr marL="2002897" indent="0">
              <a:buNone/>
              <a:defRPr sz="1800"/>
            </a:lvl6pPr>
            <a:lvl7pPr marL="2403476" indent="0">
              <a:buNone/>
              <a:defRPr sz="1800"/>
            </a:lvl7pPr>
            <a:lvl8pPr marL="2804057" indent="0">
              <a:buNone/>
              <a:defRPr sz="1800"/>
            </a:lvl8pPr>
            <a:lvl9pPr marL="3204636" indent="0">
              <a:buNone/>
              <a:defRPr sz="18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678" y="5366630"/>
            <a:ext cx="5486671" cy="806146"/>
          </a:xfrm>
        </p:spPr>
        <p:txBody>
          <a:bodyPr/>
          <a:lstStyle>
            <a:lvl1pPr marL="0" indent="0">
              <a:buNone/>
              <a:defRPr sz="1200"/>
            </a:lvl1pPr>
            <a:lvl2pPr marL="400577" indent="0">
              <a:buNone/>
              <a:defRPr sz="1100"/>
            </a:lvl2pPr>
            <a:lvl3pPr marL="801158" indent="0">
              <a:buNone/>
              <a:defRPr sz="900"/>
            </a:lvl3pPr>
            <a:lvl4pPr marL="1201738" indent="0">
              <a:buNone/>
              <a:defRPr sz="800"/>
            </a:lvl4pPr>
            <a:lvl5pPr marL="1602317" indent="0">
              <a:buNone/>
              <a:defRPr sz="800"/>
            </a:lvl5pPr>
            <a:lvl6pPr marL="2002897" indent="0">
              <a:buNone/>
              <a:defRPr sz="800"/>
            </a:lvl6pPr>
            <a:lvl7pPr marL="2403476" indent="0">
              <a:buNone/>
              <a:defRPr sz="800"/>
            </a:lvl7pPr>
            <a:lvl8pPr marL="2804057" indent="0">
              <a:buNone/>
              <a:defRPr sz="800"/>
            </a:lvl8pPr>
            <a:lvl9pPr marL="3204636" indent="0">
              <a:buNone/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B0827-8DB2-0040-A015-3E875E5F36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282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365AF-115C-8A42-9282-9C11422959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715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30183" y="274955"/>
            <a:ext cx="2056144" cy="5851756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678" y="274955"/>
            <a:ext cx="6042129" cy="585175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F949C-AC57-534A-B76A-770C362304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806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35" y="2130531"/>
            <a:ext cx="7772331" cy="1469778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68" y="3886777"/>
            <a:ext cx="6400664" cy="17519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0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4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D4199-3A53-174D-BC8A-12FC321743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886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D0641-BC33-184B-BDEF-E7B0D88A61B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737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504" y="4406456"/>
            <a:ext cx="7772332" cy="1361811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504" y="2906445"/>
            <a:ext cx="7772332" cy="150000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06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13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20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27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03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040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04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054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0D003-FCB8-A348-BD92-6129E29053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654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679" y="1600779"/>
            <a:ext cx="4048457" cy="45259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6513" y="1600779"/>
            <a:ext cx="4049815" cy="45259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154E0-E0D9-0542-9C8B-7BAEBC517B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257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676" y="1534557"/>
            <a:ext cx="4040308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677" indent="0">
              <a:buNone/>
              <a:defRPr sz="1800" b="1"/>
            </a:lvl2pPr>
            <a:lvl3pPr marL="801356" indent="0">
              <a:buNone/>
              <a:defRPr sz="1600" b="1"/>
            </a:lvl3pPr>
            <a:lvl4pPr marL="1202036" indent="0">
              <a:buNone/>
              <a:defRPr sz="1400" b="1"/>
            </a:lvl4pPr>
            <a:lvl5pPr marL="1602715" indent="0">
              <a:buNone/>
              <a:defRPr sz="1400" b="1"/>
            </a:lvl5pPr>
            <a:lvl6pPr marL="2003392" indent="0">
              <a:buNone/>
              <a:defRPr sz="1400" b="1"/>
            </a:lvl6pPr>
            <a:lvl7pPr marL="2404070" indent="0">
              <a:buNone/>
              <a:defRPr sz="1400" b="1"/>
            </a:lvl7pPr>
            <a:lvl8pPr marL="2804750" indent="0">
              <a:buNone/>
              <a:defRPr sz="1400" b="1"/>
            </a:lvl8pPr>
            <a:lvl9pPr marL="3205428" indent="0">
              <a:buNone/>
              <a:defRPr sz="1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676" y="2175159"/>
            <a:ext cx="4040308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657" y="1534557"/>
            <a:ext cx="4041667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677" indent="0">
              <a:buNone/>
              <a:defRPr sz="1800" b="1"/>
            </a:lvl2pPr>
            <a:lvl3pPr marL="801356" indent="0">
              <a:buNone/>
              <a:defRPr sz="1600" b="1"/>
            </a:lvl3pPr>
            <a:lvl4pPr marL="1202036" indent="0">
              <a:buNone/>
              <a:defRPr sz="1400" b="1"/>
            </a:lvl4pPr>
            <a:lvl5pPr marL="1602715" indent="0">
              <a:buNone/>
              <a:defRPr sz="1400" b="1"/>
            </a:lvl5pPr>
            <a:lvl6pPr marL="2003392" indent="0">
              <a:buNone/>
              <a:defRPr sz="1400" b="1"/>
            </a:lvl6pPr>
            <a:lvl7pPr marL="2404070" indent="0">
              <a:buNone/>
              <a:defRPr sz="1400" b="1"/>
            </a:lvl7pPr>
            <a:lvl8pPr marL="2804750" indent="0">
              <a:buNone/>
              <a:defRPr sz="1400" b="1"/>
            </a:lvl8pPr>
            <a:lvl9pPr marL="3205428" indent="0">
              <a:buNone/>
              <a:defRPr sz="1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657" y="2175159"/>
            <a:ext cx="4041667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14A42-3096-2845-A3C2-00C2F39A20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536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15596-2052-8E4F-ACF5-60562C9974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0966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6BFB4-F793-FE45-A624-6B87C49561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73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384" rIns="91384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8598C-73B5-441C-940D-765B50AC8EF3}" type="datetimeFigureOut">
              <a:rPr lang="fr-FR" smtClean="0">
                <a:solidFill>
                  <a:prstClr val="white"/>
                </a:solidFill>
              </a:rPr>
              <a:pPr/>
              <a:t>13/11/2018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C05A5-F2A1-4210-8A64-0826F2E17DED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5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4" tIns="45691" rIns="91384" bIns="45691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5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4" tIns="45691" rIns="91384" bIns="45691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83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76" y="273517"/>
            <a:ext cx="3008162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4485" y="273515"/>
            <a:ext cx="5111839" cy="585319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676" y="1435228"/>
            <a:ext cx="3008162" cy="4691482"/>
          </a:xfrm>
        </p:spPr>
        <p:txBody>
          <a:bodyPr/>
          <a:lstStyle>
            <a:lvl1pPr marL="0" indent="0">
              <a:buNone/>
              <a:defRPr sz="1200"/>
            </a:lvl1pPr>
            <a:lvl2pPr marL="400677" indent="0">
              <a:buNone/>
              <a:defRPr sz="1100"/>
            </a:lvl2pPr>
            <a:lvl3pPr marL="801356" indent="0">
              <a:buNone/>
              <a:defRPr sz="900"/>
            </a:lvl3pPr>
            <a:lvl4pPr marL="1202036" indent="0">
              <a:buNone/>
              <a:defRPr sz="800"/>
            </a:lvl4pPr>
            <a:lvl5pPr marL="1602715" indent="0">
              <a:buNone/>
              <a:defRPr sz="800"/>
            </a:lvl5pPr>
            <a:lvl6pPr marL="2003392" indent="0">
              <a:buNone/>
              <a:defRPr sz="800"/>
            </a:lvl6pPr>
            <a:lvl7pPr marL="2404070" indent="0">
              <a:buNone/>
              <a:defRPr sz="800"/>
            </a:lvl7pPr>
            <a:lvl8pPr marL="2804750" indent="0">
              <a:buNone/>
              <a:defRPr sz="800"/>
            </a:lvl8pPr>
            <a:lvl9pPr marL="3205428" indent="0">
              <a:buNone/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0D15A-D5F1-8D4A-8C43-359AD965BE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635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678" y="4800892"/>
            <a:ext cx="5486671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678" y="613247"/>
            <a:ext cx="5486671" cy="4114224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00677" indent="0">
              <a:buNone/>
              <a:defRPr sz="2500"/>
            </a:lvl2pPr>
            <a:lvl3pPr marL="801356" indent="0">
              <a:buNone/>
              <a:defRPr sz="2100"/>
            </a:lvl3pPr>
            <a:lvl4pPr marL="1202036" indent="0">
              <a:buNone/>
              <a:defRPr sz="1800"/>
            </a:lvl4pPr>
            <a:lvl5pPr marL="1602715" indent="0">
              <a:buNone/>
              <a:defRPr sz="1800"/>
            </a:lvl5pPr>
            <a:lvl6pPr marL="2003392" indent="0">
              <a:buNone/>
              <a:defRPr sz="1800"/>
            </a:lvl6pPr>
            <a:lvl7pPr marL="2404070" indent="0">
              <a:buNone/>
              <a:defRPr sz="1800"/>
            </a:lvl7pPr>
            <a:lvl8pPr marL="2804750" indent="0">
              <a:buNone/>
              <a:defRPr sz="1800"/>
            </a:lvl8pPr>
            <a:lvl9pPr marL="3205428" indent="0">
              <a:buNone/>
              <a:defRPr sz="18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678" y="5366630"/>
            <a:ext cx="5486671" cy="806146"/>
          </a:xfrm>
        </p:spPr>
        <p:txBody>
          <a:bodyPr/>
          <a:lstStyle>
            <a:lvl1pPr marL="0" indent="0">
              <a:buNone/>
              <a:defRPr sz="1200"/>
            </a:lvl1pPr>
            <a:lvl2pPr marL="400677" indent="0">
              <a:buNone/>
              <a:defRPr sz="1100"/>
            </a:lvl2pPr>
            <a:lvl3pPr marL="801356" indent="0">
              <a:buNone/>
              <a:defRPr sz="900"/>
            </a:lvl3pPr>
            <a:lvl4pPr marL="1202036" indent="0">
              <a:buNone/>
              <a:defRPr sz="800"/>
            </a:lvl4pPr>
            <a:lvl5pPr marL="1602715" indent="0">
              <a:buNone/>
              <a:defRPr sz="800"/>
            </a:lvl5pPr>
            <a:lvl6pPr marL="2003392" indent="0">
              <a:buNone/>
              <a:defRPr sz="800"/>
            </a:lvl6pPr>
            <a:lvl7pPr marL="2404070" indent="0">
              <a:buNone/>
              <a:defRPr sz="800"/>
            </a:lvl7pPr>
            <a:lvl8pPr marL="2804750" indent="0">
              <a:buNone/>
              <a:defRPr sz="800"/>
            </a:lvl8pPr>
            <a:lvl9pPr marL="3205428" indent="0">
              <a:buNone/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B0827-8DB2-0040-A015-3E875E5F36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675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365AF-115C-8A42-9282-9C11422959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671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30183" y="274955"/>
            <a:ext cx="2056144" cy="5851756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678" y="274955"/>
            <a:ext cx="6042129" cy="585175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F949C-AC57-534A-B76A-770C362304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671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35" y="2130529"/>
            <a:ext cx="7772331" cy="1469778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68" y="3886776"/>
            <a:ext cx="6400664" cy="17519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6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D4199-3A53-174D-BC8A-12FC321743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2134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D0641-BC33-184B-BDEF-E7B0D88A61B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9640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503" y="4406453"/>
            <a:ext cx="7772332" cy="1361811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503" y="2906445"/>
            <a:ext cx="7772332" cy="150000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08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1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24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33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041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049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057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066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0D003-FCB8-A348-BD92-6129E29053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1623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676" y="1600776"/>
            <a:ext cx="4048457" cy="45259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6510" y="1600776"/>
            <a:ext cx="4049815" cy="45259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154E0-E0D9-0542-9C8B-7BAEBC517B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9544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676" y="1534557"/>
            <a:ext cx="4040308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827" indent="0">
              <a:buNone/>
              <a:defRPr sz="1800" b="1"/>
            </a:lvl2pPr>
            <a:lvl3pPr marL="801654" indent="0">
              <a:buNone/>
              <a:defRPr sz="1600" b="1"/>
            </a:lvl3pPr>
            <a:lvl4pPr marL="1202482" indent="0">
              <a:buNone/>
              <a:defRPr sz="1400" b="1"/>
            </a:lvl4pPr>
            <a:lvl5pPr marL="1603309" indent="0">
              <a:buNone/>
              <a:defRPr sz="1400" b="1"/>
            </a:lvl5pPr>
            <a:lvl6pPr marL="2004136" indent="0">
              <a:buNone/>
              <a:defRPr sz="1400" b="1"/>
            </a:lvl6pPr>
            <a:lvl7pPr marL="2404963" indent="0">
              <a:buNone/>
              <a:defRPr sz="1400" b="1"/>
            </a:lvl7pPr>
            <a:lvl8pPr marL="2805791" indent="0">
              <a:buNone/>
              <a:defRPr sz="1400" b="1"/>
            </a:lvl8pPr>
            <a:lvl9pPr marL="3206618" indent="0">
              <a:buNone/>
              <a:defRPr sz="1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676" y="2175156"/>
            <a:ext cx="4040308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657" y="1534557"/>
            <a:ext cx="4041667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827" indent="0">
              <a:buNone/>
              <a:defRPr sz="1800" b="1"/>
            </a:lvl2pPr>
            <a:lvl3pPr marL="801654" indent="0">
              <a:buNone/>
              <a:defRPr sz="1600" b="1"/>
            </a:lvl3pPr>
            <a:lvl4pPr marL="1202482" indent="0">
              <a:buNone/>
              <a:defRPr sz="1400" b="1"/>
            </a:lvl4pPr>
            <a:lvl5pPr marL="1603309" indent="0">
              <a:buNone/>
              <a:defRPr sz="1400" b="1"/>
            </a:lvl5pPr>
            <a:lvl6pPr marL="2004136" indent="0">
              <a:buNone/>
              <a:defRPr sz="1400" b="1"/>
            </a:lvl6pPr>
            <a:lvl7pPr marL="2404963" indent="0">
              <a:buNone/>
              <a:defRPr sz="1400" b="1"/>
            </a:lvl7pPr>
            <a:lvl8pPr marL="2805791" indent="0">
              <a:buNone/>
              <a:defRPr sz="1400" b="1"/>
            </a:lvl8pPr>
            <a:lvl9pPr marL="3206618" indent="0">
              <a:buNone/>
              <a:defRPr sz="1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657" y="2175156"/>
            <a:ext cx="4041667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14A42-3096-2845-A3C2-00C2F39A20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7146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15596-2052-8E4F-ACF5-60562C9974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53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3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3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8598C-73B5-441C-940D-765B50AC8EF3}" type="datetimeFigureOut">
              <a:rPr lang="fr-FR" smtClean="0">
                <a:solidFill>
                  <a:prstClr val="white"/>
                </a:solidFill>
              </a:rPr>
              <a:pPr/>
              <a:t>13/11/2018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C05A5-F2A1-4210-8A64-0826F2E17DED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30188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6BFB4-F793-FE45-A624-6B87C49561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7027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76" y="273514"/>
            <a:ext cx="3008162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4485" y="273515"/>
            <a:ext cx="5111839" cy="585319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676" y="1435228"/>
            <a:ext cx="3008162" cy="4691482"/>
          </a:xfrm>
        </p:spPr>
        <p:txBody>
          <a:bodyPr/>
          <a:lstStyle>
            <a:lvl1pPr marL="0" indent="0">
              <a:buNone/>
              <a:defRPr sz="1200"/>
            </a:lvl1pPr>
            <a:lvl2pPr marL="400827" indent="0">
              <a:buNone/>
              <a:defRPr sz="1100"/>
            </a:lvl2pPr>
            <a:lvl3pPr marL="801654" indent="0">
              <a:buNone/>
              <a:defRPr sz="900"/>
            </a:lvl3pPr>
            <a:lvl4pPr marL="1202482" indent="0">
              <a:buNone/>
              <a:defRPr sz="800"/>
            </a:lvl4pPr>
            <a:lvl5pPr marL="1603309" indent="0">
              <a:buNone/>
              <a:defRPr sz="800"/>
            </a:lvl5pPr>
            <a:lvl6pPr marL="2004136" indent="0">
              <a:buNone/>
              <a:defRPr sz="800"/>
            </a:lvl6pPr>
            <a:lvl7pPr marL="2404963" indent="0">
              <a:buNone/>
              <a:defRPr sz="800"/>
            </a:lvl7pPr>
            <a:lvl8pPr marL="2805791" indent="0">
              <a:buNone/>
              <a:defRPr sz="800"/>
            </a:lvl8pPr>
            <a:lvl9pPr marL="3206618" indent="0">
              <a:buNone/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0D15A-D5F1-8D4A-8C43-359AD965BE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794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675" y="4800889"/>
            <a:ext cx="5486671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675" y="613247"/>
            <a:ext cx="5486671" cy="4114224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00827" indent="0">
              <a:buNone/>
              <a:defRPr sz="2500"/>
            </a:lvl2pPr>
            <a:lvl3pPr marL="801654" indent="0">
              <a:buNone/>
              <a:defRPr sz="2100"/>
            </a:lvl3pPr>
            <a:lvl4pPr marL="1202482" indent="0">
              <a:buNone/>
              <a:defRPr sz="1800"/>
            </a:lvl4pPr>
            <a:lvl5pPr marL="1603309" indent="0">
              <a:buNone/>
              <a:defRPr sz="1800"/>
            </a:lvl5pPr>
            <a:lvl6pPr marL="2004136" indent="0">
              <a:buNone/>
              <a:defRPr sz="1800"/>
            </a:lvl6pPr>
            <a:lvl7pPr marL="2404963" indent="0">
              <a:buNone/>
              <a:defRPr sz="1800"/>
            </a:lvl7pPr>
            <a:lvl8pPr marL="2805791" indent="0">
              <a:buNone/>
              <a:defRPr sz="1800"/>
            </a:lvl8pPr>
            <a:lvl9pPr marL="3206618" indent="0">
              <a:buNone/>
              <a:defRPr sz="18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675" y="5366630"/>
            <a:ext cx="5486671" cy="806146"/>
          </a:xfrm>
        </p:spPr>
        <p:txBody>
          <a:bodyPr/>
          <a:lstStyle>
            <a:lvl1pPr marL="0" indent="0">
              <a:buNone/>
              <a:defRPr sz="1200"/>
            </a:lvl1pPr>
            <a:lvl2pPr marL="400827" indent="0">
              <a:buNone/>
              <a:defRPr sz="1100"/>
            </a:lvl2pPr>
            <a:lvl3pPr marL="801654" indent="0">
              <a:buNone/>
              <a:defRPr sz="900"/>
            </a:lvl3pPr>
            <a:lvl4pPr marL="1202482" indent="0">
              <a:buNone/>
              <a:defRPr sz="800"/>
            </a:lvl4pPr>
            <a:lvl5pPr marL="1603309" indent="0">
              <a:buNone/>
              <a:defRPr sz="800"/>
            </a:lvl5pPr>
            <a:lvl6pPr marL="2004136" indent="0">
              <a:buNone/>
              <a:defRPr sz="800"/>
            </a:lvl6pPr>
            <a:lvl7pPr marL="2404963" indent="0">
              <a:buNone/>
              <a:defRPr sz="800"/>
            </a:lvl7pPr>
            <a:lvl8pPr marL="2805791" indent="0">
              <a:buNone/>
              <a:defRPr sz="800"/>
            </a:lvl8pPr>
            <a:lvl9pPr marL="3206618" indent="0">
              <a:buNone/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B0827-8DB2-0040-A015-3E875E5F36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8422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365AF-115C-8A42-9282-9C11422959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3748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30181" y="274955"/>
            <a:ext cx="2056144" cy="5851756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676" y="274955"/>
            <a:ext cx="6042129" cy="585175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F949C-AC57-534A-B76A-770C362304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1031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EC8598C-73B5-441C-940D-765B50AC8EF3}" type="datetimeFigureOut">
              <a:rPr lang="fr-FR" smtClean="0"/>
              <a:pPr/>
              <a:t>13/11/2018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5C05A5-F2A1-4210-8A64-0826F2E17DE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738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8598C-73B5-441C-940D-765B50AC8EF3}" type="datetimeFigureOut">
              <a:rPr lang="fr-FR" smtClean="0">
                <a:solidFill>
                  <a:prstClr val="black"/>
                </a:solidFill>
              </a:rPr>
              <a:pPr/>
              <a:t>13/11/2018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C05A5-F2A1-4210-8A64-0826F2E17DED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403482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8598C-73B5-441C-940D-765B50AC8EF3}" type="datetimeFigureOut">
              <a:rPr lang="fr-FR" smtClean="0">
                <a:solidFill>
                  <a:prstClr val="white"/>
                </a:solidFill>
              </a:rPr>
              <a:pPr/>
              <a:t>13/11/2018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C05A5-F2A1-4210-8A64-0826F2E17DED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038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8598C-73B5-441C-940D-765B50AC8EF3}" type="datetimeFigureOut">
              <a:rPr lang="fr-FR" smtClean="0">
                <a:solidFill>
                  <a:prstClr val="white"/>
                </a:solidFill>
              </a:rPr>
              <a:pPr/>
              <a:t>13/11/2018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C05A5-F2A1-4210-8A64-0826F2E17DED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89994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8598C-73B5-441C-940D-765B50AC8EF3}" type="datetimeFigureOut">
              <a:rPr lang="fr-FR" smtClean="0">
                <a:solidFill>
                  <a:prstClr val="black"/>
                </a:solidFill>
              </a:rPr>
              <a:pPr/>
              <a:t>13/11/2018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C05A5-F2A1-4210-8A64-0826F2E17DED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40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767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9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767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9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9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8598C-73B5-441C-940D-765B50AC8EF3}" type="datetimeFigureOut">
              <a:rPr lang="fr-FR" smtClean="0">
                <a:solidFill>
                  <a:prstClr val="black"/>
                </a:solidFill>
              </a:rPr>
              <a:pPr/>
              <a:t>13/11/2018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C05A5-F2A1-4210-8A64-0826F2E17DED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55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8598C-73B5-441C-940D-765B50AC8EF3}" type="datetimeFigureOut">
              <a:rPr lang="fr-FR" smtClean="0">
                <a:solidFill>
                  <a:prstClr val="white"/>
                </a:solidFill>
              </a:rPr>
              <a:pPr/>
              <a:t>13/11/2018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C05A5-F2A1-4210-8A64-0826F2E17DED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0361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8598C-73B5-441C-940D-765B50AC8EF3}" type="datetimeFigureOut">
              <a:rPr lang="fr-FR" smtClean="0">
                <a:solidFill>
                  <a:prstClr val="black"/>
                </a:solidFill>
              </a:rPr>
              <a:pPr/>
              <a:t>13/11/2018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C05A5-F2A1-4210-8A64-0826F2E17DED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481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EC8598C-73B5-441C-940D-765B50AC8EF3}" type="datetimeFigureOut">
              <a:rPr lang="fr-FR" smtClean="0">
                <a:solidFill>
                  <a:prstClr val="black"/>
                </a:solidFill>
              </a:rPr>
              <a:pPr/>
              <a:t>13/11/2018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C05A5-F2A1-4210-8A64-0826F2E17DED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04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EC8598C-73B5-441C-940D-765B50AC8EF3}" type="datetimeFigureOut">
              <a:rPr lang="fr-FR" smtClean="0">
                <a:solidFill>
                  <a:prstClr val="white"/>
                </a:solidFill>
              </a:rPr>
              <a:pPr/>
              <a:t>13/11/2018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5C05A5-F2A1-4210-8A64-0826F2E17DED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97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8598C-73B5-441C-940D-765B50AC8EF3}" type="datetimeFigureOut">
              <a:rPr lang="fr-FR" smtClean="0">
                <a:solidFill>
                  <a:prstClr val="black"/>
                </a:solidFill>
              </a:rPr>
              <a:pPr/>
              <a:t>13/11/2018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C05A5-F2A1-4210-8A64-0826F2E17DED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48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8598C-73B5-441C-940D-765B50AC8EF3}" type="datetimeFigureOut">
              <a:rPr lang="fr-FR" smtClean="0">
                <a:solidFill>
                  <a:prstClr val="black"/>
                </a:solidFill>
              </a:rPr>
              <a:pPr/>
              <a:t>13/11/2018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C05A5-F2A1-4210-8A64-0826F2E17DED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7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8598C-73B5-441C-940D-765B50AC8EF3}" type="datetimeFigureOut">
              <a:rPr lang="fr-FR" smtClean="0">
                <a:solidFill>
                  <a:prstClr val="white"/>
                </a:solidFill>
              </a:rPr>
              <a:pPr/>
              <a:t>13/11/2018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C05A5-F2A1-4210-8A64-0826F2E17DED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50191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8598C-73B5-441C-940D-765B50AC8EF3}" type="datetimeFigureOut">
              <a:rPr lang="fr-FR" smtClean="0">
                <a:solidFill>
                  <a:prstClr val="black"/>
                </a:solidFill>
              </a:rPr>
              <a:pPr/>
              <a:t>13/11/2018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C05A5-F2A1-4210-8A64-0826F2E17DED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04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1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1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EC8598C-73B5-441C-940D-765B50AC8EF3}" type="datetimeFigureOut">
              <a:rPr lang="fr-FR" smtClean="0">
                <a:solidFill>
                  <a:prstClr val="black"/>
                </a:solidFill>
              </a:rPr>
              <a:pPr/>
              <a:t>13/11/2018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5C05A5-F2A1-4210-8A64-0826F2E17DED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85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384" tIns="0" rIns="91384" anchor="t"/>
          <a:lstStyle>
            <a:lvl1pPr marL="0" marR="18276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EC8598C-73B5-441C-940D-765B50AC8EF3}" type="datetimeFigureOut">
              <a:rPr lang="fr-FR" smtClean="0">
                <a:solidFill>
                  <a:prstClr val="white"/>
                </a:solidFill>
              </a:rPr>
              <a:pPr/>
              <a:t>13/11/2018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7" y="6407948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5C05A5-F2A1-4210-8A64-0826F2E17DED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84" tIns="45691" rIns="91384" bIns="45691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84" tIns="45691" rIns="91384" bIns="45691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39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384" tIns="45691" rIns="91384" bIns="45691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43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4" tIns="45691" rIns="91384" bIns="45691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4" tIns="45691" rIns="91384" bIns="45691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97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84" tIns="45691" rIns="91384" bIns="45691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84" tIns="45691" rIns="91384" bIns="45691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39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384" tIns="45691" rIns="91384" bIns="45691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43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84" tIns="45691" rIns="91384" bIns="45691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33"/>
            <a:ext cx="8229600" cy="4525963"/>
          </a:xfrm>
          <a:prstGeom prst="rect">
            <a:avLst/>
          </a:prstGeom>
        </p:spPr>
        <p:txBody>
          <a:bodyPr vert="horz" lIns="91384" tIns="45691" rIns="91384" bIns="45691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lIns="91384" tIns="45691" rIns="91384" bIns="45691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EC8598C-73B5-441C-940D-765B50AC8EF3}" type="datetimeFigureOut">
              <a:rPr lang="fr-FR" smtClean="0">
                <a:solidFill>
                  <a:prstClr val="black"/>
                </a:solidFill>
              </a:rPr>
              <a:pPr/>
              <a:t>13/11/2018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7" y="6407948"/>
            <a:ext cx="2350681" cy="365125"/>
          </a:xfrm>
          <a:prstGeom prst="rect">
            <a:avLst/>
          </a:prstGeom>
        </p:spPr>
        <p:txBody>
          <a:bodyPr vert="horz" lIns="91384" tIns="45691" rIns="91384" bIns="45691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8"/>
            <a:ext cx="365760" cy="365125"/>
          </a:xfrm>
          <a:prstGeom prst="rect">
            <a:avLst/>
          </a:prstGeom>
        </p:spPr>
        <p:txBody>
          <a:bodyPr vert="horz" lIns="91384" tIns="45691" rIns="91384" bIns="45691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05C05A5-F2A1-4210-8A64-0826F2E17DED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9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535" indent="-255874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408" indent="-228457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006" indent="-228457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295" indent="-228457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751" indent="-228457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211" indent="-228457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7670" indent="-228457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6128" indent="-228457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4586" indent="-228457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681" y="274954"/>
            <a:ext cx="82286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0115" tIns="40058" rIns="80115" bIns="400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681" y="1600781"/>
            <a:ext cx="8228649" cy="452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0115" tIns="40058" rIns="80115" bIns="400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676" y="6357038"/>
            <a:ext cx="2133554" cy="364206"/>
          </a:xfrm>
          <a:prstGeom prst="rect">
            <a:avLst/>
          </a:prstGeom>
        </p:spPr>
        <p:txBody>
          <a:bodyPr vert="horz" wrap="square" lIns="80115" tIns="40058" rIns="80115" bIns="40058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898989"/>
                </a:solidFill>
                <a:cs typeface="Geneva" charset="0"/>
              </a:defRPr>
            </a:lvl1pPr>
          </a:lstStyle>
          <a:p>
            <a:pPr defTabSz="420052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3600" y="6357038"/>
            <a:ext cx="2896800" cy="364206"/>
          </a:xfrm>
          <a:prstGeom prst="rect">
            <a:avLst/>
          </a:prstGeom>
        </p:spPr>
        <p:txBody>
          <a:bodyPr vert="horz" lIns="80115" tIns="40058" rIns="80115" bIns="4005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a typeface="Geneva" charset="-128"/>
                <a:cs typeface="+mn-cs"/>
              </a:defRPr>
            </a:lvl1pPr>
          </a:lstStyle>
          <a:p>
            <a:pPr defTabSz="420052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2770" y="6357038"/>
            <a:ext cx="2133554" cy="364206"/>
          </a:xfrm>
          <a:prstGeom prst="rect">
            <a:avLst/>
          </a:prstGeom>
        </p:spPr>
        <p:txBody>
          <a:bodyPr vert="horz" wrap="square" lIns="80115" tIns="40058" rIns="80115" bIns="40058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98989"/>
                </a:solidFill>
                <a:cs typeface="Geneva" charset="0"/>
              </a:defRPr>
            </a:lvl1pPr>
          </a:lstStyle>
          <a:p>
            <a:pPr defTabSz="420052" fontAlgn="base">
              <a:spcBef>
                <a:spcPct val="0"/>
              </a:spcBef>
              <a:spcAft>
                <a:spcPct val="0"/>
              </a:spcAft>
              <a:defRPr/>
            </a:pPr>
            <a:fld id="{6516CF43-96D8-B947-909B-CA3D5D56272B}" type="slidenum">
              <a:rPr lang="fr-FR" smtClean="0">
                <a:latin typeface="Arial" charset="0"/>
                <a:ea typeface="ＭＳ Ｐゴシック" charset="0"/>
              </a:rPr>
              <a:pPr defTabSz="420052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latin typeface="Arial" charset="0"/>
              <a:ea typeface="ＭＳ Ｐゴシック" charset="0"/>
            </a:endParaRPr>
          </a:p>
        </p:txBody>
      </p:sp>
      <p:pic>
        <p:nvPicPr>
          <p:cNvPr id="4103" name="Picture 2" descr="G:\Documents\CHARTE GRAPHIQUE\PACA\Quadri\FHF_Logo régional quadri_PACA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"/>
            <a:ext cx="2482583" cy="111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41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00577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01158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01738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02317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0435" indent="-3004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50943" indent="-25036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01448" indent="-2002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402028" indent="-2002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02608" indent="-2002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203187" indent="-200290" algn="l" defTabSz="80115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3766" indent="-200290" algn="l" defTabSz="80115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4347" indent="-200290" algn="l" defTabSz="80115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4927" indent="-200290" algn="l" defTabSz="80115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01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77" algn="l" defTabSz="801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158" algn="l" defTabSz="801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algn="l" defTabSz="801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317" algn="l" defTabSz="801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897" algn="l" defTabSz="801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476" algn="l" defTabSz="801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057" algn="l" defTabSz="801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636" algn="l" defTabSz="801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679" y="274954"/>
            <a:ext cx="82286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0135" tIns="40068" rIns="80135" bIns="400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679" y="1600779"/>
            <a:ext cx="8228649" cy="452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0135" tIns="40068" rIns="80135" bIns="400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676" y="6357038"/>
            <a:ext cx="2133554" cy="364206"/>
          </a:xfrm>
          <a:prstGeom prst="rect">
            <a:avLst/>
          </a:prstGeom>
        </p:spPr>
        <p:txBody>
          <a:bodyPr vert="horz" wrap="square" lIns="80135" tIns="40068" rIns="80135" bIns="40068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898989"/>
                </a:solidFill>
                <a:cs typeface="Geneva" charset="0"/>
              </a:defRPr>
            </a:lvl1pPr>
          </a:lstStyle>
          <a:p>
            <a:pPr defTabSz="420156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3600" y="6357038"/>
            <a:ext cx="2896800" cy="364206"/>
          </a:xfrm>
          <a:prstGeom prst="rect">
            <a:avLst/>
          </a:prstGeom>
        </p:spPr>
        <p:txBody>
          <a:bodyPr vert="horz" lIns="80135" tIns="40068" rIns="80135" bIns="4006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a typeface="Geneva" charset="-128"/>
                <a:cs typeface="+mn-cs"/>
              </a:defRPr>
            </a:lvl1pPr>
          </a:lstStyle>
          <a:p>
            <a:pPr defTabSz="420156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2770" y="6357038"/>
            <a:ext cx="2133554" cy="364206"/>
          </a:xfrm>
          <a:prstGeom prst="rect">
            <a:avLst/>
          </a:prstGeom>
        </p:spPr>
        <p:txBody>
          <a:bodyPr vert="horz" wrap="square" lIns="80135" tIns="40068" rIns="80135" bIns="40068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98989"/>
                </a:solidFill>
                <a:cs typeface="Geneva" charset="0"/>
              </a:defRPr>
            </a:lvl1pPr>
          </a:lstStyle>
          <a:p>
            <a:pPr defTabSz="420156" fontAlgn="base">
              <a:spcBef>
                <a:spcPct val="0"/>
              </a:spcBef>
              <a:spcAft>
                <a:spcPct val="0"/>
              </a:spcAft>
              <a:defRPr/>
            </a:pPr>
            <a:fld id="{6516CF43-96D8-B947-909B-CA3D5D56272B}" type="slidenum">
              <a:rPr lang="fr-FR" smtClean="0">
                <a:latin typeface="Arial" charset="0"/>
                <a:ea typeface="ＭＳ Ｐゴシック" charset="0"/>
              </a:rPr>
              <a:pPr defTabSz="420156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latin typeface="Arial" charset="0"/>
              <a:ea typeface="ＭＳ Ｐゴシック" charset="0"/>
            </a:endParaRPr>
          </a:p>
        </p:txBody>
      </p:sp>
      <p:pic>
        <p:nvPicPr>
          <p:cNvPr id="4103" name="Picture 2" descr="G:\Documents\CHARTE GRAPHIQUE\PACA\Quadri\FHF_Logo régional quadri_PACA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4"/>
            <a:ext cx="2482583" cy="111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15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00677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01356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02036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02715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0509" indent="-30050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51103" indent="-25042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01696" indent="-2003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402375" indent="-2003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03054" indent="-2003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203733" indent="-200340" algn="l" defTabSz="801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4410" indent="-200340" algn="l" defTabSz="801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5090" indent="-200340" algn="l" defTabSz="801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5769" indent="-200340" algn="l" defTabSz="801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01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677" algn="l" defTabSz="801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356" algn="l" defTabSz="801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036" algn="l" defTabSz="801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715" algn="l" defTabSz="801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392" algn="l" defTabSz="801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070" algn="l" defTabSz="801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750" algn="l" defTabSz="801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428" algn="l" defTabSz="801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676" y="274954"/>
            <a:ext cx="82286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0165" tIns="40083" rIns="80165" bIns="400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676" y="1600776"/>
            <a:ext cx="8228649" cy="452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676" y="6357038"/>
            <a:ext cx="2133554" cy="364206"/>
          </a:xfrm>
          <a:prstGeom prst="rect">
            <a:avLst/>
          </a:prstGeom>
        </p:spPr>
        <p:txBody>
          <a:bodyPr vert="horz" wrap="square" lIns="80165" tIns="40083" rIns="80165" bIns="40083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898989"/>
                </a:solidFill>
                <a:cs typeface="Geneva" charset="0"/>
              </a:defRPr>
            </a:lvl1pPr>
          </a:lstStyle>
          <a:p>
            <a:pPr defTabSz="420312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3600" y="6357038"/>
            <a:ext cx="2896800" cy="364206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a typeface="Geneva" charset="-128"/>
                <a:cs typeface="+mn-cs"/>
              </a:defRPr>
            </a:lvl1pPr>
          </a:lstStyle>
          <a:p>
            <a:pPr defTabSz="420312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2770" y="6357038"/>
            <a:ext cx="2133554" cy="364206"/>
          </a:xfrm>
          <a:prstGeom prst="rect">
            <a:avLst/>
          </a:prstGeom>
        </p:spPr>
        <p:txBody>
          <a:bodyPr vert="horz" wrap="square" lIns="80165" tIns="40083" rIns="80165" bIns="40083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98989"/>
                </a:solidFill>
                <a:cs typeface="Geneva" charset="0"/>
              </a:defRPr>
            </a:lvl1pPr>
          </a:lstStyle>
          <a:p>
            <a:pPr defTabSz="420312" fontAlgn="base">
              <a:spcBef>
                <a:spcPct val="0"/>
              </a:spcBef>
              <a:spcAft>
                <a:spcPct val="0"/>
              </a:spcAft>
              <a:defRPr/>
            </a:pPr>
            <a:fld id="{6516CF43-96D8-B947-909B-CA3D5D56272B}" type="slidenum">
              <a:rPr lang="fr-FR">
                <a:latin typeface="Arial" charset="0"/>
                <a:ea typeface="ＭＳ Ｐゴシック" charset="0"/>
              </a:rPr>
              <a:pPr defTabSz="4203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latin typeface="Arial" charset="0"/>
              <a:ea typeface="ＭＳ Ｐゴシック" charset="0"/>
            </a:endParaRPr>
          </a:p>
        </p:txBody>
      </p:sp>
      <p:pic>
        <p:nvPicPr>
          <p:cNvPr id="4103" name="Picture 2" descr="G:\Documents\CHARTE GRAPHIQUE\PACA\Quadri\FHF_Logo régional quadri_PACA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482583" cy="111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57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00827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01654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02482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03309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0620" indent="-3006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51344" indent="-2505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02068" indent="-20041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402895" indent="-20041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03723" indent="-20041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204550" indent="-200414" algn="l" defTabSz="80165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5377" indent="-200414" algn="l" defTabSz="80165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6204" indent="-200414" algn="l" defTabSz="80165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032" indent="-200414" algn="l" defTabSz="80165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827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54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482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309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4136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963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791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6618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/>
            <a:fld id="{AEC8598C-73B5-441C-940D-765B50AC8EF3}" type="datetimeFigureOut">
              <a:rPr lang="fr-FR" smtClean="0">
                <a:solidFill>
                  <a:prstClr val="black"/>
                </a:solidFill>
              </a:rPr>
              <a:pPr defTabSz="914400"/>
              <a:t>13/11/2018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914400"/>
            <a:fld id="{605C05A5-F2A1-4210-8A64-0826F2E17DED}" type="slidenum">
              <a:rPr lang="fr-FR" smtClean="0">
                <a:solidFill>
                  <a:prstClr val="black"/>
                </a:solidFill>
              </a:rPr>
              <a:pPr defTabSz="914400"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4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https://www.google.fr/url?sa=i&amp;source=images&amp;cd=&amp;cad=rja&amp;uact=8&amp;ved=2ahUKEwi7yZLAoq3bAhXG6xQKHatTAw4QjRx6BAgBEAU&amp;url=https://www.youtube.com/watch?v%3DU1IvXfvhC_0&amp;psig=AOvVaw3g6uXzwkPLRr-JNl4GpTZ7&amp;ust=1527763956172344" TargetMode="External"/><Relationship Id="rId18" Type="http://schemas.openxmlformats.org/officeDocument/2006/relationships/image" Target="../media/image22.jpe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19.jpeg"/><Relationship Id="rId17" Type="http://schemas.openxmlformats.org/officeDocument/2006/relationships/hyperlink" Target="https://www.google.fr/url?sa=i&amp;source=images&amp;cd=&amp;cad=rja&amp;uact=8&amp;ved=2ahUKEwi605PNsq3bAhWJPhQKHTRxA1oQjRx6BAgBEAU&amp;url=https://www.th2s.fr/single-post/2018/01/20/VISITE-M%C3%89DICALE-DEMBAUCHE---NOUVEAUT%C3%89S-2017&amp;psig=AOvVaw0LfWKo4kWH1qKGagXWqwyo&amp;ust=1527768148970409" TargetMode="External"/><Relationship Id="rId2" Type="http://schemas.openxmlformats.org/officeDocument/2006/relationships/hyperlink" Target="https://www.google.fr/url?sa=i&amp;rct=j&amp;q=&amp;esrc=s&amp;source=images&amp;cd=&amp;cad=rja&amp;uact=8&amp;ved=0ahUKEwjw8Ma2uObZAhVIXRQKHYAdBwMQjRwIBg&amp;url=https://www.dieteticienne-orleans.fr/&amp;psig=AOvVaw31X1uIjJF0LmUgeiyg-Hbo&amp;ust=1520932205597956" TargetMode="Externa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hyperlink" Target="http://www.google.fr/url?sa=i&amp;rct=j&amp;q=&amp;esrc=s&amp;source=images&amp;cd=&amp;cad=rja&amp;uact=8&amp;ved=0ahUKEwjG-rKHvebZAhUD_aQKHWbwCqMQjRwIBg&amp;url=http://www.rosny93.fr/PASS&amp;psig=AOvVaw3CueVOo_WrUboPBotdV0yP&amp;ust=1520933362605256" TargetMode="External"/><Relationship Id="rId5" Type="http://schemas.openxmlformats.org/officeDocument/2006/relationships/hyperlink" Target="http://www.google.fr/url?sa=i&amp;rct=j&amp;q=&amp;esrc=s&amp;source=images&amp;cd=&amp;cad=rja&amp;uact=8&amp;ved=0ahUKEwjP6tv7tubZAhWBNxQKHbaHDXcQjRwIBg&amp;url=http://www.ordre.pharmacien.fr/Le-patient/Le-pharmacien-et-vous&amp;psig=AOvVaw2wRxvL9EKWkXzNohu8nO3t&amp;ust=1520931691824463" TargetMode="External"/><Relationship Id="rId15" Type="http://schemas.openxmlformats.org/officeDocument/2006/relationships/hyperlink" Target="https://www.google.fr/url?sa=i&amp;source=images&amp;cd=&amp;cad=rja&amp;uact=8&amp;ved=2ahUKEwiRr__bpK3bAhWKuRQKHWakCsUQjRx6BAgBEAU&amp;url=http://www.dhmagazine.fr/post/Le-Centre-Hospitalier-de-Compiegne-Noyon&amp;psig=AOvVaw0CKCqI_1tno6nlpHAHMvRu&amp;ust=1527764387721843" TargetMode="External"/><Relationship Id="rId10" Type="http://schemas.openxmlformats.org/officeDocument/2006/relationships/image" Target="../media/image18.png"/><Relationship Id="rId19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hyperlink" Target="http://www.magazineb2b.com/a-quoi-sert-medecine-travail.html" TargetMode="External"/><Relationship Id="rId1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gazineb2b.com/a-quoi-sert-medecine-travail.html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3.png"/><Relationship Id="rId2" Type="http://schemas.openxmlformats.org/officeDocument/2006/relationships/hyperlink" Target="https://www.google.fr/url?sa=i&amp;rct=j&amp;q=&amp;esrc=s&amp;source=images&amp;cd=&amp;cad=rja&amp;uact=8&amp;ved=0ahUKEwjw8Ma2uObZAhVIXRQKHYAdBwMQjRwIBg&amp;url=https://www.dieteticienne-orleans.fr/&amp;psig=AOvVaw31X1uIjJF0LmUgeiyg-Hbo&amp;ust=152093220559795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hyperlink" Target="http://www.google.fr/url?sa=i&amp;rct=j&amp;q=&amp;esrc=s&amp;source=images&amp;cd=&amp;cad=rja&amp;uact=8&amp;ved=0ahUKEwjP6tv7tubZAhWBNxQKHbaHDXcQjRwIBg&amp;url=http://www.ordre.pharmacien.fr/Le-patient/Le-pharmacien-et-vous&amp;psig=AOvVaw2wRxvL9EKWkXzNohu8nO3t&amp;ust=1520931691824463" TargetMode="External"/><Relationship Id="rId10" Type="http://schemas.openxmlformats.org/officeDocument/2006/relationships/hyperlink" Target="https://www.google.fr/url?sa=i&amp;source=images&amp;cd=&amp;cad=rja&amp;uact=8&amp;ved=2ahUKEwi7yZLAoq3bAhXG6xQKHatTAw4QjRx6BAgBEAU&amp;url=https://www.youtube.com/watch?v%3DU1IvXfvhC_0&amp;psig=AOvVaw3g6uXzwkPLRr-JNl4GpTZ7&amp;ust=1527763956172344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source=images&amp;cd=&amp;ved=2ahUKEwjbyKu_irrbAhWLOBQKHeSICf8QjRx6BAgBEAU&amp;url=https://fr.fotolia.com/id/84308183&amp;psig=AOvVaw0uWz6aAvY1Gs4wtrOaWDPs&amp;ust=152820421370397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2852936"/>
            <a:ext cx="7772400" cy="1440160"/>
          </a:xfrm>
        </p:spPr>
        <p:txBody>
          <a:bodyPr>
            <a:noAutofit/>
          </a:bodyPr>
          <a:lstStyle/>
          <a:p>
            <a:pPr algn="ctr"/>
            <a:r>
              <a:rPr lang="fr-FR" sz="5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Prise en </a:t>
            </a:r>
            <a:r>
              <a:rPr lang="fr-FR" sz="5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charge des soins </a:t>
            </a:r>
            <a:r>
              <a:rPr lang="fr-FR" sz="5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somatiques des patients </a:t>
            </a:r>
            <a:r>
              <a:rPr lang="fr-FR" sz="5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souffrant de troubles psychotiques</a:t>
            </a:r>
            <a:endParaRPr lang="fr-FR" sz="5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5917893"/>
            <a:ext cx="3940068" cy="789901"/>
          </a:xfrm>
          <a:prstGeom prst="rect">
            <a:avLst/>
          </a:prstGeom>
        </p:spPr>
        <p:txBody>
          <a:bodyPr wrap="none" lIns="91384" tIns="45691" rIns="91384" bIns="45691">
            <a:spAutoFit/>
          </a:bodyPr>
          <a:lstStyle/>
          <a:p>
            <a:r>
              <a:rPr lang="fr-FR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Dr Adeline Nicolas, Médecin généraliste</a:t>
            </a:r>
          </a:p>
          <a:p>
            <a:r>
              <a:rPr lang="fr-FR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Dr Stéphanie Honoré, </a:t>
            </a:r>
            <a:r>
              <a:rPr lang="fr-FR" sz="1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Pharmacien</a:t>
            </a:r>
          </a:p>
          <a:p>
            <a:pPr marR="6396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fr-FR" sz="1200" b="1" dirty="0">
                <a:solidFill>
                  <a:prstClr val="black"/>
                </a:solidFill>
                <a:latin typeface="Calibri" panose="020F0502020204030204" pitchFamily="34" charset="0"/>
              </a:rPr>
              <a:t>Centre Hospitalier Edouard </a:t>
            </a:r>
            <a:r>
              <a:rPr lang="fr-FR" sz="1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Toulouse, Marseille</a:t>
            </a:r>
            <a:r>
              <a:rPr lang="fr-FR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	</a:t>
            </a:r>
            <a:endParaRPr lang="fr-FR" b="1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3968" y="6367565"/>
            <a:ext cx="1302488" cy="369273"/>
          </a:xfrm>
          <a:prstGeom prst="rect">
            <a:avLst/>
          </a:prstGeom>
        </p:spPr>
        <p:txBody>
          <a:bodyPr wrap="none" lIns="91384" tIns="45691" rIns="91384" bIns="45691">
            <a:spAutoFit/>
          </a:bodyPr>
          <a:lstStyle/>
          <a:p>
            <a:pPr marR="63968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fr-FR" b="1" dirty="0">
                <a:solidFill>
                  <a:prstClr val="black"/>
                </a:solidFill>
                <a:latin typeface="Calibri" panose="020F0502020204030204" pitchFamily="34" charset="0"/>
              </a:rPr>
              <a:t>7 juin 2018</a:t>
            </a:r>
            <a:endParaRPr lang="fr-F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98638"/>
            <a:ext cx="1514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03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Recommandations de bonne pratique en psychiatrie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53011"/>
            <a:ext cx="25050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3528616" cy="444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68095" y="2068835"/>
            <a:ext cx="3851920" cy="9925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fr-FR" sz="1050" dirty="0">
              <a:solidFill>
                <a:srgbClr val="000000"/>
              </a:solidFill>
              <a:latin typeface="Calibri"/>
            </a:endParaRPr>
          </a:p>
          <a:p>
            <a:pPr marR="85380" algn="ctr"/>
            <a:r>
              <a:rPr lang="fr-FR" sz="1200" dirty="0">
                <a:latin typeface="Calibri"/>
              </a:rPr>
              <a:t>Cette recommandation a reçu </a:t>
            </a:r>
            <a:r>
              <a:rPr lang="fr-FR" sz="1200" b="1" dirty="0">
                <a:latin typeface="Calibri"/>
              </a:rPr>
              <a:t>le label méthodologique de la HAS</a:t>
            </a:r>
            <a:r>
              <a:rPr lang="fr-FR" sz="1200" dirty="0">
                <a:latin typeface="Calibri"/>
              </a:rPr>
              <a:t>. Ce label signifie que cette recommandation a été élaborée selon les </a:t>
            </a:r>
            <a:r>
              <a:rPr lang="fr-FR" sz="1200" b="1" dirty="0">
                <a:latin typeface="Calibri"/>
              </a:rPr>
              <a:t>procédures et les règles méthodologiques préconisées par la HAS</a:t>
            </a:r>
            <a:endParaRPr lang="fr-FR" sz="1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31160"/>
            <a:ext cx="1514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76256" y="6668034"/>
            <a:ext cx="1944216" cy="137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363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79944"/>
            <a:ext cx="8640960" cy="4957373"/>
          </a:xfrm>
        </p:spPr>
        <p:txBody>
          <a:bodyPr>
            <a:noAutofit/>
          </a:bodyPr>
          <a:lstStyle/>
          <a:p>
            <a:r>
              <a:rPr lang="fr-FR" sz="2800" u="sng" dirty="0">
                <a:latin typeface="Calibri"/>
                <a:ea typeface="Calibri"/>
                <a:cs typeface="Calibri"/>
              </a:rPr>
              <a:t>Syndrome métabol</a:t>
            </a:r>
            <a:r>
              <a:rPr lang="fr-FR" sz="3200" u="sng" dirty="0">
                <a:latin typeface="Calibri"/>
                <a:ea typeface="Calibri"/>
                <a:cs typeface="Calibri"/>
              </a:rPr>
              <a:t>ique </a:t>
            </a:r>
            <a:r>
              <a:rPr lang="fr-FR" sz="3200" dirty="0">
                <a:latin typeface="Calibri"/>
                <a:ea typeface="Calibri"/>
                <a:cs typeface="Calibri"/>
              </a:rPr>
              <a:t>:</a:t>
            </a:r>
          </a:p>
          <a:p>
            <a:pPr lvl="1"/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</a:rPr>
              <a:t>Haut risque </a:t>
            </a:r>
            <a:r>
              <a:rPr lang="fr-FR" sz="2400" dirty="0">
                <a:latin typeface="Calibri"/>
                <a:ea typeface="Calibri"/>
                <a:cs typeface="Calibri"/>
              </a:rPr>
              <a:t>: </a:t>
            </a:r>
            <a:r>
              <a:rPr lang="fr-FR" sz="2400" dirty="0" err="1">
                <a:latin typeface="Calibri"/>
                <a:ea typeface="Calibri"/>
                <a:cs typeface="Calibri"/>
              </a:rPr>
              <a:t>clozapine</a:t>
            </a:r>
            <a:r>
              <a:rPr lang="fr-FR" sz="2400" dirty="0">
                <a:latin typeface="Calibri"/>
                <a:ea typeface="Calibri"/>
                <a:cs typeface="Calibri"/>
              </a:rPr>
              <a:t> , </a:t>
            </a:r>
            <a:r>
              <a:rPr lang="fr-FR" sz="2400" dirty="0" err="1">
                <a:latin typeface="Calibri"/>
                <a:ea typeface="Calibri"/>
                <a:cs typeface="Calibri"/>
              </a:rPr>
              <a:t>olanzapine</a:t>
            </a:r>
            <a:endParaRPr lang="fr-FR" sz="2400" dirty="0">
              <a:latin typeface="Calibri"/>
              <a:ea typeface="Calibri"/>
              <a:cs typeface="Calibri"/>
            </a:endParaRPr>
          </a:p>
          <a:p>
            <a:pPr lvl="1"/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</a:rPr>
              <a:t>Risque moyen </a:t>
            </a:r>
            <a:r>
              <a:rPr lang="fr-FR" sz="2400" dirty="0">
                <a:latin typeface="Calibri"/>
                <a:ea typeface="Calibri"/>
                <a:cs typeface="Calibri"/>
              </a:rPr>
              <a:t>: </a:t>
            </a:r>
            <a:r>
              <a:rPr lang="fr-FR" sz="2400" dirty="0" err="1">
                <a:latin typeface="Calibri"/>
                <a:ea typeface="Calibri"/>
                <a:cs typeface="Calibri"/>
              </a:rPr>
              <a:t>rispéridone</a:t>
            </a:r>
            <a:r>
              <a:rPr lang="fr-FR" sz="2400" dirty="0">
                <a:latin typeface="Calibri"/>
                <a:ea typeface="Calibri"/>
                <a:cs typeface="Calibri"/>
              </a:rPr>
              <a:t>, </a:t>
            </a:r>
            <a:r>
              <a:rPr lang="fr-FR" sz="2400" dirty="0" err="1">
                <a:latin typeface="Calibri"/>
                <a:ea typeface="Calibri"/>
                <a:cs typeface="Calibri"/>
              </a:rPr>
              <a:t>quétiapine</a:t>
            </a:r>
            <a:r>
              <a:rPr lang="fr-FR" sz="2400" dirty="0">
                <a:latin typeface="Calibri"/>
                <a:ea typeface="Calibri"/>
                <a:cs typeface="Calibri"/>
              </a:rPr>
              <a:t>, </a:t>
            </a:r>
            <a:r>
              <a:rPr lang="fr-FR" sz="2400" dirty="0" err="1">
                <a:latin typeface="Calibri"/>
                <a:ea typeface="Calibri"/>
                <a:cs typeface="Calibri"/>
              </a:rPr>
              <a:t>amisulpride</a:t>
            </a:r>
            <a:endParaRPr lang="fr-FR" sz="2400" dirty="0">
              <a:latin typeface="Calibri"/>
              <a:ea typeface="Calibri"/>
              <a:cs typeface="Calibri"/>
            </a:endParaRPr>
          </a:p>
          <a:p>
            <a:pPr lvl="1"/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</a:rPr>
              <a:t>Faible risque </a:t>
            </a:r>
            <a:r>
              <a:rPr lang="fr-FR" sz="2400" dirty="0">
                <a:latin typeface="Calibri"/>
                <a:ea typeface="Calibri"/>
                <a:cs typeface="Calibri"/>
              </a:rPr>
              <a:t>: </a:t>
            </a:r>
            <a:r>
              <a:rPr lang="fr-FR" sz="2400" dirty="0" err="1" smtClean="0">
                <a:latin typeface="Calibri"/>
                <a:ea typeface="Calibri"/>
                <a:cs typeface="Calibri"/>
              </a:rPr>
              <a:t>amisulpride</a:t>
            </a:r>
            <a:endParaRPr lang="fr-FR" sz="2400" dirty="0" smtClean="0">
              <a:latin typeface="Calibri"/>
              <a:ea typeface="Calibri"/>
              <a:cs typeface="Calibri"/>
            </a:endParaRPr>
          </a:p>
          <a:p>
            <a:pPr marL="392951" lvl="1" indent="0">
              <a:buNone/>
            </a:pPr>
            <a:endParaRPr lang="fr-FR" sz="1200" dirty="0">
              <a:latin typeface="Calibri"/>
              <a:ea typeface="Calibri"/>
              <a:cs typeface="Calibri"/>
            </a:endParaRPr>
          </a:p>
          <a:p>
            <a:r>
              <a:rPr lang="fr-FR" sz="2800" u="sng" dirty="0">
                <a:latin typeface="Calibri"/>
                <a:ea typeface="Calibri"/>
                <a:cs typeface="Calibri"/>
              </a:rPr>
              <a:t>Evaluation </a:t>
            </a:r>
            <a:r>
              <a:rPr lang="fr-FR" sz="2800" u="sng" dirty="0" smtClean="0">
                <a:latin typeface="Calibri"/>
                <a:ea typeface="Calibri"/>
                <a:cs typeface="Calibri"/>
              </a:rPr>
              <a:t>à </a:t>
            </a:r>
            <a:r>
              <a:rPr lang="fr-FR" sz="2800" u="sng" dirty="0">
                <a:latin typeface="Calibri"/>
                <a:ea typeface="Calibri"/>
                <a:cs typeface="Calibri"/>
              </a:rPr>
              <a:t>l’entrée pour choix des antipsychotiques </a:t>
            </a:r>
            <a:r>
              <a:rPr lang="fr-FR" sz="3200" dirty="0">
                <a:latin typeface="Calibri"/>
                <a:ea typeface="Calibri"/>
                <a:cs typeface="Calibri"/>
              </a:rPr>
              <a:t>: </a:t>
            </a:r>
          </a:p>
          <a:p>
            <a:pPr lvl="1"/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</a:rPr>
              <a:t>Evaluation globale du patient </a:t>
            </a:r>
            <a:r>
              <a:rPr lang="fr-FR" sz="2400" dirty="0">
                <a:latin typeface="Calibri"/>
                <a:ea typeface="Calibri"/>
                <a:cs typeface="Calibri"/>
              </a:rPr>
              <a:t>: </a:t>
            </a:r>
            <a:r>
              <a:rPr lang="fr-FR" sz="1800" dirty="0">
                <a:latin typeface="Calibri"/>
                <a:ea typeface="Calibri"/>
                <a:cs typeface="Calibri"/>
              </a:rPr>
              <a:t>facteurs médicaux , comportementaux, génétiques</a:t>
            </a:r>
          </a:p>
          <a:p>
            <a:pPr lvl="1"/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</a:rPr>
              <a:t>Examen physique </a:t>
            </a:r>
            <a:r>
              <a:rPr lang="fr-FR" sz="2400" dirty="0">
                <a:latin typeface="Calibri"/>
                <a:ea typeface="Calibri"/>
                <a:cs typeface="Calibri"/>
              </a:rPr>
              <a:t>: </a:t>
            </a:r>
            <a:r>
              <a:rPr lang="fr-FR" sz="1800" dirty="0">
                <a:latin typeface="Calibri"/>
                <a:ea typeface="Calibri"/>
                <a:cs typeface="Calibri"/>
              </a:rPr>
              <a:t>le + complet, IMC , périmètre </a:t>
            </a:r>
            <a:r>
              <a:rPr lang="fr-FR" sz="1800" dirty="0" err="1">
                <a:latin typeface="Calibri"/>
                <a:ea typeface="Calibri"/>
                <a:cs typeface="Calibri"/>
              </a:rPr>
              <a:t>abdo</a:t>
            </a:r>
            <a:endParaRPr lang="fr-FR" sz="1800" dirty="0">
              <a:latin typeface="Calibri"/>
              <a:ea typeface="Calibri"/>
              <a:cs typeface="Calibri"/>
            </a:endParaRPr>
          </a:p>
          <a:p>
            <a:pPr lvl="1"/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</a:rPr>
              <a:t>Bilan bio </a:t>
            </a:r>
            <a:r>
              <a:rPr lang="fr-FR" sz="2400" dirty="0">
                <a:latin typeface="Calibri"/>
                <a:ea typeface="Calibri"/>
                <a:cs typeface="Calibri"/>
              </a:rPr>
              <a:t>: </a:t>
            </a:r>
            <a:r>
              <a:rPr lang="fr-FR" sz="1800" dirty="0" smtClean="0">
                <a:latin typeface="Calibri"/>
                <a:ea typeface="Calibri"/>
                <a:cs typeface="Calibri"/>
              </a:rPr>
              <a:t>glycémie à jeun, TG, </a:t>
            </a:r>
            <a:r>
              <a:rPr lang="fr-FR" sz="1800" dirty="0" err="1" smtClean="0">
                <a:latin typeface="Calibri"/>
                <a:ea typeface="Calibri"/>
                <a:cs typeface="Calibri"/>
              </a:rPr>
              <a:t>HDLchol</a:t>
            </a:r>
            <a:r>
              <a:rPr lang="fr-FR" sz="1800" dirty="0" smtClean="0">
                <a:latin typeface="Calibri"/>
                <a:ea typeface="Calibri"/>
                <a:cs typeface="Calibri"/>
              </a:rPr>
              <a:t>, EAL   </a:t>
            </a:r>
            <a:endParaRPr lang="fr-FR" sz="2400" dirty="0" smtClean="0">
              <a:latin typeface="Calibri"/>
              <a:ea typeface="Calibri"/>
              <a:cs typeface="Calibri"/>
            </a:endParaRPr>
          </a:p>
          <a:p>
            <a:pPr lvl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</a:rPr>
              <a:t>ECG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endParaRPr>
          </a:p>
          <a:p>
            <a:pPr lvl="1"/>
            <a:endParaRPr lang="fr-FR" sz="2800" dirty="0">
              <a:latin typeface="Calibri"/>
              <a:ea typeface="Calibri"/>
              <a:cs typeface="Calibri"/>
            </a:endParaRPr>
          </a:p>
          <a:p>
            <a:pPr marL="68538" indent="0">
              <a:buNone/>
            </a:pPr>
            <a:endParaRPr lang="fr-FR" sz="2000" dirty="0">
              <a:latin typeface="Calibri" panose="020F05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Calibri" panose="020F0502020204030204" pitchFamily="34" charset="0"/>
              </a:rPr>
              <a:t>Risques liés au traitement </a:t>
            </a:r>
            <a:endParaRPr lang="fr-FR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753" y="188643"/>
            <a:ext cx="2232247" cy="109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81" y="4293096"/>
            <a:ext cx="10810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72508"/>
            <a:ext cx="598934" cy="83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77272"/>
            <a:ext cx="1514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76256" y="6668034"/>
            <a:ext cx="1944216" cy="137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14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7644" y="2570542"/>
            <a:ext cx="6108721" cy="234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du poids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83568" y="5229199"/>
            <a:ext cx="7848872" cy="830938"/>
          </a:xfrm>
          <a:prstGeom prst="rect">
            <a:avLst/>
          </a:prstGeom>
        </p:spPr>
        <p:txBody>
          <a:bodyPr wrap="square" lIns="91384" tIns="45691" rIns="91384" bIns="45691">
            <a:spAutoFit/>
          </a:bodyPr>
          <a:lstStyle/>
          <a:p>
            <a:endParaRPr lang="fr-FR" sz="1600" dirty="0">
              <a:latin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</a:rPr>
              <a:t>Darwin C. The Origin of Species by Means of Natural Selection, or The Preservation of </a:t>
            </a:r>
            <a:r>
              <a:rPr lang="en-US" sz="1600" b="1" dirty="0" err="1">
                <a:latin typeface="Calibri" panose="020F0502020204030204" pitchFamily="34" charset="0"/>
              </a:rPr>
              <a:t>Favoured</a:t>
            </a:r>
            <a:r>
              <a:rPr lang="en-US" sz="1600" b="1" dirty="0">
                <a:latin typeface="Calibri" panose="020F0502020204030204" pitchFamily="34" charset="0"/>
              </a:rPr>
              <a:t> Races in the Struggle for Life. First Edition 1859 </a:t>
            </a:r>
            <a:endParaRPr lang="fr-FR" sz="1600" dirty="0"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77272"/>
            <a:ext cx="1514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76256" y="6668034"/>
            <a:ext cx="1944216" cy="137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56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661" indent="0">
              <a:buNone/>
            </a:pPr>
            <a:r>
              <a:rPr lang="fr-FR" sz="2800" b="1" u="sng" dirty="0" smtClean="0">
                <a:latin typeface="Calibri" panose="020F0502020204030204" pitchFamily="34" charset="0"/>
              </a:rPr>
              <a:t>Par pathologie : </a:t>
            </a:r>
          </a:p>
          <a:p>
            <a:pPr marL="109661" indent="0">
              <a:buNone/>
            </a:pPr>
            <a:r>
              <a:rPr lang="fr-FR" sz="2800" b="1" dirty="0" smtClean="0">
                <a:latin typeface="Calibri" panose="020F0502020204030204" pitchFamily="34" charset="0"/>
              </a:rPr>
              <a:t>Schizophrénie </a:t>
            </a:r>
            <a:r>
              <a:rPr lang="fr-FR" sz="2800" b="1" dirty="0">
                <a:latin typeface="Calibri" panose="020F0502020204030204" pitchFamily="34" charset="0"/>
              </a:rPr>
              <a:t>: </a:t>
            </a:r>
            <a:r>
              <a:rPr lang="fr-FR" sz="2200" dirty="0">
                <a:latin typeface="Calibri" panose="020F0502020204030204" pitchFamily="34" charset="0"/>
              </a:rPr>
              <a:t>risque occlusif, ostéoporose , SAOS, BPCO, trouble déglutition, cancer du sein et du col, maladie métabolique et cardio-vasculaire, IST</a:t>
            </a:r>
            <a:endParaRPr lang="fr-FR" sz="2600" dirty="0">
              <a:latin typeface="Calibri" panose="020F0502020204030204" pitchFamily="34" charset="0"/>
            </a:endParaRPr>
          </a:p>
          <a:p>
            <a:pPr marL="109661" indent="0">
              <a:buNone/>
            </a:pPr>
            <a:r>
              <a:rPr lang="fr-FR" sz="2800" b="1" dirty="0">
                <a:latin typeface="Calibri" panose="020F0502020204030204" pitchFamily="34" charset="0"/>
              </a:rPr>
              <a:t>Trouble bipolaire : </a:t>
            </a:r>
            <a:r>
              <a:rPr lang="fr-FR" sz="2200" dirty="0">
                <a:latin typeface="Calibri" panose="020F0502020204030204" pitchFamily="34" charset="0"/>
              </a:rPr>
              <a:t>Syndrome métabolique, diabète, maladie cardiaque et pulmonaire, maladie thyroïdienne</a:t>
            </a:r>
            <a:endParaRPr lang="fr-FR" sz="2800" dirty="0">
              <a:latin typeface="Calibri" panose="020F0502020204030204" pitchFamily="34" charset="0"/>
            </a:endParaRPr>
          </a:p>
          <a:p>
            <a:pPr marL="109661" indent="0">
              <a:buNone/>
            </a:pPr>
            <a:endParaRPr lang="fr-FR" sz="2800" b="1" u="sng" dirty="0" smtClean="0">
              <a:latin typeface="Calibri" panose="020F0502020204030204" pitchFamily="34" charset="0"/>
            </a:endParaRPr>
          </a:p>
          <a:p>
            <a:pPr marL="109661" indent="0">
              <a:buNone/>
            </a:pPr>
            <a:r>
              <a:rPr lang="fr-FR" sz="2800" b="1" u="sng" dirty="0">
                <a:latin typeface="Calibri" panose="020F0502020204030204" pitchFamily="34" charset="0"/>
              </a:rPr>
              <a:t>Par classe thérapeutique :</a:t>
            </a:r>
          </a:p>
          <a:p>
            <a:pPr marL="109661" indent="0">
              <a:buNone/>
            </a:pPr>
            <a:r>
              <a:rPr lang="fr-FR" sz="2400" b="1" dirty="0" smtClean="0">
                <a:latin typeface="Calibri" panose="020F0502020204030204" pitchFamily="34" charset="0"/>
              </a:rPr>
              <a:t>Surpoids: </a:t>
            </a:r>
            <a:r>
              <a:rPr lang="fr-FR" sz="2200" dirty="0" err="1" smtClean="0">
                <a:latin typeface="Calibri" panose="020F0502020204030204" pitchFamily="34" charset="0"/>
              </a:rPr>
              <a:t>thymorégulateurs</a:t>
            </a:r>
            <a:r>
              <a:rPr lang="fr-FR" sz="2200" dirty="0">
                <a:latin typeface="Calibri" panose="020F0502020204030204" pitchFamily="34" charset="0"/>
              </a:rPr>
              <a:t>;</a:t>
            </a:r>
            <a:r>
              <a:rPr lang="fr-FR" sz="2200" dirty="0" smtClean="0">
                <a:latin typeface="Calibri" panose="020F0502020204030204" pitchFamily="34" charset="0"/>
              </a:rPr>
              <a:t> anti dépresseurs type tricyclique, </a:t>
            </a:r>
            <a:r>
              <a:rPr lang="fr-FR" sz="2200" dirty="0" err="1" smtClean="0">
                <a:latin typeface="Calibri" panose="020F0502020204030204" pitchFamily="34" charset="0"/>
              </a:rPr>
              <a:t>mirtazapine</a:t>
            </a:r>
            <a:r>
              <a:rPr lang="fr-FR" sz="2200" dirty="0" smtClean="0">
                <a:latin typeface="Calibri" panose="020F0502020204030204" pitchFamily="34" charset="0"/>
              </a:rPr>
              <a:t> et </a:t>
            </a:r>
            <a:r>
              <a:rPr lang="fr-FR" sz="2200" dirty="0" err="1" smtClean="0">
                <a:latin typeface="Calibri" panose="020F0502020204030204" pitchFamily="34" charset="0"/>
              </a:rPr>
              <a:t>paroxétine</a:t>
            </a:r>
            <a:r>
              <a:rPr lang="fr-FR" sz="2200" dirty="0" smtClean="0">
                <a:latin typeface="Calibri" panose="020F0502020204030204" pitchFamily="34" charset="0"/>
              </a:rPr>
              <a:t>; </a:t>
            </a:r>
            <a:r>
              <a:rPr lang="fr-FR" sz="2200" dirty="0" err="1" smtClean="0">
                <a:latin typeface="Calibri" panose="020F0502020204030204" pitchFamily="34" charset="0"/>
              </a:rPr>
              <a:t>clozapine</a:t>
            </a:r>
            <a:r>
              <a:rPr lang="fr-FR" sz="2200" dirty="0" smtClean="0">
                <a:latin typeface="Calibri" panose="020F0502020204030204" pitchFamily="34" charset="0"/>
              </a:rPr>
              <a:t> et </a:t>
            </a:r>
            <a:r>
              <a:rPr lang="fr-FR" sz="2200" dirty="0" err="1" smtClean="0">
                <a:latin typeface="Calibri" panose="020F0502020204030204" pitchFamily="34" charset="0"/>
              </a:rPr>
              <a:t>olanzapine</a:t>
            </a:r>
            <a:endParaRPr lang="fr-FR" sz="2400" dirty="0" smtClean="0">
              <a:latin typeface="Calibri" panose="020F0502020204030204" pitchFamily="34" charset="0"/>
            </a:endParaRPr>
          </a:p>
          <a:p>
            <a:pPr marL="109661" indent="0">
              <a:buNone/>
            </a:pPr>
            <a:r>
              <a:rPr lang="fr-FR" sz="2400" b="1" dirty="0" smtClean="0">
                <a:latin typeface="Calibri" panose="020F0502020204030204" pitchFamily="34" charset="0"/>
              </a:rPr>
              <a:t>Diabète : </a:t>
            </a:r>
            <a:r>
              <a:rPr lang="fr-FR" sz="2200" dirty="0" smtClean="0">
                <a:latin typeface="Calibri" panose="020F0502020204030204" pitchFamily="34" charset="0"/>
              </a:rPr>
              <a:t>antipsychotique de 2</a:t>
            </a:r>
            <a:r>
              <a:rPr lang="fr-FR" sz="2200" baseline="30000" dirty="0" smtClean="0">
                <a:latin typeface="Calibri" panose="020F0502020204030204" pitchFamily="34" charset="0"/>
              </a:rPr>
              <a:t>ème</a:t>
            </a:r>
            <a:r>
              <a:rPr lang="fr-FR" sz="2200" dirty="0" smtClean="0">
                <a:latin typeface="Calibri" panose="020F0502020204030204" pitchFamily="34" charset="0"/>
              </a:rPr>
              <a:t> génération</a:t>
            </a:r>
            <a:endParaRPr lang="fr-FR" sz="2400" b="1" dirty="0" smtClean="0">
              <a:latin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r-FR" sz="2400" dirty="0" smtClean="0">
              <a:latin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r-FR" sz="2400" dirty="0" smtClean="0">
              <a:latin typeface="Calibri" panose="020F0502020204030204" pitchFamily="34" charset="0"/>
            </a:endParaRPr>
          </a:p>
          <a:p>
            <a:pPr marL="109659" indent="0">
              <a:buNone/>
            </a:pPr>
            <a:endParaRPr lang="fr-FR" sz="2400" b="1" dirty="0">
              <a:latin typeface="Calibri" panose="020F0502020204030204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Surveillance recommandée </a:t>
            </a:r>
            <a:endParaRPr lang="fr-FR" dirty="0"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753" y="188643"/>
            <a:ext cx="2232247" cy="109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31160"/>
            <a:ext cx="1514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76256" y="6668034"/>
            <a:ext cx="1944216" cy="137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619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Calibri" panose="020F0502020204030204" pitchFamily="34" charset="0"/>
              </a:rPr>
              <a:t>Surveillance paraclinique 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fr-FR" sz="2000" dirty="0" smtClean="0">
                <a:latin typeface="Calibri" panose="020F0502020204030204" pitchFamily="34" charset="0"/>
              </a:rPr>
              <a:t>Biologie : glycémie, EAL + NFS, bilan hépatique, bilan rénal, ionogramme, TSH, b-HCG, sérologies</a:t>
            </a:r>
          </a:p>
          <a:p>
            <a:r>
              <a:rPr lang="fr-FR" sz="2000" dirty="0" smtClean="0">
                <a:latin typeface="Calibri" panose="020F0502020204030204" pitchFamily="34" charset="0"/>
              </a:rPr>
              <a:t>ECG : </a:t>
            </a:r>
            <a:r>
              <a:rPr lang="fr-FR" sz="2000" dirty="0" err="1" smtClean="0">
                <a:latin typeface="Calibri" panose="020F0502020204030204" pitchFamily="34" charset="0"/>
              </a:rPr>
              <a:t>QTc</a:t>
            </a:r>
            <a:r>
              <a:rPr lang="fr-FR" sz="2000" dirty="0" smtClean="0">
                <a:latin typeface="Calibri" panose="020F0502020204030204" pitchFamily="34" charset="0"/>
              </a:rPr>
              <a:t> &gt; 450 ms : surveillance</a:t>
            </a:r>
          </a:p>
          <a:p>
            <a:pPr marL="109728" indent="0">
              <a:buNone/>
            </a:pPr>
            <a:r>
              <a:rPr lang="fr-FR" sz="2000" dirty="0" smtClean="0">
                <a:latin typeface="Calibri" panose="020F0502020204030204" pitchFamily="34" charset="0"/>
              </a:rPr>
              <a:t>                      &gt; 500 ms : CI </a:t>
            </a:r>
          </a:p>
          <a:p>
            <a:r>
              <a:rPr lang="fr-FR" sz="2000" dirty="0" smtClean="0">
                <a:latin typeface="Calibri" panose="020F0502020204030204" pitchFamily="34" charset="0"/>
              </a:rPr>
              <a:t>Suivi :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7" t="47816" r="10063" b="13735"/>
          <a:stretch/>
        </p:blipFill>
        <p:spPr bwMode="auto">
          <a:xfrm>
            <a:off x="25369" y="2780928"/>
            <a:ext cx="895203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77272"/>
            <a:ext cx="1514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76256" y="6668034"/>
            <a:ext cx="1944216" cy="137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14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Calibri" panose="020F0502020204030204" pitchFamily="34" charset="0"/>
              </a:rPr>
              <a:t>Quelques risques spécifiques connus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400" b="1" dirty="0" smtClean="0">
                <a:latin typeface="Calibri" panose="020F0502020204030204" pitchFamily="34" charset="0"/>
              </a:rPr>
              <a:t>Benzodiazépines</a:t>
            </a:r>
            <a:r>
              <a:rPr lang="fr-FR" sz="2000" b="1" dirty="0" smtClean="0">
                <a:latin typeface="Calibri" panose="020F0502020204030204" pitchFamily="34" charset="0"/>
              </a:rPr>
              <a:t> : </a:t>
            </a:r>
            <a:r>
              <a:rPr lang="fr-FR" sz="2000" dirty="0" smtClean="0">
                <a:latin typeface="Calibri" panose="020F0502020204030204" pitchFamily="34" charset="0"/>
              </a:rPr>
              <a:t>SAOS et BPCO</a:t>
            </a:r>
          </a:p>
          <a:p>
            <a:r>
              <a:rPr lang="fr-FR" sz="2000" b="1" dirty="0" err="1" smtClean="0">
                <a:latin typeface="Calibri" panose="020F0502020204030204" pitchFamily="34" charset="0"/>
              </a:rPr>
              <a:t>Clozapine</a:t>
            </a:r>
            <a:r>
              <a:rPr lang="fr-FR" sz="2000" b="1" dirty="0" smtClean="0">
                <a:latin typeface="Calibri" panose="020F0502020204030204" pitchFamily="34" charset="0"/>
              </a:rPr>
              <a:t> : </a:t>
            </a:r>
            <a:r>
              <a:rPr lang="fr-FR" sz="2000" dirty="0" smtClean="0">
                <a:latin typeface="Calibri" panose="020F0502020204030204" pitchFamily="34" charset="0"/>
              </a:rPr>
              <a:t>risque neutropénie, agranulocytose</a:t>
            </a:r>
          </a:p>
          <a:p>
            <a:r>
              <a:rPr lang="fr-FR" sz="2000" b="1" dirty="0" smtClean="0">
                <a:latin typeface="Calibri" panose="020F0502020204030204" pitchFamily="34" charset="0"/>
              </a:rPr>
              <a:t>Lithium : </a:t>
            </a:r>
            <a:r>
              <a:rPr lang="fr-FR" sz="2000" dirty="0" smtClean="0">
                <a:latin typeface="Calibri" panose="020F0502020204030204" pitchFamily="34" charset="0"/>
              </a:rPr>
              <a:t>interactions AINS, diurétiques anti HTA, </a:t>
            </a:r>
            <a:r>
              <a:rPr lang="fr-FR" sz="2000" dirty="0" err="1" smtClean="0">
                <a:latin typeface="Calibri" panose="020F0502020204030204" pitchFamily="34" charset="0"/>
              </a:rPr>
              <a:t>haloperidol</a:t>
            </a:r>
            <a:r>
              <a:rPr lang="fr-FR" sz="2000" dirty="0" smtClean="0">
                <a:latin typeface="Calibri" panose="020F0502020204030204" pitchFamily="34" charset="0"/>
              </a:rPr>
              <a:t>, carbamazépine</a:t>
            </a:r>
          </a:p>
          <a:p>
            <a:r>
              <a:rPr lang="fr-FR" sz="2000" b="1" dirty="0" smtClean="0">
                <a:latin typeface="Calibri" panose="020F0502020204030204" pitchFamily="34" charset="0"/>
              </a:rPr>
              <a:t>Méthadone : </a:t>
            </a:r>
            <a:r>
              <a:rPr lang="fr-FR" sz="2000" dirty="0" smtClean="0">
                <a:latin typeface="Calibri" panose="020F0502020204030204" pitchFamily="34" charset="0"/>
              </a:rPr>
              <a:t>dépression </a:t>
            </a:r>
            <a:r>
              <a:rPr lang="fr-FR" sz="2000" dirty="0" err="1" smtClean="0">
                <a:latin typeface="Calibri" panose="020F0502020204030204" pitchFamily="34" charset="0"/>
              </a:rPr>
              <a:t>respi</a:t>
            </a:r>
            <a:r>
              <a:rPr lang="fr-FR" sz="2000" dirty="0" smtClean="0">
                <a:latin typeface="Calibri" panose="020F0502020204030204" pitchFamily="34" charset="0"/>
              </a:rPr>
              <a:t>, </a:t>
            </a:r>
            <a:r>
              <a:rPr lang="fr-FR" sz="2000" dirty="0" err="1" smtClean="0">
                <a:latin typeface="Calibri" panose="020F0502020204030204" pitchFamily="34" charset="0"/>
              </a:rPr>
              <a:t>rentention</a:t>
            </a:r>
            <a:r>
              <a:rPr lang="fr-FR" sz="2000" dirty="0" smtClean="0">
                <a:latin typeface="Calibri" panose="020F0502020204030204" pitchFamily="34" charset="0"/>
              </a:rPr>
              <a:t> urine, constipation , …</a:t>
            </a:r>
          </a:p>
          <a:p>
            <a:r>
              <a:rPr lang="fr-FR" sz="2000" b="1" dirty="0" smtClean="0">
                <a:latin typeface="Calibri" panose="020F0502020204030204" pitchFamily="34" charset="0"/>
              </a:rPr>
              <a:t>Patient sous tri thérapie : </a:t>
            </a:r>
            <a:r>
              <a:rPr lang="fr-FR" sz="2000" dirty="0" smtClean="0">
                <a:latin typeface="Calibri" panose="020F0502020204030204" pitchFamily="34" charset="0"/>
              </a:rPr>
              <a:t>interaction méthadone, </a:t>
            </a:r>
            <a:r>
              <a:rPr lang="fr-FR" sz="2000" dirty="0" err="1" smtClean="0">
                <a:latin typeface="Calibri" panose="020F0502020204030204" pitchFamily="34" charset="0"/>
              </a:rPr>
              <a:t>thymorégulateurs</a:t>
            </a:r>
            <a:r>
              <a:rPr lang="fr-FR" sz="2000" dirty="0" smtClean="0">
                <a:latin typeface="Calibri" panose="020F0502020204030204" pitchFamily="34" charset="0"/>
              </a:rPr>
              <a:t>, </a:t>
            </a:r>
            <a:r>
              <a:rPr lang="fr-FR" sz="2000" dirty="0" err="1" smtClean="0">
                <a:latin typeface="Calibri" panose="020F0502020204030204" pitchFamily="34" charset="0"/>
              </a:rPr>
              <a:t>anti-épileptique</a:t>
            </a:r>
            <a:endParaRPr lang="fr-FR" sz="2000" dirty="0" smtClean="0">
              <a:latin typeface="Calibri" panose="020F0502020204030204" pitchFamily="34" charset="0"/>
            </a:endParaRPr>
          </a:p>
          <a:p>
            <a:r>
              <a:rPr lang="fr-FR" sz="2000" b="1" dirty="0" smtClean="0">
                <a:latin typeface="Calibri" panose="020F0502020204030204" pitchFamily="34" charset="0"/>
              </a:rPr>
              <a:t>Augmentation intervalle QT : </a:t>
            </a:r>
            <a:r>
              <a:rPr lang="fr-FR" sz="2000" dirty="0" smtClean="0">
                <a:latin typeface="Calibri" panose="020F0502020204030204" pitchFamily="34" charset="0"/>
              </a:rPr>
              <a:t>risque torsade de pointe surtout </a:t>
            </a:r>
            <a:r>
              <a:rPr lang="fr-FR" sz="2000" dirty="0" err="1" smtClean="0">
                <a:latin typeface="Calibri" panose="020F0502020204030204" pitchFamily="34" charset="0"/>
              </a:rPr>
              <a:t>co</a:t>
            </a:r>
            <a:r>
              <a:rPr lang="fr-FR" sz="2000" dirty="0" smtClean="0">
                <a:latin typeface="Calibri" panose="020F0502020204030204" pitchFamily="34" charset="0"/>
              </a:rPr>
              <a:t>-prescription !!! halopéridol, </a:t>
            </a:r>
            <a:r>
              <a:rPr lang="fr-FR" sz="2000" dirty="0" err="1" smtClean="0">
                <a:latin typeface="Calibri" panose="020F0502020204030204" pitchFamily="34" charset="0"/>
              </a:rPr>
              <a:t>ziprasidone</a:t>
            </a:r>
            <a:r>
              <a:rPr lang="fr-FR" sz="2000" dirty="0" smtClean="0">
                <a:latin typeface="Calibri" panose="020F0502020204030204" pitchFamily="34" charset="0"/>
              </a:rPr>
              <a:t>, </a:t>
            </a:r>
            <a:r>
              <a:rPr lang="fr-FR" sz="2000" dirty="0" err="1" smtClean="0">
                <a:latin typeface="Calibri" panose="020F0502020204030204" pitchFamily="34" charset="0"/>
              </a:rPr>
              <a:t>risperidone</a:t>
            </a:r>
            <a:r>
              <a:rPr lang="fr-FR" sz="2000" dirty="0" smtClean="0">
                <a:latin typeface="Calibri" panose="020F0502020204030204" pitchFamily="34" charset="0"/>
              </a:rPr>
              <a:t>, </a:t>
            </a:r>
            <a:r>
              <a:rPr lang="fr-FR" sz="2000" dirty="0" err="1" smtClean="0">
                <a:latin typeface="Calibri" panose="020F0502020204030204" pitchFamily="34" charset="0"/>
              </a:rPr>
              <a:t>hydroxyzine</a:t>
            </a:r>
            <a:r>
              <a:rPr lang="fr-FR" sz="2000" dirty="0" smtClean="0">
                <a:latin typeface="Calibri" panose="020F0502020204030204" pitchFamily="34" charset="0"/>
              </a:rPr>
              <a:t>, </a:t>
            </a:r>
            <a:r>
              <a:rPr lang="fr-FR" sz="2000" dirty="0" err="1" smtClean="0">
                <a:latin typeface="Calibri" panose="020F0502020204030204" pitchFamily="34" charset="0"/>
              </a:rPr>
              <a:t>amitripyline,citalopram</a:t>
            </a:r>
            <a:r>
              <a:rPr lang="fr-FR" sz="2000" dirty="0" smtClean="0">
                <a:latin typeface="Calibri" panose="020F0502020204030204" pitchFamily="34" charset="0"/>
              </a:rPr>
              <a:t>/</a:t>
            </a:r>
            <a:r>
              <a:rPr lang="fr-FR" sz="2000" dirty="0" err="1" smtClean="0">
                <a:latin typeface="Calibri" panose="020F0502020204030204" pitchFamily="34" charset="0"/>
              </a:rPr>
              <a:t>escitalopram</a:t>
            </a:r>
            <a:r>
              <a:rPr lang="fr-FR" sz="2000" dirty="0" smtClean="0">
                <a:latin typeface="Calibri" panose="020F0502020204030204" pitchFamily="34" charset="0"/>
              </a:rPr>
              <a:t>…</a:t>
            </a:r>
          </a:p>
          <a:p>
            <a:r>
              <a:rPr lang="fr-FR" sz="2000" b="1" dirty="0" err="1" smtClean="0">
                <a:latin typeface="Calibri" panose="020F0502020204030204" pitchFamily="34" charset="0"/>
              </a:rPr>
              <a:t>Nephrotoxicité</a:t>
            </a:r>
            <a:r>
              <a:rPr lang="fr-FR" sz="2000" b="1" dirty="0" smtClean="0">
                <a:latin typeface="Calibri" panose="020F0502020204030204" pitchFamily="34" charset="0"/>
              </a:rPr>
              <a:t> : </a:t>
            </a:r>
            <a:r>
              <a:rPr lang="fr-FR" sz="2000" dirty="0" smtClean="0">
                <a:latin typeface="Calibri" panose="020F0502020204030204" pitchFamily="34" charset="0"/>
              </a:rPr>
              <a:t>lithium, </a:t>
            </a:r>
            <a:r>
              <a:rPr lang="fr-FR" sz="2000" dirty="0" err="1" smtClean="0">
                <a:latin typeface="Calibri" panose="020F0502020204030204" pitchFamily="34" charset="0"/>
              </a:rPr>
              <a:t>valproate</a:t>
            </a:r>
            <a:r>
              <a:rPr lang="fr-FR" sz="2000" dirty="0" smtClean="0">
                <a:latin typeface="Calibri" panose="020F0502020204030204" pitchFamily="34" charset="0"/>
              </a:rPr>
              <a:t>, carbamazépine, </a:t>
            </a:r>
            <a:r>
              <a:rPr lang="fr-FR" sz="2000" dirty="0" err="1" smtClean="0">
                <a:latin typeface="Calibri" panose="020F0502020204030204" pitchFamily="34" charset="0"/>
              </a:rPr>
              <a:t>phénytoine</a:t>
            </a:r>
            <a:endParaRPr lang="fr-FR" sz="2000" dirty="0" smtClean="0">
              <a:latin typeface="Calibri" panose="020F0502020204030204" pitchFamily="34" charset="0"/>
            </a:endParaRPr>
          </a:p>
          <a:p>
            <a:r>
              <a:rPr lang="fr-FR" sz="2000" b="1" dirty="0" err="1" smtClean="0">
                <a:latin typeface="Calibri" panose="020F0502020204030204" pitchFamily="34" charset="0"/>
              </a:rPr>
              <a:t>Hépatotoxicité</a:t>
            </a:r>
            <a:r>
              <a:rPr lang="fr-FR" sz="2000" b="1" dirty="0" smtClean="0">
                <a:latin typeface="Calibri" panose="020F0502020204030204" pitchFamily="34" charset="0"/>
              </a:rPr>
              <a:t> : </a:t>
            </a:r>
            <a:r>
              <a:rPr lang="fr-FR" sz="2000" dirty="0" err="1" smtClean="0">
                <a:latin typeface="Calibri" panose="020F0502020204030204" pitchFamily="34" charset="0"/>
              </a:rPr>
              <a:t>valproate</a:t>
            </a:r>
            <a:r>
              <a:rPr lang="fr-FR" sz="2000" dirty="0" smtClean="0">
                <a:latin typeface="Calibri" panose="020F0502020204030204" pitchFamily="34" charset="0"/>
              </a:rPr>
              <a:t>, phénobarbital, </a:t>
            </a:r>
            <a:r>
              <a:rPr lang="fr-FR" sz="2000" dirty="0" err="1" smtClean="0">
                <a:latin typeface="Calibri" panose="020F0502020204030204" pitchFamily="34" charset="0"/>
              </a:rPr>
              <a:t>phenytoine</a:t>
            </a:r>
            <a:r>
              <a:rPr lang="fr-FR" sz="2000" dirty="0" smtClean="0">
                <a:latin typeface="Calibri" panose="020F0502020204030204" pitchFamily="34" charset="0"/>
              </a:rPr>
              <a:t>, barbiturique,…</a:t>
            </a:r>
            <a:endParaRPr lang="fr-FR" sz="2000" b="1" dirty="0" smtClean="0">
              <a:latin typeface="Calibri" panose="020F0502020204030204" pitchFamily="34" charset="0"/>
            </a:endParaRPr>
          </a:p>
          <a:p>
            <a:r>
              <a:rPr lang="fr-FR" sz="2000" b="1" dirty="0" smtClean="0">
                <a:latin typeface="Calibri" panose="020F0502020204030204" pitchFamily="34" charset="0"/>
              </a:rPr>
              <a:t>Diminution du seuil </a:t>
            </a:r>
            <a:r>
              <a:rPr lang="fr-FR" sz="2000" b="1" dirty="0" err="1" smtClean="0">
                <a:latin typeface="Calibri" panose="020F0502020204030204" pitchFamily="34" charset="0"/>
              </a:rPr>
              <a:t>épileptogène</a:t>
            </a:r>
            <a:r>
              <a:rPr lang="fr-FR" sz="2000" b="1" dirty="0" smtClean="0">
                <a:latin typeface="Calibri" panose="020F0502020204030204" pitchFamily="34" charset="0"/>
              </a:rPr>
              <a:t> :</a:t>
            </a:r>
            <a:r>
              <a:rPr lang="fr-FR" sz="2000" dirty="0" smtClean="0">
                <a:latin typeface="Calibri" panose="020F0502020204030204" pitchFamily="34" charset="0"/>
              </a:rPr>
              <a:t> neuroleptiques</a:t>
            </a:r>
          </a:p>
          <a:p>
            <a:endParaRPr lang="fr-FR" sz="2000" dirty="0" smtClean="0">
              <a:latin typeface="Calibri" panose="020F0502020204030204" pitchFamily="34" charset="0"/>
            </a:endParaRPr>
          </a:p>
          <a:p>
            <a:endParaRPr lang="fr-FR" sz="2000" dirty="0" smtClean="0">
              <a:latin typeface="Calibri" panose="020F0502020204030204" pitchFamily="34" charset="0"/>
            </a:endParaRPr>
          </a:p>
          <a:p>
            <a:endParaRPr lang="fr-FR" sz="200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77272"/>
            <a:ext cx="1514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76256" y="6668034"/>
            <a:ext cx="1944216" cy="137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789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400" dirty="0" smtClean="0">
                <a:latin typeface="Calibri"/>
                <a:ea typeface="Calibri"/>
                <a:cs typeface="Calibri"/>
              </a:rPr>
              <a:t>Population dans </a:t>
            </a:r>
            <a:r>
              <a:rPr lang="fr-FR" sz="2400" dirty="0">
                <a:latin typeface="Calibri"/>
                <a:ea typeface="Calibri"/>
                <a:cs typeface="Calibri"/>
              </a:rPr>
              <a:t>la majorité des cas </a:t>
            </a:r>
            <a:r>
              <a:rPr lang="fr-FR" sz="2400" b="1" dirty="0" smtClean="0">
                <a:latin typeface="Calibri"/>
                <a:ea typeface="Calibri"/>
                <a:cs typeface="Calibri"/>
              </a:rPr>
              <a:t>paupérisée</a:t>
            </a:r>
            <a:r>
              <a:rPr lang="fr-FR" sz="2400" dirty="0">
                <a:latin typeface="Calibri"/>
                <a:ea typeface="Calibri"/>
                <a:cs typeface="Calibri"/>
              </a:rPr>
              <a:t>, </a:t>
            </a:r>
            <a:r>
              <a:rPr lang="fr-FR" sz="2400" b="1" dirty="0" err="1">
                <a:latin typeface="Calibri"/>
                <a:ea typeface="Calibri"/>
                <a:cs typeface="Calibri"/>
              </a:rPr>
              <a:t>désinsérée</a:t>
            </a:r>
            <a:r>
              <a:rPr lang="fr-FR" sz="2400" b="1" dirty="0">
                <a:latin typeface="Calibri"/>
                <a:ea typeface="Calibri"/>
                <a:cs typeface="Calibri"/>
              </a:rPr>
              <a:t> socialement</a:t>
            </a:r>
            <a:r>
              <a:rPr lang="fr-FR" sz="2400" dirty="0">
                <a:latin typeface="Calibri"/>
                <a:ea typeface="Calibri"/>
                <a:cs typeface="Calibri"/>
              </a:rPr>
              <a:t>, très souvent </a:t>
            </a:r>
            <a:r>
              <a:rPr lang="fr-FR" sz="2400" b="1" dirty="0">
                <a:latin typeface="Calibri"/>
                <a:ea typeface="Calibri"/>
                <a:cs typeface="Calibri"/>
              </a:rPr>
              <a:t>à l’écart des filières</a:t>
            </a:r>
            <a:r>
              <a:rPr lang="fr-FR" sz="2400" dirty="0">
                <a:latin typeface="Calibri"/>
                <a:ea typeface="Calibri"/>
                <a:cs typeface="Calibri"/>
              </a:rPr>
              <a:t> de suivi médical </a:t>
            </a:r>
            <a:r>
              <a:rPr lang="fr-FR" sz="2400" dirty="0" smtClean="0">
                <a:latin typeface="Calibri"/>
                <a:ea typeface="Calibri"/>
                <a:cs typeface="Calibri"/>
              </a:rPr>
              <a:t>somatique</a:t>
            </a:r>
          </a:p>
          <a:p>
            <a:pPr marL="109661" indent="0">
              <a:buNone/>
            </a:pPr>
            <a:r>
              <a:rPr lang="fr-FR" sz="2400" dirty="0" smtClean="0">
                <a:latin typeface="Calibri"/>
                <a:ea typeface="Calibri"/>
                <a:cs typeface="Calibri"/>
              </a:rPr>
              <a:t> </a:t>
            </a:r>
            <a:endParaRPr lang="fr-FR" sz="2400" dirty="0">
              <a:latin typeface="Calibri"/>
              <a:ea typeface="Calibri"/>
              <a:cs typeface="Calibri"/>
            </a:endParaRPr>
          </a:p>
          <a:p>
            <a:r>
              <a:rPr lang="fr-FR" sz="2400" b="1" dirty="0" smtClean="0">
                <a:latin typeface="Calibri"/>
                <a:ea typeface="Calibri"/>
                <a:cs typeface="Calibri"/>
              </a:rPr>
              <a:t>Recours </a:t>
            </a:r>
            <a:r>
              <a:rPr lang="fr-FR" sz="2400" b="1" dirty="0">
                <a:latin typeface="Calibri"/>
                <a:ea typeface="Calibri"/>
                <a:cs typeface="Calibri"/>
              </a:rPr>
              <a:t>aux soins somatiques </a:t>
            </a:r>
            <a:r>
              <a:rPr lang="fr-FR" sz="2400" b="1" dirty="0" smtClean="0">
                <a:latin typeface="Calibri"/>
                <a:ea typeface="Calibri"/>
                <a:cs typeface="Calibri"/>
              </a:rPr>
              <a:t>souvent </a:t>
            </a:r>
            <a:r>
              <a:rPr lang="fr-FR" sz="2400" b="1" dirty="0">
                <a:latin typeface="Calibri"/>
                <a:ea typeface="Calibri"/>
                <a:cs typeface="Calibri"/>
              </a:rPr>
              <a:t>retardé </a:t>
            </a:r>
            <a:r>
              <a:rPr lang="fr-FR" sz="2400" dirty="0">
                <a:latin typeface="Calibri"/>
                <a:ea typeface="Calibri"/>
                <a:cs typeface="Calibri"/>
              </a:rPr>
              <a:t>en raison </a:t>
            </a:r>
            <a:endParaRPr lang="fr-FR" sz="2400" dirty="0" smtClean="0">
              <a:latin typeface="Calibri"/>
              <a:ea typeface="Calibri"/>
              <a:cs typeface="Calibri"/>
            </a:endParaRPr>
          </a:p>
          <a:p>
            <a:pPr lvl="1"/>
            <a:r>
              <a:rPr lang="fr-FR" sz="2000" dirty="0" smtClean="0">
                <a:latin typeface="Calibri"/>
                <a:ea typeface="Calibri"/>
                <a:cs typeface="Calibri"/>
              </a:rPr>
              <a:t>troubles </a:t>
            </a:r>
            <a:r>
              <a:rPr lang="fr-FR" sz="2000" dirty="0">
                <a:latin typeface="Calibri"/>
                <a:ea typeface="Calibri"/>
                <a:cs typeface="Calibri"/>
              </a:rPr>
              <a:t>cognitifs ou perturbations </a:t>
            </a:r>
            <a:r>
              <a:rPr lang="fr-FR" sz="2000" dirty="0" smtClean="0">
                <a:latin typeface="Calibri"/>
                <a:ea typeface="Calibri"/>
                <a:cs typeface="Calibri"/>
              </a:rPr>
              <a:t>psychiques</a:t>
            </a:r>
          </a:p>
          <a:p>
            <a:pPr lvl="1"/>
            <a:r>
              <a:rPr lang="fr-FR" sz="2000" dirty="0" smtClean="0">
                <a:latin typeface="Calibri"/>
                <a:ea typeface="Calibri"/>
                <a:cs typeface="Calibri"/>
              </a:rPr>
              <a:t>difficultés </a:t>
            </a:r>
            <a:r>
              <a:rPr lang="fr-FR" sz="2000" dirty="0">
                <a:latin typeface="Calibri"/>
                <a:ea typeface="Calibri"/>
                <a:cs typeface="Calibri"/>
              </a:rPr>
              <a:t>à s’adresser ou à accéder au système de santé du fait de leur précarité </a:t>
            </a:r>
            <a:r>
              <a:rPr lang="fr-FR" sz="2000" dirty="0" smtClean="0">
                <a:latin typeface="Calibri"/>
                <a:ea typeface="Calibri"/>
                <a:cs typeface="Calibri"/>
              </a:rPr>
              <a:t>sociale </a:t>
            </a:r>
          </a:p>
          <a:p>
            <a:pPr lvl="1"/>
            <a:r>
              <a:rPr lang="fr-FR" sz="2000" dirty="0" smtClean="0">
                <a:latin typeface="Calibri"/>
                <a:ea typeface="Calibri"/>
                <a:cs typeface="Calibri"/>
              </a:rPr>
              <a:t>méconnaissance </a:t>
            </a:r>
            <a:r>
              <a:rPr lang="fr-FR" sz="2000" dirty="0">
                <a:latin typeface="Calibri"/>
                <a:ea typeface="Calibri"/>
                <a:cs typeface="Calibri"/>
              </a:rPr>
              <a:t>du dispositif de </a:t>
            </a:r>
            <a:r>
              <a:rPr lang="fr-FR" sz="2000" dirty="0" smtClean="0">
                <a:latin typeface="Calibri"/>
                <a:ea typeface="Calibri"/>
                <a:cs typeface="Calibri"/>
              </a:rPr>
              <a:t>soins</a:t>
            </a:r>
          </a:p>
          <a:p>
            <a:pPr lvl="1"/>
            <a:r>
              <a:rPr lang="fr-FR" sz="2000" dirty="0" smtClean="0">
                <a:latin typeface="Calibri"/>
                <a:ea typeface="Calibri"/>
                <a:cs typeface="Calibri"/>
              </a:rPr>
              <a:t>réticence </a:t>
            </a:r>
            <a:r>
              <a:rPr lang="fr-FR" sz="2000" dirty="0">
                <a:latin typeface="Calibri"/>
                <a:ea typeface="Calibri"/>
                <a:cs typeface="Calibri"/>
              </a:rPr>
              <a:t>à exprimer leurs souffrances physiques. </a:t>
            </a:r>
          </a:p>
          <a:p>
            <a:endParaRPr lang="fr-FR" sz="20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Edouard Toulouse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05264"/>
            <a:ext cx="1514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76256" y="6597352"/>
            <a:ext cx="1944216" cy="137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131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41"/>
            <a:ext cx="8435280" cy="1143000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prstClr val="black"/>
                </a:solidFill>
              </a:rPr>
              <a:t>Centre Hospitalier Edouard </a:t>
            </a:r>
            <a:r>
              <a:rPr lang="fr-FR" sz="3600" dirty="0">
                <a:solidFill>
                  <a:prstClr val="black"/>
                </a:solidFill>
              </a:rPr>
              <a:t>Toulouse</a:t>
            </a:r>
            <a:endParaRPr lang="fr-FR" sz="3600" dirty="0"/>
          </a:p>
        </p:txBody>
      </p:sp>
      <p:sp>
        <p:nvSpPr>
          <p:cNvPr id="4" name="Rectangle 3"/>
          <p:cNvSpPr/>
          <p:nvPr/>
        </p:nvSpPr>
        <p:spPr>
          <a:xfrm>
            <a:off x="4261010" y="1916832"/>
            <a:ext cx="434343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fr-FR" sz="2000" b="1" dirty="0" smtClean="0">
                <a:solidFill>
                  <a:prstClr val="black"/>
                </a:solidFill>
                <a:latin typeface="Calibri"/>
              </a:rPr>
              <a:t>Etablissement Public de Santé Mentale </a:t>
            </a:r>
            <a:r>
              <a:rPr lang="fr-FR" dirty="0" smtClean="0">
                <a:solidFill>
                  <a:prstClr val="black"/>
                </a:solidFill>
                <a:latin typeface="Calibri"/>
              </a:rPr>
              <a:t>situé dans le 15ème à Marseille</a:t>
            </a:r>
          </a:p>
          <a:p>
            <a:pPr defTabSz="914400"/>
            <a:endParaRPr lang="fr-FR" dirty="0" smtClean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fr-FR" sz="6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defTabSz="914400"/>
            <a:r>
              <a:rPr lang="fr-FR" sz="1600" b="1" dirty="0" smtClean="0">
                <a:solidFill>
                  <a:prstClr val="black"/>
                </a:solidFill>
                <a:latin typeface="Calibri"/>
              </a:rPr>
              <a:t>- 270 lits d’hospitalisation complète </a:t>
            </a:r>
          </a:p>
          <a:p>
            <a:pPr defTabSz="914400"/>
            <a:r>
              <a:rPr lang="fr-FR" sz="1200" dirty="0" smtClean="0">
                <a:solidFill>
                  <a:prstClr val="black"/>
                </a:solidFill>
                <a:latin typeface="Calibri"/>
              </a:rPr>
              <a:t>(222 lits d’hospitalisation complète</a:t>
            </a:r>
            <a:r>
              <a:rPr lang="fr-FR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200" dirty="0" smtClean="0">
                <a:solidFill>
                  <a:prstClr val="black"/>
                </a:solidFill>
                <a:latin typeface="Calibri"/>
              </a:rPr>
              <a:t>en secteur psychiatrique, 8 lits urgences psychiatriques et 40 lits en Maison d’Accueil Spécialisée )</a:t>
            </a:r>
          </a:p>
          <a:p>
            <a:pPr defTabSz="914400"/>
            <a:endParaRPr lang="fr-FR" sz="600" dirty="0" smtClean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fr-FR" sz="1600" b="1" dirty="0" smtClean="0">
                <a:solidFill>
                  <a:prstClr val="black"/>
                </a:solidFill>
                <a:latin typeface="Calibri"/>
              </a:rPr>
              <a:t>-  220 places </a:t>
            </a:r>
            <a:r>
              <a:rPr lang="fr-FR" sz="1600" b="1" dirty="0">
                <a:solidFill>
                  <a:prstClr val="black"/>
                </a:solidFill>
                <a:latin typeface="Calibri"/>
              </a:rPr>
              <a:t>d’hospitalisation </a:t>
            </a:r>
            <a:r>
              <a:rPr lang="fr-FR" sz="1600" b="1" dirty="0" smtClean="0">
                <a:solidFill>
                  <a:prstClr val="black"/>
                </a:solidFill>
                <a:latin typeface="Calibri"/>
              </a:rPr>
              <a:t>partielle </a:t>
            </a:r>
          </a:p>
          <a:p>
            <a:pPr marL="285750" indent="-285750" defTabSz="914400">
              <a:buFont typeface="Wingdings"/>
              <a:buChar char="Ø"/>
            </a:pPr>
            <a:endParaRPr lang="fr-FR" sz="600" b="1" dirty="0" smtClean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fr-FR" sz="1600" b="1" dirty="0" smtClean="0">
                <a:solidFill>
                  <a:prstClr val="black"/>
                </a:solidFill>
                <a:latin typeface="Calibri"/>
              </a:rPr>
              <a:t>- Structures alternatives à l’hospitalisation</a:t>
            </a:r>
            <a:r>
              <a:rPr lang="fr-FR" sz="16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defTabSz="914400"/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fr-FR" sz="1200" dirty="0" smtClean="0">
                <a:solidFill>
                  <a:prstClr val="black"/>
                </a:solidFill>
                <a:latin typeface="Calibri"/>
              </a:rPr>
              <a:t>CATP, Atelier thérapeutique, Accueil familial Thérapeutique)</a:t>
            </a:r>
          </a:p>
          <a:p>
            <a:pPr defTabSz="914400"/>
            <a:r>
              <a:rPr lang="fr-FR" sz="6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defTabSz="914400"/>
            <a:r>
              <a:rPr lang="fr-FR" sz="1600" dirty="0" smtClean="0">
                <a:solidFill>
                  <a:prstClr val="black"/>
                </a:solidFill>
                <a:latin typeface="Calibri"/>
              </a:rPr>
              <a:t>- </a:t>
            </a:r>
            <a:r>
              <a:rPr lang="fr-FR" sz="1600" b="1" dirty="0" smtClean="0">
                <a:solidFill>
                  <a:prstClr val="black"/>
                </a:solidFill>
                <a:latin typeface="Calibri"/>
              </a:rPr>
              <a:t>Structures ambulatoires </a:t>
            </a:r>
          </a:p>
          <a:p>
            <a:pPr defTabSz="914400"/>
            <a:r>
              <a:rPr lang="fr-FR" sz="1200" dirty="0" smtClean="0">
                <a:solidFill>
                  <a:prstClr val="black"/>
                </a:solidFill>
                <a:latin typeface="Calibri"/>
              </a:rPr>
              <a:t>(Centres Médico-Psychologiques) </a:t>
            </a:r>
          </a:p>
          <a:p>
            <a:pPr defTabSz="914400"/>
            <a:endParaRPr lang="fr-FR" sz="600" dirty="0" smtClean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fr-FR" sz="1600" dirty="0" smtClean="0">
                <a:solidFill>
                  <a:prstClr val="black"/>
                </a:solidFill>
                <a:latin typeface="Calibri"/>
              </a:rPr>
              <a:t>- </a:t>
            </a:r>
            <a:r>
              <a:rPr lang="fr-FR" sz="1600" b="1" dirty="0" smtClean="0">
                <a:solidFill>
                  <a:prstClr val="black"/>
                </a:solidFill>
                <a:latin typeface="Calibri"/>
              </a:rPr>
              <a:t>Structures médico-sociales </a:t>
            </a:r>
          </a:p>
          <a:p>
            <a:pPr defTabSz="914400"/>
            <a:r>
              <a:rPr lang="fr-FR" sz="1200" dirty="0" smtClean="0">
                <a:solidFill>
                  <a:prstClr val="black"/>
                </a:solidFill>
                <a:latin typeface="Calibri"/>
              </a:rPr>
              <a:t>(CSAPA, MAS, SAMSAH)</a:t>
            </a:r>
            <a:endParaRPr lang="fr-FR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2" descr="carte de marseille avec arrondiss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44855"/>
            <a:ext cx="2166377" cy="255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3832" y="4293096"/>
            <a:ext cx="36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 defTabSz="914400"/>
            <a:r>
              <a:rPr lang="fr-FR" sz="1400" b="1" dirty="0">
                <a:latin typeface="Calibri" panose="020F0502020204030204" pitchFamily="34" charset="0"/>
              </a:rPr>
              <a:t>3 pôles de Psychiatrie Adulte </a:t>
            </a:r>
          </a:p>
          <a:p>
            <a:pPr marL="45720" lvl="0" algn="ctr" defTabSz="914400"/>
            <a:r>
              <a:rPr lang="fr-FR" sz="1400" b="1" dirty="0">
                <a:latin typeface="Calibri" panose="020F0502020204030204" pitchFamily="34" charset="0"/>
              </a:rPr>
              <a:t>1 pôle de Réhabilitation</a:t>
            </a:r>
          </a:p>
          <a:p>
            <a:pPr marL="45720" lvl="0" algn="ctr" defTabSz="914400">
              <a:buClr>
                <a:srgbClr val="F14124">
                  <a:lumMod val="75000"/>
                </a:srgbClr>
              </a:buClr>
            </a:pPr>
            <a:r>
              <a:rPr lang="fr-FR" sz="1400" b="1" dirty="0">
                <a:latin typeface="Calibri" panose="020F0502020204030204" pitchFamily="34" charset="0"/>
              </a:rPr>
              <a:t>1 pôle de Pédopsychiatrie</a:t>
            </a:r>
          </a:p>
          <a:p>
            <a:pPr marL="45720" lvl="0" algn="ctr" defTabSz="914400">
              <a:buClr>
                <a:srgbClr val="F14124">
                  <a:lumMod val="75000"/>
                </a:srgbClr>
              </a:buClr>
            </a:pPr>
            <a:r>
              <a:rPr lang="fr-FR" sz="1400" b="1" dirty="0">
                <a:latin typeface="Calibri" panose="020F0502020204030204" pitchFamily="34" charset="0"/>
              </a:rPr>
              <a:t>1 pôle Urgence et Crise</a:t>
            </a:r>
          </a:p>
          <a:p>
            <a:pPr marL="45720" lvl="0" algn="ctr" defTabSz="914400">
              <a:buClr>
                <a:srgbClr val="F14124">
                  <a:lumMod val="75000"/>
                </a:srgbClr>
              </a:buClr>
            </a:pPr>
            <a:r>
              <a:rPr lang="fr-FR" sz="1400" b="1" dirty="0">
                <a:latin typeface="Calibri" panose="020F0502020204030204" pitchFamily="34" charset="0"/>
              </a:rPr>
              <a:t>1 pôle Addictologie</a:t>
            </a:r>
          </a:p>
          <a:p>
            <a:pPr marL="45720" lvl="0" algn="ctr" defTabSz="914400">
              <a:buClr>
                <a:srgbClr val="F14124">
                  <a:lumMod val="75000"/>
                </a:srgbClr>
              </a:buClr>
            </a:pPr>
            <a:r>
              <a:rPr lang="fr-FR" sz="1400" b="1" dirty="0">
                <a:latin typeface="Calibri" panose="020F0502020204030204" pitchFamily="34" charset="0"/>
              </a:rPr>
              <a:t>1 pôle </a:t>
            </a:r>
            <a:r>
              <a:rPr lang="fr-FR" sz="1400" b="1" dirty="0" smtClean="0">
                <a:latin typeface="Calibri" panose="020F0502020204030204" pitchFamily="34" charset="0"/>
              </a:rPr>
              <a:t>Médicotechnique </a:t>
            </a:r>
            <a:r>
              <a:rPr lang="fr-FR" sz="1400" b="1" dirty="0">
                <a:latin typeface="Calibri" panose="020F0502020204030204" pitchFamily="34" charset="0"/>
              </a:rPr>
              <a:t>et Somatique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77272"/>
            <a:ext cx="1514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76256" y="6668034"/>
            <a:ext cx="1944216" cy="137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680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881" y="1196752"/>
            <a:ext cx="2448272" cy="2085186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r>
              <a:rPr kumimoji="0" lang="fr-FR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Consultations somatiques et diététicienne</a:t>
            </a: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5" name="Picture 10" descr="Résultat de recherche d'images pour &quot;dessin diététicienn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515" y="2014628"/>
            <a:ext cx="584185" cy="86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2606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Pôle médicotechnique et somatique</a:t>
            </a:r>
            <a:endParaRPr lang="fr-FR" sz="1600" dirty="0"/>
          </a:p>
        </p:txBody>
      </p:sp>
      <p:sp>
        <p:nvSpPr>
          <p:cNvPr id="9" name="Rectangle 8"/>
          <p:cNvSpPr/>
          <p:nvPr/>
        </p:nvSpPr>
        <p:spPr>
          <a:xfrm>
            <a:off x="3059832" y="1196752"/>
            <a:ext cx="2376264" cy="1885131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r>
              <a:rPr kumimoji="0" lang="fr-FR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Pharmacie (PUI)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51442"/>
            <a:ext cx="11033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383042" y="4038307"/>
            <a:ext cx="2114496" cy="1838965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r>
              <a:rPr kumimoji="0" lang="fr-FR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Laboratoire (LBM)</a:t>
            </a: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13" name="Picture 4" descr="Résultat de recherche d'images pour &quot;pharmacien hopital dessin&quot;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36352"/>
            <a:ext cx="1728192" cy="138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550" y="4638630"/>
            <a:ext cx="1754421" cy="105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7" descr="Résultat de recherche d'images pour &quot;dessins centre de santé&quot;"/>
          <p:cNvSpPr>
            <a:spLocks noChangeAspect="1" noChangeArrowheads="1"/>
          </p:cNvSpPr>
          <p:nvPr/>
        </p:nvSpPr>
        <p:spPr bwMode="auto">
          <a:xfrm>
            <a:off x="0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9" descr="Résultat de recherche d'images pour &quot;dessins centre de santé&quot;"/>
          <p:cNvSpPr>
            <a:spLocks noChangeAspect="1" noChangeArrowheads="1"/>
          </p:cNvSpPr>
          <p:nvPr/>
        </p:nvSpPr>
        <p:spPr bwMode="auto">
          <a:xfrm>
            <a:off x="152400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5580111" y="4686379"/>
            <a:ext cx="1368153" cy="1838965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r>
              <a:rPr kumimoji="0" lang="fr-FR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Hygiène</a:t>
            </a: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720" y="5032870"/>
            <a:ext cx="1140415" cy="142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608399" y="4254331"/>
            <a:ext cx="1656891" cy="1492716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r>
              <a:rPr kumimoji="0" lang="fr-FR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Centre de santé</a:t>
            </a: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025" y="4153844"/>
            <a:ext cx="1368153" cy="1492716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r>
              <a:rPr kumimoji="0" lang="fr-FR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PASS PSY</a:t>
            </a: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62424" y="1420592"/>
            <a:ext cx="1130056" cy="1838965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r>
              <a:rPr kumimoji="0" lang="fr-FR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DIM</a:t>
            </a: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25" name="Picture 5" descr="Résultat de recherche d'images pour &quot;dessins logiciel dossier patient&quot;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685" y="1871849"/>
            <a:ext cx="889534" cy="93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Résultat de recherche d'images pour &quot;dessin soins précarité&quot;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86" y="4606401"/>
            <a:ext cx="878630" cy="89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Résultat de recherche d'images pour &quot;dessins centre de santé&quot;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441" y="4695779"/>
            <a:ext cx="1246849" cy="93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5660023" y="1556792"/>
            <a:ext cx="1702143" cy="2339102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r>
              <a:rPr kumimoji="0" lang="fr-FR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Vigilances</a:t>
            </a: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r>
              <a:rPr lang="fr-FR" sz="1600" b="1" u="sng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Iatrogénie</a:t>
            </a: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16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16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16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1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AutoShape 13" descr="Résultat de recherche d'images pour &quot;dessins iatrogénie hopital&quot;"/>
          <p:cNvSpPr>
            <a:spLocks noChangeAspect="1" noChangeArrowheads="1"/>
          </p:cNvSpPr>
          <p:nvPr/>
        </p:nvSpPr>
        <p:spPr bwMode="auto">
          <a:xfrm>
            <a:off x="304800" y="1682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87" name="Picture 15" descr="Image associée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70155"/>
            <a:ext cx="1485441" cy="142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7334595" y="4077072"/>
            <a:ext cx="1368153" cy="1561966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r>
              <a:rPr kumimoji="0" lang="fr-FR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Santé au travail</a:t>
            </a: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1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endParaRPr kumimoji="0" lang="fr-FR" sz="5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3089" name="Picture 17" descr="Résultat de recherche d'images pour &quot;dessins médecine du travail&quot;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536" y="4660514"/>
            <a:ext cx="1181246" cy="86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èche droite 16"/>
          <p:cNvSpPr/>
          <p:nvPr/>
        </p:nvSpPr>
        <p:spPr>
          <a:xfrm rot="18033821" flipV="1">
            <a:off x="3181410" y="2913466"/>
            <a:ext cx="328260" cy="147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droite 34"/>
          <p:cNvSpPr/>
          <p:nvPr/>
        </p:nvSpPr>
        <p:spPr>
          <a:xfrm rot="2769759">
            <a:off x="3265681" y="3940813"/>
            <a:ext cx="328260" cy="140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6" name="Flèche droite 35"/>
          <p:cNvSpPr/>
          <p:nvPr/>
        </p:nvSpPr>
        <p:spPr>
          <a:xfrm rot="13078531">
            <a:off x="2388320" y="2968817"/>
            <a:ext cx="328260" cy="140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2252602" y="3117144"/>
            <a:ext cx="1614459" cy="778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PEC somatique</a:t>
            </a:r>
            <a:endParaRPr lang="fr-FR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05264"/>
            <a:ext cx="1514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6876256" y="6597352"/>
            <a:ext cx="1944216" cy="137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49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459835"/>
          </a:xfrm>
        </p:spPr>
        <p:txBody>
          <a:bodyPr>
            <a:noAutofit/>
          </a:bodyPr>
          <a:lstStyle/>
          <a:p>
            <a:r>
              <a:rPr lang="fr-FR" sz="2400" b="1" u="sng" dirty="0" smtClean="0">
                <a:latin typeface="Calibri" panose="020F0502020204030204" pitchFamily="34" charset="0"/>
              </a:rPr>
              <a:t>File active 2017 : 884 patients</a:t>
            </a:r>
          </a:p>
          <a:p>
            <a:endParaRPr lang="fr-FR" sz="900" b="1" u="sng" dirty="0" smtClean="0">
              <a:latin typeface="Calibri" panose="020F0502020204030204" pitchFamily="34" charset="0"/>
            </a:endParaRPr>
          </a:p>
          <a:p>
            <a:r>
              <a:rPr lang="fr-FR" sz="2400" b="1" u="sng" dirty="0" smtClean="0">
                <a:latin typeface="Calibri" panose="020F0502020204030204" pitchFamily="34" charset="0"/>
              </a:rPr>
              <a:t>Bilan d’entrée somatique </a:t>
            </a:r>
            <a:r>
              <a:rPr lang="fr-FR" sz="2400" dirty="0" smtClean="0">
                <a:latin typeface="Calibri" panose="020F0502020204030204" pitchFamily="34" charset="0"/>
              </a:rPr>
              <a:t>: examen complet + ECG + bilan </a:t>
            </a:r>
            <a:r>
              <a:rPr lang="fr-FR" sz="1800" dirty="0" smtClean="0">
                <a:latin typeface="Calibri" panose="020F0502020204030204" pitchFamily="34" charset="0"/>
              </a:rPr>
              <a:t>(733)</a:t>
            </a:r>
            <a:endParaRPr lang="fr-FR" sz="2400" dirty="0" smtClean="0"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fr-F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fr-FR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Systématisation 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</a:rPr>
              <a:t>des bilans d’entrée </a:t>
            </a:r>
            <a:r>
              <a:rPr lang="fr-FR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depuis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fr-FR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Existence d’une procédure sur l’établissement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fr-FR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Bilan somatique d’entrée à différencier du bilan des 24h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fr-FR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Quasi </a:t>
            </a:r>
            <a:r>
              <a:rPr lang="fr-FR" sz="1800" dirty="0">
                <a:solidFill>
                  <a:prstClr val="black"/>
                </a:solidFill>
                <a:latin typeface="Calibri" panose="020F0502020204030204" pitchFamily="34" charset="0"/>
              </a:rPr>
              <a:t>exhaustivité (</a:t>
            </a:r>
            <a:r>
              <a:rPr lang="fr-FR" sz="1800" b="1" i="1" dirty="0">
                <a:solidFill>
                  <a:prstClr val="black"/>
                </a:solidFill>
                <a:latin typeface="Calibri" panose="020F0502020204030204" pitchFamily="34" charset="0"/>
              </a:rPr>
              <a:t>92% des patients ont eu un BE en 2017</a:t>
            </a:r>
            <a:r>
              <a:rPr lang="fr-FR" sz="1800" dirty="0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fr-FR" sz="1050" dirty="0" smtClean="0">
              <a:latin typeface="Calibri" panose="020F0502020204030204" pitchFamily="34" charset="0"/>
            </a:endParaRPr>
          </a:p>
          <a:p>
            <a:r>
              <a:rPr lang="fr-FR" sz="2400" b="1" u="sng" dirty="0" smtClean="0">
                <a:latin typeface="Calibri" panose="020F0502020204030204" pitchFamily="34" charset="0"/>
              </a:rPr>
              <a:t>Consultations de suivi</a:t>
            </a:r>
            <a:r>
              <a:rPr lang="fr-FR" sz="2400" b="1" dirty="0" smtClean="0">
                <a:latin typeface="Calibri" panose="020F0502020204030204" pitchFamily="34" charset="0"/>
              </a:rPr>
              <a:t>  </a:t>
            </a:r>
            <a:r>
              <a:rPr lang="fr-FR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(</a:t>
            </a:r>
            <a:r>
              <a:rPr lang="fr-FR" sz="1800" dirty="0">
                <a:solidFill>
                  <a:prstClr val="black"/>
                </a:solidFill>
                <a:latin typeface="Calibri" panose="020F0502020204030204" pitchFamily="34" charset="0"/>
              </a:rPr>
              <a:t>2153 </a:t>
            </a:r>
            <a:r>
              <a:rPr lang="fr-FR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interventions +110 </a:t>
            </a:r>
            <a:r>
              <a:rPr lang="fr-FR" sz="1800" dirty="0">
                <a:solidFill>
                  <a:prstClr val="black"/>
                </a:solidFill>
                <a:latin typeface="Calibri" panose="020F0502020204030204" pitchFamily="34" charset="0"/>
              </a:rPr>
              <a:t>pour urgences</a:t>
            </a:r>
            <a:r>
              <a:rPr lang="fr-FR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</a:p>
          <a:p>
            <a:pPr marL="630549" lvl="2" indent="0">
              <a:buClr>
                <a:srgbClr val="DA1F28"/>
              </a:buClr>
              <a:buNone/>
            </a:pPr>
            <a:r>
              <a:rPr lang="fr-FR" sz="1800" dirty="0">
                <a:solidFill>
                  <a:prstClr val="black"/>
                </a:solidFill>
                <a:latin typeface="Calibri" panose="020F0502020204030204" pitchFamily="34" charset="0"/>
              </a:rPr>
              <a:t>Suivi des patients dits « fragiles </a:t>
            </a:r>
            <a:r>
              <a:rPr lang="fr-FR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»</a:t>
            </a:r>
          </a:p>
          <a:p>
            <a:pPr marL="630549" lvl="2" indent="0">
              <a:buClr>
                <a:srgbClr val="DA1F28"/>
              </a:buClr>
              <a:buNone/>
            </a:pPr>
            <a:endParaRPr lang="fr-FR" sz="900" b="1" u="sng" dirty="0" smtClean="0">
              <a:latin typeface="Calibri" panose="020F0502020204030204" pitchFamily="34" charset="0"/>
            </a:endParaRPr>
          </a:p>
          <a:p>
            <a:pPr lvl="0"/>
            <a:r>
              <a:rPr lang="fr-FR" sz="2400" b="1" u="sng" dirty="0" smtClean="0">
                <a:latin typeface="Calibri" panose="020F0502020204030204" pitchFamily="34" charset="0"/>
              </a:rPr>
              <a:t>Consultations gynécologiques </a:t>
            </a:r>
            <a:r>
              <a:rPr lang="fr-FR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(</a:t>
            </a:r>
            <a:r>
              <a:rPr lang="fr-FR" sz="1800" dirty="0">
                <a:solidFill>
                  <a:prstClr val="black"/>
                </a:solidFill>
                <a:latin typeface="Calibri" panose="020F0502020204030204" pitchFamily="34" charset="0"/>
              </a:rPr>
              <a:t>112</a:t>
            </a:r>
            <a:r>
              <a:rPr lang="fr-FR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  <a:endParaRPr lang="fr-FR" sz="1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Calibri" panose="020F0502020204030204" pitchFamily="34" charset="0"/>
              </a:rPr>
              <a:t>Activité des consultations</a:t>
            </a:r>
            <a:endParaRPr lang="fr-FR" dirty="0"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31160"/>
            <a:ext cx="1514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76256" y="6668034"/>
            <a:ext cx="1944216" cy="137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72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4824536"/>
          </a:xfrm>
        </p:spPr>
        <p:txBody>
          <a:bodyPr>
            <a:normAutofit fontScale="85000" lnSpcReduction="20000"/>
          </a:bodyPr>
          <a:lstStyle/>
          <a:p>
            <a:pPr marL="68538" indent="0">
              <a:buClr>
                <a:srgbClr val="2DA2BF"/>
              </a:buClr>
              <a:buNone/>
            </a:pPr>
            <a:r>
              <a:rPr lang="fr-FR" sz="2600" dirty="0" smtClean="0">
                <a:latin typeface="Calibri"/>
                <a:ea typeface="Calibri"/>
                <a:cs typeface="Calibri"/>
              </a:rPr>
              <a:t>Schizophrénie (OMS) </a:t>
            </a:r>
            <a:r>
              <a:rPr lang="fr-FR" sz="2600" b="1" dirty="0" smtClean="0">
                <a:latin typeface="Calibri"/>
                <a:ea typeface="Calibri"/>
                <a:cs typeface="Calibri"/>
              </a:rPr>
              <a:t>affections </a:t>
            </a:r>
            <a:r>
              <a:rPr lang="fr-FR" sz="2600" b="1" dirty="0">
                <a:latin typeface="Calibri"/>
                <a:ea typeface="Calibri"/>
                <a:cs typeface="Calibri"/>
              </a:rPr>
              <a:t>d</a:t>
            </a:r>
            <a:r>
              <a:rPr lang="fr-FR" sz="2600" b="1" dirty="0" smtClean="0">
                <a:latin typeface="Calibri"/>
                <a:ea typeface="Calibri"/>
                <a:cs typeface="Calibri"/>
              </a:rPr>
              <a:t>es </a:t>
            </a:r>
            <a:r>
              <a:rPr lang="fr-FR" sz="2600" b="1" dirty="0">
                <a:latin typeface="Calibri"/>
                <a:ea typeface="Calibri"/>
                <a:cs typeface="Calibri"/>
              </a:rPr>
              <a:t>plus préoccupantes du 21ème </a:t>
            </a:r>
            <a:r>
              <a:rPr lang="fr-FR" sz="2600" b="1" dirty="0" smtClean="0">
                <a:latin typeface="Calibri"/>
                <a:ea typeface="Calibri"/>
                <a:cs typeface="Calibri"/>
              </a:rPr>
              <a:t>siècle</a:t>
            </a:r>
          </a:p>
          <a:p>
            <a:pPr marL="68538" indent="0">
              <a:buClr>
                <a:srgbClr val="2DA2BF"/>
              </a:buClr>
              <a:buNone/>
            </a:pPr>
            <a:r>
              <a:rPr lang="fr-FR" sz="2300" u="sng" dirty="0" smtClean="0">
                <a:latin typeface="Calibri"/>
                <a:ea typeface="Calibri"/>
                <a:cs typeface="Calibri"/>
              </a:rPr>
              <a:t>3</a:t>
            </a:r>
            <a:r>
              <a:rPr lang="fr-FR" sz="2300" u="sng" baseline="30000" dirty="0" smtClean="0">
                <a:latin typeface="Calibri"/>
                <a:ea typeface="Calibri"/>
                <a:cs typeface="Calibri"/>
              </a:rPr>
              <a:t>ème</a:t>
            </a:r>
            <a:r>
              <a:rPr lang="fr-FR" sz="2300" u="sng" dirty="0" smtClean="0">
                <a:latin typeface="Calibri"/>
                <a:ea typeface="Calibri"/>
                <a:cs typeface="Calibri"/>
              </a:rPr>
              <a:t> rang des maladies les plus fréquentes</a:t>
            </a:r>
            <a:r>
              <a:rPr lang="fr-FR" sz="2300" dirty="0" smtClean="0">
                <a:latin typeface="Calibri"/>
                <a:ea typeface="Calibri"/>
                <a:cs typeface="Calibri"/>
              </a:rPr>
              <a:t> (après le cancer et les maladies cardiovasculaires)</a:t>
            </a:r>
            <a:endParaRPr lang="fr-FR" sz="2300" dirty="0">
              <a:latin typeface="Calibri"/>
              <a:ea typeface="Calibri"/>
              <a:cs typeface="Calibri"/>
            </a:endParaRPr>
          </a:p>
          <a:p>
            <a:pPr marL="68538" indent="0">
              <a:buClr>
                <a:srgbClr val="2DA2BF"/>
              </a:buClr>
              <a:buNone/>
            </a:pPr>
            <a:r>
              <a:rPr lang="fr-FR" sz="1800" dirty="0">
                <a:latin typeface="Calibri"/>
                <a:ea typeface="Calibri"/>
                <a:cs typeface="Calibri"/>
              </a:rPr>
              <a:t>P</a:t>
            </a:r>
            <a:r>
              <a:rPr lang="fr-FR" sz="1800" dirty="0">
                <a:solidFill>
                  <a:prstClr val="black"/>
                </a:solidFill>
                <a:latin typeface="Calibri" panose="020F0502020204030204" pitchFamily="34" charset="0"/>
              </a:rPr>
              <a:t>armi les 10 pathologies majeures du 21ème siècle, l’OMS a retenu </a:t>
            </a:r>
            <a:r>
              <a:rPr lang="fr-FR" sz="1800" u="sng" dirty="0" smtClean="0">
                <a:solidFill>
                  <a:prstClr val="black"/>
                </a:solidFill>
                <a:latin typeface="Calibri" panose="020F0502020204030204" pitchFamily="34" charset="0"/>
              </a:rPr>
              <a:t>5 </a:t>
            </a:r>
            <a:r>
              <a:rPr lang="fr-FR" sz="1800" u="sng" dirty="0">
                <a:solidFill>
                  <a:prstClr val="black"/>
                </a:solidFill>
                <a:latin typeface="Calibri" panose="020F0502020204030204" pitchFamily="34" charset="0"/>
              </a:rPr>
              <a:t>maladies mentales </a:t>
            </a:r>
            <a:r>
              <a:rPr lang="fr-FR" sz="1800" u="sng" dirty="0" smtClean="0">
                <a:solidFill>
                  <a:prstClr val="black"/>
                </a:solidFill>
                <a:latin typeface="Calibri" panose="020F0502020204030204" pitchFamily="34" charset="0"/>
              </a:rPr>
              <a:t>:</a:t>
            </a:r>
          </a:p>
          <a:p>
            <a:pPr marL="68538" indent="0">
              <a:buClr>
                <a:srgbClr val="2DA2BF"/>
              </a:buClr>
              <a:buNone/>
            </a:pPr>
            <a:r>
              <a:rPr lang="fr-FR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schizophrénie</a:t>
            </a:r>
            <a:r>
              <a:rPr lang="fr-FR" sz="1800" dirty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fr-FR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troubles </a:t>
            </a:r>
            <a:r>
              <a:rPr lang="fr-FR" sz="1800" dirty="0">
                <a:solidFill>
                  <a:prstClr val="black"/>
                </a:solidFill>
                <a:latin typeface="Calibri" panose="020F0502020204030204" pitchFamily="34" charset="0"/>
              </a:rPr>
              <a:t>bipolaires, </a:t>
            </a:r>
            <a:r>
              <a:rPr lang="fr-FR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dépressions</a:t>
            </a:r>
            <a:r>
              <a:rPr lang="fr-FR" sz="1800" dirty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fr-FR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addictions </a:t>
            </a:r>
            <a:r>
              <a:rPr lang="fr-FR" sz="1800" dirty="0">
                <a:solidFill>
                  <a:prstClr val="black"/>
                </a:solidFill>
                <a:latin typeface="Calibri" panose="020F0502020204030204" pitchFamily="34" charset="0"/>
              </a:rPr>
              <a:t>et </a:t>
            </a:r>
            <a:r>
              <a:rPr lang="fr-FR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troubles </a:t>
            </a:r>
            <a:r>
              <a:rPr lang="fr-FR" sz="1800" dirty="0">
                <a:solidFill>
                  <a:prstClr val="black"/>
                </a:solidFill>
                <a:latin typeface="Calibri" panose="020F0502020204030204" pitchFamily="34" charset="0"/>
              </a:rPr>
              <a:t>obsessionnels </a:t>
            </a:r>
            <a:r>
              <a:rPr lang="fr-FR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compulsifs</a:t>
            </a:r>
          </a:p>
          <a:p>
            <a:pPr marL="68538" indent="0">
              <a:buClr>
                <a:srgbClr val="2DA2BF"/>
              </a:buClr>
              <a:buNone/>
            </a:pPr>
            <a:endParaRPr lang="fr-FR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68538" indent="0">
              <a:buClr>
                <a:srgbClr val="2DA2BF"/>
              </a:buClr>
              <a:buNone/>
            </a:pPr>
            <a:r>
              <a:rPr lang="fr-FR" sz="2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Schizophrénie </a:t>
            </a:r>
          </a:p>
          <a:p>
            <a:pPr marL="68538" indent="0">
              <a:buClr>
                <a:srgbClr val="2DA2BF"/>
              </a:buClr>
              <a:buNone/>
            </a:pPr>
            <a:r>
              <a:rPr lang="fr-FR" sz="2400" dirty="0">
                <a:solidFill>
                  <a:prstClr val="black"/>
                </a:solidFill>
                <a:latin typeface="Calibri" panose="020F0502020204030204" pitchFamily="34" charset="0"/>
              </a:rPr>
              <a:t>	</a:t>
            </a:r>
            <a:r>
              <a:rPr lang="fr-F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Taux de mortalité est 1,6 à 3 fois plus élevé / population générale </a:t>
            </a:r>
          </a:p>
          <a:p>
            <a:pPr marL="68538" indent="0">
              <a:buClr>
                <a:srgbClr val="2DA2BF"/>
              </a:buClr>
              <a:buNone/>
            </a:pPr>
            <a:r>
              <a:rPr lang="fr-FR" sz="2400" dirty="0">
                <a:solidFill>
                  <a:prstClr val="black"/>
                </a:solidFill>
                <a:latin typeface="Calibri" panose="020F0502020204030204" pitchFamily="34" charset="0"/>
              </a:rPr>
              <a:t>	</a:t>
            </a:r>
            <a:r>
              <a:rPr lang="fr-F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Espérance de vie est diminuée de 20% </a:t>
            </a:r>
            <a:r>
              <a:rPr lang="fr-FR" sz="11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(Granger, Naudin, le cavalier bleu 2015)</a:t>
            </a:r>
          </a:p>
          <a:p>
            <a:pPr marL="68538" indent="0">
              <a:buClr>
                <a:srgbClr val="2DA2BF"/>
              </a:buClr>
              <a:buNone/>
            </a:pPr>
            <a:r>
              <a:rPr lang="fr-FR" sz="2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Maladie mentale</a:t>
            </a:r>
          </a:p>
          <a:p>
            <a:pPr marL="68538" indent="0">
              <a:buClr>
                <a:srgbClr val="2DA2BF"/>
              </a:buClr>
              <a:buNone/>
            </a:pPr>
            <a:r>
              <a:rPr lang="fr-FR" sz="2400" dirty="0">
                <a:solidFill>
                  <a:prstClr val="black"/>
                </a:solidFill>
                <a:latin typeface="Calibri" panose="020F0502020204030204" pitchFamily="34" charset="0"/>
              </a:rPr>
              <a:t>	</a:t>
            </a:r>
            <a:r>
              <a:rPr lang="fr-F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Diminution </a:t>
            </a:r>
            <a:r>
              <a:rPr lang="fr-FR" sz="2400" dirty="0">
                <a:solidFill>
                  <a:prstClr val="black"/>
                </a:solidFill>
                <a:latin typeface="Calibri" panose="020F0502020204030204" pitchFamily="34" charset="0"/>
              </a:rPr>
              <a:t>de l’espérance de vie de 25 ans </a:t>
            </a:r>
            <a:r>
              <a:rPr lang="fr-F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fr-FR" sz="12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(</a:t>
            </a:r>
            <a:r>
              <a:rPr lang="fr-FR" sz="1200" i="1" dirty="0">
                <a:solidFill>
                  <a:prstClr val="black"/>
                </a:solidFill>
                <a:latin typeface="Calibri" panose="020F0502020204030204" pitchFamily="34" charset="0"/>
              </a:rPr>
              <a:t>Parks et al., 2008) </a:t>
            </a:r>
            <a:endParaRPr lang="fr-FR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68538" indent="0">
              <a:buClr>
                <a:srgbClr val="2DA2BF"/>
              </a:buClr>
              <a:buNone/>
            </a:pPr>
            <a:endParaRPr lang="fr-FR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68538" indent="0">
              <a:buClr>
                <a:srgbClr val="2DA2BF"/>
              </a:buClr>
              <a:buNone/>
            </a:pPr>
            <a:r>
              <a:rPr lang="fr-FR" sz="2400" u="sng" dirty="0" smtClean="0">
                <a:solidFill>
                  <a:prstClr val="black"/>
                </a:solidFill>
                <a:latin typeface="Calibri" panose="020F0502020204030204" pitchFamily="34" charset="0"/>
              </a:rPr>
              <a:t>Mortalité </a:t>
            </a:r>
            <a:r>
              <a:rPr lang="fr-FR" sz="2400" u="sng" dirty="0">
                <a:solidFill>
                  <a:prstClr val="black"/>
                </a:solidFill>
                <a:latin typeface="Calibri" panose="020F0502020204030204" pitchFamily="34" charset="0"/>
              </a:rPr>
              <a:t>prématurée </a:t>
            </a:r>
            <a:endParaRPr lang="fr-FR" sz="2400" u="sng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68538" indent="0">
              <a:buClr>
                <a:srgbClr val="2DA2BF"/>
              </a:buClr>
              <a:buNone/>
            </a:pPr>
            <a:r>
              <a:rPr lang="fr-FR" sz="2000" dirty="0">
                <a:solidFill>
                  <a:prstClr val="black"/>
                </a:solidFill>
                <a:latin typeface="Calibri" panose="020F0502020204030204" pitchFamily="34" charset="0"/>
              </a:rPr>
              <a:t>	- 40% par suicide et mort accidentelle </a:t>
            </a:r>
            <a:endParaRPr lang="fr-FR" sz="20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68538" indent="0">
              <a:buClr>
                <a:srgbClr val="2DA2BF"/>
              </a:buClr>
              <a:buNone/>
            </a:pPr>
            <a:endParaRPr lang="fr-FR" sz="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68538" indent="0">
              <a:buClr>
                <a:srgbClr val="2DA2BF"/>
              </a:buClr>
              <a:buNone/>
            </a:pPr>
            <a:r>
              <a:rPr lang="fr-FR" sz="2000" dirty="0">
                <a:solidFill>
                  <a:prstClr val="black"/>
                </a:solidFill>
                <a:latin typeface="Calibri" panose="020F0502020204030204" pitchFamily="34" charset="0"/>
              </a:rPr>
              <a:t>	- 60% par maladies </a:t>
            </a:r>
            <a:r>
              <a:rPr lang="fr-FR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somatiques associées</a:t>
            </a:r>
            <a:endParaRPr lang="fr-FR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tx1"/>
                </a:solidFill>
                <a:latin typeface="Calibri" panose="020F0502020204030204" pitchFamily="34" charset="0"/>
              </a:rPr>
              <a:t>Quelques</a:t>
            </a:r>
            <a:r>
              <a:rPr lang="fr-FR" sz="4000" dirty="0">
                <a:solidFill>
                  <a:schemeClr val="tx1"/>
                </a:solidFill>
              </a:rPr>
              <a:t> chiffres</a:t>
            </a:r>
          </a:p>
        </p:txBody>
      </p:sp>
      <p:sp>
        <p:nvSpPr>
          <p:cNvPr id="4" name="Ellipse 3"/>
          <p:cNvSpPr/>
          <p:nvPr/>
        </p:nvSpPr>
        <p:spPr>
          <a:xfrm>
            <a:off x="827584" y="5661248"/>
            <a:ext cx="446449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98638"/>
            <a:ext cx="1514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76256" y="6668034"/>
            <a:ext cx="1944216" cy="137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2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fr-FR" sz="1000" dirty="0" smtClean="0">
              <a:latin typeface="Calibri" panose="020F0502020204030204" pitchFamily="34" charset="0"/>
            </a:endParaRPr>
          </a:p>
          <a:p>
            <a:r>
              <a:rPr lang="fr-FR" sz="2400" b="1" u="sng" dirty="0" smtClean="0">
                <a:latin typeface="Calibri" panose="020F0502020204030204" pitchFamily="34" charset="0"/>
              </a:rPr>
              <a:t>Autres activités</a:t>
            </a:r>
          </a:p>
          <a:p>
            <a:pPr marL="109728" lvl="0" indent="0">
              <a:buClr>
                <a:srgbClr val="2DA2BF"/>
              </a:buClr>
              <a:buNone/>
            </a:pPr>
            <a:r>
              <a:rPr lang="fr-FR" sz="1600" dirty="0" smtClean="0">
                <a:latin typeface="Calibri" panose="020F0502020204030204" pitchFamily="34" charset="0"/>
              </a:rPr>
              <a:t>	</a:t>
            </a:r>
            <a:r>
              <a:rPr lang="fr-FR" sz="18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ECG</a:t>
            </a: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fr-FR" sz="1200" dirty="0">
                <a:solidFill>
                  <a:prstClr val="black"/>
                </a:solidFill>
                <a:latin typeface="Calibri" panose="020F0502020204030204" pitchFamily="34" charset="0"/>
              </a:rPr>
              <a:t>(1164/an)</a:t>
            </a:r>
          </a:p>
          <a:p>
            <a:pPr marL="109728" lvl="0" indent="0">
              <a:buClr>
                <a:srgbClr val="2DA2BF"/>
              </a:buClr>
              <a:buNone/>
            </a:pP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	</a:t>
            </a:r>
            <a:r>
              <a:rPr lang="fr-FR" sz="18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Pansements</a:t>
            </a:r>
            <a:r>
              <a:rPr lang="fr-FR" sz="1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fr-FR" sz="1200" dirty="0">
                <a:solidFill>
                  <a:prstClr val="black"/>
                </a:solidFill>
                <a:latin typeface="Calibri" panose="020F0502020204030204" pitchFamily="34" charset="0"/>
              </a:rPr>
              <a:t>(259</a:t>
            </a:r>
            <a:r>
              <a:rPr lang="fr-FR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  <a:r>
              <a:rPr lang="fr-FR" sz="1200" dirty="0" smtClean="0">
                <a:latin typeface="Calibri" panose="020F0502020204030204" pitchFamily="34" charset="0"/>
              </a:rPr>
              <a:t>, </a:t>
            </a:r>
            <a:r>
              <a:rPr lang="fr-FR" sz="1800" dirty="0" smtClean="0">
                <a:latin typeface="Calibri" panose="020F0502020204030204" pitchFamily="34" charset="0"/>
              </a:rPr>
              <a:t>PEC </a:t>
            </a:r>
            <a:r>
              <a:rPr lang="fr-FR" sz="1800" dirty="0">
                <a:latin typeface="Calibri" panose="020F0502020204030204" pitchFamily="34" charset="0"/>
              </a:rPr>
              <a:t>des brulures</a:t>
            </a:r>
            <a:endParaRPr lang="fr-FR" sz="1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09728" lvl="0" indent="0">
              <a:buClr>
                <a:srgbClr val="2DA2BF"/>
              </a:buClr>
              <a:buNone/>
            </a:pP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	</a:t>
            </a:r>
            <a:r>
              <a:rPr lang="fr-FR" sz="1800" b="1" dirty="0" smtClean="0">
                <a:latin typeface="Calibri" panose="020F0502020204030204" pitchFamily="34" charset="0"/>
              </a:rPr>
              <a:t>Accompagnements</a:t>
            </a:r>
            <a:r>
              <a:rPr lang="fr-FR" sz="1800" dirty="0" smtClean="0">
                <a:latin typeface="Calibri" panose="020F0502020204030204" pitchFamily="34" charset="0"/>
              </a:rPr>
              <a:t> des patients à la radio</a:t>
            </a:r>
            <a:r>
              <a:rPr lang="fr-FR" sz="1400" dirty="0" smtClean="0">
                <a:latin typeface="Calibri" panose="020F0502020204030204" pitchFamily="34" charset="0"/>
              </a:rPr>
              <a:t> (convention CHU Nord, APHM) </a:t>
            </a:r>
            <a:r>
              <a:rPr lang="fr-FR" sz="1100" dirty="0" smtClean="0">
                <a:latin typeface="Calibri" panose="020F0502020204030204" pitchFamily="34" charset="0"/>
              </a:rPr>
              <a:t>(42)</a:t>
            </a:r>
          </a:p>
          <a:p>
            <a:pPr marL="109661" indent="0" algn="just">
              <a:lnSpc>
                <a:spcPct val="115000"/>
              </a:lnSpc>
              <a:buNone/>
            </a:pPr>
            <a:r>
              <a:rPr lang="fr-FR" sz="1400" dirty="0" smtClean="0">
                <a:latin typeface="Calibri" panose="020F0502020204030204" pitchFamily="34" charset="0"/>
              </a:rPr>
              <a:t>	</a:t>
            </a:r>
            <a:r>
              <a:rPr lang="fr-FR" sz="1600" dirty="0" smtClean="0">
                <a:latin typeface="Calibri" panose="020F0502020204030204" pitchFamily="34" charset="0"/>
                <a:cs typeface="Times New Roman"/>
              </a:rPr>
              <a:t>B</a:t>
            </a:r>
            <a:r>
              <a:rPr lang="fr-FR" sz="1600" dirty="0" smtClean="0">
                <a:latin typeface="Calibri" panose="020F0502020204030204" pitchFamily="34" charset="0"/>
                <a:ea typeface="Calibri"/>
                <a:cs typeface="Times New Roman"/>
              </a:rPr>
              <a:t>ilan </a:t>
            </a:r>
            <a:r>
              <a:rPr lang="fr-FR" sz="1600" dirty="0">
                <a:latin typeface="Calibri" panose="020F0502020204030204" pitchFamily="34" charset="0"/>
                <a:ea typeface="Calibri"/>
                <a:cs typeface="Times New Roman"/>
              </a:rPr>
              <a:t>sanguin chez des patients d’abord veineux </a:t>
            </a:r>
            <a:r>
              <a:rPr lang="fr-FR" sz="1600" dirty="0" smtClean="0">
                <a:latin typeface="Calibri" panose="020F0502020204030204" pitchFamily="34" charset="0"/>
                <a:ea typeface="Calibri"/>
                <a:cs typeface="Times New Roman"/>
              </a:rPr>
              <a:t>difficile </a:t>
            </a:r>
            <a:r>
              <a:rPr lang="fr-FR" sz="1100" dirty="0" smtClean="0">
                <a:latin typeface="Calibri" panose="020F0502020204030204" pitchFamily="34" charset="0"/>
                <a:ea typeface="Calibri"/>
                <a:cs typeface="Times New Roman"/>
              </a:rPr>
              <a:t>(144)</a:t>
            </a:r>
          </a:p>
          <a:p>
            <a:pPr marL="109661" indent="0" algn="just">
              <a:lnSpc>
                <a:spcPct val="115000"/>
              </a:lnSpc>
              <a:buNone/>
            </a:pPr>
            <a:r>
              <a:rPr lang="fr-FR" sz="1400" dirty="0">
                <a:latin typeface="Calibri" panose="020F0502020204030204" pitchFamily="34" charset="0"/>
                <a:ea typeface="Calibri"/>
                <a:cs typeface="Times New Roman"/>
              </a:rPr>
              <a:t>	</a:t>
            </a:r>
            <a:r>
              <a:rPr lang="fr-FR" sz="1600" dirty="0" smtClean="0">
                <a:latin typeface="Calibri" panose="020F0502020204030204" pitchFamily="34" charset="0"/>
                <a:ea typeface="Calibri"/>
                <a:cs typeface="Times New Roman"/>
              </a:rPr>
              <a:t>Prélèvement bactériologique</a:t>
            </a:r>
            <a:r>
              <a:rPr lang="fr-FR" sz="1400" dirty="0" smtClean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fr-FR" sz="1100" dirty="0" smtClean="0">
                <a:latin typeface="Calibri" panose="020F0502020204030204" pitchFamily="34" charset="0"/>
                <a:ea typeface="Calibri"/>
                <a:cs typeface="Times New Roman"/>
              </a:rPr>
              <a:t>(50), </a:t>
            </a:r>
            <a:r>
              <a:rPr lang="fr-FR" sz="1600" dirty="0" smtClean="0">
                <a:latin typeface="Calibri" panose="020F0502020204030204" pitchFamily="34" charset="0"/>
                <a:ea typeface="Calibri"/>
                <a:cs typeface="Times New Roman"/>
              </a:rPr>
              <a:t>Sondage urinaire, Soins d’hygiène </a:t>
            </a:r>
            <a:r>
              <a:rPr lang="fr-FR" sz="1600" dirty="0">
                <a:latin typeface="Calibri" panose="020F0502020204030204" pitchFamily="34" charset="0"/>
                <a:ea typeface="Calibri"/>
                <a:cs typeface="Times New Roman"/>
              </a:rPr>
              <a:t>ou de </a:t>
            </a:r>
            <a:r>
              <a:rPr lang="fr-FR" sz="1600" dirty="0" smtClean="0">
                <a:latin typeface="Calibri" panose="020F0502020204030204" pitchFamily="34" charset="0"/>
                <a:ea typeface="Calibri"/>
                <a:cs typeface="Times New Roman"/>
              </a:rPr>
              <a:t>pédicurie</a:t>
            </a:r>
            <a:endParaRPr lang="fr-FR" sz="14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621406" lvl="4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fr-FR" sz="1600" dirty="0" smtClean="0">
                <a:latin typeface="Calibri" panose="020F0502020204030204" pitchFamily="34" charset="0"/>
              </a:rPr>
              <a:t>	Suivi </a:t>
            </a:r>
            <a:r>
              <a:rPr lang="fr-FR" sz="1600" dirty="0">
                <a:latin typeface="Calibri" panose="020F0502020204030204" pitchFamily="34" charset="0"/>
              </a:rPr>
              <a:t>des </a:t>
            </a:r>
            <a:r>
              <a:rPr lang="fr-FR" sz="1600" dirty="0" smtClean="0">
                <a:latin typeface="Calibri" panose="020F0502020204030204" pitchFamily="34" charset="0"/>
              </a:rPr>
              <a:t>vaccinations</a:t>
            </a:r>
          </a:p>
          <a:p>
            <a:pPr marL="621406" lvl="4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fr-FR" sz="1100" dirty="0">
                <a:latin typeface="Calibri" panose="020F0502020204030204" pitchFamily="34" charset="0"/>
              </a:rPr>
              <a:t>	</a:t>
            </a:r>
          </a:p>
          <a:p>
            <a:r>
              <a:rPr lang="fr-FR" sz="2400" b="1" u="sng" dirty="0" smtClean="0">
                <a:latin typeface="Calibri" panose="020F0502020204030204" pitchFamily="34" charset="0"/>
              </a:rPr>
              <a:t>Consultations </a:t>
            </a:r>
            <a:r>
              <a:rPr lang="fr-FR" sz="2400" b="1" u="sng" dirty="0">
                <a:latin typeface="Calibri" panose="020F0502020204030204" pitchFamily="34" charset="0"/>
              </a:rPr>
              <a:t>diététiques </a:t>
            </a:r>
            <a:r>
              <a:rPr lang="fr-FR" sz="1200" dirty="0" smtClean="0">
                <a:latin typeface="Calibri" panose="020F0502020204030204" pitchFamily="34" charset="0"/>
              </a:rPr>
              <a:t>(</a:t>
            </a:r>
            <a:r>
              <a:rPr lang="fr-FR" sz="1200" dirty="0">
                <a:latin typeface="Calibri" panose="020F0502020204030204" pitchFamily="34" charset="0"/>
              </a:rPr>
              <a:t>FA = 79, nb interventions = 660)</a:t>
            </a:r>
          </a:p>
          <a:p>
            <a:pPr marL="109661" indent="0">
              <a:buNone/>
            </a:pPr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</a:rPr>
              <a:t>	Consultation et entretien individuel en intra et en extra 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hospitalier</a:t>
            </a:r>
          </a:p>
          <a:p>
            <a:pPr marL="109661" indent="0">
              <a:buNone/>
            </a:pPr>
            <a:endParaRPr lang="fr-FR" sz="2000" b="1" u="sng" dirty="0">
              <a:latin typeface="Calibri" panose="020F0502020204030204" pitchFamily="34" charset="0"/>
            </a:endParaRPr>
          </a:p>
          <a:p>
            <a:pPr lvl="0"/>
            <a:r>
              <a:rPr lang="fr-FR" sz="2400" b="1" u="sng" dirty="0" smtClean="0">
                <a:solidFill>
                  <a:prstClr val="black"/>
                </a:solidFill>
                <a:latin typeface="Calibri" panose="020F0502020204030204" pitchFamily="34" charset="0"/>
              </a:rPr>
              <a:t>Actes de coordination</a:t>
            </a:r>
            <a:r>
              <a:rPr lang="fr-F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fr-FR" sz="1400" dirty="0" smtClean="0">
                <a:latin typeface="Calibri" panose="020F0502020204030204" pitchFamily="34" charset="0"/>
                <a:ea typeface="Calibri"/>
              </a:rPr>
              <a:t>(</a:t>
            </a:r>
            <a:r>
              <a:rPr lang="fr-FR" sz="1400" dirty="0">
                <a:latin typeface="Calibri" panose="020F0502020204030204" pitchFamily="34" charset="0"/>
                <a:ea typeface="Calibri"/>
              </a:rPr>
              <a:t>305 coordinations en 2016 et 682 en 2017</a:t>
            </a: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  <a:endParaRPr lang="fr-FR" sz="1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Calibri" panose="020F0502020204030204" pitchFamily="34" charset="0"/>
              </a:rPr>
              <a:t>Activité des consultations</a:t>
            </a:r>
            <a:endParaRPr lang="fr-FR" dirty="0">
              <a:latin typeface="Calibri" panose="020F0502020204030204" pitchFamily="34" charset="0"/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1329876" cy="13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789040"/>
            <a:ext cx="57943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77272"/>
            <a:ext cx="1514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76256" y="6668034"/>
            <a:ext cx="1944216" cy="137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032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124744"/>
            <a:ext cx="8712968" cy="4525963"/>
          </a:xfrm>
        </p:spPr>
        <p:txBody>
          <a:bodyPr>
            <a:noAutofit/>
          </a:bodyPr>
          <a:lstStyle/>
          <a:p>
            <a:pPr marL="45720" lvl="0" indent="0"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fr-FR" sz="1400" b="1" u="sng" dirty="0">
                <a:latin typeface="Calibri" panose="020F0502020204030204" pitchFamily="34" charset="0"/>
              </a:rPr>
              <a:t>Laboratoire d’analyses </a:t>
            </a:r>
            <a:r>
              <a:rPr lang="fr-FR" sz="1400" b="1" u="sng" dirty="0" smtClean="0">
                <a:latin typeface="Calibri" panose="020F0502020204030204" pitchFamily="34" charset="0"/>
              </a:rPr>
              <a:t>polyvalent (</a:t>
            </a:r>
            <a:r>
              <a:rPr lang="fr-FR" sz="1400" dirty="0" smtClean="0">
                <a:latin typeface="Calibri" panose="020F0502020204030204" pitchFamily="34" charset="0"/>
              </a:rPr>
              <a:t>Chimie</a:t>
            </a:r>
            <a:r>
              <a:rPr lang="fr-FR" sz="1400" dirty="0">
                <a:latin typeface="Calibri" panose="020F0502020204030204" pitchFamily="34" charset="0"/>
              </a:rPr>
              <a:t>, Hématologie, Hémostase, </a:t>
            </a:r>
            <a:r>
              <a:rPr lang="fr-FR" sz="1400" dirty="0" err="1">
                <a:latin typeface="Calibri" panose="020F0502020204030204" pitchFamily="34" charset="0"/>
              </a:rPr>
              <a:t>Immunosérologie</a:t>
            </a:r>
            <a:r>
              <a:rPr lang="fr-FR" sz="1400" dirty="0">
                <a:latin typeface="Calibri" panose="020F0502020204030204" pitchFamily="34" charset="0"/>
              </a:rPr>
              <a:t>, </a:t>
            </a:r>
            <a:r>
              <a:rPr lang="fr-FR" sz="1400" dirty="0" err="1">
                <a:latin typeface="Calibri" panose="020F0502020204030204" pitchFamily="34" charset="0"/>
              </a:rPr>
              <a:t>Pharmaco-Toxicologie</a:t>
            </a:r>
            <a:r>
              <a:rPr lang="fr-FR" sz="1400" dirty="0">
                <a:latin typeface="Calibri" panose="020F0502020204030204" pitchFamily="34" charset="0"/>
              </a:rPr>
              <a:t>, </a:t>
            </a:r>
            <a:r>
              <a:rPr lang="fr-FR" sz="1400" dirty="0" smtClean="0">
                <a:latin typeface="Calibri" panose="020F0502020204030204" pitchFamily="34" charset="0"/>
              </a:rPr>
              <a:t>Bactériologie) + </a:t>
            </a:r>
            <a:r>
              <a:rPr lang="fr-FR" sz="1400" b="1" u="sng" dirty="0" smtClean="0">
                <a:latin typeface="Calibri" panose="020F0502020204030204" pitchFamily="34" charset="0"/>
              </a:rPr>
              <a:t>Laboratoire </a:t>
            </a:r>
            <a:r>
              <a:rPr lang="fr-FR" sz="1400" b="1" u="sng" dirty="0">
                <a:latin typeface="Calibri" panose="020F0502020204030204" pitchFamily="34" charset="0"/>
              </a:rPr>
              <a:t>ayant d’autre activités que le domaine de la santé </a:t>
            </a:r>
            <a:r>
              <a:rPr lang="fr-FR" sz="1400" b="1" u="sng" dirty="0" smtClean="0">
                <a:latin typeface="Calibri" panose="020F0502020204030204" pitchFamily="34" charset="0"/>
              </a:rPr>
              <a:t>humaine</a:t>
            </a:r>
            <a:r>
              <a:rPr lang="fr-FR" sz="1400" dirty="0" smtClean="0">
                <a:latin typeface="Calibri" panose="020F0502020204030204" pitchFamily="34" charset="0"/>
              </a:rPr>
              <a:t> (activités </a:t>
            </a:r>
            <a:r>
              <a:rPr lang="fr-FR" sz="1400" dirty="0">
                <a:latin typeface="Calibri" panose="020F0502020204030204" pitchFamily="34" charset="0"/>
              </a:rPr>
              <a:t>d’hygiène de l’environnement : contrôles de surface, contrôles du réseau d’eau chaude sanitaire (recherches de </a:t>
            </a:r>
            <a:r>
              <a:rPr lang="fr-FR" sz="1400" dirty="0" err="1">
                <a:latin typeface="Calibri" panose="020F0502020204030204" pitchFamily="34" charset="0"/>
              </a:rPr>
              <a:t>Légionelles</a:t>
            </a:r>
            <a:r>
              <a:rPr lang="fr-FR" sz="1400" dirty="0">
                <a:latin typeface="Calibri" panose="020F0502020204030204" pitchFamily="34" charset="0"/>
              </a:rPr>
              <a:t>), contrôles du réseau d’eau froide (potabilité</a:t>
            </a:r>
            <a:r>
              <a:rPr lang="fr-FR" sz="1400" dirty="0" smtClean="0">
                <a:latin typeface="Calibri" panose="020F0502020204030204" pitchFamily="34" charset="0"/>
              </a:rPr>
              <a:t>)</a:t>
            </a:r>
          </a:p>
          <a:p>
            <a:pPr marL="45720" lvl="0" indent="0">
              <a:spcBef>
                <a:spcPts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endParaRPr lang="fr-FR" sz="1000" dirty="0">
              <a:latin typeface="Calibri" panose="020F0502020204030204" pitchFamily="34" charset="0"/>
            </a:endParaRPr>
          </a:p>
          <a:p>
            <a:r>
              <a:rPr lang="fr-FR" sz="2000" b="1" u="sng" dirty="0" smtClean="0">
                <a:solidFill>
                  <a:prstClr val="black"/>
                </a:solidFill>
                <a:latin typeface="Calibri" panose="020F0502020204030204" pitchFamily="34" charset="0"/>
              </a:rPr>
              <a:t>Bilan </a:t>
            </a:r>
            <a:r>
              <a:rPr lang="fr-FR" sz="2000" b="1" u="sng" dirty="0">
                <a:solidFill>
                  <a:prstClr val="black"/>
                </a:solidFill>
                <a:latin typeface="Calibri" panose="020F0502020204030204" pitchFamily="34" charset="0"/>
              </a:rPr>
              <a:t>sanguin d’entrée </a:t>
            </a:r>
            <a:r>
              <a:rPr lang="fr-FR" sz="2000" b="1" u="sng" dirty="0" smtClean="0">
                <a:solidFill>
                  <a:prstClr val="black"/>
                </a:solidFill>
                <a:latin typeface="Calibri" panose="020F0502020204030204" pitchFamily="34" charset="0"/>
              </a:rPr>
              <a:t>standardisé</a:t>
            </a:r>
          </a:p>
          <a:p>
            <a:pPr marL="109661" indent="0">
              <a:buNone/>
            </a:pPr>
            <a:r>
              <a:rPr lang="fr-FR" sz="1400" dirty="0">
                <a:latin typeface="Calibri" panose="020F0502020204030204" pitchFamily="34" charset="0"/>
              </a:rPr>
              <a:t>Bilan biologique à proposer à tout nouveau patient hospitalisé ou ré hospitalisé et </a:t>
            </a:r>
            <a:r>
              <a:rPr lang="fr-FR" sz="1400" dirty="0" smtClean="0">
                <a:latin typeface="Calibri" panose="020F0502020204030204" pitchFamily="34" charset="0"/>
              </a:rPr>
              <a:t>à conseiller </a:t>
            </a:r>
            <a:r>
              <a:rPr lang="fr-FR" sz="1400" dirty="0">
                <a:latin typeface="Calibri" panose="020F0502020204030204" pitchFamily="34" charset="0"/>
              </a:rPr>
              <a:t>aux patients suivis en ambulatoire</a:t>
            </a:r>
          </a:p>
          <a:p>
            <a:pPr marL="109661" indent="0">
              <a:buNone/>
            </a:pPr>
            <a:r>
              <a:rPr lang="fr-FR" sz="1600" b="1" dirty="0" smtClean="0">
                <a:latin typeface="Calibri" panose="020F0502020204030204" pitchFamily="34" charset="0"/>
              </a:rPr>
              <a:t>	- </a:t>
            </a:r>
            <a:r>
              <a:rPr lang="fr-FR" sz="1800" b="1" dirty="0">
                <a:latin typeface="Calibri" panose="020F0502020204030204" pitchFamily="34" charset="0"/>
              </a:rPr>
              <a:t>NFS</a:t>
            </a:r>
          </a:p>
          <a:p>
            <a:pPr marL="109661" indent="0">
              <a:buNone/>
            </a:pPr>
            <a:r>
              <a:rPr lang="fr-FR" sz="1800" b="1" dirty="0" smtClean="0">
                <a:latin typeface="Calibri" panose="020F0502020204030204" pitchFamily="34" charset="0"/>
              </a:rPr>
              <a:t>	- </a:t>
            </a:r>
            <a:r>
              <a:rPr lang="fr-FR" sz="1800" b="1" dirty="0">
                <a:latin typeface="Calibri" panose="020F0502020204030204" pitchFamily="34" charset="0"/>
              </a:rPr>
              <a:t>Ionogramme : </a:t>
            </a:r>
            <a:r>
              <a:rPr lang="fr-FR" sz="1600" dirty="0">
                <a:latin typeface="Calibri" panose="020F0502020204030204" pitchFamily="34" charset="0"/>
              </a:rPr>
              <a:t>Na, K, Cl</a:t>
            </a:r>
          </a:p>
          <a:p>
            <a:pPr marL="109661" indent="0">
              <a:buNone/>
            </a:pPr>
            <a:r>
              <a:rPr lang="fr-FR" sz="1800" b="1" dirty="0" smtClean="0">
                <a:latin typeface="Calibri" panose="020F0502020204030204" pitchFamily="34" charset="0"/>
              </a:rPr>
              <a:t>	- </a:t>
            </a:r>
            <a:r>
              <a:rPr lang="fr-FR" sz="1800" b="1" dirty="0">
                <a:latin typeface="Calibri" panose="020F0502020204030204" pitchFamily="34" charset="0"/>
              </a:rPr>
              <a:t>Fonction rénale : </a:t>
            </a:r>
            <a:r>
              <a:rPr lang="fr-FR" sz="1600" dirty="0">
                <a:latin typeface="Calibri" panose="020F0502020204030204" pitchFamily="34" charset="0"/>
              </a:rPr>
              <a:t>urée, créatininé</a:t>
            </a:r>
            <a:r>
              <a:rPr lang="fr-FR" sz="1600" b="1" dirty="0">
                <a:latin typeface="Calibri" panose="020F0502020204030204" pitchFamily="34" charset="0"/>
              </a:rPr>
              <a:t>mie</a:t>
            </a:r>
          </a:p>
          <a:p>
            <a:pPr marL="109661" indent="0">
              <a:buNone/>
            </a:pPr>
            <a:r>
              <a:rPr lang="fr-FR" sz="1800" b="1" dirty="0" smtClean="0">
                <a:latin typeface="Calibri" panose="020F0502020204030204" pitchFamily="34" charset="0"/>
              </a:rPr>
              <a:t>	- </a:t>
            </a:r>
            <a:r>
              <a:rPr lang="fr-FR" sz="1800" b="1" dirty="0">
                <a:latin typeface="Calibri" panose="020F0502020204030204" pitchFamily="34" charset="0"/>
              </a:rPr>
              <a:t>Bilan hépatique : </a:t>
            </a:r>
            <a:r>
              <a:rPr lang="fr-FR" sz="1600" dirty="0" err="1">
                <a:latin typeface="Calibri" panose="020F0502020204030204" pitchFamily="34" charset="0"/>
              </a:rPr>
              <a:t>gammaGT</a:t>
            </a:r>
            <a:r>
              <a:rPr lang="fr-FR" sz="1600" dirty="0">
                <a:latin typeface="Calibri" panose="020F0502020204030204" pitchFamily="34" charset="0"/>
              </a:rPr>
              <a:t>, PAL, transaminases</a:t>
            </a:r>
          </a:p>
          <a:p>
            <a:pPr marL="109661" indent="0">
              <a:buNone/>
            </a:pPr>
            <a:r>
              <a:rPr lang="fr-FR" sz="1800" b="1" dirty="0" smtClean="0">
                <a:latin typeface="Calibri" panose="020F0502020204030204" pitchFamily="34" charset="0"/>
              </a:rPr>
              <a:t>	- </a:t>
            </a:r>
            <a:r>
              <a:rPr lang="fr-FR" sz="1800" b="1" dirty="0">
                <a:latin typeface="Calibri" panose="020F0502020204030204" pitchFamily="34" charset="0"/>
              </a:rPr>
              <a:t>Glycémie à jeun</a:t>
            </a:r>
          </a:p>
          <a:p>
            <a:pPr marL="109661" indent="0">
              <a:buNone/>
            </a:pPr>
            <a:r>
              <a:rPr lang="fr-FR" sz="1800" b="1" dirty="0" smtClean="0">
                <a:latin typeface="Calibri" panose="020F0502020204030204" pitchFamily="34" charset="0"/>
              </a:rPr>
              <a:t>	- </a:t>
            </a:r>
            <a:r>
              <a:rPr lang="fr-FR" sz="1800" b="1" dirty="0">
                <a:latin typeface="Calibri" panose="020F0502020204030204" pitchFamily="34" charset="0"/>
              </a:rPr>
              <a:t>Bilan lipidique : </a:t>
            </a:r>
            <a:r>
              <a:rPr lang="fr-FR" sz="1600" dirty="0">
                <a:latin typeface="Calibri" panose="020F0502020204030204" pitchFamily="34" charset="0"/>
              </a:rPr>
              <a:t>cholestérol total, Triglycérides, </a:t>
            </a:r>
            <a:r>
              <a:rPr lang="fr-FR" sz="1600" dirty="0" smtClean="0">
                <a:latin typeface="Calibri" panose="020F0502020204030204" pitchFamily="34" charset="0"/>
              </a:rPr>
              <a:t>HDL-</a:t>
            </a:r>
            <a:r>
              <a:rPr lang="fr-FR" sz="1600" dirty="0" err="1" smtClean="0">
                <a:latin typeface="Calibri" panose="020F0502020204030204" pitchFamily="34" charset="0"/>
              </a:rPr>
              <a:t>chol</a:t>
            </a:r>
            <a:r>
              <a:rPr lang="fr-FR" sz="1600" dirty="0" smtClean="0">
                <a:latin typeface="Calibri" panose="020F0502020204030204" pitchFamily="34" charset="0"/>
              </a:rPr>
              <a:t>, </a:t>
            </a:r>
            <a:r>
              <a:rPr lang="fr-FR" sz="1600" dirty="0">
                <a:latin typeface="Calibri" panose="020F0502020204030204" pitchFamily="34" charset="0"/>
              </a:rPr>
              <a:t>calcul du </a:t>
            </a:r>
            <a:r>
              <a:rPr lang="fr-FR" sz="1600" dirty="0" smtClean="0">
                <a:latin typeface="Calibri" panose="020F0502020204030204" pitchFamily="34" charset="0"/>
              </a:rPr>
              <a:t>LDL-</a:t>
            </a:r>
            <a:r>
              <a:rPr lang="fr-FR" sz="1600" dirty="0" err="1" smtClean="0">
                <a:latin typeface="Calibri" panose="020F0502020204030204" pitchFamily="34" charset="0"/>
              </a:rPr>
              <a:t>chol</a:t>
            </a:r>
            <a:endParaRPr lang="fr-FR" sz="1600" dirty="0">
              <a:latin typeface="Calibri" panose="020F0502020204030204" pitchFamily="34" charset="0"/>
            </a:endParaRPr>
          </a:p>
          <a:p>
            <a:pPr marL="109661" indent="0">
              <a:buNone/>
            </a:pPr>
            <a:r>
              <a:rPr lang="fr-FR" sz="1800" b="1" dirty="0" smtClean="0">
                <a:latin typeface="Calibri" panose="020F0502020204030204" pitchFamily="34" charset="0"/>
              </a:rPr>
              <a:t>	- </a:t>
            </a:r>
            <a:r>
              <a:rPr lang="fr-FR" sz="1800" b="1" dirty="0">
                <a:latin typeface="Calibri" panose="020F0502020204030204" pitchFamily="34" charset="0"/>
              </a:rPr>
              <a:t>TSH ultrasensible</a:t>
            </a:r>
          </a:p>
          <a:p>
            <a:pPr marL="109661" indent="0">
              <a:buNone/>
            </a:pPr>
            <a:r>
              <a:rPr lang="fr-FR" sz="1800" b="1" dirty="0" smtClean="0">
                <a:latin typeface="Calibri" panose="020F0502020204030204" pitchFamily="34" charset="0"/>
              </a:rPr>
              <a:t>	- </a:t>
            </a:r>
            <a:r>
              <a:rPr lang="fr-FR" sz="1800" b="1" dirty="0">
                <a:latin typeface="Calibri" panose="020F0502020204030204" pitchFamily="34" charset="0"/>
              </a:rPr>
              <a:t>Sérologies VHC, VHB, HIV </a:t>
            </a:r>
            <a:r>
              <a:rPr lang="fr-FR" sz="1600" b="1" dirty="0">
                <a:latin typeface="Calibri" panose="020F0502020204030204" pitchFamily="34" charset="0"/>
              </a:rPr>
              <a:t>avec consentement du patient</a:t>
            </a:r>
            <a:r>
              <a:rPr lang="fr-FR" sz="1800" b="1" dirty="0">
                <a:latin typeface="Calibri" panose="020F0502020204030204" pitchFamily="34" charset="0"/>
              </a:rPr>
              <a:t>, et syphilis </a:t>
            </a:r>
            <a:r>
              <a:rPr lang="fr-FR" sz="1600" b="1" dirty="0">
                <a:latin typeface="Calibri" panose="020F0502020204030204" pitchFamily="34" charset="0"/>
              </a:rPr>
              <a:t>(TPHA et VDRL)</a:t>
            </a:r>
          </a:p>
        </p:txBody>
      </p:sp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107504" y="27321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Calibri" panose="020F0502020204030204" pitchFamily="34" charset="0"/>
              </a:rPr>
              <a:t>Activité du laboratoire</a:t>
            </a:r>
            <a:endParaRPr lang="fr-FR" dirty="0"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77272"/>
            <a:ext cx="1514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76256" y="6668034"/>
            <a:ext cx="1944216" cy="137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500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392488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fr-FR" sz="2400" b="1" u="sng" dirty="0" smtClean="0">
                <a:latin typeface="Calibri" panose="020F0502020204030204" pitchFamily="34" charset="0"/>
              </a:rPr>
              <a:t>Dispensation et Pharmacie clinique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fr-FR" sz="1100" b="1" u="sng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lvl="0" indent="-285750"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fr-FR" sz="1600" b="1" u="sng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Analyses </a:t>
            </a:r>
            <a:r>
              <a:rPr lang="fr-FR" sz="1600" b="1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des Prescriptions médicamenteuses et </a:t>
            </a:r>
            <a:r>
              <a:rPr lang="fr-FR" sz="1600" b="1" u="sng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Interventions </a:t>
            </a:r>
            <a:r>
              <a:rPr lang="fr-FR" sz="1600" b="1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Pharmaceutiques </a:t>
            </a:r>
            <a:r>
              <a:rPr lang="fr-FR" sz="1600" b="1" u="sng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(IP)</a:t>
            </a:r>
            <a:endParaRPr lang="fr-FR" sz="1600" b="1" u="sng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lvl="0" indent="0" fontAlgn="ctr">
              <a:spcBef>
                <a:spcPts val="0"/>
              </a:spcBef>
              <a:buClrTx/>
              <a:buSzTx/>
              <a:buNone/>
            </a:pPr>
            <a:r>
              <a:rPr lang="fr-FR" sz="1600" b="1" dirty="0" smtClean="0">
                <a:latin typeface="Calibri" panose="020F0502020204030204" pitchFamily="34" charset="0"/>
                <a:ea typeface="Times New Roman"/>
              </a:rPr>
              <a:t>Prescription informatisée depuis 2001</a:t>
            </a:r>
          </a:p>
          <a:p>
            <a:pPr marL="0" lvl="0" indent="0" fontAlgn="ctr">
              <a:spcBef>
                <a:spcPts val="0"/>
              </a:spcBef>
              <a:buClrTx/>
              <a:buSzTx/>
              <a:buNone/>
            </a:pPr>
            <a:r>
              <a:rPr lang="fr-FR" sz="1200" dirty="0" smtClean="0">
                <a:latin typeface="Calibri" panose="020F0502020204030204" pitchFamily="34" charset="0"/>
                <a:ea typeface="Times New Roman"/>
              </a:rPr>
              <a:t>(2017 : 24 </a:t>
            </a:r>
            <a:r>
              <a:rPr lang="fr-FR" sz="1200" dirty="0">
                <a:latin typeface="Calibri" panose="020F0502020204030204" pitchFamily="34" charset="0"/>
                <a:ea typeface="Times New Roman"/>
              </a:rPr>
              <a:t>832 </a:t>
            </a:r>
            <a:r>
              <a:rPr lang="fr-FR" sz="1200" dirty="0" smtClean="0">
                <a:latin typeface="Calibri" panose="020F0502020204030204" pitchFamily="34" charset="0"/>
                <a:ea typeface="Times New Roman"/>
              </a:rPr>
              <a:t>ordonnances informatisées analysées, 404 IP, 97</a:t>
            </a:r>
            <a:r>
              <a:rPr lang="fr-FR" sz="1200" dirty="0">
                <a:latin typeface="Calibri" panose="020F0502020204030204" pitchFamily="34" charset="0"/>
                <a:ea typeface="Times New Roman"/>
              </a:rPr>
              <a:t>% d’acceptation des interventions </a:t>
            </a:r>
            <a:r>
              <a:rPr lang="fr-FR" sz="1200" dirty="0" smtClean="0">
                <a:latin typeface="Calibri" panose="020F0502020204030204" pitchFamily="34" charset="0"/>
                <a:ea typeface="Times New Roman"/>
              </a:rPr>
              <a:t>pharmaceutiques) </a:t>
            </a:r>
          </a:p>
          <a:p>
            <a:pPr marL="0" lvl="0" indent="0" fontAlgn="t">
              <a:spcBef>
                <a:spcPts val="0"/>
              </a:spcBef>
              <a:buClrTx/>
              <a:buSzTx/>
              <a:buNone/>
            </a:pPr>
            <a:endParaRPr lang="fr-FR" sz="1400" dirty="0">
              <a:latin typeface="Calibri" panose="020F0502020204030204" pitchFamily="34" charset="0"/>
              <a:ea typeface="Times New Roman"/>
            </a:endParaRPr>
          </a:p>
          <a:p>
            <a:pPr marL="285750" indent="-285750"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fr-FR" sz="1600" b="1" u="sng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Activité </a:t>
            </a:r>
            <a:r>
              <a:rPr lang="fr-FR" sz="1600" b="1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de </a:t>
            </a:r>
            <a:r>
              <a:rPr lang="fr-FR" sz="1600" b="1" u="sng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délivrance</a:t>
            </a:r>
            <a:endParaRPr lang="fr-FR" sz="1600" b="1" u="sng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fr-FR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100% en Délivrance </a:t>
            </a:r>
            <a:r>
              <a:rPr lang="fr-FR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nominative </a:t>
            </a:r>
            <a:endParaRPr lang="fr-FR" sz="16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fr-FR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(</a:t>
            </a:r>
            <a:r>
              <a:rPr lang="fr-FR" sz="1200" dirty="0">
                <a:solidFill>
                  <a:prstClr val="black"/>
                </a:solidFill>
                <a:latin typeface="Calibri" panose="020F0502020204030204" pitchFamily="34" charset="0"/>
              </a:rPr>
              <a:t>nb d’unités délivrés nominativement : 1 573 </a:t>
            </a:r>
            <a:r>
              <a:rPr lang="fr-FR" sz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393)</a:t>
            </a:r>
            <a:endParaRPr lang="fr-FR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fr-FR" sz="1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</a:t>
            </a:r>
          </a:p>
          <a:p>
            <a:pPr marL="285750" lvl="0" indent="-285750"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fr-FR" sz="1600" b="1" u="sng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Information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fr-FR" sz="14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Pharmacie-info</a:t>
            </a:r>
            <a:r>
              <a:rPr lang="fr-FR" sz="1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fr-FR" sz="1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(6 en 2017) </a:t>
            </a:r>
            <a:r>
              <a:rPr lang="fr-FR" sz="14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Vigilances-info</a:t>
            </a:r>
            <a:r>
              <a:rPr lang="fr-FR" sz="1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(6 en 2017) </a:t>
            </a:r>
            <a:r>
              <a:rPr lang="fr-FR" sz="14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Bulletin des vigilances </a:t>
            </a:r>
            <a:r>
              <a:rPr lang="fr-FR" sz="1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(2/an)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fr-FR" sz="14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Recommandations de prescription et de bon usage </a:t>
            </a:r>
            <a:r>
              <a:rPr lang="fr-FR" sz="1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(sujet âgé, benzodiazépines)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fr-FR" sz="14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Courrier </a:t>
            </a:r>
            <a:r>
              <a:rPr lang="fr-FR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aux médecins et cadres de santé du bilan annuel  sur le suivi des indicateurs </a:t>
            </a:r>
            <a:endParaRPr lang="fr-FR" sz="14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fr-FR" sz="1400" b="1" u="sng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fr-FR" sz="1600" b="1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Conciliation des Traitements </a:t>
            </a:r>
            <a:r>
              <a:rPr lang="fr-FR" sz="1600" b="1" u="sng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Médicamenteux (CM) 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fr-FR" sz="1200" dirty="0" smtClean="0">
                <a:latin typeface="Calibri" panose="020F0502020204030204" pitchFamily="34" charset="0"/>
              </a:rPr>
              <a:t>Projet PUI + Service des consultations somatiques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fr-FR" sz="1200" dirty="0" smtClean="0">
                <a:latin typeface="Calibri" panose="020F0502020204030204" pitchFamily="34" charset="0"/>
              </a:rPr>
              <a:t>Test dans une unité de soins (depuis mars 2017)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fr-FR" sz="1200" dirty="0" smtClean="0">
                <a:latin typeface="Calibri" panose="020F0502020204030204" pitchFamily="34" charset="0"/>
              </a:rPr>
              <a:t>CM Admission (CMA) </a:t>
            </a:r>
            <a:r>
              <a:rPr lang="fr-FR" sz="1200" dirty="0">
                <a:latin typeface="Calibri" panose="020F0502020204030204" pitchFamily="34" charset="0"/>
              </a:rPr>
              <a:t>et </a:t>
            </a:r>
            <a:r>
              <a:rPr lang="fr-FR" sz="1200" dirty="0" smtClean="0">
                <a:latin typeface="Calibri" panose="020F0502020204030204" pitchFamily="34" charset="0"/>
              </a:rPr>
              <a:t>à la sortie (CMS)</a:t>
            </a:r>
            <a:endParaRPr lang="fr-FR" sz="1200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fr-FR" sz="1400" dirty="0">
              <a:latin typeface="Calibri" panose="020F0502020204030204" pitchFamily="34" charset="0"/>
            </a:endParaRPr>
          </a:p>
        </p:txBody>
      </p:sp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Calibri" panose="020F0502020204030204" pitchFamily="34" charset="0"/>
              </a:rPr>
              <a:t>Activité de la PUI</a:t>
            </a:r>
            <a:endParaRPr lang="fr-FR" dirty="0">
              <a:latin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590" y="5142304"/>
            <a:ext cx="3621706" cy="15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21288"/>
            <a:ext cx="1154435" cy="63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76256" y="6668034"/>
            <a:ext cx="1944216" cy="137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083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207490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latin typeface="Calibri" panose="020F0502020204030204" pitchFamily="34" charset="0"/>
              </a:rPr>
              <a:t>Résultats sur la Conciliation </a:t>
            </a:r>
            <a:endParaRPr lang="fr-FR" sz="4000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58290"/>
            <a:ext cx="8229600" cy="4618982"/>
          </a:xfrm>
        </p:spPr>
        <p:txBody>
          <a:bodyPr>
            <a:normAutofit/>
          </a:bodyPr>
          <a:lstStyle/>
          <a:p>
            <a:pPr marL="456919" lvl="1" indent="0" defTabSz="913835">
              <a:spcBef>
                <a:spcPts val="0"/>
              </a:spcBef>
              <a:buClrTx/>
              <a:buNone/>
            </a:pPr>
            <a:r>
              <a:rPr lang="fr-FR" sz="1800" b="1" u="sng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Etude sur 6 mois </a:t>
            </a:r>
            <a:r>
              <a:rPr lang="fr-FR" sz="12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(avril à sept 2017)  </a:t>
            </a:r>
            <a:r>
              <a:rPr lang="fr-FR" sz="1050" i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(</a:t>
            </a:r>
            <a:r>
              <a:rPr lang="fr-FR" sz="1050" i="1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SFPC février </a:t>
            </a:r>
            <a:r>
              <a:rPr lang="fr-FR" sz="1050" i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2018 :  </a:t>
            </a:r>
            <a:r>
              <a:rPr lang="fr-FR" sz="1050" i="1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Optimisation de la prise en charge thérapeutique en psychiatrie adulte grâce à la collaboration pharmaciens </a:t>
            </a:r>
            <a:r>
              <a:rPr lang="fr-FR" sz="1050" i="1" dirty="0" err="1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somaticiens</a:t>
            </a:r>
            <a:r>
              <a:rPr lang="fr-FR" sz="1050" i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 </a:t>
            </a:r>
            <a:r>
              <a:rPr lang="fr-FR" sz="1050" i="1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dans la conciliation </a:t>
            </a:r>
            <a:r>
              <a:rPr lang="fr-FR" sz="1050" i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médicamenteuse)</a:t>
            </a:r>
            <a:endParaRPr lang="fr-FR" sz="1050" i="1" dirty="0">
              <a:solidFill>
                <a:prstClr val="black"/>
              </a:solidFill>
              <a:latin typeface="Calibri" panose="020F0502020204030204" pitchFamily="34" charset="0"/>
              <a:ea typeface="Times New Roman"/>
            </a:endParaRPr>
          </a:p>
          <a:p>
            <a:pPr marL="456919" lvl="1" indent="0" defTabSz="913835">
              <a:spcBef>
                <a:spcPts val="0"/>
              </a:spcBef>
              <a:buClrTx/>
              <a:buNone/>
            </a:pPr>
            <a:endParaRPr lang="fr-FR" sz="1050" dirty="0" smtClean="0">
              <a:solidFill>
                <a:prstClr val="black"/>
              </a:solidFill>
              <a:latin typeface="Calibri" panose="020F0502020204030204" pitchFamily="34" charset="0"/>
              <a:ea typeface="Times New Roman"/>
            </a:endParaRPr>
          </a:p>
          <a:p>
            <a:pPr marL="456919" lvl="1" indent="0" defTabSz="913835">
              <a:spcBef>
                <a:spcPts val="0"/>
              </a:spcBef>
              <a:buClrTx/>
              <a:buNone/>
            </a:pPr>
            <a:r>
              <a:rPr lang="fr-FR" sz="105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 </a:t>
            </a:r>
            <a:endParaRPr lang="fr-FR" sz="1400" dirty="0">
              <a:solidFill>
                <a:prstClr val="black"/>
              </a:solidFill>
              <a:latin typeface="Calibri" panose="020F0502020204030204" pitchFamily="34" charset="0"/>
              <a:ea typeface="Times New Roman"/>
            </a:endParaRPr>
          </a:p>
          <a:p>
            <a:pPr marL="456919" lvl="1" indent="0" defTabSz="913835">
              <a:spcBef>
                <a:spcPts val="0"/>
              </a:spcBef>
              <a:buClrTx/>
              <a:buNone/>
            </a:pPr>
            <a:r>
              <a:rPr lang="fr-FR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76 </a:t>
            </a:r>
            <a:r>
              <a:rPr lang="fr-FR" sz="1400" b="1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patients entrants</a:t>
            </a: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 </a:t>
            </a:r>
            <a:r>
              <a:rPr lang="fr-FR" sz="12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(âge moyen : </a:t>
            </a:r>
            <a:r>
              <a:rPr lang="fr-FR" sz="1200" b="1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42 ans</a:t>
            </a:r>
            <a:r>
              <a:rPr lang="fr-FR" sz="12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 [20-82]</a:t>
            </a:r>
            <a:r>
              <a:rPr lang="fr-FR" sz="11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 71% d’hommes</a:t>
            </a:r>
            <a:r>
              <a:rPr lang="fr-FR" sz="110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) </a:t>
            </a:r>
          </a:p>
          <a:p>
            <a:pPr marL="456919" lvl="1" indent="0" defTabSz="913835">
              <a:spcBef>
                <a:spcPts val="0"/>
              </a:spcBef>
              <a:buClrTx/>
              <a:buNone/>
            </a:pPr>
            <a:r>
              <a:rPr lang="fr-FR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34</a:t>
            </a:r>
            <a:r>
              <a:rPr lang="fr-FR" sz="1400" b="1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% de patients présentant une </a:t>
            </a:r>
            <a:r>
              <a:rPr lang="fr-FR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comorbidité </a:t>
            </a:r>
            <a:endParaRPr lang="fr-FR" sz="900" dirty="0" smtClean="0">
              <a:solidFill>
                <a:prstClr val="black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456919" lvl="0" indent="0" algn="just" defTabSz="913835">
              <a:spcBef>
                <a:spcPts val="0"/>
              </a:spcBef>
              <a:buClrTx/>
              <a:buSzTx/>
              <a:buNone/>
            </a:pPr>
            <a:endParaRPr lang="fr-FR" sz="900" dirty="0">
              <a:solidFill>
                <a:prstClr val="black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456919" lvl="0" indent="0" algn="just" defTabSz="913835">
              <a:spcBef>
                <a:spcPts val="0"/>
              </a:spcBef>
              <a:buClrTx/>
              <a:buSzTx/>
              <a:buNone/>
            </a:pPr>
            <a:endParaRPr lang="fr-FR" sz="900" dirty="0">
              <a:solidFill>
                <a:prstClr val="black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456919" lvl="0" indent="0" algn="just" defTabSz="913835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fr-FR" sz="1400" b="1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92% CMA</a:t>
            </a: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(Conciliation Médicamenteuse à l’Admission</a:t>
            </a:r>
            <a:r>
              <a:rPr lang="fr-FR" sz="12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) : 70 sur 76 entrées (6 fugues)</a:t>
            </a:r>
          </a:p>
          <a:p>
            <a:pPr marL="0" lvl="0" indent="0" algn="just" defTabSz="913835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fr-FR" sz="1400" b="1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             </a:t>
            </a:r>
            <a:r>
              <a:rPr lang="fr-FR" sz="1400" b="1" dirty="0">
                <a:solidFill>
                  <a:srgbClr val="DA1F28"/>
                </a:solidFill>
                <a:latin typeface="Calibri" panose="020F0502020204030204" pitchFamily="34" charset="0"/>
                <a:ea typeface="Times New Roman"/>
              </a:rPr>
              <a:t>4%  CMS </a:t>
            </a:r>
            <a:r>
              <a:rPr lang="fr-FR" sz="1200" dirty="0">
                <a:solidFill>
                  <a:srgbClr val="DA1F28"/>
                </a:solidFill>
                <a:latin typeface="Calibri" panose="020F0502020204030204" pitchFamily="34" charset="0"/>
                <a:ea typeface="Times New Roman"/>
              </a:rPr>
              <a:t>(Conciliation Médicamenteuse à la sortie) : 3 sur 76 entrées</a:t>
            </a:r>
          </a:p>
          <a:p>
            <a:pPr marL="0" lvl="0" indent="0" algn="just" defTabSz="913835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endParaRPr lang="fr-FR" sz="1200" dirty="0" smtClean="0">
              <a:solidFill>
                <a:prstClr val="black"/>
              </a:solidFill>
              <a:latin typeface="Calibri" panose="020F0502020204030204" pitchFamily="34" charset="0"/>
              <a:ea typeface="Times New Roman"/>
            </a:endParaRPr>
          </a:p>
          <a:p>
            <a:pPr marL="0" lvl="0" indent="0" algn="just" defTabSz="913835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endParaRPr lang="fr-FR" sz="1200" dirty="0">
              <a:solidFill>
                <a:prstClr val="black"/>
              </a:solidFill>
              <a:latin typeface="Calibri" panose="020F0502020204030204" pitchFamily="34" charset="0"/>
              <a:ea typeface="Times New Roman"/>
            </a:endParaRPr>
          </a:p>
          <a:p>
            <a:pPr marL="0" lvl="0" indent="0" algn="just" defTabSz="913835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endParaRPr lang="fr-FR" sz="1200" dirty="0" smtClean="0">
              <a:solidFill>
                <a:prstClr val="black"/>
              </a:solidFill>
              <a:latin typeface="Calibri" panose="020F0502020204030204" pitchFamily="34" charset="0"/>
              <a:ea typeface="Times New Roman"/>
            </a:endParaRPr>
          </a:p>
          <a:p>
            <a:pPr marL="0" lvl="0" indent="0" algn="just" defTabSz="913835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endParaRPr lang="fr-FR" sz="1200" dirty="0">
              <a:solidFill>
                <a:prstClr val="black"/>
              </a:solidFill>
              <a:latin typeface="Calibri" panose="020F0502020204030204" pitchFamily="34" charset="0"/>
              <a:ea typeface="Times New Roman"/>
            </a:endParaRPr>
          </a:p>
          <a:p>
            <a:pPr marL="456919" lvl="1" indent="0" defTabSz="913835">
              <a:spcBef>
                <a:spcPts val="0"/>
              </a:spcBef>
              <a:buClrTx/>
              <a:buNone/>
            </a:pPr>
            <a:r>
              <a:rPr lang="fr-FR" sz="1400" b="1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21 DNI (divergences non intentionnelles) </a:t>
            </a:r>
          </a:p>
          <a:p>
            <a:pPr marL="456919" lvl="1" indent="0" defTabSz="913835">
              <a:spcBef>
                <a:spcPts val="0"/>
              </a:spcBef>
              <a:buClrTx/>
              <a:buNone/>
            </a:pP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	</a:t>
            </a:r>
            <a:r>
              <a:rPr lang="fr-FR" sz="1400" b="1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30 % des patients ont eu au moins une DNI</a:t>
            </a:r>
            <a:endParaRPr lang="fr-FR" sz="1400" dirty="0">
              <a:solidFill>
                <a:prstClr val="black"/>
              </a:solidFill>
              <a:latin typeface="Calibri" panose="020F0502020204030204" pitchFamily="34" charset="0"/>
              <a:ea typeface="Times New Roman"/>
            </a:endParaRPr>
          </a:p>
          <a:p>
            <a:pPr marL="456919" lvl="1" indent="0" defTabSz="913835">
              <a:spcBef>
                <a:spcPts val="0"/>
              </a:spcBef>
              <a:buClrTx/>
              <a:buNone/>
            </a:pP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	19% DNI psy / </a:t>
            </a:r>
            <a:r>
              <a:rPr lang="fr-FR" sz="1500" b="1" u="sng" dirty="0">
                <a:solidFill>
                  <a:srgbClr val="DA1F28"/>
                </a:solidFill>
                <a:latin typeface="Calibri" panose="020F0502020204030204" pitchFamily="34" charset="0"/>
                <a:ea typeface="Times New Roman"/>
              </a:rPr>
              <a:t>81% DNI somatiques</a:t>
            </a:r>
            <a:r>
              <a:rPr lang="fr-FR" sz="1500" b="1" dirty="0">
                <a:solidFill>
                  <a:srgbClr val="DA1F28"/>
                </a:solidFill>
                <a:latin typeface="Calibri" panose="020F0502020204030204" pitchFamily="34" charset="0"/>
                <a:ea typeface="Times New Roman"/>
              </a:rPr>
              <a:t> </a:t>
            </a:r>
          </a:p>
          <a:p>
            <a:pPr marL="0" lvl="0" indent="0" algn="just" defTabSz="913835">
              <a:spcBef>
                <a:spcPts val="0"/>
              </a:spcBef>
              <a:buClrTx/>
              <a:buSzTx/>
              <a:buNone/>
            </a:pPr>
            <a:r>
              <a:rPr lang="fr-FR" sz="1400" b="1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		</a:t>
            </a:r>
            <a:endParaRPr lang="fr-FR" sz="1900" b="1" u="sng" dirty="0">
              <a:solidFill>
                <a:srgbClr val="DEF5F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/>
              <a:cs typeface="Times New Roman"/>
            </a:endParaRPr>
          </a:p>
          <a:p>
            <a:pPr marL="456919" lvl="1" indent="0" defTabSz="913835">
              <a:spcBef>
                <a:spcPts val="0"/>
              </a:spcBef>
              <a:buClrTx/>
              <a:buNone/>
            </a:pPr>
            <a:r>
              <a:rPr lang="fr-FR" sz="1200" b="1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         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83280" y="2708920"/>
            <a:ext cx="5808081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1" rIns="91384" bIns="45691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595985"/>
              </p:ext>
            </p:extLst>
          </p:nvPr>
        </p:nvGraphicFramePr>
        <p:xfrm>
          <a:off x="4962913" y="4382663"/>
          <a:ext cx="1313803" cy="1109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589817"/>
              </p:ext>
            </p:extLst>
          </p:nvPr>
        </p:nvGraphicFramePr>
        <p:xfrm>
          <a:off x="6101826" y="4362949"/>
          <a:ext cx="2234566" cy="1209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4860032" y="3717032"/>
            <a:ext cx="3326305" cy="23083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/>
            <a:r>
              <a:rPr lang="fr-FR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ANALYSE DES </a:t>
            </a:r>
            <a:r>
              <a:rPr lang="fr-FR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DNI (Divergences Non </a:t>
            </a:r>
            <a:r>
              <a:rPr lang="fr-FR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ntentionnelles)</a:t>
            </a:r>
            <a:endParaRPr lang="fr-FR" sz="10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932040" y="3852105"/>
            <a:ext cx="3326305" cy="320375"/>
          </a:xfrm>
          <a:prstGeom prst="roundRect">
            <a:avLst>
              <a:gd name="adj" fmla="val 7286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0" tIns="27000" rIns="0" bIns="27000" rtlCol="0" anchor="ctr">
            <a:spAutoFit/>
          </a:bodyPr>
          <a:lstStyle/>
          <a:p>
            <a:pPr marL="128588" indent="-128588" defTabSz="685800">
              <a:buFont typeface="Wingdings" panose="05000000000000000000" pitchFamily="2" charset="2"/>
              <a:buChar char="Ø"/>
              <a:defRPr/>
            </a:pPr>
            <a:r>
              <a:rPr lang="fr-FR" sz="105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23% des patients présentent au moins 1 DNI  dont </a:t>
            </a:r>
            <a:r>
              <a:rPr lang="fr-FR" sz="1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685800">
              <a:defRPr/>
            </a:pPr>
            <a:endParaRPr lang="fr-FR" sz="600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446833"/>
              </p:ext>
            </p:extLst>
          </p:nvPr>
        </p:nvGraphicFramePr>
        <p:xfrm>
          <a:off x="6948264" y="2132856"/>
          <a:ext cx="1728192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77272"/>
            <a:ext cx="1514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876256" y="6668034"/>
            <a:ext cx="1944216" cy="137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997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207490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latin typeface="Calibri" panose="020F0502020204030204" pitchFamily="34" charset="0"/>
              </a:rPr>
              <a:t>Résultats sur la Conciliation </a:t>
            </a:r>
            <a:endParaRPr lang="fr-FR" sz="4000" dirty="0">
              <a:latin typeface="Calibri" panose="020F0502020204030204" pitchFamily="34" charset="0"/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012799"/>
              </p:ext>
            </p:extLst>
          </p:nvPr>
        </p:nvGraphicFramePr>
        <p:xfrm>
          <a:off x="539552" y="3153924"/>
          <a:ext cx="4824536" cy="2133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469851" y="1772816"/>
            <a:ext cx="82809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b="1" u="sng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Etude sur </a:t>
            </a:r>
            <a:r>
              <a:rPr lang="fr-FR" b="1" u="sng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1 an</a:t>
            </a:r>
            <a:r>
              <a:rPr lang="fr-FR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  </a:t>
            </a:r>
            <a:r>
              <a:rPr lang="fr-FR" sz="11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(avril à </a:t>
            </a:r>
            <a:r>
              <a:rPr lang="fr-FR" sz="1100" dirty="0" err="1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déc</a:t>
            </a:r>
            <a:r>
              <a:rPr lang="fr-FR" sz="11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 2017) </a:t>
            </a:r>
            <a:r>
              <a:rPr lang="fr-FR" sz="105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(</a:t>
            </a:r>
            <a:r>
              <a:rPr lang="fr-FR" sz="1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soumission SNPHPU 2018 : </a:t>
            </a:r>
            <a:r>
              <a:rPr lang="fr-FR" sz="1000" dirty="0" smtClean="0">
                <a:latin typeface="Calibri" panose="020F0502020204030204" pitchFamily="34" charset="0"/>
                <a:ea typeface="Times New Roman"/>
              </a:rPr>
              <a:t>Identification </a:t>
            </a:r>
            <a:r>
              <a:rPr lang="fr-FR" sz="1000" dirty="0">
                <a:latin typeface="Calibri" panose="020F0502020204030204" pitchFamily="34" charset="0"/>
                <a:ea typeface="Times New Roman"/>
              </a:rPr>
              <a:t>des causes de non conciliation des traitements médicamenteux (CTM) dans un </a:t>
            </a:r>
            <a:r>
              <a:rPr lang="fr-FR" sz="1000" dirty="0" smtClean="0">
                <a:latin typeface="Calibri" panose="020F0502020204030204" pitchFamily="34" charset="0"/>
                <a:ea typeface="Times New Roman"/>
              </a:rPr>
              <a:t>service de </a:t>
            </a:r>
            <a:r>
              <a:rPr lang="fr-FR" sz="1000" dirty="0">
                <a:latin typeface="Calibri" panose="020F0502020204030204" pitchFamily="34" charset="0"/>
                <a:ea typeface="Times New Roman"/>
              </a:rPr>
              <a:t>psychiatrie adulte : un défi entièrement relevé </a:t>
            </a:r>
            <a:r>
              <a:rPr lang="fr-FR" sz="1000" dirty="0" smtClean="0">
                <a:latin typeface="Calibri" panose="020F0502020204030204" pitchFamily="34" charset="0"/>
                <a:ea typeface="Times New Roman"/>
              </a:rPr>
              <a:t>?</a:t>
            </a:r>
          </a:p>
          <a:p>
            <a:pPr>
              <a:spcAft>
                <a:spcPts val="0"/>
              </a:spcAft>
            </a:pPr>
            <a:endParaRPr lang="fr-FR" sz="1000" b="1" dirty="0">
              <a:solidFill>
                <a:prstClr val="black"/>
              </a:solidFill>
              <a:latin typeface="Calibri" panose="020F0502020204030204" pitchFamily="34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16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102 </a:t>
            </a:r>
            <a:r>
              <a:rPr lang="fr-FR" sz="1600" b="1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patients entrants</a:t>
            </a:r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 </a:t>
            </a:r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(âge moyen : </a:t>
            </a:r>
            <a:r>
              <a:rPr lang="fr-FR" sz="1600" b="1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42 ans</a:t>
            </a:r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 [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28-55] 68% </a:t>
            </a:r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d’hommes) </a:t>
            </a:r>
            <a:endParaRPr lang="fr-FR" sz="1600" dirty="0" smtClean="0">
              <a:solidFill>
                <a:prstClr val="black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600" dirty="0">
                <a:latin typeface="Calibri" panose="020F0502020204030204" pitchFamily="34" charset="0"/>
                <a:ea typeface="Times New Roman"/>
              </a:rPr>
              <a:t>59 % ont été </a:t>
            </a:r>
            <a:r>
              <a:rPr lang="fr-FR" sz="1600" dirty="0" smtClean="0">
                <a:latin typeface="Calibri" panose="020F0502020204030204" pitchFamily="34" charset="0"/>
                <a:ea typeface="Times New Roman"/>
              </a:rPr>
              <a:t>Conciliables </a:t>
            </a:r>
            <a:r>
              <a:rPr lang="fr-FR" sz="1600" dirty="0">
                <a:latin typeface="Calibri" panose="020F0502020204030204" pitchFamily="34" charset="0"/>
                <a:ea typeface="Times New Roman"/>
              </a:rPr>
              <a:t>et  41 % ont été </a:t>
            </a:r>
            <a:r>
              <a:rPr lang="fr-FR" sz="1600" dirty="0" smtClean="0">
                <a:latin typeface="Calibri" panose="020F0502020204030204" pitchFamily="34" charset="0"/>
                <a:ea typeface="Times New Roman"/>
              </a:rPr>
              <a:t>Non Conciliables</a:t>
            </a:r>
            <a:endParaRPr lang="fr-FR" sz="1600" dirty="0">
              <a:latin typeface="Calibri" panose="020F0502020204030204" pitchFamily="34" charset="0"/>
            </a:endParaRPr>
          </a:p>
        </p:txBody>
      </p:sp>
      <p:pic>
        <p:nvPicPr>
          <p:cNvPr id="1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92" y="3573016"/>
            <a:ext cx="3312368" cy="120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77272"/>
            <a:ext cx="1514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76256" y="6668034"/>
            <a:ext cx="1944216" cy="137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328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207490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latin typeface="Calibri" panose="020F0502020204030204" pitchFamily="34" charset="0"/>
              </a:rPr>
              <a:t>Résultats sur la Conciliation </a:t>
            </a:r>
            <a:endParaRPr lang="fr-FR" sz="4000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74314"/>
            <a:ext cx="8229600" cy="4835006"/>
          </a:xfrm>
        </p:spPr>
        <p:txBody>
          <a:bodyPr>
            <a:normAutofit/>
          </a:bodyPr>
          <a:lstStyle/>
          <a:p>
            <a:pPr marL="456919" lvl="1" indent="0" defTabSz="913835">
              <a:spcBef>
                <a:spcPts val="0"/>
              </a:spcBef>
              <a:buClrTx/>
              <a:buNone/>
            </a:pPr>
            <a:r>
              <a:rPr lang="fr-FR" sz="1800" b="1" u="sng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De mars 2017 à aujourd’hui</a:t>
            </a:r>
          </a:p>
          <a:p>
            <a:pPr marL="456919" lvl="1" indent="0" defTabSz="913835">
              <a:spcBef>
                <a:spcPts val="0"/>
              </a:spcBef>
              <a:buClrTx/>
              <a:buNone/>
            </a:pPr>
            <a:endParaRPr lang="fr-FR" sz="1400" dirty="0">
              <a:solidFill>
                <a:prstClr val="black"/>
              </a:solidFill>
              <a:latin typeface="Calibri" panose="020F0502020204030204" pitchFamily="34" charset="0"/>
              <a:ea typeface="Times New Roman"/>
            </a:endParaRPr>
          </a:p>
          <a:p>
            <a:pPr marL="456919" lvl="1" indent="0" defTabSz="913835">
              <a:spcBef>
                <a:spcPts val="0"/>
              </a:spcBef>
              <a:buClrTx/>
              <a:buNone/>
            </a:pPr>
            <a:r>
              <a:rPr lang="fr-FR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175 </a:t>
            </a:r>
            <a:r>
              <a:rPr lang="fr-FR" sz="1400" b="1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patients </a:t>
            </a:r>
            <a:r>
              <a:rPr lang="fr-FR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conciliés </a:t>
            </a:r>
            <a:r>
              <a:rPr lang="fr-FR" sz="120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(âge </a:t>
            </a:r>
            <a:r>
              <a:rPr lang="fr-FR" sz="12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moyen : </a:t>
            </a:r>
            <a:r>
              <a:rPr lang="fr-FR" sz="1200" b="1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42 ans</a:t>
            </a:r>
            <a:r>
              <a:rPr lang="fr-FR" sz="12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fr-FR" sz="120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, </a:t>
            </a:r>
            <a:r>
              <a:rPr lang="fr-FR" sz="110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68% </a:t>
            </a:r>
            <a:r>
              <a:rPr lang="fr-FR" sz="11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d’hommes</a:t>
            </a:r>
            <a:r>
              <a:rPr lang="fr-FR" sz="110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)   </a:t>
            </a:r>
            <a:endParaRPr lang="fr-FR" sz="1400" b="1" dirty="0">
              <a:solidFill>
                <a:srgbClr val="FF000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456919" lvl="1" indent="0" defTabSz="913835">
              <a:spcBef>
                <a:spcPts val="0"/>
              </a:spcBef>
              <a:buClrTx/>
              <a:buNone/>
            </a:pPr>
            <a:r>
              <a:rPr lang="fr-FR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30% </a:t>
            </a:r>
            <a:r>
              <a:rPr lang="fr-FR" sz="1400" b="1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de patients présentant </a:t>
            </a:r>
            <a:r>
              <a:rPr lang="fr-FR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au moins une comorbidité</a:t>
            </a:r>
          </a:p>
          <a:p>
            <a:pPr marL="456919" lvl="1" indent="0" defTabSz="913835">
              <a:spcBef>
                <a:spcPts val="0"/>
              </a:spcBef>
              <a:buClrTx/>
              <a:buNone/>
            </a:pPr>
            <a:endParaRPr lang="fr-FR" sz="1400" b="1" dirty="0">
              <a:solidFill>
                <a:prstClr val="black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456919" lvl="1" indent="0" defTabSz="913835">
              <a:spcBef>
                <a:spcPts val="0"/>
              </a:spcBef>
              <a:buClrTx/>
              <a:buNone/>
            </a:pPr>
            <a:endParaRPr lang="fr-FR" sz="1200" dirty="0">
              <a:solidFill>
                <a:srgbClr val="FF000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456919" lvl="0" indent="0" algn="just" defTabSz="913835">
              <a:spcBef>
                <a:spcPts val="0"/>
              </a:spcBef>
              <a:buClrTx/>
              <a:buSzTx/>
              <a:buNone/>
            </a:pPr>
            <a:endParaRPr lang="fr-FR" sz="900" dirty="0">
              <a:solidFill>
                <a:prstClr val="black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456919" lvl="0" indent="0" algn="just" defTabSz="913835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fr-FR" sz="1400" b="1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9</a:t>
            </a:r>
            <a:r>
              <a:rPr lang="fr-FR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5% </a:t>
            </a:r>
            <a:r>
              <a:rPr lang="fr-FR" sz="1400" b="1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CMA</a:t>
            </a: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(Conciliation Médicamenteuse à l’Admission</a:t>
            </a:r>
            <a:r>
              <a:rPr lang="fr-FR" sz="12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) </a:t>
            </a:r>
          </a:p>
          <a:p>
            <a:pPr marL="0" lvl="0" indent="0" algn="just" defTabSz="913835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fr-FR" sz="1400" b="1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             </a:t>
            </a:r>
            <a:r>
              <a:rPr lang="fr-FR" sz="1400" b="1" dirty="0">
                <a:latin typeface="Calibri" panose="020F0502020204030204" pitchFamily="34" charset="0"/>
                <a:ea typeface="Times New Roman"/>
              </a:rPr>
              <a:t>5</a:t>
            </a:r>
            <a:r>
              <a:rPr lang="fr-FR" sz="1400" b="1" dirty="0" smtClean="0">
                <a:latin typeface="Calibri" panose="020F0502020204030204" pitchFamily="34" charset="0"/>
                <a:ea typeface="Times New Roman"/>
              </a:rPr>
              <a:t>%  </a:t>
            </a:r>
            <a:r>
              <a:rPr lang="fr-FR" sz="1400" b="1" dirty="0">
                <a:latin typeface="Calibri" panose="020F0502020204030204" pitchFamily="34" charset="0"/>
                <a:ea typeface="Times New Roman"/>
              </a:rPr>
              <a:t>CMS </a:t>
            </a:r>
            <a:r>
              <a:rPr lang="fr-FR" sz="1200" dirty="0">
                <a:latin typeface="Calibri" panose="020F0502020204030204" pitchFamily="34" charset="0"/>
                <a:ea typeface="Times New Roman"/>
              </a:rPr>
              <a:t>(Conciliation Médicamenteuse à la </a:t>
            </a:r>
            <a:r>
              <a:rPr lang="fr-FR" sz="1200" dirty="0" smtClean="0">
                <a:latin typeface="Calibri" panose="020F0502020204030204" pitchFamily="34" charset="0"/>
                <a:ea typeface="Times New Roman"/>
              </a:rPr>
              <a:t>Sortie)</a:t>
            </a:r>
          </a:p>
          <a:p>
            <a:pPr marL="0" lvl="0" indent="0" algn="just" defTabSz="913835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endParaRPr lang="fr-FR" sz="1200" dirty="0">
              <a:solidFill>
                <a:prstClr val="black"/>
              </a:solidFill>
              <a:latin typeface="Calibri" panose="020F0502020204030204" pitchFamily="34" charset="0"/>
              <a:ea typeface="Times New Roman"/>
            </a:endParaRPr>
          </a:p>
          <a:p>
            <a:pPr marL="456919" lvl="1" indent="0" defTabSz="913835">
              <a:spcBef>
                <a:spcPts val="0"/>
              </a:spcBef>
              <a:buClrTx/>
              <a:buNone/>
            </a:pPr>
            <a:endParaRPr lang="fr-FR" sz="1400" b="1" dirty="0" smtClean="0">
              <a:solidFill>
                <a:prstClr val="black"/>
              </a:solidFill>
              <a:latin typeface="Calibri" panose="020F0502020204030204" pitchFamily="34" charset="0"/>
              <a:ea typeface="Times New Roman"/>
            </a:endParaRPr>
          </a:p>
          <a:p>
            <a:pPr marL="456919" lvl="1" indent="0" defTabSz="913835">
              <a:spcBef>
                <a:spcPts val="0"/>
              </a:spcBef>
              <a:buClrTx/>
              <a:buNone/>
            </a:pPr>
            <a:endParaRPr lang="fr-FR" sz="1400" b="1" dirty="0" smtClean="0">
              <a:solidFill>
                <a:prstClr val="black"/>
              </a:solidFill>
              <a:latin typeface="Calibri" panose="020F0502020204030204" pitchFamily="34" charset="0"/>
              <a:ea typeface="Times New Roman"/>
            </a:endParaRPr>
          </a:p>
          <a:p>
            <a:pPr marL="456919" lvl="1" indent="0" defTabSz="913835">
              <a:spcBef>
                <a:spcPts val="0"/>
              </a:spcBef>
              <a:buClrTx/>
              <a:buNone/>
            </a:pPr>
            <a:endParaRPr lang="fr-FR" sz="1400" b="1" dirty="0">
              <a:solidFill>
                <a:prstClr val="black"/>
              </a:solidFill>
              <a:latin typeface="Calibri" panose="020F0502020204030204" pitchFamily="34" charset="0"/>
              <a:ea typeface="Times New Roman"/>
            </a:endParaRPr>
          </a:p>
          <a:p>
            <a:pPr marL="456919" lvl="1" indent="0" defTabSz="913835">
              <a:spcBef>
                <a:spcPts val="0"/>
              </a:spcBef>
              <a:buClrTx/>
              <a:buNone/>
            </a:pPr>
            <a:r>
              <a:rPr lang="fr-FR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44 </a:t>
            </a:r>
            <a:r>
              <a:rPr lang="fr-FR" sz="1400" b="1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DNI (divergences non intentionnelles) </a:t>
            </a:r>
          </a:p>
          <a:p>
            <a:pPr marL="456919" lvl="1" indent="0" defTabSz="913835">
              <a:spcBef>
                <a:spcPts val="0"/>
              </a:spcBef>
              <a:buClrTx/>
              <a:buNone/>
            </a:pP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	</a:t>
            </a:r>
            <a:r>
              <a:rPr lang="fr-FR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25 </a:t>
            </a:r>
            <a:r>
              <a:rPr lang="fr-FR" sz="1400" b="1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% des patients ont eu au moins une DNI</a:t>
            </a:r>
            <a:endParaRPr lang="fr-FR" sz="1400" dirty="0">
              <a:solidFill>
                <a:prstClr val="black"/>
              </a:solidFill>
              <a:latin typeface="Calibri" panose="020F0502020204030204" pitchFamily="34" charset="0"/>
              <a:ea typeface="Times New Roman"/>
            </a:endParaRPr>
          </a:p>
          <a:p>
            <a:pPr marL="456919" lvl="1" indent="0" defTabSz="913835">
              <a:spcBef>
                <a:spcPts val="0"/>
              </a:spcBef>
              <a:buClrTx/>
              <a:buNone/>
            </a:pP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	</a:t>
            </a:r>
            <a:r>
              <a:rPr lang="fr-FR" sz="15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</a:rPr>
              <a:t>70</a:t>
            </a:r>
            <a:r>
              <a:rPr lang="fr-FR" sz="1500" b="1" u="sng" dirty="0" smtClean="0">
                <a:solidFill>
                  <a:srgbClr val="DA1F28"/>
                </a:solidFill>
                <a:latin typeface="Calibri" panose="020F0502020204030204" pitchFamily="34" charset="0"/>
                <a:ea typeface="Times New Roman"/>
              </a:rPr>
              <a:t>% </a:t>
            </a:r>
            <a:r>
              <a:rPr lang="fr-FR" sz="1500" b="1" u="sng" dirty="0">
                <a:solidFill>
                  <a:srgbClr val="DA1F28"/>
                </a:solidFill>
                <a:latin typeface="Calibri" panose="020F0502020204030204" pitchFamily="34" charset="0"/>
                <a:ea typeface="Times New Roman"/>
              </a:rPr>
              <a:t>DNI somatiques</a:t>
            </a:r>
            <a:r>
              <a:rPr lang="fr-FR" sz="1500" b="1" dirty="0">
                <a:solidFill>
                  <a:srgbClr val="DA1F28"/>
                </a:solidFill>
                <a:latin typeface="Calibri" panose="020F0502020204030204" pitchFamily="34" charset="0"/>
                <a:ea typeface="Times New Roman"/>
              </a:rPr>
              <a:t> </a:t>
            </a:r>
            <a:endParaRPr lang="fr-FR" sz="1500" b="1" dirty="0" smtClean="0">
              <a:solidFill>
                <a:srgbClr val="DA1F28"/>
              </a:solidFill>
              <a:latin typeface="Calibri" panose="020F0502020204030204" pitchFamily="34" charset="0"/>
              <a:ea typeface="Times New Roman"/>
            </a:endParaRPr>
          </a:p>
          <a:p>
            <a:pPr marL="456919" lvl="1" indent="0" defTabSz="913835">
              <a:spcBef>
                <a:spcPts val="0"/>
              </a:spcBef>
              <a:buClrTx/>
              <a:buNone/>
            </a:pPr>
            <a:endParaRPr lang="fr-FR" sz="1500" b="1" dirty="0">
              <a:solidFill>
                <a:srgbClr val="DA1F28"/>
              </a:solidFill>
              <a:latin typeface="Calibri" panose="020F0502020204030204" pitchFamily="34" charset="0"/>
              <a:ea typeface="Times New Roman"/>
            </a:endParaRPr>
          </a:p>
          <a:p>
            <a:pPr marL="456919" lvl="1" indent="0" defTabSz="913835">
              <a:spcBef>
                <a:spcPts val="0"/>
              </a:spcBef>
              <a:buClrTx/>
              <a:buNone/>
            </a:pPr>
            <a:endParaRPr lang="fr-FR" sz="1400" b="1" dirty="0" smtClean="0">
              <a:solidFill>
                <a:prstClr val="black"/>
              </a:solidFill>
              <a:latin typeface="Calibri" panose="020F0502020204030204" pitchFamily="34" charset="0"/>
              <a:ea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0142" y="2925524"/>
            <a:ext cx="375491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1" rIns="91384" bIns="45691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201002"/>
              </p:ext>
            </p:extLst>
          </p:nvPr>
        </p:nvGraphicFramePr>
        <p:xfrm>
          <a:off x="5449310" y="4382663"/>
          <a:ext cx="1313803" cy="1109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77272"/>
            <a:ext cx="1514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876256" y="6668034"/>
            <a:ext cx="1944216" cy="137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464496" y="2546320"/>
            <a:ext cx="4067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Seulement 60% des patients sont conciliables </a:t>
            </a:r>
          </a:p>
          <a:p>
            <a:pPr lvl="1"/>
            <a:r>
              <a:rPr lang="fr-FR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(moins de 3 sources)</a:t>
            </a:r>
            <a:endParaRPr lang="fr-FR" sz="1400" b="1" dirty="0">
              <a:solidFill>
                <a:srgbClr val="DEF5FA">
                  <a:lumMod val="50000"/>
                </a:srgbClr>
              </a:solidFill>
              <a:latin typeface="Calibri" panose="020F0502020204030204" pitchFamily="34" charset="0"/>
              <a:ea typeface="Times New Roman"/>
              <a:cs typeface="Times New Roman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4535055" y="2781508"/>
            <a:ext cx="396985" cy="144016"/>
          </a:xfrm>
          <a:prstGeom prst="straightConnector1">
            <a:avLst/>
          </a:prstGeom>
          <a:ln w="57150"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4544113" y="3429000"/>
            <a:ext cx="459935" cy="144016"/>
          </a:xfrm>
          <a:prstGeom prst="straightConnector1">
            <a:avLst/>
          </a:prstGeom>
          <a:ln w="57150"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536504" y="3338408"/>
            <a:ext cx="4067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Objectif ++ : améliorer la prise en charge à la sortie, lien avec le service clinique, optimisation de la stratégie thérapeutique</a:t>
            </a:r>
            <a:endParaRPr lang="fr-FR" sz="1400" b="1" dirty="0">
              <a:solidFill>
                <a:srgbClr val="DEF5FA">
                  <a:lumMod val="50000"/>
                </a:srgbClr>
              </a:solidFill>
              <a:latin typeface="Calibri" panose="020F0502020204030204" pitchFamily="34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5061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fr-FR" sz="2000" b="1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Réunions de concertation pluridisciplinaire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fr-FR" sz="1600" dirty="0">
                <a:latin typeface="Calibri" panose="020F0502020204030204" pitchFamily="34" charset="0"/>
              </a:rPr>
              <a:t>Staff hebdomadaire </a:t>
            </a:r>
            <a:endParaRPr lang="fr-FR" sz="1600" dirty="0" smtClean="0"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fr-FR" sz="1600" dirty="0">
                <a:latin typeface="Calibri" panose="020F0502020204030204" pitchFamily="34" charset="0"/>
              </a:rPr>
              <a:t>	</a:t>
            </a:r>
            <a:r>
              <a:rPr lang="fr-FR" sz="1600" dirty="0" smtClean="0">
                <a:latin typeface="Calibri" panose="020F0502020204030204" pitchFamily="34" charset="0"/>
              </a:rPr>
              <a:t>- PUI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fr-FR" sz="1600" dirty="0" smtClean="0">
                <a:latin typeface="Calibri" panose="020F0502020204030204" pitchFamily="34" charset="0"/>
              </a:rPr>
              <a:t>	- LBM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fr-FR" sz="1600" dirty="0">
                <a:latin typeface="Calibri" panose="020F0502020204030204" pitchFamily="34" charset="0"/>
              </a:rPr>
              <a:t>	</a:t>
            </a:r>
            <a:r>
              <a:rPr lang="fr-FR" sz="1600" dirty="0" smtClean="0">
                <a:latin typeface="Calibri" panose="020F0502020204030204" pitchFamily="34" charset="0"/>
              </a:rPr>
              <a:t>- Consultations somatiques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fr-FR" sz="1600" dirty="0" smtClean="0">
                <a:latin typeface="Calibri" panose="020F0502020204030204" pitchFamily="34" charset="0"/>
              </a:rPr>
              <a:t>	- Diététicienne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fr-FR" sz="1600" dirty="0" smtClean="0">
                <a:latin typeface="Calibri" panose="020F0502020204030204" pitchFamily="34" charset="0"/>
              </a:rPr>
              <a:t>Discussion </a:t>
            </a:r>
            <a:r>
              <a:rPr lang="fr-FR" sz="1600" dirty="0">
                <a:latin typeface="Calibri" panose="020F0502020204030204" pitchFamily="34" charset="0"/>
              </a:rPr>
              <a:t>autour de la prise en charge somatique des </a:t>
            </a:r>
            <a:r>
              <a:rPr lang="fr-FR" sz="1600" dirty="0" smtClean="0">
                <a:latin typeface="Calibri" panose="020F0502020204030204" pitchFamily="34" charset="0"/>
              </a:rPr>
              <a:t>patients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fr-FR" sz="1800" b="1" dirty="0"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fr-FR" sz="2000" b="1" u="sng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fr-FR" sz="2000" b="1" u="sng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Education </a:t>
            </a:r>
            <a:r>
              <a:rPr lang="fr-FR" sz="2000" b="1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Thérapeutique du Patient (ETP)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fr-FR" sz="1600" dirty="0">
                <a:latin typeface="Calibri" panose="020F0502020204030204" pitchFamily="34" charset="0"/>
              </a:rPr>
              <a:t>Animation </a:t>
            </a:r>
            <a:r>
              <a:rPr lang="fr-FR" sz="1600" dirty="0" smtClean="0">
                <a:latin typeface="Calibri" panose="020F0502020204030204" pitchFamily="34" charset="0"/>
              </a:rPr>
              <a:t>de 2 modules dans </a:t>
            </a:r>
            <a:r>
              <a:rPr lang="fr-FR" sz="1600" dirty="0">
                <a:latin typeface="Calibri" panose="020F0502020204030204" pitchFamily="34" charset="0"/>
              </a:rPr>
              <a:t>le cadre du programme en </a:t>
            </a:r>
            <a:r>
              <a:rPr lang="fr-FR" sz="1600" dirty="0" smtClean="0">
                <a:latin typeface="Calibri" panose="020F0502020204030204" pitchFamily="34" charset="0"/>
              </a:rPr>
              <a:t>ETP validé </a:t>
            </a:r>
            <a:r>
              <a:rPr lang="fr-FR" sz="1600" dirty="0">
                <a:latin typeface="Calibri" panose="020F0502020204030204" pitchFamily="34" charset="0"/>
              </a:rPr>
              <a:t>par l’ARS en </a:t>
            </a:r>
            <a:r>
              <a:rPr lang="fr-FR" sz="1600" dirty="0" smtClean="0">
                <a:latin typeface="Calibri" panose="020F0502020204030204" pitchFamily="34" charset="0"/>
              </a:rPr>
              <a:t>2013</a:t>
            </a:r>
          </a:p>
          <a:p>
            <a:pPr marL="68538" lvl="0" indent="0">
              <a:buClr>
                <a:srgbClr val="2DA2BF"/>
              </a:buClr>
              <a:buNone/>
            </a:pPr>
            <a:r>
              <a:rPr lang="fr-FR" sz="1500" dirty="0" smtClean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Les </a:t>
            </a:r>
            <a:r>
              <a:rPr lang="fr-FR" sz="15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différents modules sont les suivants </a:t>
            </a:r>
          </a:p>
          <a:p>
            <a:pPr marL="68538" lvl="0" indent="0">
              <a:buClr>
                <a:srgbClr val="2DA2BF"/>
              </a:buClr>
              <a:buNone/>
            </a:pPr>
            <a:r>
              <a:rPr lang="fr-FR" sz="15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« Reconnaitre sa maladie » : 4 séances </a:t>
            </a:r>
          </a:p>
          <a:p>
            <a:pPr marL="68538" lvl="0" indent="0">
              <a:buClr>
                <a:srgbClr val="2DA2BF"/>
              </a:buClr>
              <a:buNone/>
            </a:pPr>
            <a:r>
              <a:rPr lang="fr-FR" sz="1500" b="1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« Autour du médicament » </a:t>
            </a:r>
            <a:r>
              <a:rPr lang="fr-FR" sz="15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: 3 séances </a:t>
            </a:r>
            <a:r>
              <a:rPr lang="fr-FR" sz="1400" dirty="0">
                <a:latin typeface="Calibri" panose="020F0502020204030204" pitchFamily="34" charset="0"/>
              </a:rPr>
              <a:t>(pharmaciens, préparateurs en pharmacie) </a:t>
            </a:r>
            <a:endParaRPr lang="fr-FR" sz="1500" dirty="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marL="68538" lvl="0" indent="0">
              <a:buClr>
                <a:srgbClr val="2DA2BF"/>
              </a:buClr>
              <a:buNone/>
            </a:pPr>
            <a:r>
              <a:rPr lang="fr-FR" sz="15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« Mieux vivre au quotidien » : 4 séances </a:t>
            </a:r>
          </a:p>
          <a:p>
            <a:pPr marL="68538" lvl="0" indent="0">
              <a:buClr>
                <a:srgbClr val="2DA2BF"/>
              </a:buClr>
              <a:buNone/>
            </a:pPr>
            <a:r>
              <a:rPr lang="fr-FR" sz="1500" b="1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« Mieux manger » </a:t>
            </a:r>
            <a:r>
              <a:rPr lang="fr-FR" sz="15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: 4 séances </a:t>
            </a:r>
            <a:r>
              <a:rPr lang="fr-FR" sz="1400" dirty="0">
                <a:latin typeface="Calibri" panose="020F0502020204030204" pitchFamily="34" charset="0"/>
              </a:rPr>
              <a:t>(diététicienne et infirmière des consultations) </a:t>
            </a:r>
            <a:endParaRPr lang="fr-FR" sz="1500" dirty="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marL="68538" lvl="0" indent="0">
              <a:buClr>
                <a:srgbClr val="2DA2BF"/>
              </a:buClr>
              <a:buNone/>
            </a:pPr>
            <a:r>
              <a:rPr lang="fr-FR" sz="15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« Etre moins dépendant » : 3 séances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fr-FR" sz="1600" dirty="0" smtClean="0">
              <a:latin typeface="Calibri" panose="020F0502020204030204" pitchFamily="34" charset="0"/>
            </a:endParaRPr>
          </a:p>
          <a:p>
            <a:pPr marL="0" lvl="0" indent="0">
              <a:spcBef>
                <a:spcPct val="20000"/>
              </a:spcBef>
              <a:buClr>
                <a:srgbClr val="A28E6A"/>
              </a:buClr>
              <a:buSzPct val="95000"/>
              <a:buNone/>
            </a:pPr>
            <a:endParaRPr lang="fr-FR" sz="1600" b="1" dirty="0" smtClean="0">
              <a:latin typeface="Calibri" panose="020F0502020204030204" pitchFamily="34" charset="0"/>
            </a:endParaRPr>
          </a:p>
          <a:p>
            <a:pPr marL="0" lvl="0" indent="0">
              <a:spcBef>
                <a:spcPct val="20000"/>
              </a:spcBef>
              <a:buClr>
                <a:srgbClr val="A28E6A"/>
              </a:buClr>
              <a:buSzPct val="95000"/>
              <a:buNone/>
            </a:pPr>
            <a:endParaRPr lang="fr-FR" sz="1800" u="sng" dirty="0">
              <a:latin typeface="Calibri" panose="020F0502020204030204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fr-FR" dirty="0" smtClean="0"/>
              <a:t>Collaboration dans le pôle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0768"/>
            <a:ext cx="2058077" cy="182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05064"/>
            <a:ext cx="1394694" cy="122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77272"/>
            <a:ext cx="1514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76256" y="6668034"/>
            <a:ext cx="1944216" cy="137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281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783357"/>
            <a:ext cx="8229600" cy="4525963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fr-FR" sz="2000" b="1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Prise en charge de </a:t>
            </a:r>
            <a:r>
              <a:rPr lang="fr-FR" sz="2000" b="1" u="sng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l’urgences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fr-FR" sz="1800" b="1" u="sng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</a:rPr>
              <a:t>Formation des internes et médecins aux gestes d’urgences par le médecin généraliste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</a:rPr>
              <a:t>Participation à l’élaboration des procédures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</a:rPr>
              <a:t>Mise a jour de la composition du sac d’urgence et de la dotation pour besoins urgents en somatique </a:t>
            </a:r>
            <a:endParaRPr lang="fr-FR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>
              <a:spcBef>
                <a:spcPct val="20000"/>
              </a:spcBef>
              <a:buClr>
                <a:srgbClr val="A28E6A"/>
              </a:buClr>
              <a:buSzPct val="95000"/>
              <a:buNone/>
            </a:pPr>
            <a:endParaRPr lang="fr-FR" sz="1800" b="1" u="sng" dirty="0" smtClean="0">
              <a:latin typeface="Calibri" panose="020F0502020204030204" pitchFamily="34" charset="0"/>
            </a:endParaRPr>
          </a:p>
          <a:p>
            <a:pPr marL="0" lvl="0" indent="0">
              <a:spcBef>
                <a:spcPct val="20000"/>
              </a:spcBef>
              <a:buClr>
                <a:srgbClr val="A28E6A"/>
              </a:buClr>
              <a:buSzPct val="95000"/>
              <a:buNone/>
            </a:pPr>
            <a:r>
              <a:rPr lang="fr-FR" sz="2000" b="1" u="sng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Elaboration de recommandations dans le cadre des commissions de la CME</a:t>
            </a:r>
          </a:p>
          <a:p>
            <a:pPr marL="0" lvl="0" indent="0">
              <a:spcBef>
                <a:spcPct val="20000"/>
              </a:spcBef>
              <a:buClr>
                <a:srgbClr val="A28E6A"/>
              </a:buClr>
              <a:buSzPct val="95000"/>
              <a:buNone/>
            </a:pPr>
            <a:r>
              <a:rPr lang="fr-FR" sz="1800" dirty="0" smtClean="0">
                <a:latin typeface="Calibri" panose="020F0502020204030204" pitchFamily="34" charset="0"/>
              </a:rPr>
              <a:t>Participation de tous les pharmaciens, du biologiste et des médecins généralistes dans les commissions CME </a:t>
            </a:r>
          </a:p>
          <a:p>
            <a:pPr marL="0" lvl="0" indent="0">
              <a:spcBef>
                <a:spcPct val="20000"/>
              </a:spcBef>
              <a:buClr>
                <a:srgbClr val="A28E6A"/>
              </a:buClr>
              <a:buSzPct val="95000"/>
              <a:buNone/>
            </a:pPr>
            <a:r>
              <a:rPr lang="fr-FR" sz="1400" dirty="0" smtClean="0">
                <a:latin typeface="Calibri" panose="020F0502020204030204" pitchFamily="34" charset="0"/>
              </a:rPr>
              <a:t>A titre d’exemples :</a:t>
            </a:r>
          </a:p>
          <a:p>
            <a:pPr marL="0" lvl="0" indent="0">
              <a:spcBef>
                <a:spcPct val="20000"/>
              </a:spcBef>
              <a:buClr>
                <a:srgbClr val="A28E6A"/>
              </a:buClr>
              <a:buSzPct val="95000"/>
              <a:buNone/>
            </a:pPr>
            <a:r>
              <a:rPr lang="fr-FR" sz="1400" dirty="0">
                <a:latin typeface="Calibri" panose="020F0502020204030204" pitchFamily="34" charset="0"/>
              </a:rPr>
              <a:t>	</a:t>
            </a:r>
            <a:r>
              <a:rPr lang="fr-FR" sz="1400" dirty="0" smtClean="0">
                <a:latin typeface="Calibri" panose="020F0502020204030204" pitchFamily="34" charset="0"/>
              </a:rPr>
              <a:t>COMEDIMS : </a:t>
            </a:r>
            <a:r>
              <a:rPr lang="fr-FR" sz="1400" dirty="0" err="1" smtClean="0">
                <a:latin typeface="Calibri" panose="020F0502020204030204" pitchFamily="34" charset="0"/>
              </a:rPr>
              <a:t>Antibioguide</a:t>
            </a:r>
            <a:endParaRPr lang="fr-FR" sz="1400" dirty="0" smtClean="0">
              <a:latin typeface="Calibri" panose="020F0502020204030204" pitchFamily="34" charset="0"/>
            </a:endParaRPr>
          </a:p>
          <a:p>
            <a:pPr marL="0" lvl="0" indent="0">
              <a:spcBef>
                <a:spcPct val="20000"/>
              </a:spcBef>
              <a:buClr>
                <a:srgbClr val="A28E6A"/>
              </a:buClr>
              <a:buSzPct val="95000"/>
              <a:buNone/>
            </a:pPr>
            <a:r>
              <a:rPr lang="fr-FR" sz="1400" dirty="0">
                <a:latin typeface="Calibri" panose="020F0502020204030204" pitchFamily="34" charset="0"/>
              </a:rPr>
              <a:t>	</a:t>
            </a:r>
            <a:r>
              <a:rPr lang="fr-FR" sz="1400" dirty="0" smtClean="0">
                <a:latin typeface="Calibri" panose="020F0502020204030204" pitchFamily="34" charset="0"/>
              </a:rPr>
              <a:t>	 Médicaments </a:t>
            </a:r>
            <a:r>
              <a:rPr lang="fr-FR" sz="1400" dirty="0">
                <a:latin typeface="Calibri" panose="020F0502020204030204" pitchFamily="34" charset="0"/>
              </a:rPr>
              <a:t>à </a:t>
            </a:r>
            <a:r>
              <a:rPr lang="fr-FR" sz="1400" dirty="0" smtClean="0">
                <a:latin typeface="Calibri" panose="020F0502020204030204" pitchFamily="34" charset="0"/>
              </a:rPr>
              <a:t>risque, Patients </a:t>
            </a:r>
            <a:r>
              <a:rPr lang="fr-FR" sz="1400" dirty="0">
                <a:latin typeface="Calibri" panose="020F0502020204030204" pitchFamily="34" charset="0"/>
              </a:rPr>
              <a:t>à </a:t>
            </a:r>
            <a:r>
              <a:rPr lang="fr-FR" sz="1400" dirty="0" smtClean="0">
                <a:latin typeface="Calibri" panose="020F0502020204030204" pitchFamily="34" charset="0"/>
              </a:rPr>
              <a:t>risque</a:t>
            </a:r>
          </a:p>
          <a:p>
            <a:pPr marL="0" lvl="0" indent="0">
              <a:spcBef>
                <a:spcPct val="20000"/>
              </a:spcBef>
              <a:buClr>
                <a:srgbClr val="A28E6A"/>
              </a:buClr>
              <a:buSzPct val="95000"/>
              <a:buNone/>
            </a:pPr>
            <a:r>
              <a:rPr lang="fr-FR" sz="1400" dirty="0" smtClean="0">
                <a:latin typeface="Calibri" panose="020F0502020204030204" pitchFamily="34" charset="0"/>
              </a:rPr>
              <a:t>	CLUD :  </a:t>
            </a:r>
            <a:r>
              <a:rPr lang="fr-FR" sz="1400" dirty="0">
                <a:latin typeface="Calibri" panose="020F0502020204030204" pitchFamily="34" charset="0"/>
              </a:rPr>
              <a:t>P</a:t>
            </a:r>
            <a:r>
              <a:rPr lang="fr-FR" sz="1400" dirty="0" smtClean="0">
                <a:latin typeface="Calibri" panose="020F0502020204030204" pitchFamily="34" charset="0"/>
              </a:rPr>
              <a:t>rotocole douleur</a:t>
            </a:r>
          </a:p>
          <a:p>
            <a:pPr marL="0" lvl="0" indent="0">
              <a:spcBef>
                <a:spcPct val="20000"/>
              </a:spcBef>
              <a:buClr>
                <a:srgbClr val="A28E6A"/>
              </a:buClr>
              <a:buSzPct val="95000"/>
              <a:buNone/>
            </a:pPr>
            <a:r>
              <a:rPr lang="fr-FR" sz="1400" dirty="0" smtClean="0">
                <a:latin typeface="Calibri" panose="020F0502020204030204" pitchFamily="34" charset="0"/>
              </a:rPr>
              <a:t>	CLAN : Conduite </a:t>
            </a:r>
            <a:r>
              <a:rPr lang="fr-FR" sz="1400" dirty="0">
                <a:latin typeface="Calibri" panose="020F0502020204030204" pitchFamily="34" charset="0"/>
              </a:rPr>
              <a:t>à tenir dans le cadre de la </a:t>
            </a:r>
            <a:r>
              <a:rPr lang="fr-FR" sz="1400" dirty="0" smtClean="0">
                <a:latin typeface="Calibri" panose="020F0502020204030204" pitchFamily="34" charset="0"/>
              </a:rPr>
              <a:t>constipation chronique</a:t>
            </a:r>
          </a:p>
          <a:p>
            <a:pPr marL="0" lvl="0" indent="0">
              <a:spcBef>
                <a:spcPct val="20000"/>
              </a:spcBef>
              <a:buClr>
                <a:srgbClr val="A28E6A"/>
              </a:buClr>
              <a:buSzPct val="95000"/>
              <a:buNone/>
            </a:pPr>
            <a:endParaRPr lang="fr-FR" sz="1600" dirty="0" smtClean="0">
              <a:latin typeface="Calibri" panose="020F0502020204030204" pitchFamily="34" charset="0"/>
            </a:endParaRPr>
          </a:p>
          <a:p>
            <a:pPr marL="0" lvl="0" indent="0">
              <a:spcBef>
                <a:spcPct val="20000"/>
              </a:spcBef>
              <a:buClr>
                <a:srgbClr val="A28E6A"/>
              </a:buClr>
              <a:buSzPct val="95000"/>
              <a:buNone/>
            </a:pPr>
            <a:endParaRPr lang="fr-FR" sz="1800" u="sng" dirty="0">
              <a:latin typeface="Calibri" panose="020F0502020204030204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Collaboration dans le pôle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251" y="1573603"/>
            <a:ext cx="1151781" cy="64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81128"/>
            <a:ext cx="169068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77272"/>
            <a:ext cx="1514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76256" y="6668034"/>
            <a:ext cx="1944216" cy="137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70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1560" y="2132856"/>
            <a:ext cx="7941568" cy="3312368"/>
          </a:xfrm>
        </p:spPr>
        <p:txBody>
          <a:bodyPr>
            <a:noAutofit/>
          </a:bodyPr>
          <a:lstStyle/>
          <a:p>
            <a:pPr marL="109661" indent="0">
              <a:spcBef>
                <a:spcPts val="0"/>
              </a:spcBef>
              <a:buNone/>
            </a:pPr>
            <a:r>
              <a:rPr lang="fr-FR" sz="18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Appel à Projet DGOS </a:t>
            </a:r>
            <a:r>
              <a:rPr lang="fr-FR" sz="1400" dirty="0">
                <a:latin typeface="Calibri" panose="020F0502020204030204" pitchFamily="34" charset="0"/>
                <a:ea typeface="Calibri"/>
              </a:rPr>
              <a:t>dans le cadre du second appel à projets de mise en œuvre de la pharmacie </a:t>
            </a:r>
            <a:r>
              <a:rPr lang="fr-FR" sz="1400" dirty="0" smtClean="0">
                <a:latin typeface="Calibri" panose="020F0502020204030204" pitchFamily="34" charset="0"/>
                <a:ea typeface="Calibri"/>
              </a:rPr>
              <a:t>clinique </a:t>
            </a:r>
            <a:r>
              <a:rPr lang="fr-FR" sz="1400" dirty="0">
                <a:latin typeface="Calibri" panose="020F0502020204030204" pitchFamily="34" charset="0"/>
                <a:ea typeface="Calibri"/>
              </a:rPr>
              <a:t>en établissements de santé (Instruction DGOS/PF2/2017/295 du 17 octobre 2017) :</a:t>
            </a:r>
          </a:p>
          <a:p>
            <a:pPr marL="109661" indent="0">
              <a:spcBef>
                <a:spcPts val="0"/>
              </a:spcBef>
              <a:buNone/>
            </a:pPr>
            <a:r>
              <a:rPr lang="fr-FR" sz="1200" dirty="0" smtClean="0">
                <a:latin typeface="Calibri" panose="020F0502020204030204" pitchFamily="34" charset="0"/>
                <a:ea typeface="Calibri"/>
              </a:rPr>
              <a:t>Optimisation </a:t>
            </a:r>
            <a:r>
              <a:rPr lang="fr-FR" sz="1200" dirty="0">
                <a:latin typeface="Calibri" panose="020F0502020204030204" pitchFamily="34" charset="0"/>
                <a:ea typeface="Calibri"/>
              </a:rPr>
              <a:t>de la prise en charge somatique et thérapeutique chez les patients adultes en établissement en santé </a:t>
            </a:r>
            <a:r>
              <a:rPr lang="fr-FR" sz="1200" dirty="0" smtClean="0">
                <a:latin typeface="Calibri" panose="020F0502020204030204" pitchFamily="34" charset="0"/>
                <a:ea typeface="Calibri"/>
              </a:rPr>
              <a:t>	mentale </a:t>
            </a:r>
            <a:r>
              <a:rPr lang="fr-FR" sz="1200" dirty="0">
                <a:latin typeface="Calibri" panose="020F0502020204030204" pitchFamily="34" charset="0"/>
                <a:ea typeface="Calibri"/>
              </a:rPr>
              <a:t>: étude de faisabilité et de renforcement de la coordination </a:t>
            </a:r>
            <a:r>
              <a:rPr lang="fr-FR" sz="1200" dirty="0" smtClean="0">
                <a:latin typeface="Calibri" panose="020F0502020204030204" pitchFamily="34" charset="0"/>
                <a:ea typeface="Calibri"/>
              </a:rPr>
              <a:t>ville-hôpital</a:t>
            </a:r>
          </a:p>
          <a:p>
            <a:pPr marL="109661" indent="0">
              <a:spcBef>
                <a:spcPts val="0"/>
              </a:spcBef>
              <a:buNone/>
            </a:pPr>
            <a:endParaRPr lang="fr-FR" sz="1200" dirty="0">
              <a:solidFill>
                <a:prstClr val="black"/>
              </a:solidFill>
              <a:latin typeface="Calibri" panose="020F0502020204030204" pitchFamily="34" charset="0"/>
              <a:ea typeface="Times New Roman"/>
              <a:cs typeface="Times New Roman"/>
            </a:endParaRPr>
          </a:p>
          <a:p>
            <a:pPr marL="109661" indent="0">
              <a:spcBef>
                <a:spcPts val="0"/>
              </a:spcBef>
              <a:buNone/>
            </a:pPr>
            <a:r>
              <a:rPr lang="fr-FR" sz="18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Nommer </a:t>
            </a:r>
            <a:r>
              <a:rPr lang="fr-FR" sz="1800" b="1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un pharmacien et un médecin généraliste référents </a:t>
            </a:r>
            <a:r>
              <a:rPr lang="fr-FR" sz="1800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par unité de soins </a:t>
            </a:r>
            <a:endParaRPr lang="fr-FR" sz="1800" dirty="0" smtClean="0">
              <a:solidFill>
                <a:prstClr val="black"/>
              </a:solidFill>
              <a:latin typeface="Calibri" panose="020F0502020204030204" pitchFamily="34" charset="0"/>
              <a:ea typeface="Times New Roman"/>
              <a:cs typeface="Times New Roman"/>
            </a:endParaRPr>
          </a:p>
          <a:p>
            <a:pPr marL="109661" indent="0">
              <a:spcBef>
                <a:spcPts val="0"/>
              </a:spcBef>
              <a:buNone/>
            </a:pPr>
            <a:r>
              <a:rPr lang="fr-FR" sz="18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Projet </a:t>
            </a:r>
            <a:r>
              <a:rPr lang="fr-FR" sz="1800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dans </a:t>
            </a:r>
            <a:r>
              <a:rPr lang="fr-FR" sz="1800" u="sng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3 unités d’admission </a:t>
            </a:r>
            <a:r>
              <a:rPr lang="fr-FR" sz="1800" u="sng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et CMP </a:t>
            </a:r>
            <a:r>
              <a:rPr lang="fr-FR" sz="18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(1 </a:t>
            </a:r>
            <a:r>
              <a:rPr lang="fr-FR" sz="1800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par pôle) </a:t>
            </a:r>
          </a:p>
          <a:p>
            <a:pPr marL="456919" lvl="1" indent="0" defTabSz="913835">
              <a:spcBef>
                <a:spcPts val="0"/>
              </a:spcBef>
              <a:buClrTx/>
              <a:buNone/>
            </a:pPr>
            <a:r>
              <a:rPr lang="fr-FR" sz="1800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	</a:t>
            </a:r>
            <a:endParaRPr lang="fr-FR" sz="1100" dirty="0" smtClean="0">
              <a:solidFill>
                <a:prstClr val="black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fr-FR" sz="180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HelveticaNeueLTPro-Cn"/>
              </a:rPr>
              <a:t>Assurer </a:t>
            </a:r>
            <a:r>
              <a:rPr lang="fr-FR" sz="18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HelveticaNeueLTPro-Cn"/>
              </a:rPr>
              <a:t>une meilleure coordination </a:t>
            </a:r>
            <a:r>
              <a:rPr lang="fr-FR" sz="18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HelveticaNeueLTPro-BdCn"/>
              </a:rPr>
              <a:t>du parcours de santé de la personne</a:t>
            </a:r>
            <a:endParaRPr lang="fr-FR" sz="1800" dirty="0">
              <a:solidFill>
                <a:prstClr val="black"/>
              </a:solidFill>
              <a:latin typeface="Calibri" panose="020F0502020204030204" pitchFamily="34" charset="0"/>
              <a:ea typeface="Calibri"/>
              <a:cs typeface="HelveticaNeueLTPro-Cn"/>
            </a:endParaRPr>
          </a:p>
          <a:p>
            <a:pPr marL="456919" lvl="1" indent="0" defTabSz="913835">
              <a:spcBef>
                <a:spcPts val="0"/>
              </a:spcBef>
              <a:buClrTx/>
              <a:buNone/>
            </a:pPr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	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Renforcer </a:t>
            </a:r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les liens équipe pharmaceutique et équipe soignante des CMP</a:t>
            </a:r>
          </a:p>
          <a:p>
            <a:pPr marL="456919" lvl="1" indent="0" defTabSz="913835">
              <a:spcBef>
                <a:spcPts val="0"/>
              </a:spcBef>
              <a:buClrTx/>
              <a:buNone/>
            </a:pPr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	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Renforcer </a:t>
            </a:r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les liens ville-hôpital</a:t>
            </a:r>
          </a:p>
          <a:p>
            <a:pPr marL="456919" lvl="0" indent="0" defTabSz="913835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endParaRPr lang="fr-FR" sz="1800" dirty="0" smtClean="0">
              <a:solidFill>
                <a:prstClr val="black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0" lvl="0" indent="0">
              <a:spcBef>
                <a:spcPct val="20000"/>
              </a:spcBef>
              <a:buClr>
                <a:srgbClr val="A28E6A"/>
              </a:buClr>
              <a:buSzPct val="95000"/>
              <a:buNone/>
            </a:pPr>
            <a:endParaRPr lang="fr-FR" sz="2400" u="sng" dirty="0"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98638"/>
            <a:ext cx="1514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76256" y="6668034"/>
            <a:ext cx="1944216" cy="137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>
                <a:latin typeface="Calibri" panose="020F0502020204030204" pitchFamily="34" charset="0"/>
              </a:rPr>
              <a:t>Projet d’optimisation de la PEC somatique</a:t>
            </a:r>
            <a:endParaRPr lang="fr-FR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238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052736"/>
            <a:ext cx="2218819" cy="2100575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fr-FR" sz="1600" b="1" u="sng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Consultations somatiques et diététicienne</a:t>
            </a: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10" descr="Résultat de recherche d'images pour &quot;dessin diététicienn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507" y="1870612"/>
            <a:ext cx="584185" cy="86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2008" y="4462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rgbClr val="464646"/>
                </a:solidFill>
                <a:latin typeface="Calibri" panose="020F0502020204030204" pitchFamily="34" charset="0"/>
              </a:rPr>
              <a:t>Projet d’optimisation de la PEC somatique</a:t>
            </a:r>
            <a:endParaRPr lang="fr-FR" sz="14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08104" y="1052736"/>
            <a:ext cx="2376264" cy="1885131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fr-FR" b="1" u="sng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Pharmacie (PUI)</a:t>
            </a:r>
          </a:p>
          <a:p>
            <a:pPr algn="ctr" defTabSz="914400">
              <a:defRPr/>
            </a:pPr>
            <a:endParaRPr lang="fr-FR" sz="12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 defTabSz="914400">
              <a:defRPr/>
            </a:pPr>
            <a:endParaRPr lang="fr-FR" sz="1200" b="1" u="sng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 defTabSz="914400">
              <a:defRPr/>
            </a:pPr>
            <a:endParaRPr lang="fr-FR" sz="12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 defTabSz="914400">
              <a:defRPr/>
            </a:pPr>
            <a:endParaRPr lang="fr-FR" sz="1200" b="1" u="sng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 defTabSz="914400">
              <a:defRPr/>
            </a:pPr>
            <a:endParaRPr lang="fr-FR" sz="12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 defTabSz="914400">
              <a:defRPr/>
            </a:pPr>
            <a:endParaRPr lang="fr-FR" sz="1200" b="1" u="sng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 defTabSz="914400">
              <a:defRPr/>
            </a:pPr>
            <a:endParaRPr lang="fr-FR" sz="12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 defTabSz="914400">
              <a:defRPr/>
            </a:pPr>
            <a:endParaRPr lang="fr-FR" sz="12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65647"/>
            <a:ext cx="11033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042387" y="4326339"/>
            <a:ext cx="2114496" cy="1838965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fr-FR" sz="1600" b="1" u="sng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Laboratoire (LBM)</a:t>
            </a: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4" descr="Résultat de recherche d'images pour &quot;pharmacien hopital dessin&quot;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92336"/>
            <a:ext cx="1728192" cy="138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895" y="4926662"/>
            <a:ext cx="1754421" cy="105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7" descr="Résultat de recherche d'images pour &quot;dessins centre de santé&quot;"/>
          <p:cNvSpPr>
            <a:spLocks noChangeAspect="1" noChangeArrowheads="1"/>
          </p:cNvSpPr>
          <p:nvPr/>
        </p:nvSpPr>
        <p:spPr bwMode="auto">
          <a:xfrm>
            <a:off x="0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AutoShape 9" descr="Résultat de recherche d'images pour &quot;dessins centre de santé&quot;"/>
          <p:cNvSpPr>
            <a:spLocks noChangeAspect="1" noChangeArrowheads="1"/>
          </p:cNvSpPr>
          <p:nvPr/>
        </p:nvSpPr>
        <p:spPr bwMode="auto">
          <a:xfrm>
            <a:off x="152400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67744" y="4542363"/>
            <a:ext cx="1656891" cy="1492716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fr-FR" sz="1600" b="1" u="sng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Centre de santé</a:t>
            </a: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48264" y="3212976"/>
            <a:ext cx="1130056" cy="1838965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fr-FR" sz="1600" b="1" u="sng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DIM</a:t>
            </a: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endParaRPr lang="fr-FR" sz="500" b="1" u="sng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25" name="Picture 5" descr="Résultat de recherche d'images pour &quot;dessins logiciel dossier patient&quot;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525" y="3664233"/>
            <a:ext cx="889534" cy="93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Résultat de recherche d'images pour &quot;dessins centre de santé&quot;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86" y="4983811"/>
            <a:ext cx="1246849" cy="93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3" descr="Résultat de recherche d'images pour &quot;dessins iatrogénie hopital&quot;"/>
          <p:cNvSpPr>
            <a:spLocks noChangeAspect="1" noChangeArrowheads="1"/>
          </p:cNvSpPr>
          <p:nvPr/>
        </p:nvSpPr>
        <p:spPr bwMode="auto">
          <a:xfrm>
            <a:off x="304800" y="1682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7" name="Flèche droite 16"/>
          <p:cNvSpPr/>
          <p:nvPr/>
        </p:nvSpPr>
        <p:spPr>
          <a:xfrm rot="18033821" flipV="1">
            <a:off x="4394023" y="2862418"/>
            <a:ext cx="577194" cy="238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5" name="Flèche droite 34"/>
          <p:cNvSpPr/>
          <p:nvPr/>
        </p:nvSpPr>
        <p:spPr>
          <a:xfrm rot="2769759">
            <a:off x="4315357" y="4101787"/>
            <a:ext cx="328260" cy="140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6" name="Flèche droite 35"/>
          <p:cNvSpPr/>
          <p:nvPr/>
        </p:nvSpPr>
        <p:spPr>
          <a:xfrm rot="13946220">
            <a:off x="2727838" y="2883433"/>
            <a:ext cx="543255" cy="279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059832" y="3226314"/>
            <a:ext cx="1614459" cy="778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PEC somatique</a:t>
            </a:r>
            <a:endParaRPr lang="fr-FR" sz="14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Flèche droite 28"/>
          <p:cNvSpPr/>
          <p:nvPr/>
        </p:nvSpPr>
        <p:spPr>
          <a:xfrm flipV="1">
            <a:off x="4826174" y="3615688"/>
            <a:ext cx="1906066" cy="155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0" name="Flèche droite 29"/>
          <p:cNvSpPr/>
          <p:nvPr/>
        </p:nvSpPr>
        <p:spPr>
          <a:xfrm rot="7851164">
            <a:off x="2983625" y="4169294"/>
            <a:ext cx="550612" cy="149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309714" y="1668679"/>
            <a:ext cx="1309932" cy="738664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fr-FR" sz="1400" b="1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Unités d’admission + CMP du CHET</a:t>
            </a:r>
          </a:p>
        </p:txBody>
      </p:sp>
      <p:sp>
        <p:nvSpPr>
          <p:cNvPr id="2" name="Double flèche horizontale 1"/>
          <p:cNvSpPr/>
          <p:nvPr/>
        </p:nvSpPr>
        <p:spPr>
          <a:xfrm>
            <a:off x="2699792" y="1887623"/>
            <a:ext cx="481834" cy="1732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Double flèche horizontale 36"/>
          <p:cNvSpPr/>
          <p:nvPr/>
        </p:nvSpPr>
        <p:spPr>
          <a:xfrm>
            <a:off x="4810246" y="1999880"/>
            <a:ext cx="481834" cy="1732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 droite 37"/>
          <p:cNvSpPr/>
          <p:nvPr/>
        </p:nvSpPr>
        <p:spPr>
          <a:xfrm rot="3514917">
            <a:off x="1304250" y="3798799"/>
            <a:ext cx="1348500" cy="158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9" name="Flèche droite 38"/>
          <p:cNvSpPr/>
          <p:nvPr/>
        </p:nvSpPr>
        <p:spPr>
          <a:xfrm rot="7185787">
            <a:off x="556887" y="3835097"/>
            <a:ext cx="1348500" cy="15861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0" name="Flèche droite 39"/>
          <p:cNvSpPr/>
          <p:nvPr/>
        </p:nvSpPr>
        <p:spPr>
          <a:xfrm rot="989960">
            <a:off x="7863283" y="1798537"/>
            <a:ext cx="570120" cy="9388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78159" y="4568312"/>
            <a:ext cx="1255345" cy="738664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chemeClr val="accent2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fr-FR" sz="1400" b="1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Médecins traitants et spécialistes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958058" y="2106870"/>
            <a:ext cx="1078437" cy="307777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chemeClr val="accent2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fr-FR" sz="1400" b="1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Officines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619646" y="1437676"/>
            <a:ext cx="888458" cy="407804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fr-FR" sz="900" b="1" kern="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Pharmacien </a:t>
            </a: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fr-FR" sz="900" b="1" kern="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référent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483768" y="1361274"/>
            <a:ext cx="768805" cy="407804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fr-FR" sz="900" b="1" kern="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Médecin </a:t>
            </a:r>
          </a:p>
          <a:p>
            <a:pPr marL="45720" algn="ctr" defTabSz="9144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fr-FR" sz="900" b="1" kern="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référent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20" y="5831160"/>
            <a:ext cx="1514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6876256" y="6668034"/>
            <a:ext cx="1944216" cy="137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153717" y="3876774"/>
            <a:ext cx="8980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1" dirty="0" smtClean="0">
                <a:latin typeface="Calibri" panose="020F0502020204030204" pitchFamily="34" charset="0"/>
              </a:rPr>
              <a:t>Orientation </a:t>
            </a:r>
          </a:p>
          <a:p>
            <a:pPr algn="ctr"/>
            <a:r>
              <a:rPr lang="fr-FR" sz="1100" b="1" dirty="0" smtClean="0">
                <a:latin typeface="Calibri" panose="020F0502020204030204" pitchFamily="34" charset="0"/>
              </a:rPr>
              <a:t>vers un MT</a:t>
            </a:r>
            <a:endParaRPr lang="fr-FR" sz="1100" b="1" dirty="0">
              <a:latin typeface="Calibri" panose="020F0502020204030204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8037377" y="3661330"/>
            <a:ext cx="1071127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1" dirty="0" smtClean="0">
                <a:latin typeface="Calibri" panose="020F0502020204030204" pitchFamily="34" charset="0"/>
              </a:rPr>
              <a:t>Intégration</a:t>
            </a:r>
          </a:p>
          <a:p>
            <a:pPr algn="ctr"/>
            <a:r>
              <a:rPr lang="fr-FR" sz="1100" b="1" dirty="0" smtClean="0">
                <a:latin typeface="Calibri" panose="020F0502020204030204" pitchFamily="34" charset="0"/>
              </a:rPr>
              <a:t>des documents</a:t>
            </a:r>
          </a:p>
          <a:p>
            <a:pPr algn="ctr"/>
            <a:r>
              <a:rPr lang="fr-FR" sz="1100" b="1" dirty="0" smtClean="0">
                <a:latin typeface="Calibri" panose="020F0502020204030204" pitchFamily="34" charset="0"/>
              </a:rPr>
              <a:t>au DPI</a:t>
            </a:r>
          </a:p>
          <a:p>
            <a:pPr algn="ctr"/>
            <a:r>
              <a:rPr lang="fr-FR" sz="1100" b="1" dirty="0" smtClean="0">
                <a:latin typeface="Calibri" panose="020F0502020204030204" pitchFamily="34" charset="0"/>
              </a:rPr>
              <a:t>Suivi des </a:t>
            </a:r>
          </a:p>
          <a:p>
            <a:pPr algn="ctr"/>
            <a:r>
              <a:rPr lang="fr-FR" sz="1100" b="1" dirty="0" smtClean="0">
                <a:latin typeface="Calibri" panose="020F0502020204030204" pitchFamily="34" charset="0"/>
              </a:rPr>
              <a:t>indicateurs</a:t>
            </a:r>
            <a:endParaRPr lang="fr-FR" sz="11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41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988840"/>
            <a:ext cx="7772400" cy="1944216"/>
          </a:xfrm>
        </p:spPr>
        <p:txBody>
          <a:bodyPr>
            <a:noAutofit/>
          </a:bodyPr>
          <a:lstStyle/>
          <a:p>
            <a:pPr marL="68538" indent="0">
              <a:buClr>
                <a:srgbClr val="2DA2BF"/>
              </a:buClr>
              <a:buNone/>
            </a:pPr>
            <a:r>
              <a:rPr lang="fr-FR" sz="2800" dirty="0" smtClean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Morbidité</a:t>
            </a:r>
          </a:p>
          <a:p>
            <a:pPr marL="68538" indent="0">
              <a:buClr>
                <a:srgbClr val="2DA2BF"/>
              </a:buClr>
              <a:buNone/>
            </a:pPr>
            <a:r>
              <a:rPr lang="fr-FR" sz="2800" dirty="0" smtClean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Mortalité				Enjeu majeur de</a:t>
            </a:r>
          </a:p>
          <a:p>
            <a:pPr marL="68538" indent="0">
              <a:buClr>
                <a:srgbClr val="2DA2BF"/>
              </a:buClr>
              <a:buNone/>
            </a:pPr>
            <a:r>
              <a:rPr lang="fr-FR" sz="28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C</a:t>
            </a:r>
            <a:r>
              <a:rPr lang="fr-FR" sz="2800" dirty="0" smtClean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oûts </a:t>
            </a:r>
            <a:r>
              <a:rPr lang="fr-FR" sz="28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économiques </a:t>
            </a:r>
            <a:r>
              <a:rPr lang="fr-FR" sz="2800" dirty="0" smtClean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		santé publique</a:t>
            </a:r>
          </a:p>
          <a:p>
            <a:pPr marL="68538" indent="0">
              <a:buClr>
                <a:srgbClr val="2DA2BF"/>
              </a:buClr>
              <a:buNone/>
            </a:pPr>
            <a:r>
              <a:rPr lang="fr-FR" sz="28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C</a:t>
            </a:r>
            <a:r>
              <a:rPr lang="fr-FR" sz="2800" dirty="0" smtClean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onduites d‘exclusion</a:t>
            </a:r>
          </a:p>
          <a:p>
            <a:pPr marL="68538" indent="0">
              <a:buClr>
                <a:srgbClr val="2DA2BF"/>
              </a:buClr>
              <a:buNone/>
            </a:pPr>
            <a:endParaRPr lang="fr-FR" sz="2000" dirty="0" smtClean="0">
              <a:latin typeface="Calibri" panose="020F0502020204030204" pitchFamily="34" charset="0"/>
            </a:endParaRPr>
          </a:p>
          <a:p>
            <a:pPr marL="68538" indent="0">
              <a:buClr>
                <a:srgbClr val="2DA2BF"/>
              </a:buClr>
              <a:buNone/>
            </a:pPr>
            <a:r>
              <a:rPr lang="fr-FR" sz="2000" dirty="0" smtClean="0">
                <a:latin typeface="Calibri" panose="020F0502020204030204" pitchFamily="34" charset="0"/>
              </a:rPr>
              <a:t>En </a:t>
            </a:r>
            <a:r>
              <a:rPr lang="fr-FR" sz="2000" dirty="0">
                <a:latin typeface="Calibri" panose="020F0502020204030204" pitchFamily="34" charset="0"/>
              </a:rPr>
              <a:t>diminuant seulement de 1% le risque de diabète et de maladies CV chez les patients schizophrènes, on économiserait 500 millions d’euros en Europe par an ! </a:t>
            </a:r>
          </a:p>
          <a:p>
            <a:pPr marL="68538" indent="0">
              <a:buClr>
                <a:srgbClr val="2DA2BF"/>
              </a:buClr>
              <a:buNone/>
            </a:pPr>
            <a:endParaRPr lang="fr-FR" sz="2800" dirty="0">
              <a:latin typeface="Calibri" panose="020F0502020204030204" pitchFamily="34" charset="0"/>
            </a:endParaRPr>
          </a:p>
          <a:p>
            <a:pPr marL="109659" indent="0">
              <a:buClr>
                <a:srgbClr val="2DA2BF"/>
              </a:buClr>
              <a:buNone/>
            </a:pPr>
            <a:endParaRPr lang="fr-FR" sz="28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68538" indent="0">
              <a:buNone/>
            </a:pPr>
            <a:endParaRPr lang="fr-FR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2800" dirty="0">
              <a:latin typeface="Calibri" panose="020F0502020204030204" pitchFamily="34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1520" y="413792"/>
            <a:ext cx="8568952" cy="1143000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tx1"/>
                </a:solidFill>
                <a:latin typeface="Calibri" panose="020F0502020204030204" pitchFamily="34" charset="0"/>
              </a:rPr>
              <a:t>Santé mentale : enjeu majeur de santé publique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98638"/>
            <a:ext cx="1514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76256" y="6668034"/>
            <a:ext cx="1944216" cy="137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ccolade fermante 6"/>
          <p:cNvSpPr/>
          <p:nvPr/>
        </p:nvSpPr>
        <p:spPr>
          <a:xfrm>
            <a:off x="4644008" y="2204864"/>
            <a:ext cx="288032" cy="1512168"/>
          </a:xfrm>
          <a:prstGeom prst="rightBrace">
            <a:avLst>
              <a:gd name="adj1" fmla="val 8333"/>
              <a:gd name="adj2" fmla="val 4923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96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247" y="1124744"/>
            <a:ext cx="8517632" cy="4525963"/>
          </a:xfrm>
        </p:spPr>
        <p:txBody>
          <a:bodyPr>
            <a:noAutofit/>
          </a:bodyPr>
          <a:lstStyle/>
          <a:p>
            <a:pPr marL="456919" lvl="0" indent="0" defTabSz="913835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fr-FR" sz="1600" b="1" dirty="0" smtClean="0">
                <a:solidFill>
                  <a:prstClr val="black"/>
                </a:solidFill>
                <a:latin typeface="Calibri"/>
                <a:ea typeface="Calibri"/>
                <a:cs typeface="HelveticaNeueLTPro-Cn"/>
              </a:rPr>
              <a:t>Pour </a:t>
            </a:r>
            <a:r>
              <a:rPr lang="fr-FR" sz="1600" b="1" dirty="0">
                <a:solidFill>
                  <a:prstClr val="black"/>
                </a:solidFill>
                <a:latin typeface="Calibri"/>
                <a:ea typeface="Calibri"/>
                <a:cs typeface="HelveticaNeueLTPro-Cn"/>
              </a:rPr>
              <a:t>chaque patient entrant </a:t>
            </a:r>
            <a:endParaRPr lang="fr-FR" sz="1600" b="1" dirty="0" smtClean="0">
              <a:solidFill>
                <a:prstClr val="black"/>
              </a:solidFill>
              <a:latin typeface="Calibri"/>
              <a:ea typeface="Calibri"/>
              <a:cs typeface="HelveticaNeueLTPro-Cn"/>
            </a:endParaRPr>
          </a:p>
          <a:p>
            <a:pPr marL="456919" lvl="0" indent="0" defTabSz="913835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fr-FR" sz="1200" i="1" dirty="0" smtClean="0">
                <a:solidFill>
                  <a:prstClr val="black"/>
                </a:solidFill>
                <a:latin typeface="Calibri"/>
                <a:ea typeface="Calibri"/>
                <a:cs typeface="HelveticaNeueLTPro-Cn"/>
              </a:rPr>
              <a:t>Si extension à tous les services : entrants + au </a:t>
            </a:r>
            <a:r>
              <a:rPr lang="fr-FR" sz="1200" i="1" dirty="0">
                <a:solidFill>
                  <a:prstClr val="black"/>
                </a:solidFill>
                <a:latin typeface="Calibri"/>
                <a:ea typeface="Calibri"/>
                <a:cs typeface="HelveticaNeueLTPro-Cn"/>
              </a:rPr>
              <a:t>moins une comorbidité associée à son trouble psychique (Diabète, trouble cardiaques, BPCO </a:t>
            </a:r>
            <a:r>
              <a:rPr lang="fr-FR" sz="1200" i="1" dirty="0" smtClean="0">
                <a:solidFill>
                  <a:prstClr val="black"/>
                </a:solidFill>
                <a:latin typeface="Calibri"/>
                <a:ea typeface="Calibri"/>
                <a:cs typeface="HelveticaNeueLTPro-Cn"/>
              </a:rPr>
              <a:t>…) </a:t>
            </a:r>
          </a:p>
          <a:p>
            <a:pPr marL="456919" lvl="0" indent="0" defTabSz="913835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endParaRPr lang="fr-FR" sz="1100" i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1199581" lvl="1" indent="-285750" defTabSz="913835">
              <a:lnSpc>
                <a:spcPct val="115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b="1" u="sng" dirty="0" smtClean="0">
                <a:solidFill>
                  <a:srgbClr val="00B0F0"/>
                </a:solidFill>
                <a:latin typeface="Calibri"/>
                <a:ea typeface="Calibri"/>
                <a:cs typeface="HelveticaNeueLTPro-Cn"/>
              </a:rPr>
              <a:t>A l’ ENTREE</a:t>
            </a:r>
          </a:p>
          <a:p>
            <a:pPr marL="1437179" lvl="2" indent="-285750" defTabSz="913835">
              <a:lnSpc>
                <a:spcPct val="115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fr-FR" sz="1400" dirty="0" smtClean="0">
                <a:solidFill>
                  <a:prstClr val="black"/>
                </a:solidFill>
                <a:latin typeface="Calibri"/>
                <a:ea typeface="Calibri"/>
                <a:cs typeface="HelveticaNeueLTPro-Cn"/>
              </a:rPr>
              <a:t>Bilan somatique d’entrée </a:t>
            </a:r>
          </a:p>
          <a:p>
            <a:pPr marL="1437179" lvl="2" indent="-285750" defTabSz="913835">
              <a:lnSpc>
                <a:spcPct val="115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fr-FR" sz="1400" dirty="0" smtClean="0">
                <a:solidFill>
                  <a:prstClr val="black"/>
                </a:solidFill>
                <a:latin typeface="Calibri"/>
                <a:ea typeface="Calibri"/>
                <a:cs typeface="HelveticaNeueLTPro-Cn"/>
              </a:rPr>
              <a:t>Bilan biologique standardisé</a:t>
            </a:r>
          </a:p>
          <a:p>
            <a:pPr marL="1437179" lvl="2" indent="-285750" defTabSz="913835">
              <a:lnSpc>
                <a:spcPct val="115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fr-FR" sz="1400" dirty="0" smtClean="0">
                <a:solidFill>
                  <a:prstClr val="black"/>
                </a:solidFill>
                <a:latin typeface="Calibri"/>
                <a:ea typeface="Calibri"/>
                <a:cs typeface="HelveticaNeueLTPro-Cn"/>
              </a:rPr>
              <a:t>ECG systématique</a:t>
            </a:r>
          </a:p>
          <a:p>
            <a:pPr marL="1437179" lvl="2" indent="-285750" defTabSz="913835">
              <a:lnSpc>
                <a:spcPct val="115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fr-FR" sz="1400" dirty="0" smtClean="0">
                <a:solidFill>
                  <a:prstClr val="black"/>
                </a:solidFill>
                <a:latin typeface="Calibri"/>
                <a:ea typeface="Calibri"/>
                <a:cs typeface="HelveticaNeueLTPro-Cn"/>
              </a:rPr>
              <a:t>Conciliation </a:t>
            </a:r>
            <a:r>
              <a:rPr lang="fr-FR" sz="1400" dirty="0">
                <a:solidFill>
                  <a:prstClr val="black"/>
                </a:solidFill>
                <a:latin typeface="Calibri"/>
                <a:ea typeface="Calibri"/>
                <a:cs typeface="HelveticaNeueLTPro-Cn"/>
              </a:rPr>
              <a:t>Médicamenteuse à l’Admission (CMA</a:t>
            </a:r>
            <a:r>
              <a:rPr lang="fr-FR" sz="1400" dirty="0" smtClean="0">
                <a:solidFill>
                  <a:prstClr val="black"/>
                </a:solidFill>
                <a:latin typeface="Calibri"/>
                <a:ea typeface="Calibri"/>
                <a:cs typeface="HelveticaNeueLTPro-Cn"/>
              </a:rPr>
              <a:t>)</a:t>
            </a:r>
          </a:p>
          <a:p>
            <a:pPr marL="1151429" lvl="2" indent="0" defTabSz="913835">
              <a:lnSpc>
                <a:spcPct val="115000"/>
              </a:lnSpc>
              <a:spcBef>
                <a:spcPts val="0"/>
              </a:spcBef>
              <a:buClrTx/>
              <a:buNone/>
            </a:pPr>
            <a:endParaRPr lang="fr-FR" sz="1400" dirty="0">
              <a:solidFill>
                <a:prstClr val="black"/>
              </a:solidFill>
              <a:latin typeface="Calibri"/>
              <a:ea typeface="Calibri"/>
              <a:cs typeface="HelveticaNeueLTPro-Cn"/>
            </a:endParaRPr>
          </a:p>
          <a:p>
            <a:pPr marL="1199583" lvl="2" indent="-285750" defTabSz="913835">
              <a:lnSpc>
                <a:spcPct val="115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fr-FR" sz="1600" b="1" u="sng" dirty="0" smtClean="0">
                <a:solidFill>
                  <a:srgbClr val="00B0F0"/>
                </a:solidFill>
                <a:latin typeface="Calibri"/>
                <a:ea typeface="Calibri"/>
                <a:cs typeface="HelveticaNeueLTPro-Cn"/>
              </a:rPr>
              <a:t>PENDANT LE SEJOUR</a:t>
            </a:r>
            <a:endParaRPr lang="fr-FR" sz="1600" b="1" u="sng" dirty="0">
              <a:solidFill>
                <a:srgbClr val="00B0F0"/>
              </a:solidFill>
              <a:latin typeface="Calibri"/>
              <a:ea typeface="Calibri"/>
              <a:cs typeface="HelveticaNeueLTPro-Cn"/>
            </a:endParaRPr>
          </a:p>
          <a:p>
            <a:pPr marL="1437179" lvl="2" indent="-285750" defTabSz="913835">
              <a:lnSpc>
                <a:spcPct val="115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fr-FR" sz="1400" dirty="0">
                <a:solidFill>
                  <a:prstClr val="black"/>
                </a:solidFill>
                <a:latin typeface="Calibri"/>
                <a:ea typeface="Calibri"/>
                <a:cs typeface="HelveticaNeueLTPro-Cn"/>
              </a:rPr>
              <a:t>Suivi plus proactif des patients dits « fragiles »</a:t>
            </a:r>
          </a:p>
          <a:p>
            <a:pPr marL="1437179" lvl="2" indent="-285750" defTabSz="913835">
              <a:lnSpc>
                <a:spcPct val="115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Développement </a:t>
            </a: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</a:rPr>
              <a:t>de l’activité de coordination et </a:t>
            </a: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du suivi</a:t>
            </a:r>
            <a:endParaRPr lang="fr-FR" sz="1400" dirty="0">
              <a:solidFill>
                <a:prstClr val="black"/>
              </a:solidFill>
              <a:latin typeface="Calibri"/>
              <a:ea typeface="Calibri"/>
              <a:cs typeface="HelveticaNeueLTPro-Cn"/>
            </a:endParaRPr>
          </a:p>
          <a:p>
            <a:pPr marL="1437179" lvl="2" indent="-285750" defTabSz="913835">
              <a:lnSpc>
                <a:spcPct val="115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Mise </a:t>
            </a: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</a:rPr>
              <a:t>en place de réunions cliniques sur la PEC </a:t>
            </a: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somatique</a:t>
            </a:r>
          </a:p>
          <a:p>
            <a:pPr marL="1151429" lvl="2" indent="0" defTabSz="913835">
              <a:lnSpc>
                <a:spcPct val="115000"/>
              </a:lnSpc>
              <a:spcBef>
                <a:spcPts val="0"/>
              </a:spcBef>
              <a:buClrTx/>
              <a:buNone/>
            </a:pPr>
            <a:r>
              <a:rPr lang="fr-FR" sz="9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endParaRPr lang="fr-FR" sz="9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437179" lvl="2" indent="-285750" defTabSz="913835">
              <a:lnSpc>
                <a:spcPct val="115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fr-FR" sz="1400" dirty="0" smtClean="0">
                <a:solidFill>
                  <a:prstClr val="black"/>
                </a:solidFill>
                <a:latin typeface="Calibri"/>
                <a:ea typeface="Calibri"/>
                <a:cs typeface="HelveticaNeueLTPro-Cn"/>
              </a:rPr>
              <a:t>Participation du pharmacien aux réunions cliniques </a:t>
            </a:r>
          </a:p>
          <a:p>
            <a:pPr marL="1151429" lvl="2" indent="0" defTabSz="913835">
              <a:lnSpc>
                <a:spcPct val="115000"/>
              </a:lnSpc>
              <a:spcBef>
                <a:spcPts val="0"/>
              </a:spcBef>
              <a:buClrTx/>
              <a:buNone/>
            </a:pPr>
            <a:r>
              <a:rPr lang="fr-FR" sz="1400" dirty="0" smtClean="0">
                <a:solidFill>
                  <a:prstClr val="black"/>
                </a:solidFill>
                <a:latin typeface="Calibri"/>
                <a:ea typeface="Calibri"/>
                <a:cs typeface="HelveticaNeueLTPro-Cn"/>
              </a:rPr>
              <a:t>hebdomadaires</a:t>
            </a:r>
            <a:r>
              <a:rPr lang="fr-FR" sz="1200" dirty="0" smtClean="0">
                <a:solidFill>
                  <a:prstClr val="black"/>
                </a:solidFill>
                <a:latin typeface="Calibri"/>
                <a:ea typeface="Calibri"/>
                <a:cs typeface="HelveticaNeueLTPro-Cn"/>
              </a:rPr>
              <a:t>  : Evaluation </a:t>
            </a:r>
            <a:r>
              <a:rPr lang="fr-FR" sz="1200" dirty="0">
                <a:solidFill>
                  <a:prstClr val="black"/>
                </a:solidFill>
                <a:latin typeface="Calibri"/>
                <a:ea typeface="Calibri"/>
                <a:cs typeface="HelveticaNeueLTPro-Cn"/>
              </a:rPr>
              <a:t>de la pertinence thérapeutique</a:t>
            </a:r>
          </a:p>
          <a:p>
            <a:pPr marL="1151429" lvl="2" indent="0" defTabSz="913835">
              <a:lnSpc>
                <a:spcPct val="115000"/>
              </a:lnSpc>
              <a:spcBef>
                <a:spcPts val="0"/>
              </a:spcBef>
              <a:buClrTx/>
              <a:buNone/>
            </a:pPr>
            <a:r>
              <a:rPr lang="fr-FR" sz="1200" dirty="0" smtClean="0">
                <a:solidFill>
                  <a:prstClr val="black"/>
                </a:solidFill>
                <a:latin typeface="Calibri"/>
                <a:ea typeface="Calibri"/>
                <a:cs typeface="HelveticaNeueLTPro-Cn"/>
              </a:rPr>
              <a:t>+ programmation de sortie) </a:t>
            </a:r>
            <a:endParaRPr lang="fr-FR" sz="1200" dirty="0">
              <a:solidFill>
                <a:prstClr val="black"/>
              </a:solidFill>
              <a:latin typeface="Calibri"/>
              <a:ea typeface="Calibri"/>
              <a:cs typeface="HelveticaNeueLTPro-Cn"/>
            </a:endParaRPr>
          </a:p>
          <a:p>
            <a:pPr marL="1151429" lvl="2" indent="0" defTabSz="913835">
              <a:lnSpc>
                <a:spcPct val="115000"/>
              </a:lnSpc>
              <a:spcBef>
                <a:spcPts val="0"/>
              </a:spcBef>
              <a:buClrTx/>
              <a:buNone/>
            </a:pPr>
            <a:endParaRPr lang="fr-FR" sz="900" dirty="0">
              <a:solidFill>
                <a:prstClr val="black"/>
              </a:solidFill>
              <a:latin typeface="Calibri"/>
              <a:ea typeface="Calibri"/>
              <a:cs typeface="HelveticaNeueLTPro-Cn"/>
            </a:endParaRPr>
          </a:p>
          <a:p>
            <a:pPr marL="1437179" lvl="2" indent="-285750" defTabSz="913835">
              <a:lnSpc>
                <a:spcPct val="115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fr-FR" sz="1400" dirty="0" smtClean="0">
                <a:solidFill>
                  <a:prstClr val="black"/>
                </a:solidFill>
                <a:latin typeface="Calibri"/>
                <a:ea typeface="Calibri"/>
                <a:cs typeface="HelveticaNeueLTPro-Cn"/>
              </a:rPr>
              <a:t>Amélioration de la prise en charge nutritionnelle</a:t>
            </a:r>
          </a:p>
          <a:p>
            <a:pPr marL="1151429" lvl="2" indent="0" defTabSz="913835">
              <a:lnSpc>
                <a:spcPct val="115000"/>
              </a:lnSpc>
              <a:spcBef>
                <a:spcPts val="0"/>
              </a:spcBef>
              <a:buClrTx/>
              <a:buNone/>
            </a:pPr>
            <a:r>
              <a:rPr lang="fr-FR" sz="1400" dirty="0" smtClean="0">
                <a:solidFill>
                  <a:prstClr val="black"/>
                </a:solidFill>
                <a:latin typeface="Calibri"/>
                <a:ea typeface="Calibri"/>
                <a:cs typeface="HelveticaNeueLTPro-Cn"/>
              </a:rPr>
              <a:t>(groupe de marche)</a:t>
            </a:r>
            <a:endParaRPr lang="fr-FR" sz="1400" dirty="0">
              <a:solidFill>
                <a:prstClr val="black"/>
              </a:solidFill>
              <a:latin typeface="Calibri"/>
              <a:ea typeface="Calibri"/>
              <a:cs typeface="HelveticaNeueLTPro-Cn"/>
            </a:endParaRPr>
          </a:p>
          <a:p>
            <a:pPr marL="0" lvl="0" indent="0">
              <a:spcBef>
                <a:spcPct val="20000"/>
              </a:spcBef>
              <a:buClr>
                <a:srgbClr val="A28E6A"/>
              </a:buClr>
              <a:buSzPct val="95000"/>
              <a:buNone/>
            </a:pPr>
            <a:endParaRPr lang="fr-FR" sz="2400" u="sng" dirty="0">
              <a:latin typeface="Calibri" panose="020F0502020204030204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>
                <a:latin typeface="Calibri" panose="020F0502020204030204" pitchFamily="34" charset="0"/>
              </a:rPr>
              <a:t>Projet d’optimisation de la PEC somatique</a:t>
            </a:r>
            <a:endParaRPr lang="fr-FR" sz="3600" dirty="0"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98638"/>
            <a:ext cx="1514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76256" y="6668034"/>
            <a:ext cx="1944216" cy="137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228184" y="2359913"/>
            <a:ext cx="1564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Fait / tous les patients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7" name="Accolade fermante 6"/>
          <p:cNvSpPr/>
          <p:nvPr/>
        </p:nvSpPr>
        <p:spPr>
          <a:xfrm>
            <a:off x="5868144" y="2204864"/>
            <a:ext cx="288032" cy="576064"/>
          </a:xfrm>
          <a:prstGeom prst="rightBrace">
            <a:avLst>
              <a:gd name="adj1" fmla="val 8333"/>
              <a:gd name="adj2" fmla="val 4923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ccolade fermante 7"/>
          <p:cNvSpPr/>
          <p:nvPr/>
        </p:nvSpPr>
        <p:spPr>
          <a:xfrm>
            <a:off x="5931768" y="3825044"/>
            <a:ext cx="152400" cy="612068"/>
          </a:xfrm>
          <a:prstGeom prst="rightBrace">
            <a:avLst>
              <a:gd name="adj1" fmla="val 8333"/>
              <a:gd name="adj2" fmla="val 4923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ccolade fermante 8"/>
          <p:cNvSpPr/>
          <p:nvPr/>
        </p:nvSpPr>
        <p:spPr>
          <a:xfrm>
            <a:off x="5944910" y="4689140"/>
            <a:ext cx="152400" cy="612068"/>
          </a:xfrm>
          <a:prstGeom prst="rightBrace">
            <a:avLst>
              <a:gd name="adj1" fmla="val 8333"/>
              <a:gd name="adj2" fmla="val 4923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228184" y="4016097"/>
            <a:ext cx="1340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Médecin référent  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193433" y="4880193"/>
            <a:ext cx="1465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Pharmacien référent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2" name="Accolade fermante 11"/>
          <p:cNvSpPr/>
          <p:nvPr/>
        </p:nvSpPr>
        <p:spPr>
          <a:xfrm>
            <a:off x="5940431" y="5589240"/>
            <a:ext cx="96123" cy="288032"/>
          </a:xfrm>
          <a:prstGeom prst="rightBrace">
            <a:avLst>
              <a:gd name="adj1" fmla="val 8333"/>
              <a:gd name="adj2" fmla="val 4923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228184" y="5589240"/>
            <a:ext cx="1088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Diététicienne  </a:t>
            </a:r>
            <a:endParaRPr lang="fr-FR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903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02840" y="1484784"/>
            <a:ext cx="8517632" cy="4832954"/>
          </a:xfrm>
        </p:spPr>
        <p:txBody>
          <a:bodyPr>
            <a:noAutofit/>
          </a:bodyPr>
          <a:lstStyle/>
          <a:p>
            <a:pPr marL="1199581" lvl="1" indent="-285750" defTabSz="913835">
              <a:lnSpc>
                <a:spcPct val="115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b="1" u="sng" dirty="0" smtClean="0">
                <a:solidFill>
                  <a:srgbClr val="00B0F0"/>
                </a:solidFill>
                <a:latin typeface="Calibri"/>
                <a:ea typeface="Calibri"/>
                <a:cs typeface="HelveticaNeueLTPro-Cn"/>
              </a:rPr>
              <a:t>A la SORTIE </a:t>
            </a:r>
          </a:p>
          <a:p>
            <a:pPr marL="1437179" lvl="2" indent="-285750" defTabSz="913835">
              <a:lnSpc>
                <a:spcPct val="115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fr-FR" sz="1400" dirty="0" smtClean="0">
                <a:solidFill>
                  <a:prstClr val="black"/>
                </a:solidFill>
                <a:latin typeface="Calibri"/>
                <a:ea typeface="Calibri"/>
                <a:cs typeface="HelveticaNeueLTPro-Cn"/>
              </a:rPr>
              <a:t>Conciliation </a:t>
            </a:r>
            <a:r>
              <a:rPr lang="fr-FR" sz="1400" dirty="0">
                <a:solidFill>
                  <a:prstClr val="black"/>
                </a:solidFill>
                <a:latin typeface="Calibri"/>
                <a:ea typeface="Calibri"/>
                <a:cs typeface="HelveticaNeueLTPro-Cn"/>
              </a:rPr>
              <a:t>Médicamenteuse </a:t>
            </a:r>
            <a:r>
              <a:rPr lang="fr-FR" sz="1400" dirty="0" smtClean="0">
                <a:solidFill>
                  <a:prstClr val="black"/>
                </a:solidFill>
                <a:latin typeface="Calibri"/>
                <a:ea typeface="Calibri"/>
                <a:cs typeface="HelveticaNeueLTPro-Cn"/>
              </a:rPr>
              <a:t>de Sortie (CMS)</a:t>
            </a:r>
          </a:p>
          <a:p>
            <a:pPr marL="1437179" lvl="2" indent="-285750" defTabSz="913835">
              <a:lnSpc>
                <a:spcPct val="115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fr-FR" sz="1400" dirty="0" smtClean="0">
                <a:solidFill>
                  <a:prstClr val="black"/>
                </a:solidFill>
                <a:latin typeface="Calibri"/>
                <a:ea typeface="Calibri"/>
                <a:cs typeface="HelveticaNeueLTPro-Cn"/>
              </a:rPr>
              <a:t>Orientation vers un médecin traitant ou centre de santé</a:t>
            </a:r>
          </a:p>
          <a:p>
            <a:pPr marL="1437179" lvl="2" indent="-285750" defTabSz="913835">
              <a:lnSpc>
                <a:spcPct val="115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fr-FR" sz="1400" dirty="0" smtClean="0">
                <a:solidFill>
                  <a:prstClr val="black"/>
                </a:solidFill>
                <a:latin typeface="Calibri"/>
                <a:ea typeface="Calibri"/>
                <a:cs typeface="HelveticaNeueLTPro-Cn"/>
              </a:rPr>
              <a:t>Intégration des documents au DPI</a:t>
            </a:r>
          </a:p>
          <a:p>
            <a:pPr marL="1720468" lvl="3" indent="-285750" defTabSz="913835">
              <a:lnSpc>
                <a:spcPct val="115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fr-FR" sz="1200" dirty="0" smtClean="0">
                <a:solidFill>
                  <a:prstClr val="black"/>
                </a:solidFill>
                <a:latin typeface="Calibri"/>
                <a:ea typeface="Calibri"/>
                <a:cs typeface="HelveticaNeueLTPro-Cn"/>
              </a:rPr>
              <a:t>Lettre de liaison avec versant somatique</a:t>
            </a:r>
          </a:p>
          <a:p>
            <a:pPr marL="1720468" lvl="3" indent="-285750" defTabSz="913835">
              <a:lnSpc>
                <a:spcPct val="115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fr-FR" sz="1200" dirty="0" smtClean="0">
                <a:solidFill>
                  <a:prstClr val="black"/>
                </a:solidFill>
                <a:latin typeface="Calibri"/>
                <a:ea typeface="Calibri"/>
                <a:cs typeface="HelveticaNeueLTPro-Cn"/>
              </a:rPr>
              <a:t>Fiche de conciliation et document synthétique (ordonnances entrée et sortie, et commentaires en cas de modifications)</a:t>
            </a:r>
          </a:p>
          <a:p>
            <a:pPr marL="1720468" lvl="3" indent="-285750" defTabSz="913835">
              <a:lnSpc>
                <a:spcPct val="115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fr-FR" sz="1200" dirty="0" smtClean="0">
                <a:solidFill>
                  <a:prstClr val="black"/>
                </a:solidFill>
                <a:latin typeface="Calibri"/>
                <a:ea typeface="Calibri"/>
                <a:cs typeface="HelveticaNeueLTPro-Cn"/>
              </a:rPr>
              <a:t>Envoi systématisé des documents intégrés au DPI aux médecin traitant et à la pharmacie d’officine par les secrétaires de l’unité de soins + partage automatique avec le CMP</a:t>
            </a:r>
          </a:p>
          <a:p>
            <a:pPr marL="1539811" lvl="3" indent="-342685" defTabSz="913835">
              <a:lnSpc>
                <a:spcPct val="115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fr-FR" sz="1400" dirty="0" smtClean="0">
                <a:solidFill>
                  <a:prstClr val="black"/>
                </a:solidFill>
                <a:latin typeface="Calibri"/>
                <a:ea typeface="Calibri"/>
                <a:cs typeface="HelveticaNeueLTPro-Cn"/>
              </a:rPr>
              <a:t>Proposition </a:t>
            </a:r>
            <a:r>
              <a:rPr lang="fr-FR" sz="1400" dirty="0">
                <a:solidFill>
                  <a:prstClr val="black"/>
                </a:solidFill>
                <a:latin typeface="Calibri"/>
                <a:ea typeface="Calibri"/>
                <a:cs typeface="HelveticaNeueLTPro-Cn"/>
              </a:rPr>
              <a:t>au patient de suivre le programme d’Education Thérapeutique du Patient (ETP) </a:t>
            </a:r>
            <a:r>
              <a:rPr lang="fr-FR" sz="1400" dirty="0" smtClean="0">
                <a:solidFill>
                  <a:prstClr val="black"/>
                </a:solidFill>
                <a:latin typeface="Calibri"/>
                <a:ea typeface="Calibri"/>
                <a:cs typeface="HelveticaNeueLTPro-Cn"/>
              </a:rPr>
              <a:t>du CHET</a:t>
            </a:r>
          </a:p>
          <a:p>
            <a:pPr marL="1197126" lvl="3" indent="0" defTabSz="913835">
              <a:lnSpc>
                <a:spcPct val="115000"/>
              </a:lnSpc>
              <a:spcBef>
                <a:spcPts val="0"/>
              </a:spcBef>
              <a:buClrTx/>
              <a:buNone/>
            </a:pPr>
            <a:endParaRPr lang="fr-FR" sz="1400" dirty="0" smtClean="0">
              <a:solidFill>
                <a:prstClr val="black"/>
              </a:solidFill>
              <a:latin typeface="Calibri"/>
              <a:ea typeface="Calibri"/>
              <a:cs typeface="HelveticaNeueLTPro-Cn"/>
            </a:endParaRPr>
          </a:p>
          <a:p>
            <a:pPr marL="1199581" lvl="1" indent="-285750" defTabSz="913835">
              <a:lnSpc>
                <a:spcPct val="115000"/>
              </a:lnSpc>
              <a:spcBef>
                <a:spcPts val="0"/>
              </a:spcBef>
              <a:buClr>
                <a:srgbClr val="DEF5FA">
                  <a:lumMod val="50000"/>
                </a:srgbClr>
              </a:buClr>
              <a:buFont typeface="Wingdings" panose="05000000000000000000" pitchFamily="2" charset="2"/>
              <a:buChar char="Ø"/>
            </a:pPr>
            <a:r>
              <a:rPr lang="fr-FR" sz="1600" b="1" u="sng" dirty="0" smtClean="0">
                <a:solidFill>
                  <a:srgbClr val="00B0F0"/>
                </a:solidFill>
                <a:latin typeface="Calibri"/>
                <a:ea typeface="Calibri"/>
                <a:cs typeface="HelveticaNeueLTPro-Cn"/>
              </a:rPr>
              <a:t>Améliorer </a:t>
            </a:r>
            <a:r>
              <a:rPr lang="fr-FR" sz="1600" b="1" u="sng" dirty="0">
                <a:solidFill>
                  <a:srgbClr val="00B0F0"/>
                </a:solidFill>
                <a:latin typeface="Calibri"/>
                <a:ea typeface="Calibri"/>
                <a:cs typeface="HelveticaNeueLTPro-Cn"/>
              </a:rPr>
              <a:t>la </a:t>
            </a:r>
            <a:r>
              <a:rPr lang="fr-FR" sz="1600" b="1" u="sng" dirty="0" smtClean="0">
                <a:solidFill>
                  <a:srgbClr val="00B0F0"/>
                </a:solidFill>
                <a:latin typeface="Calibri"/>
                <a:ea typeface="Calibri"/>
                <a:cs typeface="HelveticaNeueLTPro-Cn"/>
              </a:rPr>
              <a:t>coordination </a:t>
            </a:r>
            <a:r>
              <a:rPr lang="fr-FR" sz="1600" b="1" u="sng" dirty="0">
                <a:solidFill>
                  <a:srgbClr val="00B0F0"/>
                </a:solidFill>
                <a:latin typeface="Calibri"/>
                <a:ea typeface="Calibri"/>
                <a:cs typeface="HelveticaNeueLTPro-Cn"/>
              </a:rPr>
              <a:t>dans le parcours </a:t>
            </a:r>
            <a:r>
              <a:rPr lang="fr-FR" sz="1600" b="1" u="sng" dirty="0" smtClean="0">
                <a:solidFill>
                  <a:srgbClr val="00B0F0"/>
                </a:solidFill>
                <a:latin typeface="Calibri"/>
                <a:ea typeface="Calibri"/>
                <a:cs typeface="HelveticaNeueLTPro-Cn"/>
              </a:rPr>
              <a:t>patient</a:t>
            </a:r>
            <a:endParaRPr lang="fr-FR" sz="1600" b="1" u="sng" dirty="0">
              <a:solidFill>
                <a:srgbClr val="00B0F0"/>
              </a:solidFill>
              <a:latin typeface="Calibri"/>
              <a:ea typeface="Calibri"/>
              <a:cs typeface="HelveticaNeueLTPro-Cn"/>
            </a:endParaRPr>
          </a:p>
          <a:p>
            <a:pPr marL="1437179" lvl="2" indent="-285750" defTabSz="913835">
              <a:lnSpc>
                <a:spcPct val="115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Développer le partenariat entre les consultations somatiques et le centre de santé André </a:t>
            </a: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Rouss</a:t>
            </a:r>
            <a:r>
              <a:rPr lang="fr-FR" sz="1400" dirty="0" smtClean="0">
                <a:solidFill>
                  <a:prstClr val="black"/>
                </a:solidFill>
                <a:latin typeface="Calibri"/>
                <a:ea typeface="Times New Roman"/>
              </a:rPr>
              <a:t>in</a:t>
            </a:r>
            <a:endParaRPr lang="fr-FR" sz="1400" dirty="0">
              <a:solidFill>
                <a:prstClr val="black"/>
              </a:solidFill>
              <a:latin typeface="Calibri"/>
              <a:ea typeface="Calibri"/>
              <a:cs typeface="HelveticaNeueLTPro-Cn"/>
            </a:endParaRPr>
          </a:p>
          <a:p>
            <a:pPr marL="1437179" lvl="2" indent="-285750" defTabSz="913835">
              <a:lnSpc>
                <a:spcPct val="115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</a:rPr>
              <a:t>Programmer </a:t>
            </a: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</a:rPr>
              <a:t>des </a:t>
            </a: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</a:rPr>
              <a:t>rencontres fréquentes avec </a:t>
            </a: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</a:rPr>
              <a:t>le CMP </a:t>
            </a:r>
            <a:endParaRPr lang="fr-FR" sz="1400" dirty="0" smtClean="0">
              <a:solidFill>
                <a:prstClr val="black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pPr marL="1437179" lvl="2" indent="-285750" defTabSz="913835">
              <a:lnSpc>
                <a:spcPct val="115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q"/>
            </a:pP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</a:rPr>
              <a:t>Etablir un lien avec les professionnels de santé libéraux (pharmaciens de ville, médecins généralistes), </a:t>
            </a: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</a:rPr>
              <a:t>proposer </a:t>
            </a: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</a:rPr>
              <a:t>des soirées d’informations sur les maladies en santé mentale </a:t>
            </a: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</a:rPr>
              <a:t>(</a:t>
            </a:r>
            <a:r>
              <a:rPr lang="fr-FR" sz="14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</a:rPr>
              <a:t>déstigmatisation</a:t>
            </a: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</a:rPr>
              <a:t>) et sur l’intérêt de la conciliation (par </a:t>
            </a: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</a:rPr>
              <a:t>exemple </a:t>
            </a:r>
            <a:r>
              <a:rPr lang="fr-FR" sz="1400" i="1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</a:rPr>
              <a:t>via</a:t>
            </a: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</a:rPr>
              <a:t> </a:t>
            </a:r>
            <a:r>
              <a:rPr lang="fr-FR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</a:rPr>
              <a:t>UR</a:t>
            </a:r>
            <a:r>
              <a:rPr lang="fr-FR" sz="1400" dirty="0" smtClean="0">
                <a:latin typeface="Calibri" panose="020F0502020204030204" pitchFamily="34" charset="0"/>
              </a:rPr>
              <a:t>PS)</a:t>
            </a:r>
            <a:endParaRPr lang="fr-FR" sz="1400" dirty="0" smtClean="0">
              <a:solidFill>
                <a:prstClr val="black"/>
              </a:solidFill>
              <a:latin typeface="Calibri"/>
              <a:ea typeface="Calibri"/>
              <a:cs typeface="HelveticaNeueLTPro-Cn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Calibri" panose="020F0502020204030204" pitchFamily="34" charset="0"/>
              </a:rPr>
              <a:t>Améliorer la sortie et la coordination</a:t>
            </a:r>
            <a:endParaRPr lang="fr-FR" dirty="0"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98638"/>
            <a:ext cx="1514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76256" y="6668034"/>
            <a:ext cx="1944216" cy="137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159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1"/>
          <p:cNvSpPr txBox="1">
            <a:spLocks/>
          </p:cNvSpPr>
          <p:nvPr/>
        </p:nvSpPr>
        <p:spPr>
          <a:xfrm>
            <a:off x="467544" y="1484784"/>
            <a:ext cx="8445624" cy="4525963"/>
          </a:xfrm>
          <a:prstGeom prst="rect">
            <a:avLst/>
          </a:prstGeom>
        </p:spPr>
        <p:txBody>
          <a:bodyPr vert="horz" lIns="91384" tIns="45691" rIns="91384" bIns="45691">
            <a:normAutofit/>
          </a:bodyPr>
          <a:lstStyle>
            <a:lvl1pPr marL="365535" indent="-255874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08" indent="-228457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006" indent="-228457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295" indent="-228457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751" indent="-228457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211" indent="-228457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670" indent="-228457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128" indent="-228457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586" indent="-228457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661" indent="0" algn="ctr" defTabSz="914400">
              <a:buNone/>
            </a:pPr>
            <a:r>
              <a:rPr lang="fr-FR" sz="3200" dirty="0" smtClean="0">
                <a:latin typeface="Calibri" panose="020F0502020204030204" pitchFamily="34" charset="0"/>
              </a:rPr>
              <a:t>Santé mentale : enjeu majeur de santé publique</a:t>
            </a:r>
          </a:p>
          <a:p>
            <a:pPr marL="109661" indent="0" algn="ctr" defTabSz="914400">
              <a:buNone/>
            </a:pPr>
            <a:endParaRPr lang="fr-FR" sz="1400" dirty="0" smtClean="0">
              <a:latin typeface="Calibri" panose="020F0502020204030204" pitchFamily="34" charset="0"/>
            </a:endParaRPr>
          </a:p>
          <a:p>
            <a:pPr marL="109661" indent="0" algn="ctr" defTabSz="914400">
              <a:buNone/>
            </a:pPr>
            <a:r>
              <a:rPr lang="fr-FR" sz="2800" u="sng" dirty="0" smtClean="0">
                <a:latin typeface="Calibri" panose="020F0502020204030204" pitchFamily="34" charset="0"/>
              </a:rPr>
              <a:t>Constat unanime </a:t>
            </a:r>
            <a:r>
              <a:rPr lang="fr-FR" sz="2800" dirty="0" smtClean="0">
                <a:latin typeface="Calibri" panose="020F0502020204030204" pitchFamily="34" charset="0"/>
              </a:rPr>
              <a:t>: nécessité d’améliorer la PEC somatique des patients psychotiques</a:t>
            </a:r>
          </a:p>
          <a:p>
            <a:pPr marL="109661" indent="0" algn="ctr" defTabSz="914400">
              <a:buNone/>
            </a:pPr>
            <a:endParaRPr lang="fr-FR" sz="1000" dirty="0" smtClean="0">
              <a:latin typeface="Calibri" panose="020F0502020204030204" pitchFamily="34" charset="0"/>
            </a:endParaRPr>
          </a:p>
          <a:p>
            <a:pPr marL="109661" indent="0" algn="ctr" defTabSz="914400">
              <a:buNone/>
            </a:pPr>
            <a:r>
              <a:rPr lang="fr-FR" sz="2800" dirty="0" smtClean="0">
                <a:latin typeface="Calibri" panose="020F0502020204030204" pitchFamily="34" charset="0"/>
              </a:rPr>
              <a:t>Coopération entre professionnels de santé</a:t>
            </a:r>
          </a:p>
          <a:p>
            <a:pPr marL="109661" indent="0" algn="ctr" defTabSz="914400">
              <a:buNone/>
            </a:pPr>
            <a:r>
              <a:rPr lang="fr-FR" sz="2800" dirty="0" smtClean="0">
                <a:latin typeface="Calibri" panose="020F0502020204030204" pitchFamily="34" charset="0"/>
              </a:rPr>
              <a:t>Trouver des financements = projets innovants</a:t>
            </a:r>
          </a:p>
          <a:p>
            <a:pPr marL="109661" indent="0" algn="ctr" defTabSz="914400">
              <a:buFont typeface="Wingdings 3"/>
              <a:buNone/>
            </a:pPr>
            <a:endParaRPr lang="fr-FR" sz="900" b="1" dirty="0" smtClean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77272"/>
            <a:ext cx="1514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76256" y="6668034"/>
            <a:ext cx="1944216" cy="137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179512" y="44624"/>
            <a:ext cx="8640960" cy="1143000"/>
          </a:xfrm>
        </p:spPr>
        <p:txBody>
          <a:bodyPr>
            <a:noAutofit/>
          </a:bodyPr>
          <a:lstStyle/>
          <a:p>
            <a:pPr algn="ctr"/>
            <a:r>
              <a:rPr lang="fr-FR" sz="4800" dirty="0" smtClean="0">
                <a:latin typeface="Calibri" panose="020F0502020204030204" pitchFamily="34" charset="0"/>
              </a:rPr>
              <a:t>Conclusion</a:t>
            </a:r>
            <a:endParaRPr lang="fr-FR" sz="4800" dirty="0">
              <a:latin typeface="Calibri" panose="020F0502020204030204" pitchFamily="34" charset="0"/>
            </a:endParaRPr>
          </a:p>
        </p:txBody>
      </p:sp>
      <p:pic>
        <p:nvPicPr>
          <p:cNvPr id="3076" name="Picture 4" descr="Résultat de recherche d'images pour &quot;idé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65104"/>
            <a:ext cx="1791080" cy="206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789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2420888"/>
            <a:ext cx="63010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Merci pour votre attention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5044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611963"/>
          </a:xfrm>
        </p:spPr>
        <p:txBody>
          <a:bodyPr>
            <a:normAutofit/>
          </a:bodyPr>
          <a:lstStyle/>
          <a:p>
            <a:pPr lvl="1">
              <a:buClr>
                <a:srgbClr val="2DA2BF"/>
              </a:buClr>
              <a:buFont typeface="Wingdings" panose="05000000000000000000" pitchFamily="2" charset="2"/>
              <a:buChar char="Ø"/>
            </a:pPr>
            <a:r>
              <a:rPr lang="fr-FR" sz="2600" b="1" u="sng" dirty="0" smtClean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Constat </a:t>
            </a:r>
            <a:r>
              <a:rPr lang="fr-FR" sz="2600" b="1" u="sng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en matière de parcours de soins et de vie </a:t>
            </a:r>
            <a:r>
              <a:rPr lang="fr-FR" sz="2200" dirty="0" smtClean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:</a:t>
            </a:r>
          </a:p>
          <a:p>
            <a:pPr lvl="1">
              <a:buClr>
                <a:srgbClr val="2DA2BF"/>
              </a:buClr>
              <a:buFont typeface="Wingdings" panose="05000000000000000000" pitchFamily="2" charset="2"/>
              <a:buChar char="Ø"/>
            </a:pPr>
            <a:endParaRPr lang="fr-FR" sz="1700" dirty="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lvl="2">
              <a:buClr>
                <a:srgbClr val="2DA2BF"/>
              </a:buClr>
              <a:buFont typeface="Wingdings" panose="05000000000000000000" pitchFamily="2" charset="2"/>
              <a:buChar char="v"/>
            </a:pPr>
            <a:r>
              <a:rPr lang="fr-FR" sz="1900" b="1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Collaboration insuffisante avec les médecins généralistes </a:t>
            </a:r>
            <a:endParaRPr lang="fr-FR" sz="1900" b="1" dirty="0" smtClean="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lvl="3">
              <a:buClr>
                <a:srgbClr val="2DA2BF"/>
              </a:buClr>
              <a:buFont typeface="Wingdings" panose="05000000000000000000" pitchFamily="2" charset="2"/>
              <a:buChar char="ü"/>
            </a:pPr>
            <a:r>
              <a:rPr lang="fr-FR" sz="1500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25 à 30% patientèle </a:t>
            </a:r>
            <a:r>
              <a:rPr lang="fr-FR" sz="1500" dirty="0" smtClean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des médecins généralistes (MG) : </a:t>
            </a:r>
            <a:r>
              <a:rPr lang="fr-FR" sz="1500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troubles psychiatriques</a:t>
            </a:r>
            <a:r>
              <a:rPr lang="fr-FR" sz="1500" dirty="0" smtClean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lvl="3">
              <a:buClr>
                <a:srgbClr val="2DA2BF"/>
              </a:buClr>
              <a:buFont typeface="Wingdings" panose="05000000000000000000" pitchFamily="2" charset="2"/>
              <a:buChar char="ü"/>
            </a:pPr>
            <a:r>
              <a:rPr lang="fr-FR" sz="1500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1 cas / 2 non détecté par le MG</a:t>
            </a:r>
            <a:r>
              <a:rPr lang="fr-FR" sz="1500" dirty="0" smtClean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lvl="3">
              <a:buClr>
                <a:srgbClr val="2DA2BF"/>
              </a:buClr>
              <a:buFont typeface="Wingdings" panose="05000000000000000000" pitchFamily="2" charset="2"/>
              <a:buChar char="ü"/>
            </a:pPr>
            <a:r>
              <a:rPr lang="fr-FR" sz="1500" dirty="0" smtClean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2 facteurs : </a:t>
            </a:r>
            <a:r>
              <a:rPr lang="fr-FR" sz="15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FR" sz="1500" dirty="0" smtClean="0">
                <a:solidFill>
                  <a:srgbClr val="00B0F0"/>
                </a:solidFill>
                <a:latin typeface="Calibri"/>
                <a:ea typeface="Calibri"/>
                <a:cs typeface="Calibri"/>
              </a:rPr>
              <a:t>d</a:t>
            </a:r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urée de consultation et formation insuffisante </a:t>
            </a:r>
          </a:p>
          <a:p>
            <a:pPr lvl="3">
              <a:buClr>
                <a:srgbClr val="2DA2BF"/>
              </a:buClr>
              <a:buFont typeface="Wingdings" panose="05000000000000000000" pitchFamily="2" charset="2"/>
              <a:buChar char="ü"/>
            </a:pPr>
            <a:r>
              <a:rPr lang="fr-FR" sz="1500" dirty="0" smtClean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En France </a:t>
            </a:r>
            <a:r>
              <a:rPr lang="fr-FR" sz="1500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taux d’adressage </a:t>
            </a:r>
            <a:r>
              <a:rPr lang="fr-FR" sz="1500" dirty="0" smtClean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des MG vers psychiatres = </a:t>
            </a:r>
            <a:r>
              <a:rPr lang="fr-FR" sz="1500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un des plus faibles d’Europe </a:t>
            </a:r>
            <a:r>
              <a:rPr lang="fr-FR" sz="1000" i="1" dirty="0" smtClean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(</a:t>
            </a:r>
            <a:r>
              <a:rPr lang="fr-FR" sz="1000" i="1" dirty="0" err="1" smtClean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etude</a:t>
            </a:r>
            <a:r>
              <a:rPr lang="fr-FR" sz="1000" i="1" dirty="0" smtClean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FR" sz="1000" i="1" dirty="0" err="1" smtClean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Ese</a:t>
            </a:r>
            <a:r>
              <a:rPr lang="fr-FR" sz="1000" i="1" dirty="0" smtClean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MED 2005)</a:t>
            </a:r>
          </a:p>
          <a:p>
            <a:pPr lvl="3">
              <a:buClr>
                <a:srgbClr val="2DA2BF"/>
              </a:buClr>
              <a:buFont typeface="Wingdings" panose="05000000000000000000" pitchFamily="2" charset="2"/>
              <a:buChar char="ü"/>
            </a:pPr>
            <a:r>
              <a:rPr lang="fr-FR" sz="1500" dirty="0" smtClean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MG déplorent </a:t>
            </a:r>
            <a:r>
              <a:rPr lang="fr-FR" sz="1500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l’absence fréquente de lettre de sortie suffisamment documentée </a:t>
            </a:r>
            <a:r>
              <a:rPr lang="fr-FR" sz="1500" dirty="0" smtClean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après une hospitalisation en psy</a:t>
            </a:r>
          </a:p>
          <a:p>
            <a:pPr lvl="3">
              <a:buClr>
                <a:srgbClr val="2DA2BF"/>
              </a:buClr>
              <a:buFont typeface="Wingdings" panose="05000000000000000000" pitchFamily="2" charset="2"/>
              <a:buChar char="ü"/>
            </a:pPr>
            <a:endParaRPr lang="fr-FR" sz="1500" dirty="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lvl="2">
              <a:buClr>
                <a:srgbClr val="2DA2BF"/>
              </a:buClr>
              <a:buFont typeface="Wingdings" panose="05000000000000000000" pitchFamily="2" charset="2"/>
              <a:buChar char="v"/>
            </a:pPr>
            <a:r>
              <a:rPr lang="fr-FR" sz="1900" b="1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Des soins somatiques insuffisants pour les usagers de la </a:t>
            </a:r>
            <a:r>
              <a:rPr lang="fr-FR" sz="1900" b="1" dirty="0" smtClean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psychiatrie</a:t>
            </a:r>
            <a:endParaRPr lang="fr-FR" sz="1900" dirty="0" smtClean="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lvl="3">
              <a:buClr>
                <a:srgbClr val="2DA2BF"/>
              </a:buClr>
              <a:buFont typeface="Wingdings" panose="05000000000000000000" pitchFamily="2" charset="2"/>
              <a:buChar char="ü"/>
            </a:pPr>
            <a:r>
              <a:rPr lang="fr-FR" sz="1500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Prévalence élevée des pathologies somatiques </a:t>
            </a:r>
            <a:r>
              <a:rPr lang="fr-FR" sz="1500" dirty="0" smtClean="0">
                <a:latin typeface="Calibri"/>
                <a:ea typeface="Calibri"/>
                <a:cs typeface="Calibri"/>
              </a:rPr>
              <a:t>chez les personnes atteintes de troubles psychiatriques </a:t>
            </a:r>
          </a:p>
          <a:p>
            <a:pPr lvl="3">
              <a:buClr>
                <a:srgbClr val="2DA2BF"/>
              </a:buClr>
              <a:buFont typeface="Wingdings" panose="05000000000000000000" pitchFamily="2" charset="2"/>
              <a:buChar char="ü"/>
            </a:pPr>
            <a:r>
              <a:rPr lang="fr-FR" sz="1500" dirty="0" smtClean="0">
                <a:latin typeface="Calibri"/>
                <a:ea typeface="Calibri"/>
                <a:cs typeface="Calibri"/>
              </a:rPr>
              <a:t>Certains </a:t>
            </a:r>
            <a:r>
              <a:rPr lang="fr-FR" sz="1500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Neuroleptiques</a:t>
            </a:r>
            <a:r>
              <a:rPr lang="fr-FR" sz="1500" dirty="0" smtClean="0">
                <a:latin typeface="Calibri"/>
                <a:ea typeface="Calibri"/>
                <a:cs typeface="Calibri"/>
              </a:rPr>
              <a:t> participent à cette surmortalité </a:t>
            </a:r>
          </a:p>
          <a:p>
            <a:pPr lvl="3">
              <a:buClr>
                <a:srgbClr val="2DA2BF"/>
              </a:buClr>
              <a:buFont typeface="Wingdings" panose="05000000000000000000" pitchFamily="2" charset="2"/>
              <a:buChar char="ü"/>
            </a:pPr>
            <a:r>
              <a:rPr lang="fr-FR" sz="1500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Réalité sous estimée </a:t>
            </a:r>
            <a:r>
              <a:rPr lang="fr-FR" sz="1500" dirty="0" smtClean="0">
                <a:latin typeface="Calibri"/>
                <a:ea typeface="Calibri"/>
                <a:cs typeface="Calibri"/>
              </a:rPr>
              <a:t>et encore mal prise en compte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Calibri" panose="020F0502020204030204" pitchFamily="34" charset="0"/>
              </a:rPr>
              <a:t>Rapport </a:t>
            </a:r>
            <a:r>
              <a:rPr lang="fr-FR" sz="3200" dirty="0" err="1">
                <a:latin typeface="Calibri" panose="020F0502020204030204" pitchFamily="34" charset="0"/>
              </a:rPr>
              <a:t>Laforcade</a:t>
            </a:r>
            <a:r>
              <a:rPr lang="fr-FR" sz="3200" dirty="0">
                <a:latin typeface="Calibri" panose="020F0502020204030204" pitchFamily="34" charset="0"/>
              </a:rPr>
              <a:t> </a:t>
            </a:r>
            <a:r>
              <a:rPr lang="fr-FR" sz="1600" dirty="0">
                <a:latin typeface="Calibri" panose="020F0502020204030204" pitchFamily="34" charset="0"/>
              </a:rPr>
              <a:t>(octobre 2016)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98638"/>
            <a:ext cx="1514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76256" y="6668034"/>
            <a:ext cx="1944216" cy="137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787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>
                <a:effectLst/>
                <a:latin typeface="Calibri"/>
                <a:ea typeface="Calibri"/>
                <a:cs typeface="Times New Roman"/>
              </a:rPr>
              <a:t>Présentation Outil </a:t>
            </a:r>
            <a:r>
              <a:rPr lang="fr-FR" sz="3200" dirty="0" smtClean="0">
                <a:effectLst/>
                <a:latin typeface="Calibri"/>
                <a:ea typeface="Calibri"/>
                <a:cs typeface="Times New Roman"/>
              </a:rPr>
              <a:t>PMSI</a:t>
            </a:r>
            <a:endParaRPr lang="fr-FR" sz="3200" dirty="0"/>
          </a:p>
        </p:txBody>
      </p:sp>
      <p:pic>
        <p:nvPicPr>
          <p:cNvPr id="1026" name="Picture 2" descr="C:\Users\honore-st\AppData\Local\Microsoft\Windows\Temporary Internet Files\Content.Outlook\320RZBK1\Imag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6654446" cy="499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77272"/>
            <a:ext cx="1514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76256" y="6668034"/>
            <a:ext cx="1944216" cy="137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229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1143000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effectLst/>
                <a:latin typeface="Calibri"/>
                <a:ea typeface="Calibri"/>
                <a:cs typeface="Calibri"/>
              </a:rPr>
              <a:t>Fédération Hospitalière de France PACA</a:t>
            </a:r>
            <a:endParaRPr lang="fr-FR" sz="3200" dirty="0"/>
          </a:p>
        </p:txBody>
      </p:sp>
      <p:sp>
        <p:nvSpPr>
          <p:cNvPr id="5" name="Espace réservé du contenu 1"/>
          <p:cNvSpPr>
            <a:spLocks noGrp="1"/>
          </p:cNvSpPr>
          <p:nvPr>
            <p:ph idx="1"/>
          </p:nvPr>
        </p:nvSpPr>
        <p:spPr>
          <a:xfrm>
            <a:off x="467544" y="1196752"/>
            <a:ext cx="8445624" cy="316835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2800" b="1" dirty="0" smtClean="0">
                <a:latin typeface="Calibri" panose="020F0502020204030204" pitchFamily="34" charset="0"/>
              </a:rPr>
              <a:t>Schéma régional de santé 2018-2023</a:t>
            </a:r>
          </a:p>
          <a:p>
            <a:pPr marL="109661" indent="0">
              <a:spcBef>
                <a:spcPts val="0"/>
              </a:spcBef>
              <a:buNone/>
            </a:pPr>
            <a:endParaRPr lang="fr-FR" sz="1800" b="1" dirty="0" smtClean="0">
              <a:latin typeface="Calibri" panose="020F0502020204030204" pitchFamily="34" charset="0"/>
            </a:endParaRPr>
          </a:p>
          <a:p>
            <a:pPr marL="255873" lvl="1" indent="0" eaLnBrk="0" fontAlgn="base" hangingPunct="0">
              <a:spcBef>
                <a:spcPts val="0"/>
              </a:spcBef>
              <a:buClrTx/>
              <a:buNone/>
            </a:pPr>
            <a:r>
              <a:rPr lang="fr-FR" altLang="fr-FR" sz="2000" b="1" kern="0" dirty="0">
                <a:latin typeface="Calibri" panose="020F0502020204030204" pitchFamily="34" charset="0"/>
                <a:ea typeface="ＭＳ Ｐゴシック" charset="0"/>
                <a:cs typeface="Arial"/>
              </a:rPr>
              <a:t>Améliorer les prises en charge existantes tout en</a:t>
            </a:r>
            <a:r>
              <a:rPr lang="fr-FR" altLang="fr-FR" sz="20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ＭＳ Ｐゴシック" charset="0"/>
                <a:cs typeface="Arial"/>
              </a:rPr>
              <a:t> innovant </a:t>
            </a:r>
            <a:r>
              <a:rPr lang="fr-FR" altLang="fr-FR" sz="2000" b="1" kern="0" dirty="0">
                <a:latin typeface="Calibri" panose="020F0502020204030204" pitchFamily="34" charset="0"/>
                <a:ea typeface="ＭＳ Ｐゴシック" charset="0"/>
                <a:cs typeface="Arial"/>
              </a:rPr>
              <a:t>pour de nouvelles </a:t>
            </a:r>
            <a:r>
              <a:rPr lang="fr-FR" altLang="fr-FR" sz="2000" b="1" kern="0" dirty="0" smtClean="0">
                <a:latin typeface="Calibri" panose="020F0502020204030204" pitchFamily="34" charset="0"/>
                <a:ea typeface="ＭＳ Ｐゴシック" charset="0"/>
                <a:cs typeface="Arial"/>
              </a:rPr>
              <a:t>solutions</a:t>
            </a:r>
          </a:p>
          <a:p>
            <a:pPr marL="0" lvl="0" indent="0" eaLnBrk="0" fontAlgn="base" hangingPunct="0">
              <a:spcBef>
                <a:spcPts val="0"/>
              </a:spcBef>
              <a:buClrTx/>
              <a:buSzTx/>
              <a:buNone/>
            </a:pPr>
            <a:r>
              <a:rPr lang="fr-FR" altLang="fr-FR" sz="1800" b="1" dirty="0" smtClean="0">
                <a:latin typeface="Calibri" panose="020F0502020204030204" pitchFamily="34" charset="0"/>
                <a:ea typeface="ＭＳ Ｐゴシック" charset="0"/>
              </a:rPr>
              <a:t>	Développer </a:t>
            </a:r>
            <a:r>
              <a:rPr lang="fr-FR" altLang="fr-FR" sz="1800" b="1" dirty="0">
                <a:latin typeface="Calibri" panose="020F0502020204030204" pitchFamily="34" charset="0"/>
                <a:ea typeface="ＭＳ Ｐゴシック" charset="0"/>
              </a:rPr>
              <a:t>l’exercice coordonné </a:t>
            </a:r>
            <a:r>
              <a:rPr lang="fr-FR" altLang="fr-FR" sz="1800" dirty="0">
                <a:latin typeface="Calibri" panose="020F0502020204030204" pitchFamily="34" charset="0"/>
                <a:ea typeface="ＭＳ Ｐゴシック" charset="0"/>
              </a:rPr>
              <a:t>: </a:t>
            </a:r>
          </a:p>
          <a:p>
            <a:pPr marL="367234" lvl="1" indent="0" eaLnBrk="0" fontAlgn="base" hangingPunct="0">
              <a:spcBef>
                <a:spcPts val="0"/>
              </a:spcBef>
              <a:buClrTx/>
              <a:buSzPct val="120000"/>
              <a:buNone/>
            </a:pPr>
            <a:r>
              <a:rPr lang="fr-FR" altLang="fr-FR" sz="1800" b="1" dirty="0" smtClean="0">
                <a:latin typeface="Calibri" panose="020F0502020204030204" pitchFamily="34" charset="0"/>
                <a:ea typeface="ＭＳ Ｐゴシック" charset="0"/>
              </a:rPr>
              <a:t>	Développer </a:t>
            </a:r>
            <a:r>
              <a:rPr lang="fr-FR" altLang="fr-FR" sz="1800" b="1" dirty="0">
                <a:latin typeface="Calibri" panose="020F0502020204030204" pitchFamily="34" charset="0"/>
                <a:ea typeface="ＭＳ Ｐゴシック" charset="0"/>
              </a:rPr>
              <a:t>les coopérations entre professionnels de </a:t>
            </a:r>
            <a:r>
              <a:rPr lang="fr-FR" altLang="fr-FR" sz="1800" b="1" dirty="0" smtClean="0">
                <a:latin typeface="Calibri" panose="020F0502020204030204" pitchFamily="34" charset="0"/>
                <a:ea typeface="ＭＳ Ｐゴシック" charset="0"/>
              </a:rPr>
              <a:t>santé</a:t>
            </a:r>
            <a:endParaRPr lang="fr-FR" altLang="fr-FR" sz="1800" b="1" kern="0" dirty="0" smtClean="0">
              <a:latin typeface="Calibri" panose="020F0502020204030204" pitchFamily="34" charset="0"/>
              <a:ea typeface="ＭＳ Ｐゴシック" charset="0"/>
              <a:cs typeface="Arial"/>
            </a:endParaRPr>
          </a:p>
          <a:p>
            <a:pPr marL="367234" lvl="1" indent="0" eaLnBrk="0" fontAlgn="base" hangingPunct="0">
              <a:spcBef>
                <a:spcPts val="0"/>
              </a:spcBef>
              <a:buClrTx/>
              <a:buSzPct val="120000"/>
              <a:buNone/>
            </a:pPr>
            <a:endParaRPr lang="fr-FR" altLang="fr-FR" sz="1200" b="1" kern="0" dirty="0">
              <a:solidFill>
                <a:prstClr val="black"/>
              </a:solidFill>
              <a:latin typeface="Calibri" panose="020F0502020204030204" pitchFamily="34" charset="0"/>
              <a:ea typeface="ＭＳ Ｐゴシック" charset="0"/>
              <a:cs typeface="Arial"/>
            </a:endParaRPr>
          </a:p>
          <a:p>
            <a:pPr marL="367234" lvl="1" indent="0" eaLnBrk="0" fontAlgn="base" hangingPunct="0">
              <a:spcBef>
                <a:spcPts val="0"/>
              </a:spcBef>
              <a:buClrTx/>
              <a:buSzPct val="120000"/>
              <a:buNone/>
            </a:pPr>
            <a:r>
              <a:rPr lang="fr-FR" altLang="fr-FR" sz="2000" b="1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0"/>
                <a:cs typeface="Arial"/>
              </a:rPr>
              <a:t>Structurer des </a:t>
            </a:r>
            <a:r>
              <a:rPr lang="fr-FR" altLang="fr-FR" sz="2000" b="1" kern="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ＭＳ Ｐゴシック" charset="0"/>
                <a:cs typeface="Arial"/>
              </a:rPr>
              <a:t>parcours de santé </a:t>
            </a:r>
            <a:r>
              <a:rPr lang="fr-FR" altLang="fr-FR" sz="2000" b="1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0"/>
                <a:cs typeface="Arial"/>
              </a:rPr>
              <a:t>dans 7 domaines prioritaires</a:t>
            </a:r>
          </a:p>
          <a:p>
            <a:pPr marL="0" lvl="0" indent="0" defTabSz="420260" fontAlgn="base">
              <a:spcBef>
                <a:spcPct val="0"/>
              </a:spcBef>
              <a:spcAft>
                <a:spcPct val="0"/>
              </a:spcAft>
              <a:buClrTx/>
              <a:buSzPct val="120000"/>
              <a:buNone/>
            </a:pPr>
            <a:r>
              <a:rPr lang="fr-FR" sz="1400" b="1" kern="0" dirty="0">
                <a:latin typeface="Calibri" panose="020F0502020204030204" pitchFamily="34" charset="0"/>
                <a:ea typeface="ＭＳ Ｐゴシック" charset="0"/>
                <a:cs typeface="Arial"/>
              </a:rPr>
              <a:t>	</a:t>
            </a:r>
            <a:r>
              <a:rPr lang="fr-FR" sz="1400" b="1" kern="0" dirty="0" smtClean="0">
                <a:latin typeface="Calibri" panose="020F0502020204030204" pitchFamily="34" charset="0"/>
                <a:ea typeface="ＭＳ Ｐゴシック" charset="0"/>
                <a:cs typeface="Arial"/>
              </a:rPr>
              <a:t>	</a:t>
            </a:r>
            <a:r>
              <a:rPr lang="fr-FR" sz="1600" b="1" dirty="0" smtClean="0">
                <a:latin typeface="Calibri" panose="020F0502020204030204" pitchFamily="34" charset="0"/>
                <a:ea typeface="ＭＳ Ｐゴシック" charset="0"/>
              </a:rPr>
              <a:t>Parcours </a:t>
            </a:r>
            <a:r>
              <a:rPr lang="fr-FR" sz="16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</a:rPr>
              <a:t>Maladies chroniques </a:t>
            </a:r>
          </a:p>
          <a:p>
            <a:pPr marL="0" lvl="0" indent="0" defTabSz="420260" fontAlgn="base">
              <a:spcBef>
                <a:spcPct val="0"/>
              </a:spcBef>
              <a:spcAft>
                <a:spcPct val="0"/>
              </a:spcAft>
              <a:buClrTx/>
              <a:buSzPct val="120000"/>
              <a:buNone/>
            </a:pPr>
            <a:r>
              <a:rPr lang="fr-FR" sz="1600" b="1" dirty="0" smtClean="0">
                <a:latin typeface="Calibri" panose="020F0502020204030204" pitchFamily="34" charset="0"/>
                <a:ea typeface="ＭＳ Ｐゴシック" charset="0"/>
              </a:rPr>
              <a:t>		Parcours </a:t>
            </a:r>
            <a:r>
              <a:rPr lang="fr-FR" sz="1600" b="1" dirty="0">
                <a:latin typeface="Calibri" panose="020F0502020204030204" pitchFamily="34" charset="0"/>
                <a:ea typeface="ＭＳ Ｐゴシック" charset="0"/>
              </a:rPr>
              <a:t>Personnes âgées</a:t>
            </a:r>
          </a:p>
          <a:p>
            <a:pPr marL="0" lvl="0" indent="0" defTabSz="420260" fontAlgn="base">
              <a:spcBef>
                <a:spcPct val="0"/>
              </a:spcBef>
              <a:spcAft>
                <a:spcPct val="0"/>
              </a:spcAft>
              <a:buClrTx/>
              <a:buSzPct val="120000"/>
              <a:buNone/>
            </a:pPr>
            <a:r>
              <a:rPr lang="fr-FR" sz="1600" b="1" dirty="0" smtClean="0">
                <a:latin typeface="Calibri" panose="020F0502020204030204" pitchFamily="34" charset="0"/>
                <a:ea typeface="ＭＳ Ｐゴシック" charset="0"/>
              </a:rPr>
              <a:t>		Parcours </a:t>
            </a:r>
            <a:r>
              <a:rPr lang="fr-FR" sz="1600" b="1" dirty="0">
                <a:latin typeface="Calibri" panose="020F0502020204030204" pitchFamily="34" charset="0"/>
                <a:ea typeface="ＭＳ Ｐゴシック" charset="0"/>
              </a:rPr>
              <a:t>Personnes en </a:t>
            </a:r>
            <a:r>
              <a:rPr lang="fr-FR" sz="16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</a:rPr>
              <a:t>situation de handicap	</a:t>
            </a:r>
          </a:p>
          <a:p>
            <a:pPr marL="0" lvl="0" indent="0" defTabSz="420260" fontAlgn="base">
              <a:spcBef>
                <a:spcPct val="0"/>
              </a:spcBef>
              <a:spcAft>
                <a:spcPct val="0"/>
              </a:spcAft>
              <a:buClrTx/>
              <a:buSzPct val="120000"/>
              <a:buNone/>
            </a:pPr>
            <a:r>
              <a:rPr lang="fr-FR" sz="1600" b="1" dirty="0" smtClean="0">
                <a:latin typeface="Calibri" panose="020F0502020204030204" pitchFamily="34" charset="0"/>
                <a:ea typeface="ＭＳ Ｐゴシック" charset="0"/>
              </a:rPr>
              <a:t>		Parcours </a:t>
            </a:r>
            <a:r>
              <a:rPr lang="fr-FR" sz="1600" b="1" dirty="0">
                <a:latin typeface="Calibri" panose="020F0502020204030204" pitchFamily="34" charset="0"/>
                <a:ea typeface="ＭＳ Ｐゴシック" charset="0"/>
              </a:rPr>
              <a:t>de santé et </a:t>
            </a:r>
            <a:r>
              <a:rPr lang="fr-FR" sz="16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</a:rPr>
              <a:t>précarité</a:t>
            </a:r>
          </a:p>
          <a:p>
            <a:pPr marL="0" lvl="0" indent="0" defTabSz="420260" fontAlgn="base">
              <a:spcBef>
                <a:spcPct val="0"/>
              </a:spcBef>
              <a:spcAft>
                <a:spcPct val="0"/>
              </a:spcAft>
              <a:buClrTx/>
              <a:buSzPct val="120000"/>
              <a:buNone/>
            </a:pPr>
            <a:r>
              <a:rPr lang="fr-FR" sz="1600" b="1" dirty="0" smtClean="0">
                <a:latin typeface="Calibri" panose="020F0502020204030204" pitchFamily="34" charset="0"/>
                <a:ea typeface="ＭＳ Ｐゴシック" charset="0"/>
              </a:rPr>
              <a:t>		</a:t>
            </a:r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</a:rPr>
              <a:t>Parcours </a:t>
            </a:r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</a:rPr>
              <a:t>Santé mentale</a:t>
            </a:r>
          </a:p>
          <a:p>
            <a:pPr marL="0" lvl="0" indent="0" defTabSz="420260" fontAlgn="base">
              <a:spcBef>
                <a:spcPct val="0"/>
              </a:spcBef>
              <a:spcAft>
                <a:spcPct val="0"/>
              </a:spcAft>
              <a:buClrTx/>
              <a:buSzPct val="120000"/>
              <a:buNone/>
            </a:pPr>
            <a:r>
              <a:rPr lang="fr-FR" sz="1600" b="1" dirty="0" smtClean="0">
                <a:latin typeface="Calibri" panose="020F0502020204030204" pitchFamily="34" charset="0"/>
                <a:ea typeface="ＭＳ Ｐゴシック" charset="0"/>
              </a:rPr>
              <a:t>		Parcours </a:t>
            </a:r>
            <a:r>
              <a:rPr lang="fr-FR" sz="1600" b="1" dirty="0">
                <a:latin typeface="Calibri" panose="020F0502020204030204" pitchFamily="34" charset="0"/>
                <a:ea typeface="ＭＳ Ｐゴシック" charset="0"/>
              </a:rPr>
              <a:t>Petite enfance, jeunes, jeunes adultes</a:t>
            </a:r>
          </a:p>
          <a:p>
            <a:pPr marL="0" lvl="0" indent="0" defTabSz="420260" fontAlgn="base">
              <a:spcBef>
                <a:spcPct val="0"/>
              </a:spcBef>
              <a:spcAft>
                <a:spcPct val="0"/>
              </a:spcAft>
              <a:buClrTx/>
              <a:buSzPct val="120000"/>
              <a:buNone/>
            </a:pPr>
            <a:r>
              <a:rPr lang="fr-FR" sz="1600" b="1" dirty="0" smtClean="0">
                <a:latin typeface="Calibri" panose="020F0502020204030204" pitchFamily="34" charset="0"/>
                <a:ea typeface="ＭＳ Ｐゴシック" charset="0"/>
              </a:rPr>
              <a:t>		Parcours </a:t>
            </a:r>
            <a:r>
              <a:rPr lang="fr-FR" sz="1600" b="1" dirty="0">
                <a:latin typeface="Calibri" panose="020F0502020204030204" pitchFamily="34" charset="0"/>
                <a:ea typeface="ＭＳ Ｐゴシック" charset="0"/>
              </a:rPr>
              <a:t>de santé et </a:t>
            </a:r>
            <a:r>
              <a:rPr lang="fr-FR" sz="16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</a:rPr>
              <a:t>addictions</a:t>
            </a:r>
          </a:p>
          <a:p>
            <a:pPr lvl="1">
              <a:spcBef>
                <a:spcPts val="0"/>
              </a:spcBef>
            </a:pPr>
            <a:endParaRPr lang="fr-FR" sz="1800" u="sng" dirty="0" smtClean="0">
              <a:latin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77272"/>
            <a:ext cx="1514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76256" y="6668034"/>
            <a:ext cx="1944216" cy="137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259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193301"/>
            <a:ext cx="8496944" cy="5188027"/>
          </a:xfrm>
        </p:spPr>
        <p:txBody>
          <a:bodyPr>
            <a:normAutofit/>
          </a:bodyPr>
          <a:lstStyle/>
          <a:p>
            <a:pPr marL="109659" indent="0">
              <a:buClr>
                <a:srgbClr val="2DA2BF"/>
              </a:buClr>
              <a:buNone/>
            </a:pPr>
            <a:r>
              <a:rPr lang="fr-FR" sz="1600" dirty="0" smtClean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Mme Ag</a:t>
            </a:r>
            <a:r>
              <a:rPr lang="fr-FR" sz="1600" b="1" dirty="0" smtClean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nès </a:t>
            </a:r>
            <a:r>
              <a:rPr lang="fr-FR" sz="1600" b="1" dirty="0" err="1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Buzyn</a:t>
            </a:r>
            <a:r>
              <a:rPr lang="fr-FR" sz="16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, ministre de la santé, le 26 janvier 2018 au 16éme congrès de </a:t>
            </a:r>
            <a:r>
              <a:rPr lang="fr-FR" sz="1600" dirty="0" smtClean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l’Encéphale</a:t>
            </a:r>
            <a:endParaRPr lang="fr-FR" sz="1600" dirty="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lvl="1">
              <a:buClr>
                <a:srgbClr val="2DA2BF"/>
              </a:buClr>
            </a:pPr>
            <a:r>
              <a:rPr lang="fr-FR" sz="19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Amélioration de la prise en charge du patient</a:t>
            </a:r>
          </a:p>
          <a:p>
            <a:pPr lvl="1">
              <a:buClr>
                <a:srgbClr val="2DA2BF"/>
              </a:buClr>
            </a:pPr>
            <a:r>
              <a:rPr lang="fr-FR" sz="1400" b="1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Dépistage précoce des pathologies</a:t>
            </a:r>
          </a:p>
          <a:p>
            <a:pPr lvl="1">
              <a:buClr>
                <a:srgbClr val="2DA2BF"/>
              </a:buClr>
            </a:pPr>
            <a:r>
              <a:rPr lang="fr-FR" sz="1400" b="1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Évolution du modèle de financement</a:t>
            </a:r>
          </a:p>
          <a:p>
            <a:pPr lvl="1">
              <a:buClr>
                <a:srgbClr val="2DA2BF"/>
              </a:buClr>
            </a:pPr>
            <a:r>
              <a:rPr lang="fr-FR" sz="1400" b="1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Fin de la stigmatisation</a:t>
            </a:r>
          </a:p>
          <a:p>
            <a:pPr lvl="1">
              <a:buClr>
                <a:srgbClr val="2DA2BF"/>
              </a:buClr>
            </a:pPr>
            <a:endParaRPr lang="fr-FR" sz="1900" dirty="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lvl="0">
              <a:buClr>
                <a:srgbClr val="2DA2BF"/>
              </a:buClr>
            </a:pPr>
            <a:r>
              <a:rPr lang="fr-FR" sz="2200" u="sng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Constat :</a:t>
            </a:r>
            <a:r>
              <a:rPr lang="fr-FR" sz="19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FR" sz="16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« trop de distance entre les établissements spécialisés en santé mentale, les hôpitaux généraux et </a:t>
            </a:r>
            <a:r>
              <a:rPr lang="fr-FR" sz="1600" dirty="0" smtClean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les </a:t>
            </a:r>
            <a:r>
              <a:rPr lang="fr-FR" sz="16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praticiens de ville, de médecine somatique ou de psychiatrie »</a:t>
            </a:r>
            <a:r>
              <a:rPr lang="fr-FR" sz="17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 </a:t>
            </a:r>
          </a:p>
          <a:p>
            <a:pPr lvl="0">
              <a:buClr>
                <a:srgbClr val="2DA2BF"/>
              </a:buClr>
            </a:pPr>
            <a:endParaRPr lang="fr-FR" sz="1900" dirty="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lvl="0">
              <a:buClr>
                <a:srgbClr val="2DA2BF"/>
              </a:buClr>
            </a:pPr>
            <a:r>
              <a:rPr lang="fr-FR" sz="1900" b="1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« Renforcement </a:t>
            </a:r>
            <a:r>
              <a:rPr lang="fr-FR" sz="19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de l’organisation territoriale et des liens entre le somatique et le </a:t>
            </a:r>
            <a:r>
              <a:rPr lang="fr-FR" sz="1900" b="1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psychique »</a:t>
            </a:r>
            <a:r>
              <a:rPr lang="fr-FR" sz="1900" dirty="0" smtClean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FR" sz="170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s’appuyant sur les groupements hospitaliers de territoire (GHT); les communautés psychiatriques de territoire (CPT); les ressources de télémédecine, et les projets territoriaux de santé mentale (PTSM</a:t>
            </a:r>
            <a:r>
              <a:rPr lang="fr-FR" sz="1700" dirty="0" smtClean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)</a:t>
            </a:r>
            <a:endParaRPr lang="fr-FR" sz="1900" dirty="0" smtClean="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marL="109661" lvl="0" indent="0">
              <a:buClr>
                <a:srgbClr val="2DA2BF"/>
              </a:buClr>
              <a:buNone/>
            </a:pPr>
            <a:endParaRPr lang="fr-FR" sz="1900" dirty="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lvl="0">
              <a:buClr>
                <a:srgbClr val="2DA2BF"/>
              </a:buClr>
            </a:pPr>
            <a:r>
              <a:rPr lang="fr-FR" sz="1800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«</a:t>
            </a:r>
            <a:r>
              <a:rPr lang="fr-FR" sz="18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fr-FR" sz="18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la psychiatrie sera l’une des premières disciplines concernées par les financements de parcours </a:t>
            </a:r>
            <a:r>
              <a:rPr lang="fr-FR" sz="1800" b="1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innovants »</a:t>
            </a:r>
            <a:endParaRPr lang="fr-FR" sz="2000" dirty="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lvl="1">
              <a:buClr>
                <a:srgbClr val="2DA2BF"/>
              </a:buClr>
            </a:pPr>
            <a:endParaRPr lang="fr-FR" sz="1600" dirty="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Autofit/>
          </a:bodyPr>
          <a:lstStyle/>
          <a:p>
            <a:r>
              <a:rPr lang="fr-FR" sz="3000" dirty="0">
                <a:latin typeface="Calibri" panose="020F0502020204030204" pitchFamily="34" charset="0"/>
              </a:rPr>
              <a:t>Plan d’action pour la psychiatrie et la santé mentale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98638"/>
            <a:ext cx="1514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76256" y="6668034"/>
            <a:ext cx="1944216" cy="137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239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484785"/>
            <a:ext cx="8445624" cy="3888432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latin typeface="Calibri" panose="020F0502020204030204" pitchFamily="34" charset="0"/>
              </a:rPr>
              <a:t>Groupe de travail en cours sur les soins somatiques</a:t>
            </a:r>
          </a:p>
          <a:p>
            <a:pPr marL="109661" indent="0">
              <a:buNone/>
            </a:pPr>
            <a:endParaRPr lang="fr-FR" sz="1000" b="1" dirty="0" smtClean="0">
              <a:latin typeface="Calibri" panose="020F0502020204030204" pitchFamily="34" charset="0"/>
            </a:endParaRPr>
          </a:p>
          <a:p>
            <a:pPr lvl="1"/>
            <a:r>
              <a:rPr lang="fr-FR" sz="2000" b="1" u="sng" dirty="0" smtClean="0">
                <a:latin typeface="Calibri" panose="020F0502020204030204" pitchFamily="34" charset="0"/>
              </a:rPr>
              <a:t>Etat des lieux  </a:t>
            </a:r>
            <a:r>
              <a:rPr lang="fr-FR" sz="1800" dirty="0" smtClean="0">
                <a:latin typeface="Calibri" panose="020F0502020204030204" pitchFamily="34" charset="0"/>
              </a:rPr>
              <a:t>(disparités ++ entre les établissements du 13 : APHM, Martigues, </a:t>
            </a:r>
            <a:r>
              <a:rPr lang="fr-FR" sz="1800" dirty="0" err="1">
                <a:latin typeface="Calibri" panose="020F0502020204030204" pitchFamily="34" charset="0"/>
              </a:rPr>
              <a:t>M</a:t>
            </a:r>
            <a:r>
              <a:rPr lang="fr-FR" sz="1800" dirty="0" err="1" smtClean="0">
                <a:latin typeface="Calibri" panose="020F0502020204030204" pitchFamily="34" charset="0"/>
              </a:rPr>
              <a:t>ontperrin</a:t>
            </a:r>
            <a:r>
              <a:rPr lang="fr-FR" sz="1800" dirty="0" smtClean="0">
                <a:latin typeface="Calibri" panose="020F0502020204030204" pitchFamily="34" charset="0"/>
              </a:rPr>
              <a:t>, </a:t>
            </a:r>
            <a:r>
              <a:rPr lang="fr-FR" sz="1800" dirty="0" err="1">
                <a:latin typeface="Calibri" panose="020F0502020204030204" pitchFamily="34" charset="0"/>
              </a:rPr>
              <a:t>V</a:t>
            </a:r>
            <a:r>
              <a:rPr lang="fr-FR" sz="1800" dirty="0" err="1" smtClean="0">
                <a:latin typeface="Calibri" panose="020F0502020204030204" pitchFamily="34" charset="0"/>
              </a:rPr>
              <a:t>alvert</a:t>
            </a:r>
            <a:r>
              <a:rPr lang="fr-FR" sz="1800" dirty="0" smtClean="0">
                <a:latin typeface="Calibri" panose="020F0502020204030204" pitchFamily="34" charset="0"/>
              </a:rPr>
              <a:t>, E. </a:t>
            </a:r>
            <a:r>
              <a:rPr lang="fr-FR" sz="1800" dirty="0">
                <a:latin typeface="Calibri" panose="020F0502020204030204" pitchFamily="34" charset="0"/>
              </a:rPr>
              <a:t>T</a:t>
            </a:r>
            <a:r>
              <a:rPr lang="fr-FR" sz="1800" dirty="0" smtClean="0">
                <a:latin typeface="Calibri" panose="020F0502020204030204" pitchFamily="34" charset="0"/>
              </a:rPr>
              <a:t>oulouse)</a:t>
            </a:r>
          </a:p>
          <a:p>
            <a:pPr lvl="1"/>
            <a:endParaRPr lang="fr-FR" sz="900" u="sng" dirty="0" smtClean="0">
              <a:latin typeface="Calibri" panose="020F0502020204030204" pitchFamily="34" charset="0"/>
            </a:endParaRPr>
          </a:p>
          <a:p>
            <a:pPr lvl="1"/>
            <a:r>
              <a:rPr lang="fr-FR" sz="2000" b="1" u="sng" dirty="0" smtClean="0">
                <a:latin typeface="Calibri" panose="020F0502020204030204" pitchFamily="34" charset="0"/>
              </a:rPr>
              <a:t>Points à travailler </a:t>
            </a:r>
            <a:r>
              <a:rPr lang="fr-FR" sz="2000" u="sng" dirty="0" smtClean="0">
                <a:latin typeface="Calibri" panose="020F0502020204030204" pitchFamily="34" charset="0"/>
              </a:rPr>
              <a:t>:</a:t>
            </a:r>
          </a:p>
          <a:p>
            <a:pPr lvl="2"/>
            <a:r>
              <a:rPr lang="fr-FR" sz="1600" dirty="0" err="1" smtClean="0">
                <a:latin typeface="Calibri" panose="020F0502020204030204" pitchFamily="34" charset="0"/>
              </a:rPr>
              <a:t>Protocoliser</a:t>
            </a:r>
            <a:r>
              <a:rPr lang="fr-FR" sz="1600" dirty="0" smtClean="0">
                <a:latin typeface="Calibri" panose="020F0502020204030204" pitchFamily="34" charset="0"/>
              </a:rPr>
              <a:t> </a:t>
            </a:r>
            <a:r>
              <a:rPr lang="fr-FR" sz="16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l’examen somatique systématique </a:t>
            </a:r>
            <a:r>
              <a:rPr lang="fr-FR" sz="1600" dirty="0" smtClean="0">
                <a:latin typeface="Calibri" panose="020F0502020204030204" pitchFamily="34" charset="0"/>
              </a:rPr>
              <a:t>(intra /extra)</a:t>
            </a:r>
          </a:p>
          <a:p>
            <a:pPr lvl="2"/>
            <a:r>
              <a:rPr lang="fr-FR" sz="16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Standardiser le bilan biologique</a:t>
            </a:r>
          </a:p>
          <a:p>
            <a:pPr lvl="2"/>
            <a:r>
              <a:rPr lang="fr-FR" sz="1600" dirty="0" smtClean="0">
                <a:latin typeface="Calibri" panose="020F0502020204030204" pitchFamily="34" charset="0"/>
              </a:rPr>
              <a:t>Réflexion sur une </a:t>
            </a:r>
            <a:r>
              <a:rPr lang="fr-FR" sz="16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organisation territoriale </a:t>
            </a:r>
            <a:r>
              <a:rPr lang="fr-FR" sz="1600" dirty="0" smtClean="0">
                <a:latin typeface="Calibri" panose="020F0502020204030204" pitchFamily="34" charset="0"/>
              </a:rPr>
              <a:t>de soins (attractivité médicale, listing) </a:t>
            </a:r>
          </a:p>
          <a:p>
            <a:pPr lvl="2"/>
            <a:r>
              <a:rPr lang="fr-FR" sz="1600" dirty="0">
                <a:latin typeface="Calibri" panose="020F0502020204030204" pitchFamily="34" charset="0"/>
              </a:rPr>
              <a:t>Créer des 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filières</a:t>
            </a:r>
            <a:r>
              <a:rPr lang="fr-FR" sz="1600" dirty="0">
                <a:latin typeface="Calibri" panose="020F0502020204030204" pitchFamily="34" charset="0"/>
              </a:rPr>
              <a:t> de soins spécifiques / </a:t>
            </a:r>
            <a:r>
              <a:rPr lang="fr-FR" sz="1600" dirty="0" smtClean="0">
                <a:latin typeface="Calibri" panose="020F0502020204030204" pitchFamily="34" charset="0"/>
              </a:rPr>
              <a:t>médecine somatique </a:t>
            </a:r>
            <a:r>
              <a:rPr lang="fr-FR" sz="1600" dirty="0">
                <a:latin typeface="Calibri" panose="020F0502020204030204" pitchFamily="34" charset="0"/>
              </a:rPr>
              <a:t>de </a:t>
            </a:r>
            <a:r>
              <a:rPr lang="fr-FR" sz="1600" dirty="0" smtClean="0">
                <a:latin typeface="Calibri" panose="020F0502020204030204" pitchFamily="34" charset="0"/>
              </a:rPr>
              <a:t>liaison</a:t>
            </a:r>
          </a:p>
          <a:p>
            <a:pPr lvl="2"/>
            <a:r>
              <a:rPr lang="fr-FR" sz="1600" dirty="0" smtClean="0">
                <a:latin typeface="Calibri" panose="020F0502020204030204" pitchFamily="34" charset="0"/>
              </a:rPr>
              <a:t>Rôle des </a:t>
            </a:r>
            <a:r>
              <a:rPr lang="fr-FR" sz="16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médecins traitants </a:t>
            </a:r>
            <a:r>
              <a:rPr lang="fr-FR" sz="1600" dirty="0" smtClean="0">
                <a:latin typeface="Calibri" panose="020F0502020204030204" pitchFamily="34" charset="0"/>
              </a:rPr>
              <a:t>et centre de santé</a:t>
            </a:r>
          </a:p>
          <a:p>
            <a:pPr lvl="2"/>
            <a:r>
              <a:rPr lang="fr-FR" sz="1600" dirty="0" smtClean="0">
                <a:latin typeface="Calibri" panose="020F0502020204030204" pitchFamily="34" charset="0"/>
              </a:rPr>
              <a:t>Réflexion sur le dispositif d’accompagnements des patients en consultations spécialisées (++ chronophage)</a:t>
            </a:r>
          </a:p>
          <a:p>
            <a:pPr lvl="2"/>
            <a:r>
              <a:rPr lang="fr-FR" sz="16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Conciliation médicamenteuse </a:t>
            </a:r>
            <a:endParaRPr lang="fr-FR" sz="20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274641"/>
            <a:ext cx="8712968" cy="1143000"/>
          </a:xfrm>
        </p:spPr>
        <p:txBody>
          <a:bodyPr>
            <a:noAutofit/>
          </a:bodyPr>
          <a:lstStyle/>
          <a:p>
            <a:r>
              <a:rPr lang="fr-FR" sz="3000" dirty="0">
                <a:solidFill>
                  <a:prstClr val="black"/>
                </a:solidFill>
                <a:effectLst/>
                <a:latin typeface="Calibri"/>
                <a:ea typeface="Calibri"/>
                <a:cs typeface="Calibri"/>
              </a:rPr>
              <a:t>Projet territorial de santé mentale (PTSM) du GHT 13</a:t>
            </a:r>
            <a:endParaRPr lang="fr-FR" sz="3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98638"/>
            <a:ext cx="1514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76256" y="6668034"/>
            <a:ext cx="1944216" cy="137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167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comorbidités somatiques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79626" y="1484784"/>
            <a:ext cx="7560840" cy="3877926"/>
          </a:xfrm>
          <a:prstGeom prst="rect">
            <a:avLst/>
          </a:prstGeom>
        </p:spPr>
        <p:txBody>
          <a:bodyPr wrap="square" lIns="91384" tIns="45691" rIns="91384" bIns="45691">
            <a:spAutoFit/>
          </a:bodyPr>
          <a:lstStyle/>
          <a:p>
            <a:endParaRPr lang="fr-FR" sz="1200" dirty="0">
              <a:solidFill>
                <a:srgbClr val="000000"/>
              </a:solidFill>
              <a:latin typeface="Calibri"/>
            </a:endParaRPr>
          </a:p>
          <a:p>
            <a:r>
              <a:rPr lang="fr-FR" dirty="0" smtClean="0">
                <a:solidFill>
                  <a:prstClr val="black"/>
                </a:solidFill>
                <a:latin typeface="Calibri"/>
              </a:rPr>
              <a:t>Toutes 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les études </a:t>
            </a:r>
            <a:r>
              <a:rPr lang="fr-FR" dirty="0" smtClean="0">
                <a:solidFill>
                  <a:prstClr val="black"/>
                </a:solidFill>
                <a:latin typeface="Calibri"/>
              </a:rPr>
              <a:t>montrent une 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surmortalité </a:t>
            </a:r>
            <a:r>
              <a:rPr lang="fr-FR" dirty="0" smtClean="0">
                <a:solidFill>
                  <a:prstClr val="black"/>
                </a:solidFill>
                <a:latin typeface="Calibri"/>
              </a:rPr>
              <a:t>et une comorbidité importantes liées 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à la pathologie </a:t>
            </a:r>
            <a:r>
              <a:rPr lang="fr-FR" dirty="0" smtClean="0">
                <a:solidFill>
                  <a:prstClr val="black"/>
                </a:solidFill>
                <a:latin typeface="Calibri"/>
              </a:rPr>
              <a:t>mentale,</a:t>
            </a:r>
          </a:p>
          <a:p>
            <a:r>
              <a:rPr lang="fr-FR" dirty="0" smtClean="0">
                <a:solidFill>
                  <a:prstClr val="black"/>
                </a:solidFill>
                <a:latin typeface="Calibri"/>
              </a:rPr>
              <a:t>Cette surmortalité 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et morbidité sont la conséquence d’anomalies médicales non détectées ou non traitées : </a:t>
            </a:r>
            <a:endParaRPr lang="fr-FR" dirty="0" smtClean="0">
              <a:solidFill>
                <a:prstClr val="black"/>
              </a:solidFill>
              <a:latin typeface="Calibri"/>
            </a:endParaRPr>
          </a:p>
          <a:p>
            <a:endParaRPr lang="fr-FR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prstClr val="black"/>
                </a:solidFill>
                <a:latin typeface="Calibri"/>
              </a:rPr>
              <a:t>Désordres 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métaboliques, diabète, maladies cardiovasculaires. </a:t>
            </a:r>
            <a:endParaRPr lang="fr-FR" dirty="0" smtClean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prstClr val="black"/>
                </a:solidFill>
                <a:latin typeface="Calibri"/>
              </a:rPr>
              <a:t>Facteurs 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de risque modifiable: obésité, tabagisme, sédentarité, défaut d’exercice musculaire, mauvaise hygiène alimentaire. </a:t>
            </a:r>
            <a:endParaRPr lang="fr-FR" dirty="0" smtClean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prstClr val="black"/>
                </a:solidFill>
                <a:latin typeface="Calibri"/>
              </a:rPr>
              <a:t>Certains 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traitements psychotropes contribuent à l’augmentation de ces risques. </a:t>
            </a:r>
            <a:endParaRPr lang="fr-FR" dirty="0" smtClean="0">
              <a:solidFill>
                <a:prstClr val="black"/>
              </a:solidFill>
              <a:latin typeface="Calibri"/>
            </a:endParaRPr>
          </a:p>
          <a:p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77272"/>
            <a:ext cx="1514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76256" y="6668034"/>
            <a:ext cx="1944216" cy="137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01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llage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Sillage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Sillage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illage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Sillage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Sillage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illage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Sillage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Sillage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Sillage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Sillage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Sillage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2185</TotalTime>
  <Words>1945</Words>
  <Application>Microsoft Office PowerPoint</Application>
  <PresentationFormat>Affichage à l'écran (4:3)</PresentationFormat>
  <Paragraphs>541</Paragraphs>
  <Slides>33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33</vt:i4>
      </vt:variant>
    </vt:vector>
  </HeadingPairs>
  <TitlesOfParts>
    <vt:vector size="51" baseType="lpstr">
      <vt:lpstr>ＭＳ Ｐゴシック</vt:lpstr>
      <vt:lpstr>Arial</vt:lpstr>
      <vt:lpstr>Calibri</vt:lpstr>
      <vt:lpstr>Courier New</vt:lpstr>
      <vt:lpstr>Geneva</vt:lpstr>
      <vt:lpstr>HelveticaNeueLTPro-BdCn</vt:lpstr>
      <vt:lpstr>HelveticaNeueLTPro-Cn</vt:lpstr>
      <vt:lpstr>Lucida Sans Unicode</vt:lpstr>
      <vt:lpstr>Times New Roman</vt:lpstr>
      <vt:lpstr>Verdana</vt:lpstr>
      <vt:lpstr>Wingdings</vt:lpstr>
      <vt:lpstr>Wingdings 2</vt:lpstr>
      <vt:lpstr>Wingdings 3</vt:lpstr>
      <vt:lpstr>Rotonde</vt:lpstr>
      <vt:lpstr>1_Conception personnalisée</vt:lpstr>
      <vt:lpstr>2_Conception personnalisée</vt:lpstr>
      <vt:lpstr>3_Conception personnalisée</vt:lpstr>
      <vt:lpstr>1_Rotonde</vt:lpstr>
      <vt:lpstr>Prise en charge des soins somatiques des patients souffrant de troubles psychotiques</vt:lpstr>
      <vt:lpstr>Quelques chiffres</vt:lpstr>
      <vt:lpstr>Santé mentale : enjeu majeur de santé publique</vt:lpstr>
      <vt:lpstr>Rapport Laforcade (octobre 2016)</vt:lpstr>
      <vt:lpstr>Présentation Outil PMSI</vt:lpstr>
      <vt:lpstr>Fédération Hospitalière de France PACA</vt:lpstr>
      <vt:lpstr>Plan d’action pour la psychiatrie et la santé mentale</vt:lpstr>
      <vt:lpstr>Projet territorial de santé mentale (PTSM) du GHT 13</vt:lpstr>
      <vt:lpstr>Les comorbidités somatiques</vt:lpstr>
      <vt:lpstr>Recommandations de bonne pratique en psychiatrie</vt:lpstr>
      <vt:lpstr>Risques liés au traitement </vt:lpstr>
      <vt:lpstr>Evolution du poids</vt:lpstr>
      <vt:lpstr>Surveillance recommandée </vt:lpstr>
      <vt:lpstr>Surveillance paraclinique </vt:lpstr>
      <vt:lpstr>Quelques risques spécifiques connus</vt:lpstr>
      <vt:lpstr>Edouard Toulouse</vt:lpstr>
      <vt:lpstr>Centre Hospitalier Edouard Toulouse</vt:lpstr>
      <vt:lpstr>Présentation PowerPoint</vt:lpstr>
      <vt:lpstr>Activité des consultations</vt:lpstr>
      <vt:lpstr>Activité des consultations</vt:lpstr>
      <vt:lpstr>Activité du laboratoire</vt:lpstr>
      <vt:lpstr>Activité de la PUI</vt:lpstr>
      <vt:lpstr>Résultats sur la Conciliation </vt:lpstr>
      <vt:lpstr>Résultats sur la Conciliation </vt:lpstr>
      <vt:lpstr>Résultats sur la Conciliation </vt:lpstr>
      <vt:lpstr>Collaboration dans le pôle</vt:lpstr>
      <vt:lpstr>Collaboration dans le pôle</vt:lpstr>
      <vt:lpstr>Projet d’optimisation de la PEC somatique</vt:lpstr>
      <vt:lpstr>Présentation PowerPoint</vt:lpstr>
      <vt:lpstr>Projet d’optimisation de la PEC somatique</vt:lpstr>
      <vt:lpstr>Améliorer la sortie et la coordination</vt:lpstr>
      <vt:lpstr>Conclusion</vt:lpstr>
      <vt:lpstr>Présentation PowerPoint</vt:lpstr>
    </vt:vector>
  </TitlesOfParts>
  <Company>CHET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HONORE Stephanie</dc:creator>
  <cp:lastModifiedBy>DR21028</cp:lastModifiedBy>
  <cp:revision>128</cp:revision>
  <cp:lastPrinted>2018-06-04T13:13:59Z</cp:lastPrinted>
  <dcterms:created xsi:type="dcterms:W3CDTF">2018-05-04T07:19:35Z</dcterms:created>
  <dcterms:modified xsi:type="dcterms:W3CDTF">2018-11-13T14:03:32Z</dcterms:modified>
</cp:coreProperties>
</file>